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handoutMasterIdLst>
    <p:handoutMasterId r:id="rId12"/>
  </p:handoutMasterIdLst>
  <p:sldIdLst>
    <p:sldId id="273" r:id="rId2"/>
    <p:sldId id="274" r:id="rId3"/>
    <p:sldId id="275" r:id="rId4"/>
    <p:sldId id="264" r:id="rId5"/>
    <p:sldId id="262" r:id="rId6"/>
    <p:sldId id="268" r:id="rId7"/>
    <p:sldId id="278" r:id="rId8"/>
    <p:sldId id="279" r:id="rId9"/>
    <p:sldId id="272"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CC"/>
    <a:srgbClr val="FFCCFF"/>
    <a:srgbClr val="CCFFCC"/>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87" autoAdjust="0"/>
    <p:restoredTop sz="94660" autoAdjust="0"/>
  </p:normalViewPr>
  <p:slideViewPr>
    <p:cSldViewPr>
      <p:cViewPr varScale="1">
        <p:scale>
          <a:sx n="77" d="100"/>
          <a:sy n="77" d="100"/>
        </p:scale>
        <p:origin x="-68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7" d="100"/>
          <a:sy n="87" d="100"/>
        </p:scale>
        <p:origin x="-3852" y="-78"/>
      </p:cViewPr>
      <p:guideLst>
        <p:guide orient="horz" pos="2923"/>
        <p:guide pos="2184"/>
      </p:guideLst>
    </p:cSldViewPr>
  </p:notes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smtClean="0"/>
              <a:t>doc.: IEEE 802.15-12-0318-00</a:t>
            </a:r>
            <a:endParaRPr lang="en-US" altLang="zh-CN"/>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zh-CN"/>
              <a:t>Page </a:t>
            </a:r>
            <a:fld id="{352B3C9C-B403-45FF-98A1-F0CA2557A711}" type="slidenum">
              <a:rPr lang="en-US" altLang="zh-CN"/>
              <a:pPr>
                <a:defRPr/>
              </a:pPr>
              <a:t>‹#›</a:t>
            </a:fld>
            <a:endParaRPr lang="en-US" altLang="zh-CN"/>
          </a:p>
        </p:txBody>
      </p:sp>
      <p:sp>
        <p:nvSpPr>
          <p:cNvPr id="153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5367"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zh-CN"/>
              <a:t>Submission</a:t>
            </a:r>
          </a:p>
        </p:txBody>
      </p:sp>
      <p:sp>
        <p:nvSpPr>
          <p:cNvPr id="153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 xmlns:p14="http://schemas.microsoft.com/office/powerpoint/2010/main" val="245801654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dirty="0" smtClean="0"/>
              <a:t>doc.: </a:t>
            </a:r>
            <a:r>
              <a:rPr lang="en-US" altLang="ko-KR" b="1" dirty="0" smtClean="0"/>
              <a:t>15-12-0679-00-0008</a:t>
            </a:r>
            <a:endParaRPr lang="en-US" altLang="zh-CN" dirty="0"/>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dirty="0" smtClean="0"/>
              <a:t>&lt;Nov 2012&gt;</a:t>
            </a:r>
            <a:endParaRPr lang="en-US" altLang="zh-CN" dirty="0"/>
          </a:p>
        </p:txBody>
      </p:sp>
      <p:sp>
        <p:nvSpPr>
          <p:cNvPr id="1126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3611120" y="8985250"/>
            <a:ext cx="31623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zh-CN" dirty="0" smtClean="0"/>
              <a:t>&lt;J. </a:t>
            </a:r>
            <a:r>
              <a:rPr lang="en-US" altLang="zh-CN" dirty="0" err="1" smtClean="0"/>
              <a:t>Hur</a:t>
            </a:r>
            <a:r>
              <a:rPr lang="en-US" altLang="zh-CN" dirty="0" smtClean="0"/>
              <a:t> and S. Cho&gt;, &lt;Chung-</a:t>
            </a:r>
            <a:r>
              <a:rPr lang="en-US" altLang="zh-CN" dirty="0" err="1" smtClean="0"/>
              <a:t>Ang</a:t>
            </a:r>
            <a:r>
              <a:rPr lang="en-US" altLang="zh-CN" dirty="0" smtClean="0"/>
              <a:t> Univ.&gt;</a:t>
            </a:r>
            <a:endParaRPr lang="en-US" altLang="zh-CN"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zh-CN"/>
              <a:t>Page </a:t>
            </a:r>
            <a:fld id="{6475C93A-6AC0-44F7-B311-5A05A4223822}" type="slidenum">
              <a:rPr lang="en-US" altLang="zh-CN"/>
              <a:pPr>
                <a:defRPr/>
              </a:pPr>
              <a:t>‹#›</a:t>
            </a:fld>
            <a:endParaRPr lang="en-US" altLang="zh-CN"/>
          </a:p>
        </p:txBody>
      </p:sp>
      <p:sp>
        <p:nvSpPr>
          <p:cNvPr id="11272"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CN"/>
              <a:t>Submission</a:t>
            </a:r>
          </a:p>
        </p:txBody>
      </p:sp>
      <p:sp>
        <p:nvSpPr>
          <p:cNvPr id="1127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7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 xmlns:p14="http://schemas.microsoft.com/office/powerpoint/2010/main" val="25792041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11/26/2012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11/26/2012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2</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11/26/2012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3</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11/26/2012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4</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11/26/2012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5</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11/26/2012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6</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11/26/2012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7</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11/26/2012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9</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8" name="TextBox 15"/>
          <p:cNvSpPr txBox="1">
            <a:spLocks noChangeArrowheads="1"/>
          </p:cNvSpPr>
          <p:nvPr/>
        </p:nvSpPr>
        <p:spPr bwMode="auto">
          <a:xfrm>
            <a:off x="5791200" y="301625"/>
            <a:ext cx="3171825" cy="307975"/>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lang="en-US" altLang="zh-CN" sz="1400" b="1" dirty="0">
                <a:solidFill>
                  <a:srgbClr val="000000"/>
                </a:solidFill>
                <a:ea typeface="宋体" pitchFamily="2" charset="-122"/>
              </a:rPr>
              <a:t>doc. : IEEE 802.</a:t>
            </a:r>
            <a:r>
              <a:rPr lang="en-US" altLang="ko-KR" sz="1400" b="1" dirty="0">
                <a:solidFill>
                  <a:srgbClr val="000000"/>
                </a:solidFill>
                <a:ea typeface="굴림" charset="-127"/>
              </a:rPr>
              <a:t> 15-11-0666-00-wng0 </a:t>
            </a:r>
            <a:endParaRPr lang="en-US" altLang="zh-CN" sz="1400" b="1" dirty="0">
              <a:solidFill>
                <a:srgbClr val="000000"/>
              </a:solidFill>
              <a:ea typeface="宋体" pitchFamily="2" charset="-122"/>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9" name="Rectangle 11"/>
          <p:cNvSpPr>
            <a:spLocks noGrp="1" noChangeArrowheads="1"/>
          </p:cNvSpPr>
          <p:nvPr>
            <p:ph type="ftr" sz="quarter" idx="10"/>
          </p:nvPr>
        </p:nvSpPr>
        <p:spPr>
          <a:xfrm>
            <a:off x="5486400" y="6475413"/>
            <a:ext cx="3124200" cy="182562"/>
          </a:xfrm>
        </p:spPr>
        <p:txBody>
          <a:bodyPr/>
          <a:lstStyle>
            <a:lvl1pPr>
              <a:defRPr/>
            </a:lvl1pPr>
          </a:lstStyle>
          <a:p>
            <a:pPr>
              <a:defRPr/>
            </a:pPr>
            <a:r>
              <a:rPr lang="en-US" dirty="0" err="1"/>
              <a:t>Yeong</a:t>
            </a:r>
            <a:r>
              <a:rPr lang="en-US" dirty="0"/>
              <a:t> Min Jang, </a:t>
            </a:r>
            <a:r>
              <a:rPr lang="en-US" dirty="0" err="1"/>
              <a:t>Kookmin</a:t>
            </a:r>
            <a:r>
              <a:rPr lang="en-US" dirty="0"/>
              <a:t> </a:t>
            </a:r>
            <a:r>
              <a:rPr lang="en-US" dirty="0" err="1"/>
              <a:t>UniversityYeong</a:t>
            </a:r>
            <a:r>
              <a:rPr lang="en-US" dirty="0"/>
              <a:t> Min Jang, </a:t>
            </a:r>
            <a:r>
              <a:rPr lang="en-US" dirty="0" err="1"/>
              <a:t>Kookmin</a:t>
            </a:r>
            <a:r>
              <a:rPr lang="en-US" dirty="0"/>
              <a:t> University</a:t>
            </a:r>
          </a:p>
        </p:txBody>
      </p:sp>
      <p:sp>
        <p:nvSpPr>
          <p:cNvPr id="10" name="Rectangle 12"/>
          <p:cNvSpPr>
            <a:spLocks noGrp="1" noChangeArrowheads="1"/>
          </p:cNvSpPr>
          <p:nvPr>
            <p:ph type="sldNum" sz="quarter" idx="11"/>
          </p:nvPr>
        </p:nvSpPr>
        <p:spPr/>
        <p:txBody>
          <a:bodyPr/>
          <a:lstStyle>
            <a:lvl1pPr>
              <a:defRPr/>
            </a:lvl1pPr>
          </a:lstStyle>
          <a:p>
            <a:r>
              <a:rPr lang="en-US" altLang="zh-CN"/>
              <a:t>Slide </a:t>
            </a:r>
            <a:fld id="{8D902E34-FEDB-4698-A7E6-D9A5032F35AC}" type="slidenum">
              <a:rPr lang="en-US" altLang="zh-CN"/>
              <a:pPr/>
              <a:t>‹#›</a:t>
            </a:fld>
            <a:endParaRPr lang="en-US" altLang="zh-CN"/>
          </a:p>
        </p:txBody>
      </p:sp>
      <p:sp>
        <p:nvSpPr>
          <p:cNvPr id="11" name="Date Placeholder 1"/>
          <p:cNvSpPr>
            <a:spLocks noGrp="1"/>
          </p:cNvSpPr>
          <p:nvPr>
            <p:ph type="dt" sz="half" idx="12"/>
          </p:nvPr>
        </p:nvSpPr>
        <p:spPr>
          <a:xfrm>
            <a:off x="685800" y="381000"/>
            <a:ext cx="1600200" cy="215900"/>
          </a:xfrm>
        </p:spPr>
        <p:txBody>
          <a:bodyPr/>
          <a:lstStyle>
            <a:lvl1pPr>
              <a:defRPr smtClean="0"/>
            </a:lvl1pPr>
          </a:lstStyle>
          <a:p>
            <a:pPr>
              <a:defRPr/>
            </a:pPr>
            <a:r>
              <a:rPr lang="en-US"/>
              <a:t>March 2012</a:t>
            </a:r>
          </a:p>
        </p:txBody>
      </p:sp>
    </p:spTree>
    <p:extLst>
      <p:ext uri="{BB962C8B-B14F-4D97-AF65-F5344CB8AC3E}">
        <p14:creationId xmlns="" xmlns:p14="http://schemas.microsoft.com/office/powerpoint/2010/main" val="1329050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AF453F98-E49C-4EEB-A9D7-9224F53F4CE5}" type="slidenum">
              <a:rPr lang="en-US" altLang="zh-CN"/>
              <a:pPr/>
              <a:t>‹#›</a:t>
            </a:fld>
            <a:endParaRPr lang="en-US" altLang="zh-CN"/>
          </a:p>
        </p:txBody>
      </p:sp>
    </p:spTree>
    <p:extLst>
      <p:ext uri="{BB962C8B-B14F-4D97-AF65-F5344CB8AC3E}">
        <p14:creationId xmlns="" xmlns:p14="http://schemas.microsoft.com/office/powerpoint/2010/main" val="3300684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DEAEA0D9-80F5-492F-9506-65DD712E8D7C}" type="slidenum">
              <a:rPr lang="en-US" altLang="zh-CN"/>
              <a:pPr/>
              <a:t>‹#›</a:t>
            </a:fld>
            <a:endParaRPr lang="en-US" altLang="zh-CN"/>
          </a:p>
        </p:txBody>
      </p:sp>
    </p:spTree>
    <p:extLst>
      <p:ext uri="{BB962C8B-B14F-4D97-AF65-F5344CB8AC3E}">
        <p14:creationId xmlns="" xmlns:p14="http://schemas.microsoft.com/office/powerpoint/2010/main" val="2100683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44175E1B-E5C6-4624-8540-E36C7DAEA1F4}" type="slidenum">
              <a:rPr lang="en-US" altLang="zh-CN"/>
              <a:pPr/>
              <a:t>‹#›</a:t>
            </a:fld>
            <a:endParaRPr lang="en-US" altLang="zh-CN"/>
          </a:p>
        </p:txBody>
      </p:sp>
    </p:spTree>
    <p:extLst>
      <p:ext uri="{BB962C8B-B14F-4D97-AF65-F5344CB8AC3E}">
        <p14:creationId xmlns="" xmlns:p14="http://schemas.microsoft.com/office/powerpoint/2010/main" val="3465694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9" name="TextBox 16"/>
          <p:cNvSpPr txBox="1">
            <a:spLocks noChangeArrowheads="1"/>
          </p:cNvSpPr>
          <p:nvPr/>
        </p:nvSpPr>
        <p:spPr bwMode="auto">
          <a:xfrm>
            <a:off x="5791200" y="301625"/>
            <a:ext cx="2977097" cy="307777"/>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zh-CN" sz="1400" b="1" dirty="0">
                <a:solidFill>
                  <a:srgbClr val="000000"/>
                </a:solidFill>
                <a:ea typeface="宋体" pitchFamily="2" charset="-122"/>
              </a:rPr>
              <a:t>doc. : IEEE 802.</a:t>
            </a:r>
            <a:r>
              <a:rPr lang="en-US" altLang="ko-KR" sz="1400" b="1" dirty="0">
                <a:solidFill>
                  <a:srgbClr val="000000"/>
                </a:solidFill>
                <a:ea typeface="굴림" charset="-127"/>
              </a:rPr>
              <a:t> </a:t>
            </a:r>
            <a:r>
              <a:rPr lang="en-US" altLang="ko-KR" sz="1400" b="1" dirty="0" smtClean="0">
                <a:solidFill>
                  <a:srgbClr val="000000"/>
                </a:solidFill>
                <a:ea typeface="굴림" charset="-127"/>
              </a:rPr>
              <a:t>15-12-0679-00-0008</a:t>
            </a:r>
            <a:endParaRPr lang="en-US" altLang="zh-CN" sz="1400" b="1" dirty="0">
              <a:solidFill>
                <a:srgbClr val="000000"/>
              </a:solidFill>
              <a:ea typeface="宋体" pitchFamily="2" charset="-122"/>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381456"/>
            <a:ext cx="1600200" cy="215444"/>
          </a:xfrm>
        </p:spPr>
        <p:txBody>
          <a:bodyPr/>
          <a:lstStyle>
            <a:lvl1pPr>
              <a:defRPr/>
            </a:lvl1pPr>
          </a:lstStyle>
          <a:p>
            <a:pPr>
              <a:defRPr/>
            </a:pPr>
            <a:r>
              <a:rPr lang="en-US" dirty="0" smtClean="0"/>
              <a:t>Nov 2012</a:t>
            </a:r>
            <a:endParaRPr lang="en-US" dirty="0"/>
          </a:p>
        </p:txBody>
      </p:sp>
      <p:sp>
        <p:nvSpPr>
          <p:cNvPr id="11" name="Rectangle 10"/>
          <p:cNvSpPr>
            <a:spLocks noGrp="1" noChangeArrowheads="1"/>
          </p:cNvSpPr>
          <p:nvPr>
            <p:ph type="ftr" sz="quarter" idx="11"/>
          </p:nvPr>
        </p:nvSpPr>
        <p:spPr>
          <a:xfrm>
            <a:off x="5486400" y="6475413"/>
            <a:ext cx="3124200" cy="369332"/>
          </a:xfrm>
        </p:spPr>
        <p:txBody>
          <a:bodyPr/>
          <a:lstStyle>
            <a:lvl1pPr>
              <a:defRPr/>
            </a:lvl1p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
        <p:nvSpPr>
          <p:cNvPr id="12" name="Rectangle 11"/>
          <p:cNvSpPr>
            <a:spLocks noGrp="1" noChangeArrowheads="1"/>
          </p:cNvSpPr>
          <p:nvPr>
            <p:ph type="sldNum" sz="quarter" idx="12"/>
          </p:nvPr>
        </p:nvSpPr>
        <p:spPr/>
        <p:txBody>
          <a:bodyPr/>
          <a:lstStyle>
            <a:lvl1pPr>
              <a:defRPr/>
            </a:lvl1pPr>
          </a:lstStyle>
          <a:p>
            <a:r>
              <a:rPr lang="en-US" altLang="zh-CN"/>
              <a:t>Slide </a:t>
            </a:r>
            <a:fld id="{292D212F-C72B-4108-ABA6-95E4F5A44586}" type="slidenum">
              <a:rPr lang="en-US" altLang="zh-CN"/>
              <a:pPr/>
              <a:t>‹#›</a:t>
            </a:fld>
            <a:endParaRPr lang="en-US" altLang="zh-CN"/>
          </a:p>
        </p:txBody>
      </p:sp>
    </p:spTree>
    <p:extLst>
      <p:ext uri="{BB962C8B-B14F-4D97-AF65-F5344CB8AC3E}">
        <p14:creationId xmlns="" xmlns:p14="http://schemas.microsoft.com/office/powerpoint/2010/main" val="2648591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0789F3D2-04F5-4054-A83E-980F02D6D170}" type="slidenum">
              <a:rPr lang="en-US" altLang="zh-CN"/>
              <a:pPr/>
              <a:t>‹#›</a:t>
            </a:fld>
            <a:endParaRPr lang="en-US" altLang="zh-CN"/>
          </a:p>
        </p:txBody>
      </p:sp>
    </p:spTree>
    <p:extLst>
      <p:ext uri="{BB962C8B-B14F-4D97-AF65-F5344CB8AC3E}">
        <p14:creationId xmlns="" xmlns:p14="http://schemas.microsoft.com/office/powerpoint/2010/main" val="2579503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27C12958-00D9-48DF-8859-17E0382373E0}" type="slidenum">
              <a:rPr lang="en-US" altLang="zh-CN"/>
              <a:pPr/>
              <a:t>‹#›</a:t>
            </a:fld>
            <a:endParaRPr lang="en-US" altLang="zh-CN"/>
          </a:p>
        </p:txBody>
      </p:sp>
    </p:spTree>
    <p:extLst>
      <p:ext uri="{BB962C8B-B14F-4D97-AF65-F5344CB8AC3E}">
        <p14:creationId xmlns="" xmlns:p14="http://schemas.microsoft.com/office/powerpoint/2010/main" val="3311069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r>
              <a:rPr lang="en-US" altLang="zh-CN"/>
              <a:t>Slide </a:t>
            </a:r>
            <a:fld id="{EBBD8E8A-913E-4855-AF5D-9B071550B0A5}" type="slidenum">
              <a:rPr lang="en-US" altLang="zh-CN"/>
              <a:pPr/>
              <a:t>‹#›</a:t>
            </a:fld>
            <a:endParaRPr lang="en-US" altLang="zh-CN"/>
          </a:p>
        </p:txBody>
      </p:sp>
    </p:spTree>
    <p:extLst>
      <p:ext uri="{BB962C8B-B14F-4D97-AF65-F5344CB8AC3E}">
        <p14:creationId xmlns="" xmlns:p14="http://schemas.microsoft.com/office/powerpoint/2010/main" val="620929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3A9BA3A3-6252-4FE6-BC3C-E45720FEBC41}" type="slidenum">
              <a:rPr lang="en-US" altLang="zh-CN"/>
              <a:pPr/>
              <a:t>‹#›</a:t>
            </a:fld>
            <a:endParaRPr lang="en-US" altLang="zh-CN"/>
          </a:p>
        </p:txBody>
      </p:sp>
    </p:spTree>
    <p:extLst>
      <p:ext uri="{BB962C8B-B14F-4D97-AF65-F5344CB8AC3E}">
        <p14:creationId xmlns="" xmlns:p14="http://schemas.microsoft.com/office/powerpoint/2010/main" val="2380729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000"/>
            <a:ext cx="1600200" cy="215900"/>
          </a:xfrm>
        </p:spPr>
        <p:txBody>
          <a:bodyPr/>
          <a:lstStyle>
            <a:lvl1pPr>
              <a:defRPr dirty="0" smtClean="0"/>
            </a:lvl1pPr>
          </a:lstStyle>
          <a:p>
            <a:pPr>
              <a:defRPr/>
            </a:pPr>
            <a:r>
              <a:rPr lang="en-US"/>
              <a:t>March 2012</a:t>
            </a:r>
          </a:p>
        </p:txBody>
      </p:sp>
      <p:sp>
        <p:nvSpPr>
          <p:cNvPr id="3" name="Rectangle 5"/>
          <p:cNvSpPr>
            <a:spLocks noGrp="1" noChangeArrowheads="1"/>
          </p:cNvSpPr>
          <p:nvPr>
            <p:ph type="ftr" sz="quarter" idx="11"/>
          </p:nvPr>
        </p:nvSpPr>
        <p:spPr/>
        <p:txBody>
          <a:bodyPr/>
          <a:lstStyle>
            <a:lvl1pPr>
              <a:defRPr/>
            </a:lvl1pPr>
          </a:lstStyle>
          <a:p>
            <a:pPr>
              <a:defRPr/>
            </a:pPr>
            <a:r>
              <a:rPr lang="en-US"/>
              <a:t>Yeong Min Jang, Kookmin University</a:t>
            </a:r>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091B190F-3443-4512-B657-1EF3A38AF202}" type="slidenum">
              <a:rPr lang="en-US" altLang="zh-CN"/>
              <a:pPr/>
              <a:t>‹#›</a:t>
            </a:fld>
            <a:endParaRPr lang="en-US" altLang="zh-CN"/>
          </a:p>
        </p:txBody>
      </p:sp>
    </p:spTree>
    <p:extLst>
      <p:ext uri="{BB962C8B-B14F-4D97-AF65-F5344CB8AC3E}">
        <p14:creationId xmlns="" xmlns:p14="http://schemas.microsoft.com/office/powerpoint/2010/main" val="122655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000"/>
            <a:ext cx="1600200" cy="215900"/>
          </a:xfrm>
        </p:spPr>
        <p:txBody>
          <a:bodyPr/>
          <a:lstStyle>
            <a:lvl1pPr>
              <a:defRPr dirty="0" smtClean="0"/>
            </a:lvl1pPr>
          </a:lstStyle>
          <a:p>
            <a:pPr>
              <a:defRPr/>
            </a:pPr>
            <a:r>
              <a:rPr lang="en-US"/>
              <a:t>March 2012</a:t>
            </a:r>
          </a:p>
        </p:txBody>
      </p:sp>
      <p:sp>
        <p:nvSpPr>
          <p:cNvPr id="6" name="Rectangle 5"/>
          <p:cNvSpPr>
            <a:spLocks noGrp="1" noChangeArrowheads="1"/>
          </p:cNvSpPr>
          <p:nvPr>
            <p:ph type="ftr" sz="quarter" idx="11"/>
          </p:nvPr>
        </p:nvSpPr>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p:txBody>
          <a:bodyPr/>
          <a:lstStyle>
            <a:lvl1pPr>
              <a:defRPr/>
            </a:lvl1pPr>
          </a:lstStyle>
          <a:p>
            <a:r>
              <a:rPr lang="en-US" altLang="zh-CN"/>
              <a:t>Slide </a:t>
            </a:r>
            <a:fld id="{0A7021F3-34C4-4CA4-91CB-60C99EFEC663}" type="slidenum">
              <a:rPr lang="en-US" altLang="zh-CN"/>
              <a:pPr/>
              <a:t>‹#›</a:t>
            </a:fld>
            <a:endParaRPr lang="en-US" altLang="zh-CN"/>
          </a:p>
        </p:txBody>
      </p:sp>
    </p:spTree>
    <p:extLst>
      <p:ext uri="{BB962C8B-B14F-4D97-AF65-F5344CB8AC3E}">
        <p14:creationId xmlns="" xmlns:p14="http://schemas.microsoft.com/office/powerpoint/2010/main" val="2328770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45578940-1F4D-4705-9C8C-ED6574236A53}" type="slidenum">
              <a:rPr lang="en-US" altLang="zh-CN"/>
              <a:pPr/>
              <a:t>‹#›</a:t>
            </a:fld>
            <a:endParaRPr lang="en-US" altLang="zh-CN"/>
          </a:p>
        </p:txBody>
      </p:sp>
    </p:spTree>
    <p:extLst>
      <p:ext uri="{BB962C8B-B14F-4D97-AF65-F5344CB8AC3E}">
        <p14:creationId xmlns="" xmlns:p14="http://schemas.microsoft.com/office/powerpoint/2010/main" val="4292071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84175"/>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dirty="0">
                <a:solidFill>
                  <a:srgbClr val="000000"/>
                </a:solidFill>
              </a:defRPr>
            </a:lvl1pPr>
          </a:lstStyle>
          <a:p>
            <a:pPr>
              <a:defRPr/>
            </a:pPr>
            <a:r>
              <a:rPr lang="en-US"/>
              <a:t>September 2009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solidFill>
                  <a:srgbClr val="000000"/>
                </a:solidFill>
              </a:defRPr>
            </a:lvl1pPr>
          </a:lstStyle>
          <a:p>
            <a:pPr>
              <a:defRPr/>
            </a:pPr>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solidFill>
                  <a:srgbClr val="000000"/>
                </a:solidFill>
                <a:ea typeface="宋体" pitchFamily="2" charset="-122"/>
              </a:defRPr>
            </a:lvl1pPr>
          </a:lstStyle>
          <a:p>
            <a:r>
              <a:rPr lang="en-US" altLang="zh-CN"/>
              <a:t>Slide </a:t>
            </a:r>
            <a:fld id="{FFDC777A-077A-4DF3-AAC9-20977351EEFD}" type="slidenum">
              <a:rPr lang="en-US" altLang="zh-CN"/>
              <a:pPr/>
              <a:t>‹#›</a:t>
            </a:fld>
            <a:endParaRPr lang="en-US" altLang="zh-CN"/>
          </a:p>
        </p:txBody>
      </p:sp>
      <p:sp>
        <p:nvSpPr>
          <p:cNvPr id="3079"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zh-CN" sz="1400" b="1" dirty="0" smtClean="0">
                <a:solidFill>
                  <a:srgbClr val="000000"/>
                </a:solidFill>
                <a:ea typeface="宋体" pitchFamily="2" charset="-122"/>
              </a:rPr>
              <a:t>doc.: IEEE 802.15-xxxxx</a:t>
            </a:r>
            <a:endParaRPr lang="en-US" altLang="zh-CN" sz="1400" b="1" dirty="0">
              <a:solidFill>
                <a:srgbClr val="000000"/>
              </a:solidFill>
              <a:ea typeface="宋体" pitchFamily="2" charset="-122"/>
            </a:endParaRPr>
          </a:p>
        </p:txBody>
      </p:sp>
      <p:sp>
        <p:nvSpPr>
          <p:cNvPr id="3080"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308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308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3083" name="TextBox 10"/>
          <p:cNvSpPr txBox="1">
            <a:spLocks noChangeArrowheads="1"/>
          </p:cNvSpPr>
          <p:nvPr/>
        </p:nvSpPr>
        <p:spPr bwMode="auto">
          <a:xfrm>
            <a:off x="5486400" y="304800"/>
            <a:ext cx="3291286" cy="307777"/>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zh-CN" sz="1400" b="1" dirty="0" smtClean="0">
                <a:solidFill>
                  <a:srgbClr val="000000"/>
                </a:solidFill>
                <a:ea typeface="宋体" pitchFamily="2" charset="-122"/>
              </a:rPr>
              <a:t>doc. : IEEE 802.</a:t>
            </a:r>
            <a:r>
              <a:rPr lang="en-US" altLang="ko-KR" sz="1400" b="1" dirty="0" smtClean="0">
                <a:solidFill>
                  <a:srgbClr val="000000"/>
                </a:solidFill>
                <a:ea typeface="굴림" charset="-127"/>
              </a:rPr>
              <a:t> 15-12-0566-00-0008pac </a:t>
            </a:r>
            <a:endParaRPr lang="en-US" altLang="zh-CN" sz="1400" b="1" dirty="0">
              <a:solidFill>
                <a:srgbClr val="000000"/>
              </a:solidFill>
              <a:ea typeface="宋体" pitchFamily="2" charset="-122"/>
            </a:endParaRPr>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11" r:id="rId3"/>
    <p:sldLayoutId id="2147483712" r:id="rId4"/>
    <p:sldLayoutId id="2147483713" r:id="rId5"/>
    <p:sldLayoutId id="2147483714" r:id="rId6"/>
    <p:sldLayoutId id="2147483721" r:id="rId7"/>
    <p:sldLayoutId id="2147483722" r:id="rId8"/>
    <p:sldLayoutId id="2147483715" r:id="rId9"/>
    <p:sldLayoutId id="2147483716" r:id="rId10"/>
    <p:sldLayoutId id="2147483717" r:id="rId11"/>
    <p:sldLayoutId id="2147483718"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Date Placeholder 1"/>
          <p:cNvSpPr>
            <a:spLocks noGrp="1"/>
          </p:cNvSpPr>
          <p:nvPr>
            <p:ph type="dt" sz="quarter" idx="10"/>
          </p:nvPr>
        </p:nvSpPr>
        <p:spPr>
          <a:xfrm>
            <a:off x="685800" y="3810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1</a:t>
            </a:fld>
            <a:endParaRPr lang="en-US" altLang="zh-CN">
              <a:solidFill>
                <a:srgbClr val="000000"/>
              </a:solidFill>
              <a:latin typeface="+mj-lt"/>
            </a:endParaRPr>
          </a:p>
        </p:txBody>
      </p:sp>
      <p:sp>
        <p:nvSpPr>
          <p:cNvPr id="8" name="Rectangle 3"/>
          <p:cNvSpPr>
            <a:spLocks noChangeArrowheads="1"/>
          </p:cNvSpPr>
          <p:nvPr/>
        </p:nvSpPr>
        <p:spPr bwMode="auto">
          <a:xfrm>
            <a:off x="77841" y="789158"/>
            <a:ext cx="8991600" cy="452431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solidFill>
                <a:schemeClr val="tx2"/>
              </a:solidFill>
              <a:ea typeface="宋体" pitchFamily="2" charset="-122"/>
            </a:endParaRPr>
          </a:p>
          <a:p>
            <a:pPr>
              <a:defRPr/>
            </a:pPr>
            <a:endParaRPr lang="en-US" altLang="zh-CN" sz="1600" dirty="0">
              <a:solidFill>
                <a:schemeClr val="tx2"/>
              </a:solidFill>
              <a:ea typeface="宋体" pitchFamily="2" charset="-122"/>
            </a:endParaRPr>
          </a:p>
          <a:p>
            <a:pPr>
              <a:defRPr/>
            </a:pPr>
            <a:r>
              <a:rPr lang="en-US" altLang="zh-CN" sz="1600" b="1" dirty="0">
                <a:solidFill>
                  <a:schemeClr val="tx2"/>
                </a:solidFill>
                <a:ea typeface="宋体" pitchFamily="2" charset="-122"/>
              </a:rPr>
              <a:t>Submission Title: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[Security architecture for PAC authentication]</a:t>
            </a:r>
            <a:r>
              <a:rPr lang="en-US" altLang="zh-CN" sz="1600" dirty="0">
                <a:solidFill>
                  <a:schemeClr val="tx2"/>
                </a:solidFill>
                <a:ea typeface="宋体" pitchFamily="2" charset="-122"/>
              </a:rPr>
              <a:t>	</a:t>
            </a:r>
          </a:p>
          <a:p>
            <a:pPr>
              <a:defRPr/>
            </a:pPr>
            <a:r>
              <a:rPr lang="en-US" altLang="zh-CN" sz="1600" b="1" dirty="0">
                <a:solidFill>
                  <a:schemeClr val="tx2"/>
                </a:solidFill>
                <a:ea typeface="宋体" pitchFamily="2" charset="-122"/>
              </a:rPr>
              <a:t>Date Submitted: </a:t>
            </a:r>
            <a:r>
              <a:rPr lang="en-US" altLang="zh-CN" sz="1600" dirty="0" smtClean="0">
                <a:solidFill>
                  <a:schemeClr val="tx2"/>
                </a:solidFill>
                <a:ea typeface="宋体" pitchFamily="2" charset="-122"/>
              </a:rPr>
              <a:t>[Dec</a:t>
            </a:r>
            <a:r>
              <a:rPr lang="en-US" altLang="zh-CN" sz="1600" dirty="0" smtClean="0">
                <a:ea typeface="宋体" pitchFamily="2" charset="-122"/>
              </a:rPr>
              <a:t>, 2012</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defRPr/>
            </a:pPr>
            <a:r>
              <a:rPr lang="en-US" altLang="zh-CN" sz="1600" b="1" dirty="0">
                <a:solidFill>
                  <a:schemeClr val="tx2"/>
                </a:solidFill>
                <a:ea typeface="宋体" pitchFamily="2" charset="-122"/>
              </a:rPr>
              <a:t>Source: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zh-CN" sz="1600" dirty="0" err="1" smtClean="0">
                <a:ea typeface="宋体" pitchFamily="2" charset="-122"/>
              </a:rPr>
              <a:t>Junbeom</a:t>
            </a:r>
            <a:r>
              <a:rPr lang="en-US" altLang="zh-CN" sz="1600" dirty="0" smtClean="0">
                <a:ea typeface="宋体" pitchFamily="2" charset="-122"/>
              </a:rPr>
              <a:t> </a:t>
            </a:r>
            <a:r>
              <a:rPr lang="en-US" altLang="zh-CN" sz="1600" dirty="0" err="1" smtClean="0">
                <a:ea typeface="宋体" pitchFamily="2" charset="-122"/>
              </a:rPr>
              <a:t>Hur</a:t>
            </a:r>
            <a:r>
              <a:rPr lang="en-US" altLang="zh-CN" sz="1600" dirty="0" smtClean="0">
                <a:ea typeface="宋体" pitchFamily="2" charset="-122"/>
              </a:rPr>
              <a:t>, </a:t>
            </a:r>
            <a:r>
              <a:rPr lang="en-US" altLang="zh-CN" sz="1600" dirty="0" err="1" smtClean="0">
                <a:ea typeface="宋体" pitchFamily="2" charset="-122"/>
              </a:rPr>
              <a:t>Sungrae</a:t>
            </a:r>
            <a:r>
              <a:rPr lang="en-US" altLang="zh-CN" sz="1600" dirty="0" smtClean="0">
                <a:ea typeface="宋体" pitchFamily="2" charset="-122"/>
              </a:rPr>
              <a:t> Cho</a:t>
            </a:r>
            <a:r>
              <a:rPr lang="en-US" altLang="zh-CN" sz="1600" dirty="0" smtClean="0">
                <a:solidFill>
                  <a:schemeClr val="tx2"/>
                </a:solidFill>
                <a:ea typeface="宋体" pitchFamily="2" charset="-122"/>
              </a:rPr>
              <a:t>] </a:t>
            </a:r>
          </a:p>
          <a:p>
            <a:pPr>
              <a:defRPr/>
            </a:pPr>
            <a:r>
              <a:rPr lang="en-US" altLang="zh-CN" sz="1600" dirty="0" smtClean="0">
                <a:solidFill>
                  <a:schemeClr val="tx2"/>
                </a:solidFill>
                <a:ea typeface="宋体" pitchFamily="2" charset="-122"/>
              </a:rPr>
              <a:t>Company [</a:t>
            </a:r>
            <a:r>
              <a:rPr lang="en-US" altLang="zh-CN" sz="1600" dirty="0" smtClean="0">
                <a:ea typeface="宋体" pitchFamily="2" charset="-122"/>
              </a:rPr>
              <a:t>Chung-</a:t>
            </a:r>
            <a:r>
              <a:rPr lang="en-US" altLang="zh-CN" sz="1600" dirty="0" err="1" smtClean="0">
                <a:ea typeface="宋体" pitchFamily="2" charset="-122"/>
              </a:rPr>
              <a:t>Ang</a:t>
            </a:r>
            <a:r>
              <a:rPr lang="en-US" altLang="zh-CN" sz="1600" dirty="0" smtClean="0">
                <a:ea typeface="宋体" pitchFamily="2" charset="-122"/>
              </a:rPr>
              <a:t> University, Korea</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dirty="0" smtClean="0">
                <a:solidFill>
                  <a:schemeClr val="tx2"/>
                </a:solidFill>
                <a:ea typeface="宋体" pitchFamily="2" charset="-122"/>
              </a:rPr>
              <a:t>E-Mail:[</a:t>
            </a:r>
            <a:r>
              <a:rPr lang="en-US" altLang="zh-CN" sz="1600" dirty="0" smtClean="0">
                <a:ea typeface="宋体" pitchFamily="2" charset="-122"/>
              </a:rPr>
              <a:t>jbhur@cau.ac.kr, srcho@cau.ac.kr</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spcBef>
                <a:spcPts val="600"/>
              </a:spcBef>
              <a:spcAft>
                <a:spcPts val="600"/>
              </a:spcAft>
              <a:defRPr/>
            </a:pPr>
            <a:r>
              <a:rPr lang="en-US" altLang="zh-CN" sz="1600" b="1" dirty="0">
                <a:solidFill>
                  <a:schemeClr val="tx2"/>
                </a:solidFill>
                <a:ea typeface="宋体" pitchFamily="2" charset="-122"/>
              </a:rPr>
              <a:t>Re: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ea typeface="ＭＳ Ｐゴシック" pitchFamily="50" charset="-128"/>
              </a:rPr>
              <a:t>This is the original </a:t>
            </a:r>
            <a:r>
              <a:rPr lang="en-US" altLang="ja-JP" sz="1600" dirty="0" smtClean="0">
                <a:ea typeface="ＭＳ Ｐゴシック" pitchFamily="50" charset="-128"/>
              </a:rPr>
              <a:t>document</a:t>
            </a:r>
            <a:r>
              <a:rPr lang="en-US" altLang="zh-CN" sz="1600" dirty="0" smtClean="0">
                <a:solidFill>
                  <a:schemeClr val="tx2"/>
                </a:solidFill>
                <a:ea typeface="宋体" pitchFamily="2" charset="-122"/>
              </a:rPr>
              <a:t>]</a:t>
            </a:r>
            <a:r>
              <a:rPr lang="en-US" altLang="zh-CN" dirty="0">
                <a:solidFill>
                  <a:schemeClr val="accent2"/>
                </a:solidFill>
                <a:ea typeface="宋体" pitchFamily="2" charset="-122"/>
              </a:rPr>
              <a:t>	</a:t>
            </a:r>
            <a:endParaRPr lang="en-US" altLang="zh-CN" dirty="0">
              <a:solidFill>
                <a:schemeClr val="tx2"/>
              </a:solidFill>
              <a:ea typeface="宋体" pitchFamily="2" charset="-122"/>
            </a:endParaRPr>
          </a:p>
          <a:p>
            <a:pPr>
              <a:spcBef>
                <a:spcPts val="600"/>
              </a:spcBef>
              <a:spcAft>
                <a:spcPts val="600"/>
              </a:spcAft>
              <a:defRPr/>
            </a:pPr>
            <a:r>
              <a:rPr lang="en-US" altLang="zh-CN" sz="1600" b="1" dirty="0">
                <a:solidFill>
                  <a:schemeClr val="tx2"/>
                </a:solidFill>
                <a:ea typeface="宋体" pitchFamily="2" charset="-122"/>
              </a:rPr>
              <a:t>Abstract:</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solidFill>
                  <a:schemeClr val="tx2"/>
                </a:solidFill>
                <a:ea typeface="ＭＳ Ｐゴシック" pitchFamily="50" charset="-128"/>
              </a:rPr>
              <a:t>This documents </a:t>
            </a:r>
            <a:r>
              <a:rPr lang="en-US" altLang="ja-JP" sz="1600" dirty="0" smtClean="0">
                <a:solidFill>
                  <a:schemeClr val="tx2"/>
                </a:solidFill>
                <a:ea typeface="ＭＳ Ｐゴシック" pitchFamily="50" charset="-128"/>
              </a:rPr>
              <a:t>discusses the possible modes of authentication between PAC devices</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spcBef>
                <a:spcPts val="600"/>
              </a:spcBef>
              <a:spcAft>
                <a:spcPts val="600"/>
              </a:spcAft>
              <a:defRPr/>
            </a:pPr>
            <a:r>
              <a:rPr lang="en-US" altLang="zh-CN" sz="1600" b="1" dirty="0">
                <a:solidFill>
                  <a:schemeClr val="tx2"/>
                </a:solidFill>
                <a:ea typeface="宋体" pitchFamily="2" charset="-122"/>
              </a:rPr>
              <a:t>Purpose: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ea typeface="ＭＳ Ｐゴシック" pitchFamily="50" charset="-128"/>
              </a:rPr>
              <a:t>To </a:t>
            </a:r>
            <a:r>
              <a:rPr lang="en-US" altLang="ja-JP" sz="1600" dirty="0" smtClean="0">
                <a:ea typeface="ＭＳ Ｐゴシック" pitchFamily="50" charset="-128"/>
              </a:rPr>
              <a:t>discuss the security architecture for authentication between PAC devices</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b="1" dirty="0">
                <a:solidFill>
                  <a:schemeClr val="tx2"/>
                </a:solidFill>
                <a:ea typeface="宋体" pitchFamily="2" charset="-122"/>
              </a:rPr>
              <a:t>Notice:</a:t>
            </a:r>
            <a:r>
              <a:rPr lang="en-US" altLang="zh-CN" sz="16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600" b="1" dirty="0">
                <a:solidFill>
                  <a:schemeClr val="tx2"/>
                </a:solidFill>
                <a:ea typeface="宋体" pitchFamily="2" charset="-122"/>
              </a:rPr>
              <a:t>Release:</a:t>
            </a:r>
            <a:r>
              <a:rPr lang="en-US" altLang="zh-CN" sz="1600" dirty="0">
                <a:solidFill>
                  <a:schemeClr val="tx2"/>
                </a:solidFill>
                <a:ea typeface="宋体" pitchFamily="2" charset="-122"/>
              </a:rPr>
              <a:t>	The contributor acknowledges and accepts that this contribution becomes the property of IEEE and may be made publicly available by P802.15</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p:txBody>
      </p:sp>
      <p:sp>
        <p:nvSpPr>
          <p:cNvPr id="5"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Date Placeholder 1"/>
          <p:cNvSpPr>
            <a:spLocks noGrp="1"/>
          </p:cNvSpPr>
          <p:nvPr>
            <p:ph type="dt" sz="quarter" idx="10"/>
          </p:nvPr>
        </p:nvSpPr>
        <p:spPr>
          <a:xfrm>
            <a:off x="685800" y="3810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2</a:t>
            </a:fld>
            <a:endParaRPr lang="en-US" altLang="zh-CN">
              <a:solidFill>
                <a:srgbClr val="000000"/>
              </a:solidFill>
              <a:latin typeface="+mj-lt"/>
            </a:endParaRPr>
          </a:p>
        </p:txBody>
      </p:sp>
      <p:sp>
        <p:nvSpPr>
          <p:cNvPr id="8" name="Rectangle 2"/>
          <p:cNvSpPr txBox="1">
            <a:spLocks noChangeArrowheads="1"/>
          </p:cNvSpPr>
          <p:nvPr/>
        </p:nvSpPr>
        <p:spPr bwMode="auto">
          <a:xfrm>
            <a:off x="72010" y="2286000"/>
            <a:ext cx="896461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defRPr/>
            </a:pPr>
            <a:r>
              <a:rPr lang="en-US" altLang="zh-CN" sz="3200" dirty="0" smtClean="0">
                <a:solidFill>
                  <a:schemeClr val="tx2"/>
                </a:solidFill>
                <a:ea typeface="宋体" pitchFamily="2" charset="-122"/>
              </a:rPr>
              <a:t>Security architecture for PAC authentication</a:t>
            </a:r>
            <a:endParaRPr kumimoji="0" lang="en-US" altLang="ja-JP" sz="3200" b="0" i="0" u="none" strike="noStrike" kern="0" cap="none" spc="0" normalizeH="0" baseline="0" noProof="0" dirty="0" smtClean="0">
              <a:ln>
                <a:noFill/>
              </a:ln>
              <a:solidFill>
                <a:schemeClr val="tx2"/>
              </a:solidFill>
              <a:effectLst/>
              <a:uLnTx/>
              <a:uFillTx/>
              <a:latin typeface="+mj-ea"/>
              <a:ea typeface="+mj-ea"/>
              <a:cs typeface="+mj-cs"/>
            </a:endParaRPr>
          </a:p>
        </p:txBody>
      </p:sp>
      <p:sp>
        <p:nvSpPr>
          <p:cNvPr id="9" name="Rectangle 3"/>
          <p:cNvSpPr txBox="1">
            <a:spLocks noChangeArrowheads="1"/>
          </p:cNvSpPr>
          <p:nvPr/>
        </p:nvSpPr>
        <p:spPr bwMode="auto">
          <a:xfrm>
            <a:off x="1371600" y="3886200"/>
            <a:ext cx="6400800" cy="175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endParaRPr kumimoji="0" lang="en-US" altLang="ja-JP" sz="1800" b="0" i="0" u="none" strike="noStrike" kern="0" cap="none" spc="0" normalizeH="0" baseline="0" noProof="0" dirty="0" smtClean="0">
              <a:ln>
                <a:noFill/>
              </a:ln>
              <a:solidFill>
                <a:schemeClr val="tx1"/>
              </a:solidFill>
              <a:effectLst/>
              <a:uLnTx/>
              <a:uFillTx/>
              <a:latin typeface="+mj-ea"/>
              <a:ea typeface="+mj-ea"/>
              <a:cs typeface="+mn-cs"/>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endParaRPr kumimoji="0" lang="en-US" altLang="ja-JP" sz="1800" b="0" i="0" u="none" strike="noStrike" kern="0" cap="none" spc="0" normalizeH="0" baseline="0" noProof="0" dirty="0" smtClean="0">
              <a:ln>
                <a:noFill/>
              </a:ln>
              <a:solidFill>
                <a:schemeClr val="tx1"/>
              </a:solidFill>
              <a:effectLst/>
              <a:uLnTx/>
              <a:uFillTx/>
              <a:latin typeface="+mj-ea"/>
              <a:ea typeface="+mj-ea"/>
              <a:cs typeface="+mn-cs"/>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zh-CN" sz="1800" b="0" i="0" u="none" strike="noStrike" kern="0" cap="none" spc="0" normalizeH="0" baseline="0" noProof="0" dirty="0" err="1" smtClean="0">
                <a:ln>
                  <a:noFill/>
                </a:ln>
                <a:solidFill>
                  <a:schemeClr val="tx1"/>
                </a:solidFill>
                <a:effectLst/>
                <a:uLnTx/>
                <a:uFillTx/>
                <a:latin typeface="+mj-ea"/>
                <a:ea typeface="+mj-ea"/>
                <a:cs typeface="+mn-cs"/>
              </a:rPr>
              <a:t>Junbeom</a:t>
            </a:r>
            <a:r>
              <a:rPr kumimoji="0" lang="en-US" altLang="zh-CN" sz="1800" b="0" i="0" u="none" strike="noStrike" kern="0" cap="none" spc="0" normalizeH="0" baseline="0" noProof="0" dirty="0" smtClean="0">
                <a:ln>
                  <a:noFill/>
                </a:ln>
                <a:solidFill>
                  <a:schemeClr val="tx1"/>
                </a:solidFill>
                <a:effectLst/>
                <a:uLnTx/>
                <a:uFillTx/>
                <a:latin typeface="+mj-ea"/>
                <a:ea typeface="+mj-ea"/>
                <a:cs typeface="+mn-cs"/>
              </a:rPr>
              <a:t> </a:t>
            </a:r>
            <a:r>
              <a:rPr kumimoji="0" lang="en-US" altLang="zh-CN" sz="1800" b="0" i="0" u="none" strike="noStrike" kern="0" cap="none" spc="0" normalizeH="0" baseline="0" noProof="0" dirty="0" err="1" smtClean="0">
                <a:ln>
                  <a:noFill/>
                </a:ln>
                <a:solidFill>
                  <a:schemeClr val="tx1"/>
                </a:solidFill>
                <a:effectLst/>
                <a:uLnTx/>
                <a:uFillTx/>
                <a:latin typeface="+mj-ea"/>
                <a:ea typeface="+mj-ea"/>
                <a:cs typeface="+mn-cs"/>
              </a:rPr>
              <a:t>Hur</a:t>
            </a:r>
            <a:r>
              <a:rPr kumimoji="0" lang="en-US" altLang="zh-CN" sz="1800" b="0" i="0" u="none" strike="noStrike" kern="0" cap="none" spc="0" normalizeH="0" baseline="0" noProof="0" dirty="0" smtClean="0">
                <a:ln>
                  <a:noFill/>
                </a:ln>
                <a:solidFill>
                  <a:schemeClr val="tx1"/>
                </a:solidFill>
                <a:effectLst/>
                <a:uLnTx/>
                <a:uFillTx/>
                <a:latin typeface="+mj-ea"/>
                <a:ea typeface="+mj-ea"/>
                <a:cs typeface="+mn-cs"/>
              </a:rPr>
              <a:t>, </a:t>
            </a:r>
            <a:r>
              <a:rPr kumimoji="0" lang="en-US" altLang="zh-CN" sz="1800" b="0" i="0" u="none" strike="noStrike" kern="0" cap="none" spc="0" normalizeH="0" baseline="0" noProof="0" dirty="0" err="1" smtClean="0">
                <a:ln>
                  <a:noFill/>
                </a:ln>
                <a:solidFill>
                  <a:schemeClr val="tx1"/>
                </a:solidFill>
                <a:effectLst/>
                <a:uLnTx/>
                <a:uFillTx/>
                <a:latin typeface="+mj-ea"/>
                <a:ea typeface="+mj-ea"/>
                <a:cs typeface="+mn-cs"/>
              </a:rPr>
              <a:t>Sungrae</a:t>
            </a:r>
            <a:r>
              <a:rPr kumimoji="0" lang="en-US" altLang="zh-CN" sz="1800" b="0" i="0" u="none" strike="noStrike" kern="0" cap="none" spc="0" normalizeH="0" baseline="0" noProof="0" dirty="0" smtClean="0">
                <a:ln>
                  <a:noFill/>
                </a:ln>
                <a:solidFill>
                  <a:schemeClr val="tx1"/>
                </a:solidFill>
                <a:effectLst/>
                <a:uLnTx/>
                <a:uFillTx/>
                <a:latin typeface="+mj-ea"/>
                <a:ea typeface="+mj-ea"/>
                <a:cs typeface="+mn-cs"/>
              </a:rPr>
              <a:t> Cho</a:t>
            </a:r>
            <a:endParaRPr kumimoji="0" lang="en-US" altLang="ja-JP" sz="1800" b="0" i="0" u="none" strike="noStrike" kern="0" cap="none" spc="0" normalizeH="0" baseline="0" noProof="0" dirty="0" smtClean="0">
              <a:ln>
                <a:noFill/>
              </a:ln>
              <a:solidFill>
                <a:schemeClr val="tx1"/>
              </a:solidFill>
              <a:effectLst/>
              <a:uLnTx/>
              <a:uFillTx/>
              <a:latin typeface="+mj-ea"/>
              <a:ea typeface="+mj-ea"/>
              <a:cs typeface="+mn-cs"/>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ja-JP" sz="1800" b="0" i="0" u="none" strike="noStrike" kern="0" cap="none" spc="0" normalizeH="0" baseline="0" noProof="0" dirty="0" smtClean="0">
                <a:ln>
                  <a:noFill/>
                </a:ln>
                <a:solidFill>
                  <a:schemeClr val="tx1"/>
                </a:solidFill>
                <a:effectLst/>
                <a:uLnTx/>
                <a:uFillTx/>
                <a:latin typeface="+mj-ea"/>
                <a:ea typeface="+mj-ea"/>
                <a:cs typeface="+mn-cs"/>
              </a:rPr>
              <a:t>Chung-</a:t>
            </a:r>
            <a:r>
              <a:rPr kumimoji="0" lang="en-US" altLang="ja-JP" sz="1800" b="0" i="0" u="none" strike="noStrike" kern="0" cap="none" spc="0" normalizeH="0" baseline="0" noProof="0" dirty="0" err="1" smtClean="0">
                <a:ln>
                  <a:noFill/>
                </a:ln>
                <a:solidFill>
                  <a:schemeClr val="tx1"/>
                </a:solidFill>
                <a:effectLst/>
                <a:uLnTx/>
                <a:uFillTx/>
                <a:latin typeface="+mj-ea"/>
                <a:ea typeface="+mj-ea"/>
                <a:cs typeface="+mn-cs"/>
              </a:rPr>
              <a:t>Ang</a:t>
            </a:r>
            <a:r>
              <a:rPr kumimoji="0" lang="en-US" altLang="ja-JP" sz="1800" b="0" i="0" u="none" strike="noStrike" kern="0" cap="none" spc="0" normalizeH="0" baseline="0" noProof="0" dirty="0" smtClean="0">
                <a:ln>
                  <a:noFill/>
                </a:ln>
                <a:solidFill>
                  <a:schemeClr val="tx1"/>
                </a:solidFill>
                <a:effectLst/>
                <a:uLnTx/>
                <a:uFillTx/>
                <a:latin typeface="+mj-ea"/>
                <a:ea typeface="+mj-ea"/>
                <a:cs typeface="+mn-cs"/>
              </a:rPr>
              <a:t> University</a:t>
            </a:r>
          </a:p>
        </p:txBody>
      </p:sp>
      <p:sp>
        <p:nvSpPr>
          <p:cNvPr id="6"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b="1" dirty="0" smtClean="0">
                <a:ea typeface="宋体" pitchFamily="2" charset="-122"/>
              </a:rPr>
              <a:t>Contents</a:t>
            </a:r>
          </a:p>
        </p:txBody>
      </p:sp>
      <p:sp>
        <p:nvSpPr>
          <p:cNvPr id="10243" name="Content Placeholder 2"/>
          <p:cNvSpPr>
            <a:spLocks noGrp="1"/>
          </p:cNvSpPr>
          <p:nvPr>
            <p:ph idx="1"/>
          </p:nvPr>
        </p:nvSpPr>
        <p:spPr>
          <a:xfrm>
            <a:off x="688140" y="1772770"/>
            <a:ext cx="7772400" cy="4114800"/>
          </a:xfrm>
        </p:spPr>
        <p:txBody>
          <a:bodyPr/>
          <a:lstStyle/>
          <a:p>
            <a:r>
              <a:rPr lang="en-US" altLang="zh-CN" sz="2400" dirty="0" smtClean="0">
                <a:latin typeface="+mj-lt"/>
                <a:ea typeface="宋体" pitchFamily="2" charset="-122"/>
              </a:rPr>
              <a:t>Security Threat</a:t>
            </a:r>
          </a:p>
          <a:p>
            <a:endParaRPr lang="en-US" altLang="zh-CN" sz="2400" dirty="0" smtClean="0">
              <a:latin typeface="+mj-lt"/>
              <a:ea typeface="宋体" pitchFamily="2" charset="-122"/>
            </a:endParaRPr>
          </a:p>
          <a:p>
            <a:r>
              <a:rPr lang="en-US" altLang="zh-CN" sz="2400" dirty="0" smtClean="0">
                <a:latin typeface="+mj-lt"/>
                <a:ea typeface="宋体" pitchFamily="2" charset="-122"/>
              </a:rPr>
              <a:t>Security Requirement </a:t>
            </a:r>
          </a:p>
          <a:p>
            <a:endParaRPr lang="en-US" altLang="zh-CN" sz="2400" dirty="0" smtClean="0">
              <a:latin typeface="+mj-lt"/>
              <a:ea typeface="宋体" pitchFamily="2" charset="-122"/>
            </a:endParaRPr>
          </a:p>
          <a:p>
            <a:r>
              <a:rPr lang="en-US" altLang="zh-CN" sz="2400" dirty="0" smtClean="0">
                <a:latin typeface="+mj-lt"/>
                <a:ea typeface="宋体" pitchFamily="2" charset="-122"/>
              </a:rPr>
              <a:t>Two Possible modes of operation for authentication</a:t>
            </a:r>
            <a:endParaRPr lang="en-US" altLang="zh-CN" sz="2000" dirty="0" smtClean="0">
              <a:latin typeface="+mj-lt"/>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3</a:t>
            </a:fld>
            <a:endParaRPr lang="en-US" altLang="zh-CN">
              <a:solidFill>
                <a:srgbClr val="000000"/>
              </a:solidFill>
              <a:latin typeface="+mj-lt"/>
            </a:endParaRPr>
          </a:p>
        </p:txBody>
      </p:sp>
      <p:sp>
        <p:nvSpPr>
          <p:cNvPr id="6"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8140" y="764630"/>
            <a:ext cx="7772400" cy="870940"/>
          </a:xfrm>
        </p:spPr>
        <p:txBody>
          <a:bodyPr/>
          <a:lstStyle/>
          <a:p>
            <a:r>
              <a:rPr lang="en-US" altLang="zh-CN" dirty="0" smtClean="0">
                <a:ea typeface="宋体" pitchFamily="2" charset="-122"/>
              </a:rPr>
              <a:t>Security Threat </a:t>
            </a: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4</a:t>
            </a:fld>
            <a:endParaRPr lang="en-US" altLang="zh-CN">
              <a:solidFill>
                <a:srgbClr val="000000"/>
              </a:solidFill>
              <a:latin typeface="+mj-lt"/>
            </a:endParaRPr>
          </a:p>
        </p:txBody>
      </p:sp>
      <p:sp>
        <p:nvSpPr>
          <p:cNvPr id="7" name="Content Placeholder 2"/>
          <p:cNvSpPr txBox="1">
            <a:spLocks/>
          </p:cNvSpPr>
          <p:nvPr/>
        </p:nvSpPr>
        <p:spPr bwMode="auto">
          <a:xfrm>
            <a:off x="178012" y="1916790"/>
            <a:ext cx="8786598" cy="42485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Passive security attack</a:t>
            </a:r>
          </a:p>
          <a:p>
            <a:pPr marL="800100" lvl="1" indent="-342900">
              <a:spcBef>
                <a:spcPct val="20000"/>
              </a:spcBef>
              <a:buFontTx/>
              <a:buChar char="•"/>
            </a:pPr>
            <a:r>
              <a:rPr lang="en-US" altLang="zh-CN" sz="2400" kern="0" dirty="0" smtClean="0">
                <a:latin typeface="+mj-lt"/>
                <a:ea typeface="宋体" pitchFamily="2" charset="-122"/>
              </a:rPr>
              <a:t>Masquerade (impersonation)</a:t>
            </a:r>
          </a:p>
          <a:p>
            <a:pPr marL="800100" lvl="1" indent="-342900">
              <a:spcBef>
                <a:spcPct val="20000"/>
              </a:spcBef>
              <a:buFontTx/>
              <a:buChar char="•"/>
            </a:pPr>
            <a:r>
              <a:rPr lang="en-US" altLang="zh-CN" sz="2400" kern="0" dirty="0" smtClean="0">
                <a:latin typeface="+mj-lt"/>
                <a:ea typeface="宋体" pitchFamily="2" charset="-122"/>
              </a:rPr>
              <a:t>Data theft (threat to data confidentiality)</a:t>
            </a:r>
          </a:p>
          <a:p>
            <a:pPr marL="342900" indent="-342900">
              <a:spcBef>
                <a:spcPct val="20000"/>
              </a:spcBef>
              <a:buFontTx/>
              <a:buChar char="•"/>
            </a:pPr>
            <a:endParaRPr lang="en-US" altLang="zh-CN" sz="2400" kern="0" dirty="0" smtClean="0">
              <a:latin typeface="+mj-lt"/>
              <a:ea typeface="宋体" pitchFamily="2" charset="-122"/>
            </a:endParaRPr>
          </a:p>
          <a:p>
            <a:pPr marL="342900" indent="-342900">
              <a:spcBef>
                <a:spcPct val="20000"/>
              </a:spcBef>
              <a:buFontTx/>
              <a:buChar char="•"/>
            </a:pPr>
            <a:r>
              <a:rPr lang="en-US" altLang="zh-CN" sz="2400" kern="0" dirty="0" smtClean="0">
                <a:latin typeface="+mj-lt"/>
                <a:ea typeface="宋体" pitchFamily="2" charset="-122"/>
              </a:rPr>
              <a:t>Active security attack</a:t>
            </a:r>
          </a:p>
          <a:p>
            <a:pPr marL="800100" lvl="1" indent="-342900">
              <a:spcBef>
                <a:spcPct val="20000"/>
              </a:spcBef>
              <a:buFontTx/>
              <a:buChar cha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Data modification (threat</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to data integrity)</a:t>
            </a:r>
          </a:p>
          <a:p>
            <a:pPr marL="1257300" lvl="2" indent="-342900">
              <a:spcBef>
                <a:spcPct val="20000"/>
              </a:spcBef>
              <a:buFontTx/>
              <a:buChar char="•"/>
            </a:pPr>
            <a:r>
              <a:rPr lang="en-US" altLang="zh-CN" sz="2400" kern="0" noProof="0" dirty="0" smtClean="0">
                <a:latin typeface="+mj-lt"/>
                <a:ea typeface="宋体" pitchFamily="2" charset="-122"/>
              </a:rPr>
              <a:t>Man-in-the-middle attack</a:t>
            </a:r>
            <a:endPar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endParaRPr>
          </a:p>
          <a:p>
            <a:pPr marL="800100" lvl="1" indent="-342900">
              <a:spcBef>
                <a:spcPct val="20000"/>
              </a:spcBef>
              <a:buFontTx/>
              <a:buChar char="•"/>
            </a:pPr>
            <a:r>
              <a:rPr lang="en-US" altLang="zh-CN" sz="2400" kern="0" baseline="0" dirty="0" smtClean="0">
                <a:latin typeface="+mj-lt"/>
                <a:ea typeface="宋体" pitchFamily="2" charset="-122"/>
              </a:rPr>
              <a:t>Replay</a:t>
            </a:r>
            <a:r>
              <a:rPr lang="en-US" altLang="zh-CN" sz="2400" kern="0" dirty="0" smtClean="0">
                <a:latin typeface="+mj-lt"/>
                <a:ea typeface="宋体" pitchFamily="2" charset="-122"/>
              </a:rPr>
              <a:t> attack</a:t>
            </a:r>
            <a:endPar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endParaRPr>
          </a:p>
        </p:txBody>
      </p:sp>
      <p:sp>
        <p:nvSpPr>
          <p:cNvPr id="6"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extLst>
      <p:ext uri="{BB962C8B-B14F-4D97-AF65-F5344CB8AC3E}">
        <p14:creationId xmlns="" xmlns:p14="http://schemas.microsoft.com/office/powerpoint/2010/main" val="2906387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33960"/>
            <a:ext cx="7772400" cy="1066800"/>
          </a:xfrm>
        </p:spPr>
        <p:txBody>
          <a:bodyPr/>
          <a:lstStyle/>
          <a:p>
            <a:r>
              <a:rPr lang="en-US" altLang="zh-CN" dirty="0" smtClean="0">
                <a:ea typeface="宋体" pitchFamily="2" charset="-122"/>
              </a:rPr>
              <a:t>Security Requirements</a:t>
            </a:r>
          </a:p>
        </p:txBody>
      </p:sp>
      <p:sp>
        <p:nvSpPr>
          <p:cNvPr id="10244" name="Date Placeholder 1"/>
          <p:cNvSpPr>
            <a:spLocks noGrp="1"/>
          </p:cNvSpPr>
          <p:nvPr>
            <p:ph type="dt" sz="quarter" idx="10"/>
          </p:nvPr>
        </p:nvSpPr>
        <p:spPr>
          <a:xfrm>
            <a:off x="685800" y="412234"/>
            <a:ext cx="1600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dirty="0" smtClean="0">
                <a:solidFill>
                  <a:srgbClr val="000000"/>
                </a:solidFill>
                <a:latin typeface="+mj-lt"/>
                <a:ea typeface="宋体" pitchFamily="2" charset="-122"/>
              </a:rPr>
              <a:t>Nov 2012</a:t>
            </a:r>
          </a:p>
        </p:txBody>
      </p:sp>
      <p:sp>
        <p:nvSpPr>
          <p:cNvPr id="7" name="Content Placeholder 2"/>
          <p:cNvSpPr txBox="1">
            <a:spLocks/>
          </p:cNvSpPr>
          <p:nvPr/>
        </p:nvSpPr>
        <p:spPr bwMode="auto">
          <a:xfrm>
            <a:off x="394042" y="1628750"/>
            <a:ext cx="8282528" cy="44646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Why do we need</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authentication?</a:t>
            </a:r>
            <a:endPar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endParaRPr>
          </a:p>
          <a:p>
            <a:pPr marL="800100" lvl="1" indent="-342900">
              <a:spcBef>
                <a:spcPct val="20000"/>
              </a:spcBef>
              <a:buFontTx/>
              <a:buChar char="•"/>
              <a:defRPr/>
            </a:pPr>
            <a:r>
              <a:rPr lang="en-US" altLang="zh-CN" sz="2400" kern="0" dirty="0" smtClean="0">
                <a:latin typeface="+mj-lt"/>
                <a:ea typeface="宋体" pitchFamily="2" charset="-122"/>
              </a:rPr>
              <a:t>Identify each PAC device or service</a:t>
            </a:r>
          </a:p>
          <a:p>
            <a:pPr marL="342900" indent="-342900">
              <a:spcBef>
                <a:spcPct val="20000"/>
              </a:spcBef>
              <a:buFontTx/>
              <a:buChar char="•"/>
              <a:defRPr/>
            </a:pPr>
            <a:endParaRPr kumimoji="0" lang="en-US" altLang="zh-CN" sz="2000" b="0" i="0" u="none" strike="noStrike" kern="0" cap="none" spc="0" normalizeH="0" noProof="0" dirty="0" smtClean="0">
              <a:ln>
                <a:noFill/>
              </a:ln>
              <a:solidFill>
                <a:schemeClr val="tx1"/>
              </a:solidFill>
              <a:effectLst/>
              <a:uLnTx/>
              <a:uFillTx/>
              <a:latin typeface="+mj-lt"/>
              <a:ea typeface="宋体" pitchFamily="2" charset="-122"/>
              <a:cs typeface="+mn-cs"/>
            </a:endParaRPr>
          </a:p>
          <a:p>
            <a:pPr marL="342900" indent="-342900">
              <a:spcBef>
                <a:spcPct val="20000"/>
              </a:spcBef>
              <a:buFontTx/>
              <a:buChar char="•"/>
              <a:defRPr/>
            </a:pPr>
            <a:r>
              <a:rPr lang="en-US" altLang="zh-CN" sz="2400" kern="0" dirty="0" smtClean="0">
                <a:latin typeface="+mj-lt"/>
                <a:ea typeface="宋体" pitchFamily="2" charset="-122"/>
              </a:rPr>
              <a:t>Authentication is the first line of defense before authorization</a:t>
            </a:r>
          </a:p>
          <a:p>
            <a:pPr marL="800100" lvl="1" indent="-342900">
              <a:spcBef>
                <a:spcPct val="20000"/>
              </a:spcBef>
              <a:buFontTx/>
              <a:buChar char="•"/>
              <a:defRPr/>
            </a:pP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Passive attack</a:t>
            </a:r>
          </a:p>
          <a:p>
            <a:pPr marL="800100" lvl="1" indent="-342900">
              <a:spcBef>
                <a:spcPct val="20000"/>
              </a:spcBef>
              <a:buFontTx/>
              <a:buChar char="•"/>
              <a:defRPr/>
            </a:pPr>
            <a:r>
              <a:rPr lang="en-US" altLang="zh-CN" sz="2400" kern="0" dirty="0" smtClean="0">
                <a:latin typeface="+mj-lt"/>
                <a:ea typeface="宋体" pitchFamily="2" charset="-122"/>
              </a:rPr>
              <a:t>Active attack</a:t>
            </a:r>
            <a:endPar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endParaRPr>
          </a:p>
          <a:p>
            <a:pPr marL="800100" lvl="1" indent="-342900">
              <a:spcBef>
                <a:spcPct val="20000"/>
              </a:spcBef>
              <a:buFontTx/>
              <a:buChar char="•"/>
            </a:pPr>
            <a:endParaRPr kumimoji="0" lang="en-US" altLang="zh-CN" sz="2000" b="0" i="0" u="none" strike="noStrike" kern="0" cap="none" spc="0" normalizeH="0" baseline="0" noProof="0" dirty="0" smtClean="0">
              <a:ln>
                <a:noFill/>
              </a:ln>
              <a:solidFill>
                <a:schemeClr val="tx1"/>
              </a:solidFill>
              <a:effectLst/>
              <a:uLnTx/>
              <a:uFillTx/>
              <a:latin typeface="+mj-lt"/>
              <a:ea typeface="宋体" pitchFamily="2" charset="-122"/>
              <a:cs typeface="+mn-cs"/>
            </a:endParaRPr>
          </a:p>
          <a:p>
            <a:pPr marL="342900" indent="-342900">
              <a:spcBef>
                <a:spcPct val="20000"/>
              </a:spcBef>
              <a:buFontTx/>
              <a:buChar char="•"/>
            </a:pPr>
            <a:r>
              <a:rPr lang="en-US" altLang="zh-CN" sz="2400" kern="0" dirty="0" smtClean="0">
                <a:latin typeface="+mj-lt"/>
                <a:ea typeface="宋体" pitchFamily="2" charset="-122"/>
              </a:rPr>
              <a:t>What is the security architecture for PAC authentication and authorization?</a:t>
            </a:r>
            <a:endPar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endParaRPr>
          </a:p>
        </p:txBody>
      </p:sp>
      <p:sp>
        <p:nvSpPr>
          <p:cNvPr id="5"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extLst>
      <p:ext uri="{BB962C8B-B14F-4D97-AF65-F5344CB8AC3E}">
        <p14:creationId xmlns="" xmlns:p14="http://schemas.microsoft.com/office/powerpoint/2010/main" val="3519568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92620"/>
            <a:ext cx="7772400" cy="726920"/>
          </a:xfrm>
        </p:spPr>
        <p:txBody>
          <a:bodyPr/>
          <a:lstStyle/>
          <a:p>
            <a:r>
              <a:rPr lang="en-US" altLang="zh-CN" dirty="0" smtClean="0">
                <a:ea typeface="宋体" pitchFamily="2" charset="-122"/>
              </a:rPr>
              <a:t>Possible Architecture 1</a:t>
            </a:r>
          </a:p>
        </p:txBody>
      </p:sp>
      <p:sp>
        <p:nvSpPr>
          <p:cNvPr id="10243" name="Content Placeholder 2"/>
          <p:cNvSpPr>
            <a:spLocks noGrp="1"/>
          </p:cNvSpPr>
          <p:nvPr>
            <p:ph idx="1"/>
          </p:nvPr>
        </p:nvSpPr>
        <p:spPr>
          <a:xfrm>
            <a:off x="685800" y="1524000"/>
            <a:ext cx="7772400" cy="4353340"/>
          </a:xfrm>
        </p:spPr>
        <p:txBody>
          <a:bodyPr/>
          <a:lstStyle/>
          <a:p>
            <a:pPr marL="352425" indent="-352425">
              <a:buFont typeface="Wingdings" pitchFamily="2" charset="2"/>
              <a:buChar char="l"/>
            </a:pPr>
            <a:r>
              <a:rPr lang="en-US" altLang="zh-CN" sz="2400" dirty="0" smtClean="0">
                <a:solidFill>
                  <a:srgbClr val="FF0000"/>
                </a:solidFill>
                <a:latin typeface="+mj-lt"/>
                <a:ea typeface="宋体" pitchFamily="2" charset="-122"/>
              </a:rPr>
              <a:t>Pure </a:t>
            </a:r>
            <a:r>
              <a:rPr lang="en-US" altLang="zh-CN" sz="2400" dirty="0" err="1" smtClean="0">
                <a:solidFill>
                  <a:srgbClr val="FF0000"/>
                </a:solidFill>
                <a:latin typeface="+mj-lt"/>
                <a:ea typeface="宋体" pitchFamily="2" charset="-122"/>
              </a:rPr>
              <a:t>infrastructureless</a:t>
            </a:r>
            <a:r>
              <a:rPr lang="en-US" altLang="zh-CN" sz="2400" dirty="0" smtClean="0">
                <a:solidFill>
                  <a:srgbClr val="FF0000"/>
                </a:solidFill>
                <a:latin typeface="+mj-lt"/>
                <a:ea typeface="宋体" pitchFamily="2" charset="-122"/>
              </a:rPr>
              <a:t> architecture</a:t>
            </a:r>
          </a:p>
          <a:p>
            <a:pPr marL="752475" lvl="1" indent="-352425">
              <a:buFont typeface="Wingdings" pitchFamily="2" charset="2"/>
              <a:buChar char="l"/>
            </a:pPr>
            <a:r>
              <a:rPr lang="en-US" altLang="zh-CN" sz="2000" dirty="0" smtClean="0">
                <a:latin typeface="+mj-lt"/>
                <a:ea typeface="宋体" pitchFamily="2" charset="-122"/>
              </a:rPr>
              <a:t>No coordinator or AAA (authentication, authorization, accountability) server</a:t>
            </a:r>
          </a:p>
          <a:p>
            <a:pPr marL="752475" lvl="1" indent="-352425">
              <a:buFont typeface="Wingdings" pitchFamily="2" charset="2"/>
              <a:buChar char="l"/>
            </a:pPr>
            <a:r>
              <a:rPr lang="en-US" altLang="zh-CN" sz="2000" dirty="0" smtClean="0">
                <a:latin typeface="+mj-lt"/>
                <a:ea typeface="宋体" pitchFamily="2" charset="-122"/>
              </a:rPr>
              <a:t>Using PIN (symmetric), or certificate (asymmetric) issued by the trusted third party</a:t>
            </a:r>
          </a:p>
          <a:p>
            <a:pPr marL="1095375" lvl="2" indent="-352425">
              <a:buFont typeface="Wingdings" pitchFamily="2" charset="2"/>
              <a:buChar char="l"/>
            </a:pPr>
            <a:r>
              <a:rPr lang="en-US" altLang="zh-CN" sz="1800" dirty="0" err="1" smtClean="0">
                <a:latin typeface="+mj-lt"/>
                <a:ea typeface="宋体" pitchFamily="2" charset="-122"/>
              </a:rPr>
              <a:t>Cf</a:t>
            </a:r>
            <a:r>
              <a:rPr lang="en-US" altLang="zh-CN" sz="1800" dirty="0" smtClean="0">
                <a:latin typeface="+mj-lt"/>
                <a:ea typeface="宋体" pitchFamily="2" charset="-122"/>
              </a:rPr>
              <a:t>) Bluetooth pairing</a:t>
            </a:r>
          </a:p>
          <a:p>
            <a:pPr marL="752475" lvl="1" indent="-352425">
              <a:buNone/>
            </a:pPr>
            <a:endParaRPr lang="en-US" altLang="zh-CN" sz="2000" dirty="0" smtClean="0">
              <a:latin typeface="+mj-lt"/>
              <a:ea typeface="宋体" pitchFamily="2" charset="-122"/>
            </a:endParaRPr>
          </a:p>
          <a:p>
            <a:pPr marL="752475" lvl="1" indent="-352425">
              <a:buFont typeface="Wingdings" pitchFamily="2" charset="2"/>
              <a:buChar char="l"/>
            </a:pPr>
            <a:endParaRPr lang="en-US" altLang="zh-CN" sz="2000" dirty="0" smtClean="0">
              <a:latin typeface="+mj-lt"/>
              <a:ea typeface="宋体" pitchFamily="2" charset="-122"/>
            </a:endParaRPr>
          </a:p>
          <a:p>
            <a:pPr marL="0" indent="0">
              <a:buNone/>
            </a:pPr>
            <a:endParaRPr lang="en-US" altLang="zh-CN" sz="1800" dirty="0" smtClean="0">
              <a:latin typeface="+mj-lt"/>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9" name="구름 8"/>
          <p:cNvSpPr/>
          <p:nvPr/>
        </p:nvSpPr>
        <p:spPr bwMode="auto">
          <a:xfrm>
            <a:off x="1691600" y="3501010"/>
            <a:ext cx="5544770" cy="3024420"/>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2627730" y="4437140"/>
            <a:ext cx="587796" cy="576080"/>
          </a:xfrm>
          <a:prstGeom prst="rect">
            <a:avLst/>
          </a:prstGeom>
          <a:noFill/>
        </p:spPr>
      </p:pic>
      <p:pic>
        <p:nvPicPr>
          <p:cNvPr id="11"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3707880" y="5301260"/>
            <a:ext cx="587796" cy="576080"/>
          </a:xfrm>
          <a:prstGeom prst="rect">
            <a:avLst/>
          </a:prstGeom>
          <a:noFill/>
        </p:spPr>
      </p:pic>
      <p:pic>
        <p:nvPicPr>
          <p:cNvPr id="12"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4427980" y="3933070"/>
            <a:ext cx="587796" cy="576080"/>
          </a:xfrm>
          <a:prstGeom prst="rect">
            <a:avLst/>
          </a:prstGeom>
          <a:noFill/>
        </p:spPr>
      </p:pic>
      <p:pic>
        <p:nvPicPr>
          <p:cNvPr id="13"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5508130" y="4653170"/>
            <a:ext cx="587796" cy="576080"/>
          </a:xfrm>
          <a:prstGeom prst="rect">
            <a:avLst/>
          </a:prstGeom>
          <a:noFill/>
        </p:spPr>
      </p:pic>
      <p:cxnSp>
        <p:nvCxnSpPr>
          <p:cNvPr id="15" name="직선 화살표 연결선 14"/>
          <p:cNvCxnSpPr/>
          <p:nvPr/>
        </p:nvCxnSpPr>
        <p:spPr bwMode="auto">
          <a:xfrm flipV="1">
            <a:off x="3275820" y="4221110"/>
            <a:ext cx="1152160" cy="28804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7" name="직선 화살표 연결선 16"/>
          <p:cNvCxnSpPr/>
          <p:nvPr/>
        </p:nvCxnSpPr>
        <p:spPr bwMode="auto">
          <a:xfrm>
            <a:off x="3203810" y="5085230"/>
            <a:ext cx="576080" cy="36005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9" name="직선 화살표 연결선 18"/>
          <p:cNvCxnSpPr>
            <a:endCxn id="13" idx="1"/>
          </p:cNvCxnSpPr>
          <p:nvPr/>
        </p:nvCxnSpPr>
        <p:spPr bwMode="auto">
          <a:xfrm>
            <a:off x="3347830" y="4797190"/>
            <a:ext cx="2160300" cy="14402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1" name="직선 화살표 연결선 20"/>
          <p:cNvCxnSpPr/>
          <p:nvPr/>
        </p:nvCxnSpPr>
        <p:spPr bwMode="auto">
          <a:xfrm flipH="1">
            <a:off x="4211950" y="4653170"/>
            <a:ext cx="432060" cy="72010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3" name="직선 화살표 연결선 22"/>
          <p:cNvCxnSpPr/>
          <p:nvPr/>
        </p:nvCxnSpPr>
        <p:spPr bwMode="auto">
          <a:xfrm flipV="1">
            <a:off x="4355970" y="5229250"/>
            <a:ext cx="1152160" cy="36005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5" name="직선 화살표 연결선 24"/>
          <p:cNvCxnSpPr/>
          <p:nvPr/>
        </p:nvCxnSpPr>
        <p:spPr bwMode="auto">
          <a:xfrm>
            <a:off x="5004060" y="4221110"/>
            <a:ext cx="504070" cy="43206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16"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extLst>
      <p:ext uri="{BB962C8B-B14F-4D97-AF65-F5344CB8AC3E}">
        <p14:creationId xmlns="" xmlns:p14="http://schemas.microsoft.com/office/powerpoint/2010/main" val="29063871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92620"/>
            <a:ext cx="7772400" cy="726920"/>
          </a:xfrm>
        </p:spPr>
        <p:txBody>
          <a:bodyPr/>
          <a:lstStyle/>
          <a:p>
            <a:r>
              <a:rPr lang="en-US" altLang="zh-CN" dirty="0" smtClean="0">
                <a:ea typeface="宋体" pitchFamily="2" charset="-122"/>
              </a:rPr>
              <a:t>Possible Architecture 2</a:t>
            </a:r>
          </a:p>
        </p:txBody>
      </p:sp>
      <p:sp>
        <p:nvSpPr>
          <p:cNvPr id="10243" name="Content Placeholder 2"/>
          <p:cNvSpPr>
            <a:spLocks noGrp="1"/>
          </p:cNvSpPr>
          <p:nvPr>
            <p:ph idx="1"/>
          </p:nvPr>
        </p:nvSpPr>
        <p:spPr>
          <a:xfrm>
            <a:off x="685800" y="1340710"/>
            <a:ext cx="7772400" cy="4353340"/>
          </a:xfrm>
        </p:spPr>
        <p:txBody>
          <a:bodyPr/>
          <a:lstStyle/>
          <a:p>
            <a:pPr marL="352425" indent="-352425">
              <a:buFont typeface="Wingdings" pitchFamily="2" charset="2"/>
              <a:buChar char="l"/>
            </a:pPr>
            <a:r>
              <a:rPr lang="en-US" altLang="zh-CN" sz="2400" dirty="0" smtClean="0">
                <a:solidFill>
                  <a:srgbClr val="FF0000"/>
                </a:solidFill>
                <a:ea typeface="宋体" pitchFamily="2" charset="-122"/>
              </a:rPr>
              <a:t>(Intermittent) infrastructure architecture </a:t>
            </a:r>
          </a:p>
          <a:p>
            <a:pPr marL="752475" lvl="1" indent="-352425">
              <a:buFont typeface="Wingdings" pitchFamily="2" charset="2"/>
              <a:buChar char="l"/>
            </a:pPr>
            <a:r>
              <a:rPr lang="en-US" altLang="zh-CN" sz="2000" dirty="0" smtClean="0">
                <a:latin typeface="+mj-lt"/>
                <a:ea typeface="宋体" pitchFamily="2" charset="-122"/>
              </a:rPr>
              <a:t>(Dynamic) Coordinator</a:t>
            </a:r>
          </a:p>
          <a:p>
            <a:pPr marL="752475" lvl="1" indent="-352425">
              <a:buFont typeface="Wingdings" pitchFamily="2" charset="2"/>
              <a:buChar char="l"/>
            </a:pPr>
            <a:r>
              <a:rPr lang="en-US" altLang="zh-CN" sz="2000" dirty="0" smtClean="0">
                <a:latin typeface="+mj-lt"/>
                <a:ea typeface="宋体" pitchFamily="2" charset="-122"/>
              </a:rPr>
              <a:t>AAA (authentication, authorization, accountability) server</a:t>
            </a:r>
          </a:p>
          <a:p>
            <a:pPr marL="752475" lvl="1" indent="-352425">
              <a:buFont typeface="Wingdings" pitchFamily="2" charset="2"/>
              <a:buChar char="l"/>
            </a:pPr>
            <a:r>
              <a:rPr lang="en-US" altLang="zh-CN" sz="2000" dirty="0" smtClean="0">
                <a:latin typeface="+mj-lt"/>
                <a:ea typeface="宋体" pitchFamily="2" charset="-122"/>
              </a:rPr>
              <a:t>Using master key (symmetric) issued by the AAA server, or certificate issued by the AAA server</a:t>
            </a:r>
          </a:p>
          <a:p>
            <a:pPr marL="1095375" lvl="2" indent="-352425">
              <a:buFont typeface="Wingdings" pitchFamily="2" charset="2"/>
              <a:buChar char="l"/>
            </a:pPr>
            <a:r>
              <a:rPr lang="en-US" altLang="zh-CN" sz="1800" dirty="0" err="1" smtClean="0">
                <a:latin typeface="+mj-lt"/>
                <a:ea typeface="宋体" pitchFamily="2" charset="-122"/>
              </a:rPr>
              <a:t>Cf</a:t>
            </a:r>
            <a:r>
              <a:rPr lang="en-US" altLang="zh-CN" sz="1800" dirty="0" smtClean="0">
                <a:latin typeface="+mj-lt"/>
                <a:ea typeface="宋体" pitchFamily="2" charset="-122"/>
              </a:rPr>
              <a:t>) IEEE 802.1x, Kerberos protocol</a:t>
            </a:r>
          </a:p>
          <a:p>
            <a:pPr marL="752475" lvl="1" indent="-352425">
              <a:buNone/>
            </a:pPr>
            <a:endParaRPr lang="en-US" altLang="zh-CN" sz="2000" dirty="0" smtClean="0">
              <a:latin typeface="+mj-lt"/>
              <a:ea typeface="宋体" pitchFamily="2" charset="-122"/>
            </a:endParaRPr>
          </a:p>
          <a:p>
            <a:pPr marL="752475" lvl="1" indent="-352425">
              <a:buFont typeface="Wingdings" pitchFamily="2" charset="2"/>
              <a:buChar char="l"/>
            </a:pPr>
            <a:endParaRPr lang="en-US" altLang="zh-CN" sz="2000" dirty="0" smtClean="0">
              <a:latin typeface="+mj-lt"/>
              <a:ea typeface="宋体" pitchFamily="2" charset="-122"/>
            </a:endParaRPr>
          </a:p>
          <a:p>
            <a:pPr marL="0" indent="0">
              <a:buNone/>
            </a:pPr>
            <a:endParaRPr lang="en-US" altLang="zh-CN" sz="1800" dirty="0" smtClean="0">
              <a:latin typeface="+mj-lt"/>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9" name="구름 8"/>
          <p:cNvSpPr/>
          <p:nvPr/>
        </p:nvSpPr>
        <p:spPr bwMode="auto">
          <a:xfrm>
            <a:off x="467430" y="3501010"/>
            <a:ext cx="4680650" cy="3024420"/>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899490" y="4437140"/>
            <a:ext cx="587796" cy="576080"/>
          </a:xfrm>
          <a:prstGeom prst="rect">
            <a:avLst/>
          </a:prstGeom>
          <a:noFill/>
        </p:spPr>
      </p:pic>
      <p:pic>
        <p:nvPicPr>
          <p:cNvPr id="11"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1979640" y="5301260"/>
            <a:ext cx="587796" cy="576080"/>
          </a:xfrm>
          <a:prstGeom prst="rect">
            <a:avLst/>
          </a:prstGeom>
          <a:noFill/>
        </p:spPr>
      </p:pic>
      <p:pic>
        <p:nvPicPr>
          <p:cNvPr id="12"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2699740" y="3933070"/>
            <a:ext cx="587796" cy="576080"/>
          </a:xfrm>
          <a:prstGeom prst="rect">
            <a:avLst/>
          </a:prstGeom>
          <a:noFill/>
        </p:spPr>
      </p:pic>
      <p:pic>
        <p:nvPicPr>
          <p:cNvPr id="13"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4067930" y="4149100"/>
            <a:ext cx="587796" cy="576080"/>
          </a:xfrm>
          <a:prstGeom prst="rect">
            <a:avLst/>
          </a:prstGeom>
          <a:noFill/>
        </p:spPr>
      </p:pic>
      <p:cxnSp>
        <p:nvCxnSpPr>
          <p:cNvPr id="19" name="직선 화살표 연결선 18"/>
          <p:cNvCxnSpPr>
            <a:stCxn id="10" idx="3"/>
          </p:cNvCxnSpPr>
          <p:nvPr/>
        </p:nvCxnSpPr>
        <p:spPr bwMode="auto">
          <a:xfrm flipV="1">
            <a:off x="1487286" y="4581160"/>
            <a:ext cx="2580644" cy="14402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3" name="직선 화살표 연결선 22"/>
          <p:cNvCxnSpPr/>
          <p:nvPr/>
        </p:nvCxnSpPr>
        <p:spPr bwMode="auto">
          <a:xfrm flipV="1">
            <a:off x="2627730" y="4725180"/>
            <a:ext cx="1512210" cy="86412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5" name="직선 화살표 연결선 24"/>
          <p:cNvCxnSpPr>
            <a:endCxn id="13" idx="1"/>
          </p:cNvCxnSpPr>
          <p:nvPr/>
        </p:nvCxnSpPr>
        <p:spPr bwMode="auto">
          <a:xfrm>
            <a:off x="3275820" y="4221110"/>
            <a:ext cx="792110" cy="216030"/>
          </a:xfrm>
          <a:prstGeom prst="straightConnector1">
            <a:avLst/>
          </a:prstGeom>
          <a:solidFill>
            <a:schemeClr val="accent1"/>
          </a:solidFill>
          <a:ln w="12700" cap="flat" cmpd="sng" algn="ctr">
            <a:solidFill>
              <a:schemeClr val="tx1"/>
            </a:solidFill>
            <a:prstDash val="solid"/>
            <a:round/>
            <a:headEnd type="arrow"/>
            <a:tailEnd type="arrow"/>
          </a:ln>
          <a:effectLst/>
        </p:spPr>
      </p:cxnSp>
      <p:pic>
        <p:nvPicPr>
          <p:cNvPr id="16" name="Picture 36" descr="D:\图标库\编辑的元素\蜂窝和天线.jpg"/>
          <p:cNvPicPr>
            <a:picLocks noChangeAspect="1" noChangeArrowheads="1"/>
          </p:cNvPicPr>
          <p:nvPr/>
        </p:nvPicPr>
        <p:blipFill>
          <a:blip r:embed="rId4" cstate="print"/>
          <a:srcRect/>
          <a:stretch>
            <a:fillRect/>
          </a:stretch>
        </p:blipFill>
        <p:spPr bwMode="auto">
          <a:xfrm>
            <a:off x="5436120" y="4005080"/>
            <a:ext cx="1297745" cy="1137714"/>
          </a:xfrm>
          <a:prstGeom prst="rect">
            <a:avLst/>
          </a:prstGeom>
          <a:noFill/>
          <a:ln w="9525">
            <a:noFill/>
            <a:miter lim="800000"/>
            <a:headEnd/>
            <a:tailEnd/>
          </a:ln>
        </p:spPr>
      </p:pic>
      <p:pic>
        <p:nvPicPr>
          <p:cNvPr id="18" name="Picture 1" descr="C:\Users\CMCCZJH\Desktop\MC900434845.PNG"/>
          <p:cNvPicPr>
            <a:picLocks noChangeAspect="1" noChangeArrowheads="1"/>
          </p:cNvPicPr>
          <p:nvPr/>
        </p:nvPicPr>
        <p:blipFill>
          <a:blip r:embed="rId5" cstate="print"/>
          <a:srcRect/>
          <a:stretch>
            <a:fillRect/>
          </a:stretch>
        </p:blipFill>
        <p:spPr bwMode="auto">
          <a:xfrm>
            <a:off x="7884460" y="4149100"/>
            <a:ext cx="893528" cy="875718"/>
          </a:xfrm>
          <a:prstGeom prst="rect">
            <a:avLst/>
          </a:prstGeom>
          <a:noFill/>
        </p:spPr>
      </p:pic>
      <p:sp>
        <p:nvSpPr>
          <p:cNvPr id="20" name="闪电形 31"/>
          <p:cNvSpPr/>
          <p:nvPr/>
        </p:nvSpPr>
        <p:spPr bwMode="auto">
          <a:xfrm rot="6358407">
            <a:off x="4896458" y="4174300"/>
            <a:ext cx="287211" cy="741709"/>
          </a:xfrm>
          <a:prstGeom prst="lightningBolt">
            <a:avLst/>
          </a:prstGeom>
          <a:solidFill>
            <a:srgbClr val="FFFF00"/>
          </a:solid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smtClean="0">
              <a:ln>
                <a:noFill/>
              </a:ln>
              <a:solidFill>
                <a:schemeClr val="tx1"/>
              </a:solidFill>
              <a:effectLst/>
              <a:latin typeface="+mj-lt"/>
            </a:endParaRPr>
          </a:p>
        </p:txBody>
      </p:sp>
      <p:sp>
        <p:nvSpPr>
          <p:cNvPr id="22" name="TextBox 21"/>
          <p:cNvSpPr txBox="1"/>
          <p:nvPr/>
        </p:nvSpPr>
        <p:spPr>
          <a:xfrm>
            <a:off x="4355970" y="4149100"/>
            <a:ext cx="1469490" cy="276999"/>
          </a:xfrm>
          <a:prstGeom prst="rect">
            <a:avLst/>
          </a:prstGeom>
          <a:noFill/>
        </p:spPr>
        <p:txBody>
          <a:bodyPr wrap="square" rtlCol="0">
            <a:spAutoFit/>
          </a:bodyPr>
          <a:lstStyle/>
          <a:p>
            <a:pPr algn="ctr"/>
            <a:r>
              <a:rPr lang="en-US" altLang="zh-CN" b="1" dirty="0" smtClean="0">
                <a:solidFill>
                  <a:schemeClr val="accent6"/>
                </a:solidFill>
                <a:latin typeface="+mj-lt"/>
              </a:rPr>
              <a:t>2G/3G/LTE</a:t>
            </a:r>
            <a:endParaRPr lang="zh-CN" altLang="en-US" b="1" dirty="0">
              <a:solidFill>
                <a:schemeClr val="accent6"/>
              </a:solidFill>
              <a:latin typeface="+mj-lt"/>
            </a:endParaRPr>
          </a:p>
        </p:txBody>
      </p:sp>
      <p:cxnSp>
        <p:nvCxnSpPr>
          <p:cNvPr id="26" name="직선 화살표 연결선 25"/>
          <p:cNvCxnSpPr/>
          <p:nvPr/>
        </p:nvCxnSpPr>
        <p:spPr bwMode="auto">
          <a:xfrm>
            <a:off x="6876320" y="4581160"/>
            <a:ext cx="864120"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28" name="TextBox 27"/>
          <p:cNvSpPr txBox="1"/>
          <p:nvPr/>
        </p:nvSpPr>
        <p:spPr>
          <a:xfrm>
            <a:off x="7812450" y="3861060"/>
            <a:ext cx="923201" cy="276999"/>
          </a:xfrm>
          <a:prstGeom prst="rect">
            <a:avLst/>
          </a:prstGeom>
          <a:noFill/>
        </p:spPr>
        <p:txBody>
          <a:bodyPr wrap="none" rtlCol="0">
            <a:spAutoFit/>
          </a:bodyPr>
          <a:lstStyle/>
          <a:p>
            <a:r>
              <a:rPr lang="en-US" altLang="ko-KR" dirty="0" smtClean="0"/>
              <a:t>AAA server</a:t>
            </a:r>
            <a:endParaRPr lang="ko-KR" altLang="en-US" dirty="0"/>
          </a:p>
        </p:txBody>
      </p:sp>
      <p:pic>
        <p:nvPicPr>
          <p:cNvPr id="29" name="Picture 1" descr="C:\Users\CMCCZJH\Desktop\MC900434845.PNG"/>
          <p:cNvPicPr>
            <a:picLocks noChangeAspect="1" noChangeArrowheads="1"/>
          </p:cNvPicPr>
          <p:nvPr/>
        </p:nvPicPr>
        <p:blipFill>
          <a:blip r:embed="rId5" cstate="print"/>
          <a:srcRect/>
          <a:stretch>
            <a:fillRect/>
          </a:stretch>
        </p:blipFill>
        <p:spPr bwMode="auto">
          <a:xfrm>
            <a:off x="5292100" y="5301260"/>
            <a:ext cx="893528" cy="875718"/>
          </a:xfrm>
          <a:prstGeom prst="rect">
            <a:avLst/>
          </a:prstGeom>
          <a:noFill/>
        </p:spPr>
      </p:pic>
      <p:cxnSp>
        <p:nvCxnSpPr>
          <p:cNvPr id="30" name="직선 화살표 연결선 29"/>
          <p:cNvCxnSpPr/>
          <p:nvPr/>
        </p:nvCxnSpPr>
        <p:spPr bwMode="auto">
          <a:xfrm flipH="1" flipV="1">
            <a:off x="4499990" y="4797190"/>
            <a:ext cx="720100" cy="936130"/>
          </a:xfrm>
          <a:prstGeom prst="straightConnector1">
            <a:avLst/>
          </a:prstGeom>
          <a:solidFill>
            <a:schemeClr val="accent1"/>
          </a:solidFill>
          <a:ln w="12700" cap="flat" cmpd="sng" algn="ctr">
            <a:solidFill>
              <a:schemeClr val="tx1"/>
            </a:solidFill>
            <a:prstDash val="dash"/>
            <a:round/>
            <a:headEnd type="arrow"/>
            <a:tailEnd type="arrow"/>
          </a:ln>
          <a:effectLst/>
        </p:spPr>
      </p:cxnSp>
      <p:sp>
        <p:nvSpPr>
          <p:cNvPr id="33" name="TextBox 32"/>
          <p:cNvSpPr txBox="1"/>
          <p:nvPr/>
        </p:nvSpPr>
        <p:spPr>
          <a:xfrm>
            <a:off x="4139940" y="6165380"/>
            <a:ext cx="2831224" cy="276999"/>
          </a:xfrm>
          <a:prstGeom prst="rect">
            <a:avLst/>
          </a:prstGeom>
          <a:noFill/>
        </p:spPr>
        <p:txBody>
          <a:bodyPr wrap="none" rtlCol="0">
            <a:spAutoFit/>
          </a:bodyPr>
          <a:lstStyle/>
          <a:p>
            <a:r>
              <a:rPr lang="en-US" altLang="ko-KR" dirty="0" smtClean="0"/>
              <a:t>Server for some services (e.g., advertising)</a:t>
            </a:r>
            <a:endParaRPr lang="ko-KR" altLang="en-US" dirty="0"/>
          </a:p>
        </p:txBody>
      </p:sp>
      <p:cxnSp>
        <p:nvCxnSpPr>
          <p:cNvPr id="35" name="직선 화살표 연결선 34"/>
          <p:cNvCxnSpPr/>
          <p:nvPr/>
        </p:nvCxnSpPr>
        <p:spPr bwMode="auto">
          <a:xfrm>
            <a:off x="6804310" y="5373270"/>
            <a:ext cx="864120"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36" name="TextBox 35"/>
          <p:cNvSpPr txBox="1"/>
          <p:nvPr/>
        </p:nvSpPr>
        <p:spPr>
          <a:xfrm>
            <a:off x="7740440" y="5157240"/>
            <a:ext cx="1300356" cy="646331"/>
          </a:xfrm>
          <a:prstGeom prst="rect">
            <a:avLst/>
          </a:prstGeom>
          <a:noFill/>
        </p:spPr>
        <p:txBody>
          <a:bodyPr wrap="none" rtlCol="0">
            <a:spAutoFit/>
          </a:bodyPr>
          <a:lstStyle/>
          <a:p>
            <a:r>
              <a:rPr lang="en-US" altLang="ko-KR" dirty="0" smtClean="0"/>
              <a:t>Authentication  &amp;</a:t>
            </a:r>
          </a:p>
          <a:p>
            <a:r>
              <a:rPr lang="en-US" altLang="ko-KR" dirty="0" smtClean="0"/>
              <a:t>communication</a:t>
            </a:r>
          </a:p>
          <a:p>
            <a:r>
              <a:rPr lang="en-US" altLang="ko-KR" dirty="0" smtClean="0"/>
              <a:t>flow</a:t>
            </a:r>
            <a:endParaRPr lang="ko-KR" altLang="en-US" dirty="0"/>
          </a:p>
        </p:txBody>
      </p:sp>
      <p:cxnSp>
        <p:nvCxnSpPr>
          <p:cNvPr id="37" name="직선 화살표 연결선 36"/>
          <p:cNvCxnSpPr/>
          <p:nvPr/>
        </p:nvCxnSpPr>
        <p:spPr bwMode="auto">
          <a:xfrm>
            <a:off x="6804310" y="5978955"/>
            <a:ext cx="864120" cy="0"/>
          </a:xfrm>
          <a:prstGeom prst="straightConnector1">
            <a:avLst/>
          </a:prstGeom>
          <a:solidFill>
            <a:schemeClr val="accent1"/>
          </a:solidFill>
          <a:ln w="12700" cap="flat" cmpd="sng" algn="ctr">
            <a:solidFill>
              <a:schemeClr val="tx1"/>
            </a:solidFill>
            <a:prstDash val="dash"/>
            <a:round/>
            <a:headEnd type="arrow"/>
            <a:tailEnd type="arrow"/>
          </a:ln>
          <a:effectLst/>
        </p:spPr>
      </p:cxnSp>
      <p:sp>
        <p:nvSpPr>
          <p:cNvPr id="38" name="TextBox 37"/>
          <p:cNvSpPr txBox="1"/>
          <p:nvPr/>
        </p:nvSpPr>
        <p:spPr>
          <a:xfrm>
            <a:off x="7740440" y="5733320"/>
            <a:ext cx="1218603" cy="461665"/>
          </a:xfrm>
          <a:prstGeom prst="rect">
            <a:avLst/>
          </a:prstGeom>
          <a:noFill/>
        </p:spPr>
        <p:txBody>
          <a:bodyPr wrap="none" rtlCol="0">
            <a:spAutoFit/>
          </a:bodyPr>
          <a:lstStyle/>
          <a:p>
            <a:r>
              <a:rPr lang="en-US" altLang="ko-KR" dirty="0" smtClean="0"/>
              <a:t>Communication </a:t>
            </a:r>
          </a:p>
          <a:p>
            <a:r>
              <a:rPr lang="en-US" altLang="ko-KR" dirty="0" smtClean="0"/>
              <a:t>flow</a:t>
            </a:r>
            <a:endParaRPr lang="ko-KR" altLang="en-US" dirty="0"/>
          </a:p>
        </p:txBody>
      </p:sp>
      <p:cxnSp>
        <p:nvCxnSpPr>
          <p:cNvPr id="39" name="직선 화살표 연결선 38"/>
          <p:cNvCxnSpPr/>
          <p:nvPr/>
        </p:nvCxnSpPr>
        <p:spPr bwMode="auto">
          <a:xfrm flipH="1" flipV="1">
            <a:off x="2627730" y="5733320"/>
            <a:ext cx="2520350" cy="144020"/>
          </a:xfrm>
          <a:prstGeom prst="straightConnector1">
            <a:avLst/>
          </a:prstGeom>
          <a:solidFill>
            <a:schemeClr val="accent1"/>
          </a:solidFill>
          <a:ln w="12700" cap="flat" cmpd="sng" algn="ctr">
            <a:solidFill>
              <a:schemeClr val="tx1"/>
            </a:solidFill>
            <a:prstDash val="dash"/>
            <a:round/>
            <a:headEnd type="arrow"/>
            <a:tailEnd type="arrow"/>
          </a:ln>
          <a:effectLst/>
        </p:spPr>
      </p:cxnSp>
      <p:cxnSp>
        <p:nvCxnSpPr>
          <p:cNvPr id="41" name="직선 화살표 연결선 40"/>
          <p:cNvCxnSpPr/>
          <p:nvPr/>
        </p:nvCxnSpPr>
        <p:spPr bwMode="auto">
          <a:xfrm flipH="1" flipV="1">
            <a:off x="1619590" y="4869200"/>
            <a:ext cx="3600500" cy="936130"/>
          </a:xfrm>
          <a:prstGeom prst="straightConnector1">
            <a:avLst/>
          </a:prstGeom>
          <a:solidFill>
            <a:schemeClr val="accent1"/>
          </a:solidFill>
          <a:ln w="12700" cap="flat" cmpd="sng" algn="ctr">
            <a:solidFill>
              <a:schemeClr val="tx1"/>
            </a:solidFill>
            <a:prstDash val="dash"/>
            <a:round/>
            <a:headEnd type="arrow"/>
            <a:tailEnd type="arrow"/>
          </a:ln>
          <a:effectLst/>
        </p:spPr>
      </p:cxnSp>
      <p:cxnSp>
        <p:nvCxnSpPr>
          <p:cNvPr id="47" name="직선 화살표 연결선 46"/>
          <p:cNvCxnSpPr/>
          <p:nvPr/>
        </p:nvCxnSpPr>
        <p:spPr bwMode="auto">
          <a:xfrm flipH="1" flipV="1">
            <a:off x="3203810" y="4509150"/>
            <a:ext cx="1944270" cy="1224170"/>
          </a:xfrm>
          <a:prstGeom prst="straightConnector1">
            <a:avLst/>
          </a:prstGeom>
          <a:solidFill>
            <a:schemeClr val="accent1"/>
          </a:solidFill>
          <a:ln w="12700" cap="flat" cmpd="sng" algn="ctr">
            <a:solidFill>
              <a:schemeClr val="tx1"/>
            </a:solidFill>
            <a:prstDash val="dash"/>
            <a:round/>
            <a:headEnd type="arrow"/>
            <a:tailEnd type="arrow"/>
          </a:ln>
          <a:effectLst/>
        </p:spPr>
      </p:cxnSp>
      <p:sp>
        <p:nvSpPr>
          <p:cNvPr id="49" name="TextBox 48"/>
          <p:cNvSpPr txBox="1"/>
          <p:nvPr/>
        </p:nvSpPr>
        <p:spPr>
          <a:xfrm>
            <a:off x="3891631" y="3861060"/>
            <a:ext cx="963725" cy="276999"/>
          </a:xfrm>
          <a:prstGeom prst="rect">
            <a:avLst/>
          </a:prstGeom>
          <a:noFill/>
        </p:spPr>
        <p:txBody>
          <a:bodyPr wrap="none" rtlCol="0">
            <a:spAutoFit/>
          </a:bodyPr>
          <a:lstStyle/>
          <a:p>
            <a:r>
              <a:rPr lang="en-US" altLang="ko-KR" b="1" i="1" dirty="0" smtClean="0">
                <a:solidFill>
                  <a:schemeClr val="accent2"/>
                </a:solidFill>
              </a:rPr>
              <a:t>coordinator</a:t>
            </a:r>
            <a:endParaRPr lang="ko-KR" altLang="en-US" b="1" i="1" dirty="0">
              <a:solidFill>
                <a:schemeClr val="accent2"/>
              </a:solidFill>
            </a:endParaRPr>
          </a:p>
        </p:txBody>
      </p:sp>
      <p:sp>
        <p:nvSpPr>
          <p:cNvPr id="50" name="모서리가 둥근 직사각형 49"/>
          <p:cNvSpPr/>
          <p:nvPr/>
        </p:nvSpPr>
        <p:spPr bwMode="auto">
          <a:xfrm>
            <a:off x="6732300" y="5157240"/>
            <a:ext cx="2304320" cy="1008140"/>
          </a:xfrm>
          <a:prstGeom prst="roundRect">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1"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extLst>
      <p:ext uri="{BB962C8B-B14F-4D97-AF65-F5344CB8AC3E}">
        <p14:creationId xmlns="" xmlns:p14="http://schemas.microsoft.com/office/powerpoint/2010/main" val="2906387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Next Step</a:t>
            </a:r>
            <a:endParaRPr lang="ko-KR" altLang="en-US" dirty="0"/>
          </a:p>
        </p:txBody>
      </p:sp>
      <p:sp>
        <p:nvSpPr>
          <p:cNvPr id="3" name="내용 개체 틀 2"/>
          <p:cNvSpPr>
            <a:spLocks noGrp="1"/>
          </p:cNvSpPr>
          <p:nvPr>
            <p:ph idx="1"/>
          </p:nvPr>
        </p:nvSpPr>
        <p:spPr/>
        <p:txBody>
          <a:bodyPr/>
          <a:lstStyle/>
          <a:p>
            <a:r>
              <a:rPr lang="en-US" altLang="ko-KR" sz="2800" dirty="0" smtClean="0"/>
              <a:t>Pure </a:t>
            </a:r>
            <a:r>
              <a:rPr lang="en-US" altLang="ko-KR" sz="2800" dirty="0" err="1" smtClean="0"/>
              <a:t>infrastructureless</a:t>
            </a:r>
            <a:r>
              <a:rPr lang="en-US" altLang="ko-KR" sz="2800" dirty="0" smtClean="0"/>
              <a:t> architecture</a:t>
            </a:r>
          </a:p>
          <a:p>
            <a:pPr lvl="1"/>
            <a:r>
              <a:rPr lang="en-US" altLang="ko-KR" sz="2400" dirty="0" smtClean="0"/>
              <a:t>Define authentication protocol</a:t>
            </a:r>
          </a:p>
          <a:p>
            <a:pPr lvl="2"/>
            <a:r>
              <a:rPr lang="en-US" altLang="ko-KR" sz="2000" dirty="0" smtClean="0"/>
              <a:t>Symmetric, or asymmetric</a:t>
            </a:r>
          </a:p>
          <a:p>
            <a:r>
              <a:rPr lang="en-US" altLang="ko-KR" sz="2800" dirty="0" smtClean="0"/>
              <a:t>Infrastructure architecture</a:t>
            </a:r>
          </a:p>
          <a:p>
            <a:pPr lvl="1"/>
            <a:r>
              <a:rPr lang="en-US" altLang="ko-KR" sz="2400" dirty="0" smtClean="0"/>
              <a:t>Determine</a:t>
            </a:r>
          </a:p>
          <a:p>
            <a:pPr lvl="2"/>
            <a:r>
              <a:rPr lang="en-US" altLang="ko-KR" sz="2000" dirty="0" smtClean="0"/>
              <a:t>How to select a coordinator dynamically</a:t>
            </a:r>
          </a:p>
          <a:p>
            <a:pPr lvl="2"/>
            <a:r>
              <a:rPr lang="en-US" altLang="ko-KR" sz="2000" dirty="0" smtClean="0"/>
              <a:t>What is the role of a coordinator</a:t>
            </a:r>
          </a:p>
          <a:p>
            <a:pPr lvl="1"/>
            <a:r>
              <a:rPr lang="en-US" altLang="ko-KR" sz="2400" dirty="0" smtClean="0"/>
              <a:t>Define authentication protocol</a:t>
            </a:r>
          </a:p>
          <a:p>
            <a:pPr lvl="2"/>
            <a:r>
              <a:rPr lang="en-US" altLang="ko-KR" sz="2000" dirty="0" smtClean="0"/>
              <a:t>Symmetric, or asymmetric</a:t>
            </a:r>
          </a:p>
          <a:p>
            <a:endParaRPr lang="ko-KR" altLang="en-US" sz="2800" dirty="0"/>
          </a:p>
        </p:txBody>
      </p:sp>
      <p:sp>
        <p:nvSpPr>
          <p:cNvPr id="6" name="슬라이드 번호 개체 틀 5"/>
          <p:cNvSpPr>
            <a:spLocks noGrp="1"/>
          </p:cNvSpPr>
          <p:nvPr>
            <p:ph type="sldNum" sz="quarter" idx="12"/>
          </p:nvPr>
        </p:nvSpPr>
        <p:spPr/>
        <p:txBody>
          <a:bodyPr/>
          <a:lstStyle/>
          <a:p>
            <a:r>
              <a:rPr lang="en-US" altLang="zh-CN" smtClean="0"/>
              <a:t>Slide </a:t>
            </a:r>
            <a:fld id="{292D212F-C72B-4108-ABA6-95E4F5A44586}" type="slidenum">
              <a:rPr lang="en-US" altLang="zh-CN" smtClean="0"/>
              <a:pPr/>
              <a:t>8</a:t>
            </a:fld>
            <a:endParaRPr lang="en-US" altLang="zh-CN"/>
          </a:p>
        </p:txBody>
      </p:sp>
      <p:sp>
        <p:nvSpPr>
          <p:cNvPr id="5"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
        <p:nvSpPr>
          <p:cNvPr id="7" name="Date Placeholder 1"/>
          <p:cNvSpPr>
            <a:spLocks noGrp="1"/>
          </p:cNvSpPr>
          <p:nvPr>
            <p:ph type="dt" sz="quarter" idx="10"/>
          </p:nvPr>
        </p:nvSpPr>
        <p:spPr>
          <a:xfrm>
            <a:off x="685800" y="3810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92620"/>
            <a:ext cx="7772400" cy="726920"/>
          </a:xfrm>
        </p:spPr>
        <p:txBody>
          <a:bodyPr/>
          <a:lstStyle/>
          <a:p>
            <a:r>
              <a:rPr lang="en-US" altLang="zh-CN" dirty="0" smtClean="0">
                <a:ea typeface="宋体" pitchFamily="2" charset="-122"/>
              </a:rPr>
              <a:t>Summary</a:t>
            </a:r>
          </a:p>
        </p:txBody>
      </p:sp>
      <p:sp>
        <p:nvSpPr>
          <p:cNvPr id="10243" name="Content Placeholder 2"/>
          <p:cNvSpPr>
            <a:spLocks noGrp="1"/>
          </p:cNvSpPr>
          <p:nvPr>
            <p:ph idx="1"/>
          </p:nvPr>
        </p:nvSpPr>
        <p:spPr>
          <a:xfrm>
            <a:off x="683460" y="1524000"/>
            <a:ext cx="7921100" cy="4353340"/>
          </a:xfrm>
        </p:spPr>
        <p:txBody>
          <a:bodyPr/>
          <a:lstStyle/>
          <a:p>
            <a:pPr marL="0" indent="0"/>
            <a:r>
              <a:rPr lang="en-US" altLang="zh-CN" sz="2800" dirty="0" smtClean="0">
                <a:latin typeface="+mj-lt"/>
                <a:ea typeface="宋体" pitchFamily="2" charset="-122"/>
              </a:rPr>
              <a:t> Authentication is the first line of defense before authorization</a:t>
            </a:r>
          </a:p>
          <a:p>
            <a:pPr marL="0" indent="0"/>
            <a:endParaRPr lang="en-US" altLang="zh-CN" sz="2800" dirty="0" smtClean="0">
              <a:latin typeface="+mj-lt"/>
              <a:ea typeface="宋体" pitchFamily="2" charset="-122"/>
            </a:endParaRPr>
          </a:p>
          <a:p>
            <a:pPr marL="0" indent="0"/>
            <a:r>
              <a:rPr lang="en-US" altLang="zh-CN" sz="2800" dirty="0" smtClean="0">
                <a:latin typeface="+mj-lt"/>
                <a:ea typeface="宋体" pitchFamily="2" charset="-122"/>
              </a:rPr>
              <a:t> Two possible security architecture for authentication</a:t>
            </a:r>
          </a:p>
          <a:p>
            <a:pPr marL="400050" lvl="1" indent="0"/>
            <a:r>
              <a:rPr lang="en-US" altLang="zh-CN" sz="2400" dirty="0" smtClean="0">
                <a:latin typeface="+mj-lt"/>
                <a:ea typeface="宋体" pitchFamily="2" charset="-122"/>
              </a:rPr>
              <a:t> Purely </a:t>
            </a:r>
            <a:r>
              <a:rPr lang="en-US" altLang="zh-CN" sz="2400" dirty="0" err="1" smtClean="0">
                <a:latin typeface="+mj-lt"/>
                <a:ea typeface="宋体" pitchFamily="2" charset="-122"/>
              </a:rPr>
              <a:t>infrastructureless</a:t>
            </a:r>
            <a:r>
              <a:rPr lang="en-US" altLang="zh-CN" sz="2400" dirty="0" smtClean="0">
                <a:latin typeface="+mj-lt"/>
                <a:ea typeface="宋体" pitchFamily="2" charset="-122"/>
              </a:rPr>
              <a:t> architecture</a:t>
            </a:r>
          </a:p>
          <a:p>
            <a:pPr marL="742950" lvl="2" indent="0"/>
            <a:r>
              <a:rPr lang="en-US" altLang="zh-CN" sz="1800" dirty="0" smtClean="0">
                <a:latin typeface="+mj-lt"/>
                <a:ea typeface="宋体" pitchFamily="2" charset="-122"/>
              </a:rPr>
              <a:t> No coordinator or AAA server</a:t>
            </a:r>
          </a:p>
          <a:p>
            <a:pPr marL="400050" lvl="1" indent="0"/>
            <a:r>
              <a:rPr lang="en-US" altLang="zh-CN" sz="2400" dirty="0" smtClean="0">
                <a:latin typeface="+mj-lt"/>
                <a:ea typeface="宋体" pitchFamily="2" charset="-122"/>
              </a:rPr>
              <a:t> Infrastructure architecture</a:t>
            </a:r>
          </a:p>
          <a:p>
            <a:pPr marL="742950" lvl="2" indent="0"/>
            <a:r>
              <a:rPr lang="en-US" altLang="zh-CN" sz="1800" dirty="0" smtClean="0">
                <a:latin typeface="+mj-lt"/>
                <a:ea typeface="宋体" pitchFamily="2" charset="-122"/>
              </a:rPr>
              <a:t> Dynamic coordinator</a:t>
            </a:r>
          </a:p>
          <a:p>
            <a:pPr marL="742950" lvl="2" indent="0"/>
            <a:r>
              <a:rPr lang="en-US" altLang="zh-CN" sz="1800" dirty="0" smtClean="0">
                <a:latin typeface="+mj-lt"/>
                <a:ea typeface="宋体" pitchFamily="2" charset="-122"/>
              </a:rPr>
              <a:t> AAA server</a:t>
            </a: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9</a:t>
            </a:fld>
            <a:endParaRPr lang="en-US" altLang="zh-CN">
              <a:solidFill>
                <a:srgbClr val="000000"/>
              </a:solidFill>
              <a:latin typeface="+mj-lt"/>
            </a:endParaRPr>
          </a:p>
        </p:txBody>
      </p:sp>
      <p:sp>
        <p:nvSpPr>
          <p:cNvPr id="6"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extLst>
      <p:ext uri="{BB962C8B-B14F-4D97-AF65-F5344CB8AC3E}">
        <p14:creationId xmlns="" xmlns:p14="http://schemas.microsoft.com/office/powerpoint/2010/main" val="2906387106"/>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IEEE-P802_15_暂定</Template>
  <TotalTime>7680</TotalTime>
  <Words>516</Words>
  <Application>Microsoft Office PowerPoint</Application>
  <PresentationFormat>화면 슬라이드 쇼(4:3)</PresentationFormat>
  <Paragraphs>148</Paragraphs>
  <Slides>9</Slides>
  <Notes>8</Notes>
  <HiddenSlides>0</HiddenSlides>
  <MMClips>0</MMClips>
  <ScaleCrop>false</ScaleCrop>
  <HeadingPairs>
    <vt:vector size="4" baseType="variant">
      <vt:variant>
        <vt:lpstr>테마</vt:lpstr>
      </vt:variant>
      <vt:variant>
        <vt:i4>1</vt:i4>
      </vt:variant>
      <vt:variant>
        <vt:lpstr>슬라이드 제목</vt:lpstr>
      </vt:variant>
      <vt:variant>
        <vt:i4>9</vt:i4>
      </vt:variant>
    </vt:vector>
  </HeadingPairs>
  <TitlesOfParts>
    <vt:vector size="10" baseType="lpstr">
      <vt:lpstr>VLC_Composition_090917</vt:lpstr>
      <vt:lpstr>슬라이드 1</vt:lpstr>
      <vt:lpstr>슬라이드 2</vt:lpstr>
      <vt:lpstr>Contents</vt:lpstr>
      <vt:lpstr>Security Threat </vt:lpstr>
      <vt:lpstr>Security Requirements</vt:lpstr>
      <vt:lpstr>Possible Architecture 1</vt:lpstr>
      <vt:lpstr>Possible Architecture 2</vt:lpstr>
      <vt:lpstr>Next Step</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IEEE 802.15 &lt;subject&gt;</dc:subject>
  <dc:creator>CMCC-HN</dc:creator>
  <dc:description>&lt;doc#&gt;</dc:description>
  <cp:lastModifiedBy>Junbeom Hur</cp:lastModifiedBy>
  <cp:revision>100</cp:revision>
  <cp:lastPrinted>1998-02-10T13:28:06Z</cp:lastPrinted>
  <dcterms:created xsi:type="dcterms:W3CDTF">2012-06-26T03:26:01Z</dcterms:created>
  <dcterms:modified xsi:type="dcterms:W3CDTF">2012-11-26T14:07:47Z</dcterms:modified>
</cp:coreProperties>
</file>