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70" r:id="rId2"/>
    <p:sldId id="384" r:id="rId3"/>
    <p:sldId id="372" r:id="rId4"/>
    <p:sldId id="387" r:id="rId5"/>
    <p:sldId id="385" r:id="rId6"/>
    <p:sldId id="388" r:id="rId7"/>
    <p:sldId id="389" r:id="rId8"/>
    <p:sldId id="386" r:id="rId9"/>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70" autoAdjust="0"/>
    <p:restoredTop sz="94705" autoAdjust="0"/>
  </p:normalViewPr>
  <p:slideViewPr>
    <p:cSldViewPr>
      <p:cViewPr>
        <p:scale>
          <a:sx n="100" d="100"/>
          <a:sy n="100" d="100"/>
        </p:scale>
        <p:origin x="-702"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November 12</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November 12</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November 12</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November 12</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November 12</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November 12</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8</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a:t>May 2012</a:t>
            </a:r>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a:ea typeface="굴림" charset="-127"/>
              </a:rPr>
              <a:t>doc.: IEEE </a:t>
            </a:r>
            <a:r>
              <a:rPr lang="en-US" altLang="ko-KR" b="1">
                <a:ea typeface="굴림" charset="-127"/>
              </a:rPr>
              <a:t>15-08-0214-01-vlc</a:t>
            </a:r>
            <a:r>
              <a:rPr lang="en-GB" altLang="ko-KR">
                <a:ea typeface="굴림" charset="-127"/>
              </a:rPr>
              <a:t> </a:t>
            </a:r>
            <a:endParaRPr lang="en-US" altLang="ko-KR">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p:spPr>
        <p:txBody>
          <a:bodyPr lIns="0" tIns="0" rIns="0" bIns="0">
            <a:spAutoFit/>
          </a:bodyPr>
          <a:lstStyle/>
          <a:p>
            <a:r>
              <a:rPr lang="en-US" altLang="ko-KR">
                <a:ea typeface="굴림" charset="-127"/>
              </a:rPr>
              <a:t>IG-LED</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xfrm>
            <a:off x="762000" y="397331"/>
            <a:ext cx="1066800" cy="215444"/>
          </a:xfrm>
          <a:noFill/>
        </p:spPr>
        <p:txBody>
          <a:bodyPr/>
          <a:lstStyle/>
          <a:p>
            <a:r>
              <a:rPr lang="en-US" altLang="ko-KR" dirty="0" smtClean="0"/>
              <a:t>Nov.</a:t>
            </a:r>
            <a:r>
              <a:rPr lang="en-US" altLang="ko-KR" dirty="0" smtClean="0"/>
              <a:t> </a:t>
            </a:r>
            <a:r>
              <a:rPr lang="en-US" altLang="ko-KR" dirty="0" smtClean="0"/>
              <a:t>2012</a:t>
            </a:r>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448300"/>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IG-LED Closing Report for </a:t>
            </a:r>
            <a:r>
              <a:rPr lang="en-US" altLang="ko-KR" sz="1800" dirty="0" smtClean="0">
                <a:ea typeface="굴림" charset="-127"/>
              </a:rPr>
              <a:t>San </a:t>
            </a:r>
            <a:r>
              <a:rPr lang="en-US" altLang="ko-KR" sz="1800" dirty="0" smtClean="0">
                <a:ea typeface="굴림" charset="-127"/>
              </a:rPr>
              <a:t>Antonio  Nov. </a:t>
            </a:r>
            <a:r>
              <a:rPr lang="en-US" altLang="ko-KR" sz="1800" dirty="0" smtClean="0">
                <a:ea typeface="굴림" charset="-127"/>
              </a:rPr>
              <a:t>2012</a:t>
            </a:r>
            <a:endParaRPr lang="en-US" altLang="ko-KR" sz="1800" dirty="0">
              <a:ea typeface="굴림" charset="-127"/>
            </a:endParaRPr>
          </a:p>
          <a:p>
            <a:pPr marL="914400" indent="-914400"/>
            <a:r>
              <a:rPr lang="en-US" altLang="ko-KR" sz="1800" b="1" dirty="0">
                <a:ea typeface="굴림" charset="-127"/>
              </a:rPr>
              <a:t>Date Submitted: </a:t>
            </a:r>
            <a:r>
              <a:rPr lang="en-US" altLang="ko-KR" sz="1800" b="1" dirty="0" smtClean="0">
                <a:ea typeface="굴림" charset="-127"/>
              </a:rPr>
              <a:t>Nov. 15</a:t>
            </a:r>
            <a:r>
              <a:rPr lang="en-US" altLang="ko-KR" sz="1800" b="1" dirty="0" smtClean="0">
                <a:ea typeface="굴림" charset="-127"/>
              </a:rPr>
              <a:t> </a:t>
            </a:r>
            <a:r>
              <a:rPr lang="en-US" altLang="ko-KR" sz="1800" b="1" dirty="0" smtClean="0">
                <a:ea typeface="굴림" charset="-127"/>
              </a:rPr>
              <a:t>2012</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IG-LED Closing Report for  </a:t>
            </a:r>
            <a:r>
              <a:rPr lang="en-US" altLang="ko-KR" sz="1800" dirty="0" smtClean="0">
                <a:ea typeface="굴림" charset="-127"/>
              </a:rPr>
              <a:t>Nov.</a:t>
            </a:r>
            <a:r>
              <a:rPr lang="en-US" altLang="ko-KR" sz="1800" dirty="0" smtClean="0">
                <a:ea typeface="굴림" charset="-127"/>
              </a:rPr>
              <a:t> </a:t>
            </a:r>
            <a:r>
              <a:rPr lang="en-US" altLang="ko-KR" sz="1800" dirty="0" smtClean="0">
                <a:ea typeface="굴림" charset="-127"/>
              </a:rPr>
              <a:t>2012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IG-LED Session in </a:t>
            </a:r>
            <a:r>
              <a:rPr lang="en-US" altLang="ko-KR" sz="1800" dirty="0" smtClean="0">
                <a:ea typeface="굴림" charset="-127"/>
              </a:rPr>
              <a:t>San </a:t>
            </a:r>
            <a:r>
              <a:rPr lang="en-US" altLang="ko-KR" sz="1800" dirty="0" smtClean="0">
                <a:ea typeface="굴림" charset="-127"/>
              </a:rPr>
              <a:t>Antonio</a:t>
            </a:r>
            <a:endParaRPr lang="en-US" altLang="ko-KR" sz="1800" dirty="0">
              <a:ea typeface="굴림" charset="-127"/>
            </a:endParaRPr>
          </a:p>
          <a:p>
            <a:pPr marL="914400" indent="-914400"/>
            <a:r>
              <a:rPr lang="en-US" altLang="ko-KR" sz="1800" b="1" dirty="0">
                <a:ea typeface="굴림" charset="-127"/>
              </a:rPr>
              <a:t>Purpose:</a:t>
            </a:r>
            <a:r>
              <a:rPr lang="en-US" altLang="ko-KR" sz="1800" dirty="0">
                <a:ea typeface="굴림" charset="-127"/>
              </a:rPr>
              <a:t>	To investigate forming an LED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grpSp>
        <p:nvGrpSpPr>
          <p:cNvPr id="8" name="그룹 7"/>
          <p:cNvGrpSpPr/>
          <p:nvPr/>
        </p:nvGrpSpPr>
        <p:grpSpPr>
          <a:xfrm>
            <a:off x="6088040" y="296840"/>
            <a:ext cx="3429000" cy="307777"/>
            <a:chOff x="6088040" y="296840"/>
            <a:chExt cx="3429000" cy="307777"/>
          </a:xfrm>
        </p:grpSpPr>
        <p:sp>
          <p:nvSpPr>
            <p:cNvPr id="6" name="직사각형 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15-12-0668-00-0led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smtClean="0"/>
              <a:t>Nov.</a:t>
            </a:r>
            <a:r>
              <a:rPr lang="en-US" altLang="ko-KR" dirty="0" smtClean="0"/>
              <a:t> </a:t>
            </a:r>
            <a:r>
              <a:rPr lang="en-US" altLang="ko-KR" dirty="0" smtClean="0"/>
              <a:t>2012</a:t>
            </a:r>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852556" y="1905000"/>
            <a:ext cx="7445243" cy="3170099"/>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a:t>
            </a:r>
            <a:r>
              <a:rPr lang="en-US" altLang="ja-JP" sz="4000" b="1" dirty="0" smtClean="0">
                <a:solidFill>
                  <a:schemeClr val="tx2"/>
                </a:solidFill>
                <a:ea typeface="ＭＳ Ｐゴシック" pitchFamily="34" charset="-128"/>
              </a:rPr>
              <a:t>3</a:t>
            </a:r>
            <a:r>
              <a:rPr lang="en-US" altLang="ja-JP" sz="4000" b="1" baseline="30000" dirty="0" smtClean="0">
                <a:solidFill>
                  <a:schemeClr val="tx2"/>
                </a:solidFill>
                <a:ea typeface="ＭＳ Ｐゴシック" pitchFamily="34" charset="-128"/>
              </a:rPr>
              <a:t>th</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San Antonio</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15 Nov.</a:t>
            </a:r>
            <a:r>
              <a:rPr lang="en-US" altLang="ja-JP" sz="4000" b="1" dirty="0" smtClean="0">
                <a:solidFill>
                  <a:schemeClr val="tx2"/>
                </a:solidFill>
                <a:ea typeface="ＭＳ Ｐゴシック" pitchFamily="34" charset="-128"/>
              </a:rPr>
              <a:t>, </a:t>
            </a:r>
            <a:r>
              <a:rPr lang="en-US" altLang="ja-JP" sz="4000" b="1" dirty="0">
                <a:solidFill>
                  <a:schemeClr val="tx2"/>
                </a:solidFill>
                <a:ea typeface="ＭＳ Ｐゴシック" pitchFamily="34" charset="-128"/>
              </a:rPr>
              <a:t>2012</a:t>
            </a:r>
            <a:endParaRPr lang="en-US" altLang="ko-KR" sz="4000" b="1"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15-12-0668-00-0led</a:t>
              </a:r>
              <a:endParaRPr lang="ko-KR" altLang="en-US" sz="1400" b="1"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 LED Interest Group for the purpose of developing a LED PAR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dirty="0" smtClean="0"/>
              <a:t>July 2012</a:t>
            </a:r>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15-12-0668-00-0led</a:t>
              </a:r>
              <a:endParaRPr lang="ko-KR" altLang="en-US" sz="1400" b="1"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a:t>
            </a:r>
            <a:r>
              <a:rPr lang="en-US" altLang="ja-JP" dirty="0" smtClean="0">
                <a:ea typeface="ＭＳ Ｐゴシック" pitchFamily="34" charset="-128"/>
              </a:rPr>
              <a:t>about the </a:t>
            </a:r>
            <a:r>
              <a:rPr lang="en-US" altLang="ja-JP" dirty="0" smtClean="0">
                <a:ea typeface="ＭＳ Ｐゴシック" pitchFamily="34" charset="-128"/>
              </a:rPr>
              <a:t>revision of IEEE802.15.7 VLC</a:t>
            </a:r>
            <a:endParaRPr lang="en-US" altLang="ja-JP" dirty="0" smtClean="0">
              <a:ea typeface="ＭＳ Ｐゴシック" pitchFamily="34" charset="-128"/>
            </a:endParaRPr>
          </a:p>
          <a:p>
            <a:r>
              <a:rPr lang="en-US" altLang="ja-JP" dirty="0" smtClean="0">
                <a:ea typeface="ＭＳ Ｐゴシック" pitchFamily="34" charset="-128"/>
              </a:rPr>
              <a:t>Hearing of presentations </a:t>
            </a:r>
            <a:r>
              <a:rPr lang="en-US" altLang="ja-JP" dirty="0" smtClean="0">
                <a:ea typeface="ＭＳ Ｐゴシック" pitchFamily="34" charset="-128"/>
              </a:rPr>
              <a:t>about </a:t>
            </a:r>
            <a:r>
              <a:rPr lang="en-US" altLang="ja-JP" dirty="0" smtClean="0">
                <a:ea typeface="ＭＳ Ｐゴシック" pitchFamily="34" charset="-128"/>
              </a:rPr>
              <a:t>LED </a:t>
            </a:r>
            <a:r>
              <a:rPr lang="en-US" altLang="ja-JP" dirty="0" smtClean="0">
                <a:ea typeface="ＭＳ Ｐゴシック" pitchFamily="34" charset="-128"/>
              </a:rPr>
              <a:t>issues </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dirty="0" smtClean="0"/>
              <a:t>July 2012</a:t>
            </a:r>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15-12-0668-00-0led</a:t>
              </a:r>
              <a:endParaRPr lang="ko-KR" altLang="en-US" sz="1400" b="1" dirty="0"/>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2012</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817563"/>
            <a:ext cx="8534400" cy="5262979"/>
          </a:xfrm>
          <a:prstGeom prst="rect">
            <a:avLst/>
          </a:prstGeom>
          <a:noFill/>
          <a:ln w="12700">
            <a:noFill/>
            <a:miter lim="800000"/>
            <a:headEnd type="none" w="sm" len="sm"/>
            <a:tailEnd type="none" w="sm" len="sm"/>
          </a:ln>
        </p:spPr>
        <p:txBody>
          <a:bodyPr>
            <a:spAutoFit/>
          </a:bodyPr>
          <a:lstStyle/>
          <a:p>
            <a:pPr marL="268288" indent="-268288">
              <a:buFontTx/>
              <a:buAutoNum type="arabicPeriod"/>
            </a:pPr>
            <a:r>
              <a:rPr lang="en-US" altLang="ja-JP" sz="2400" dirty="0">
                <a:ea typeface="ＭＳ Ｐゴシック" pitchFamily="34" charset="-128"/>
              </a:rPr>
              <a:t>2-hour time slot was held in </a:t>
            </a:r>
            <a:r>
              <a:rPr lang="en-US" altLang="ja-JP" sz="2400" dirty="0" smtClean="0">
                <a:ea typeface="ＭＳ Ｐゴシック" pitchFamily="34" charset="-128"/>
              </a:rPr>
              <a:t>Wednesday</a:t>
            </a:r>
            <a:r>
              <a:rPr lang="en-US" altLang="ja-JP" sz="2400" dirty="0">
                <a:ea typeface="ＭＳ Ｐゴシック" pitchFamily="34" charset="-128"/>
              </a:rPr>
              <a:t>.</a:t>
            </a:r>
          </a:p>
          <a:p>
            <a:pPr marL="268288" indent="-268288"/>
            <a:r>
              <a:rPr lang="en-US" altLang="ja-JP" sz="2400" dirty="0">
                <a:ea typeface="ＭＳ Ｐゴシック" pitchFamily="34" charset="-128"/>
              </a:rPr>
              <a:t>      - Attendance</a:t>
            </a:r>
            <a:r>
              <a:rPr lang="en-US" altLang="ja-JP" sz="2400" dirty="0" smtClean="0">
                <a:ea typeface="ＭＳ Ｐゴシック" pitchFamily="34" charset="-128"/>
              </a:rPr>
              <a:t>: </a:t>
            </a:r>
            <a:r>
              <a:rPr lang="en-US" altLang="ja-JP" sz="2400" dirty="0">
                <a:ea typeface="ＭＳ Ｐゴシック" pitchFamily="34" charset="-128"/>
              </a:rPr>
              <a:t>8</a:t>
            </a:r>
            <a:r>
              <a:rPr lang="en-US" altLang="ja-JP" sz="2400" dirty="0" smtClean="0">
                <a:ea typeface="ＭＳ Ｐゴシック" pitchFamily="34" charset="-128"/>
              </a:rPr>
              <a:t> </a:t>
            </a:r>
            <a:r>
              <a:rPr lang="en-US" altLang="ja-JP" sz="2400" dirty="0">
                <a:ea typeface="ＭＳ Ｐゴシック" pitchFamily="34" charset="-128"/>
              </a:rPr>
              <a:t>attendees in </a:t>
            </a:r>
            <a:r>
              <a:rPr lang="en-US" altLang="ja-JP" sz="2400" dirty="0" smtClean="0">
                <a:ea typeface="ＭＳ Ｐゴシック" pitchFamily="34" charset="-128"/>
              </a:rPr>
              <a:t>Wednesday AM1 </a:t>
            </a:r>
            <a:r>
              <a:rPr lang="en-US" altLang="ja-JP" sz="2400" dirty="0">
                <a:ea typeface="ＭＳ Ｐゴシック" pitchFamily="34" charset="-128"/>
              </a:rPr>
              <a:t>slot.</a:t>
            </a:r>
          </a:p>
          <a:p>
            <a:pPr marL="268288" indent="-268288">
              <a:buFontTx/>
              <a:buAutoNum type="arabicPeriod"/>
            </a:pPr>
            <a:r>
              <a:rPr lang="en-US" altLang="ja-JP" sz="2400" dirty="0" smtClean="0">
                <a:ea typeface="ＭＳ Ｐゴシック" pitchFamily="34" charset="-128"/>
              </a:rPr>
              <a:t>2-hour </a:t>
            </a:r>
            <a:r>
              <a:rPr lang="en-US" altLang="ja-JP" sz="2400" dirty="0">
                <a:ea typeface="ＭＳ Ｐゴシック" pitchFamily="34" charset="-128"/>
              </a:rPr>
              <a:t>time slot was held in </a:t>
            </a:r>
            <a:r>
              <a:rPr lang="en-US" altLang="ja-JP" sz="2400" dirty="0" smtClean="0">
                <a:ea typeface="ＭＳ Ｐゴシック" pitchFamily="34" charset="-128"/>
              </a:rPr>
              <a:t>Thursday</a:t>
            </a:r>
            <a:r>
              <a:rPr lang="en-US" altLang="ja-JP" sz="2400" dirty="0">
                <a:ea typeface="ＭＳ Ｐゴシック" pitchFamily="34" charset="-128"/>
              </a:rPr>
              <a:t>.</a:t>
            </a:r>
          </a:p>
          <a:p>
            <a:pPr marL="268288" indent="-268288"/>
            <a:r>
              <a:rPr lang="en-US" altLang="ja-JP" sz="2400" dirty="0">
                <a:ea typeface="ＭＳ Ｐゴシック" pitchFamily="34" charset="-128"/>
              </a:rPr>
              <a:t>      - </a:t>
            </a:r>
            <a:r>
              <a:rPr lang="en-US" altLang="ja-JP" sz="2400" dirty="0" smtClean="0">
                <a:ea typeface="ＭＳ Ｐゴシック" pitchFamily="34" charset="-128"/>
              </a:rPr>
              <a:t>Attendance: 6 </a:t>
            </a:r>
            <a:r>
              <a:rPr lang="en-US" altLang="ja-JP" sz="2400" dirty="0">
                <a:ea typeface="ＭＳ Ｐゴシック" pitchFamily="34" charset="-128"/>
              </a:rPr>
              <a:t>attendees in </a:t>
            </a:r>
            <a:r>
              <a:rPr lang="en-US" altLang="ja-JP" sz="2400" dirty="0" smtClean="0">
                <a:ea typeface="ＭＳ Ｐゴシック" pitchFamily="34" charset="-128"/>
              </a:rPr>
              <a:t>Thursday </a:t>
            </a:r>
            <a:r>
              <a:rPr lang="en-US" altLang="ja-JP" sz="2400" dirty="0">
                <a:ea typeface="ＭＳ Ｐゴシック" pitchFamily="34" charset="-128"/>
              </a:rPr>
              <a:t>AM1 slot</a:t>
            </a:r>
            <a:r>
              <a:rPr lang="en-US" altLang="ja-JP" sz="2400" dirty="0" smtClean="0">
                <a:ea typeface="ＭＳ Ｐゴシック" pitchFamily="34" charset="-128"/>
              </a:rPr>
              <a:t>.</a:t>
            </a:r>
            <a:endParaRPr lang="en-US" altLang="ja-JP" sz="2400" dirty="0">
              <a:ea typeface="ＭＳ Ｐゴシック" pitchFamily="34" charset="-128"/>
            </a:endParaRPr>
          </a:p>
          <a:p>
            <a:pPr marL="268288" indent="-268288"/>
            <a:r>
              <a:rPr lang="en-US" altLang="ja-JP" sz="2400" dirty="0">
                <a:ea typeface="ＭＳ Ｐゴシック" pitchFamily="34" charset="-128"/>
              </a:rPr>
              <a:t>3.  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400" dirty="0" smtClean="0"/>
              <a:t>VLC </a:t>
            </a:r>
            <a:r>
              <a:rPr lang="en-US" altLang="ko-KR" sz="2400" dirty="0"/>
              <a:t>Application Definitions and Summary (15-09-0125-08-0007)</a:t>
            </a:r>
            <a:endParaRPr lang="en-US" altLang="ko-KR" sz="2400" dirty="0" smtClean="0"/>
          </a:p>
          <a:p>
            <a:pPr marL="914400" lvl="1" indent="-457200"/>
            <a:r>
              <a:rPr lang="en-US" altLang="ja-JP" sz="2400" dirty="0" smtClean="0">
                <a:ea typeface="ＭＳ Ｐゴシック" pitchFamily="34" charset="-128"/>
              </a:rPr>
              <a:t>Active </a:t>
            </a:r>
            <a:r>
              <a:rPr lang="en-US" altLang="ja-JP" sz="2400" dirty="0">
                <a:ea typeface="ＭＳ Ｐゴシック" pitchFamily="34" charset="-128"/>
              </a:rPr>
              <a:t>LED-ID standardization based on IEEE 802.15.7 (</a:t>
            </a:r>
            <a:r>
              <a:rPr lang="en-US" altLang="ja-JP" sz="2400" dirty="0" smtClean="0">
                <a:ea typeface="ＭＳ Ｐゴシック" pitchFamily="34" charset="-128"/>
              </a:rPr>
              <a:t>15-12-0635-00-0led)</a:t>
            </a:r>
          </a:p>
          <a:p>
            <a:pPr marL="914400" lvl="1" indent="-457200"/>
            <a:r>
              <a:rPr lang="en-US" altLang="ja-JP" sz="2400" dirty="0" smtClean="0">
                <a:ea typeface="ＭＳ Ｐゴシック" pitchFamily="34" charset="-128"/>
              </a:rPr>
              <a:t>Technical </a:t>
            </a:r>
            <a:r>
              <a:rPr lang="en-US" altLang="ja-JP" sz="2400" dirty="0">
                <a:ea typeface="ＭＳ Ｐゴシック" pitchFamily="34" charset="-128"/>
              </a:rPr>
              <a:t>Issues of  Active LED-ID systems (15-12-0636-00-0led)</a:t>
            </a:r>
            <a:r>
              <a:rPr lang="en-US" altLang="ja-JP" sz="2400" dirty="0" smtClean="0">
                <a:ea typeface="ＭＳ Ｐゴシック" pitchFamily="34" charset="-128"/>
              </a:rPr>
              <a:t>15-12-0398-00-0led </a:t>
            </a:r>
          </a:p>
          <a:p>
            <a:pPr marL="914400" lvl="1" indent="-457200"/>
            <a:r>
              <a:rPr lang="en-US" altLang="ja-JP" sz="2400" dirty="0" smtClean="0">
                <a:ea typeface="ＭＳ Ｐゴシック" pitchFamily="34" charset="-128"/>
              </a:rPr>
              <a:t> </a:t>
            </a:r>
            <a:r>
              <a:rPr lang="en-US" altLang="ko-KR" sz="2400" dirty="0"/>
              <a:t>LED-based Tracking and Monitoring Technologies (</a:t>
            </a:r>
            <a:r>
              <a:rPr lang="en-US" altLang="ko-KR" sz="2400" dirty="0" smtClean="0"/>
              <a:t>15-12-0637-00-0led</a:t>
            </a:r>
            <a:r>
              <a:rPr lang="en-US" altLang="ko-KR" sz="2400" dirty="0"/>
              <a:t>)</a:t>
            </a:r>
            <a:endParaRPr lang="en-US" altLang="ko-KR" sz="2400" dirty="0" smtClean="0"/>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15-12-0668-00-0led</a:t>
              </a:r>
              <a:endParaRPr lang="ko-KR" altLang="en-US" sz="14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2012</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6</a:t>
            </a:fld>
            <a:endParaRPr lang="en-US" altLang="ko-KR" dirty="0"/>
          </a:p>
        </p:txBody>
      </p:sp>
      <p:sp>
        <p:nvSpPr>
          <p:cNvPr id="4101" name="Rectangle 4"/>
          <p:cNvSpPr>
            <a:spLocks noChangeArrowheads="1"/>
          </p:cNvSpPr>
          <p:nvPr/>
        </p:nvSpPr>
        <p:spPr bwMode="auto">
          <a:xfrm>
            <a:off x="304800" y="817563"/>
            <a:ext cx="8534400" cy="1938992"/>
          </a:xfrm>
          <a:prstGeom prst="rect">
            <a:avLst/>
          </a:prstGeom>
          <a:noFill/>
          <a:ln w="12700">
            <a:noFill/>
            <a:miter lim="800000"/>
            <a:headEnd type="none" w="sm" len="sm"/>
            <a:tailEnd type="none" w="sm" len="sm"/>
          </a:ln>
        </p:spPr>
        <p:txBody>
          <a:bodyPr>
            <a:spAutoFit/>
          </a:bodyPr>
          <a:lstStyle/>
          <a:p>
            <a:r>
              <a:rPr lang="en-US" altLang="ja-JP" sz="2400" dirty="0" smtClean="0">
                <a:ea typeface="ＭＳ Ｐゴシック" pitchFamily="34" charset="-128"/>
              </a:rPr>
              <a:t>- Presentations (conti</a:t>
            </a:r>
            <a:r>
              <a:rPr lang="en-US" altLang="ja-JP" sz="2400" dirty="0" smtClean="0">
                <a:ea typeface="ＭＳ Ｐゴシック" pitchFamily="34" charset="-128"/>
              </a:rPr>
              <a:t>nued)</a:t>
            </a:r>
            <a:endParaRPr lang="en-US" altLang="ja-JP" sz="2400" dirty="0">
              <a:ea typeface="ＭＳ Ｐゴシック" pitchFamily="34" charset="-128"/>
            </a:endParaRPr>
          </a:p>
          <a:p>
            <a:pPr marL="914400" lvl="1" indent="-457200"/>
            <a:r>
              <a:rPr lang="en-US" altLang="ko-KR" sz="2400" dirty="0"/>
              <a:t>Organic Visible Light Communications(15-12-0638-00-oled</a:t>
            </a:r>
            <a:r>
              <a:rPr lang="en-US" altLang="ko-KR" sz="2400" b="1" dirty="0" smtClean="0"/>
              <a:t>)</a:t>
            </a:r>
          </a:p>
          <a:p>
            <a:pPr marL="914400" lvl="1" indent="-457200"/>
            <a:endParaRPr lang="en-US" altLang="ja-JP" sz="2400" b="1" dirty="0">
              <a:ea typeface="ＭＳ Ｐゴシック" pitchFamily="34" charset="-128"/>
            </a:endParaRPr>
          </a:p>
          <a:p>
            <a:pPr marL="914400" lvl="1" indent="-457200"/>
            <a:r>
              <a:rPr lang="en-US" altLang="ja-JP" sz="2400" dirty="0">
                <a:ea typeface="ＭＳ Ｐゴシック" pitchFamily="34" charset="-128"/>
              </a:rPr>
              <a:t>10BASE-T Wireless LAN based on white-LED VLC(15-12-0639-oo-0led</a:t>
            </a:r>
            <a:r>
              <a:rPr lang="en-US" altLang="ja-JP" sz="2400" dirty="0" smtClean="0">
                <a:ea typeface="ＭＳ Ｐゴシック" pitchFamily="34" charset="-128"/>
              </a:rPr>
              <a:t>)</a:t>
            </a: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15-12-0668-00-0led</a:t>
              </a:r>
              <a:endParaRPr lang="ko-KR" altLang="en-US" sz="1400" b="1" dirty="0"/>
            </a:p>
          </p:txBody>
        </p:sp>
      </p:grpSp>
    </p:spTree>
    <p:extLst>
      <p:ext uri="{BB962C8B-B14F-4D97-AF65-F5344CB8AC3E}">
        <p14:creationId xmlns:p14="http://schemas.microsoft.com/office/powerpoint/2010/main" val="3832583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2012</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a:t>
            </a:fld>
            <a:endParaRPr lang="en-US" altLang="ko-KR" dirty="0"/>
          </a:p>
        </p:txBody>
      </p:sp>
      <p:sp>
        <p:nvSpPr>
          <p:cNvPr id="4101" name="Rectangle 4"/>
          <p:cNvSpPr>
            <a:spLocks noChangeArrowheads="1"/>
          </p:cNvSpPr>
          <p:nvPr/>
        </p:nvSpPr>
        <p:spPr bwMode="auto">
          <a:xfrm>
            <a:off x="304800" y="817563"/>
            <a:ext cx="8534400" cy="6001643"/>
          </a:xfrm>
          <a:prstGeom prst="rect">
            <a:avLst/>
          </a:prstGeom>
          <a:noFill/>
          <a:ln w="12700">
            <a:noFill/>
            <a:miter lim="800000"/>
            <a:headEnd type="none" w="sm" len="sm"/>
            <a:tailEnd type="none" w="sm" len="sm"/>
          </a:ln>
        </p:spPr>
        <p:txBody>
          <a:bodyPr>
            <a:spAutoFit/>
          </a:bodyPr>
          <a:lstStyle/>
          <a:p>
            <a:r>
              <a:rPr lang="en-US" altLang="ja-JP" sz="2000" b="1" dirty="0" smtClean="0">
                <a:ea typeface="ＭＳ Ｐゴシック" pitchFamily="34" charset="-128"/>
              </a:rPr>
              <a:t>- </a:t>
            </a:r>
            <a:r>
              <a:rPr lang="en-US" altLang="ko-KR" sz="2000" b="1" dirty="0" smtClean="0"/>
              <a:t>Major </a:t>
            </a:r>
            <a:r>
              <a:rPr lang="en-US" altLang="ko-KR" sz="2000" b="1" dirty="0"/>
              <a:t>revisions:</a:t>
            </a:r>
            <a:endParaRPr lang="ko-KR" altLang="ko-KR" sz="2000" b="1" dirty="0"/>
          </a:p>
          <a:p>
            <a:pPr lvl="0" latinLnBrk="1"/>
            <a:r>
              <a:rPr lang="en-US" altLang="ko-KR" sz="1600" dirty="0"/>
              <a:t>Information frame, MAC command, location based services</a:t>
            </a:r>
            <a:endParaRPr lang="ko-KR" altLang="ko-KR" sz="1600" dirty="0"/>
          </a:p>
          <a:p>
            <a:pPr lvl="0" latinLnBrk="1"/>
            <a:r>
              <a:rPr lang="en-US" altLang="ko-KR" sz="1600" dirty="0"/>
              <a:t>Orthogonal-- OFDM signal, FDM/sub-carrier, CDMA, </a:t>
            </a:r>
            <a:endParaRPr lang="ko-KR" altLang="ko-KR" sz="1600" dirty="0"/>
          </a:p>
          <a:p>
            <a:pPr lvl="0" latinLnBrk="1"/>
            <a:r>
              <a:rPr lang="en-US" altLang="ko-KR" sz="1600" dirty="0"/>
              <a:t>MIMO (Multi array LED)</a:t>
            </a:r>
            <a:endParaRPr lang="ko-KR" altLang="ko-KR" sz="1600" dirty="0"/>
          </a:p>
          <a:p>
            <a:pPr lvl="0" latinLnBrk="1"/>
            <a:r>
              <a:rPr lang="en-US" altLang="ko-KR" sz="1600" dirty="0"/>
              <a:t>Preamble (based on AOA)</a:t>
            </a:r>
            <a:endParaRPr lang="ko-KR" altLang="ko-KR" sz="1600" dirty="0"/>
          </a:p>
          <a:p>
            <a:pPr lvl="0" latinLnBrk="1"/>
            <a:r>
              <a:rPr lang="en-US" altLang="ko-KR" sz="1600" dirty="0" smtClean="0"/>
              <a:t>IR</a:t>
            </a:r>
            <a:endParaRPr lang="ko-KR" altLang="ko-KR" sz="1600" dirty="0"/>
          </a:p>
          <a:p>
            <a:pPr lvl="0" latinLnBrk="1"/>
            <a:r>
              <a:rPr lang="en-US" altLang="ko-KR" sz="1600" dirty="0" smtClean="0"/>
              <a:t>Appendix: LED-ID</a:t>
            </a:r>
          </a:p>
          <a:p>
            <a:pPr lvl="0" latinLnBrk="1"/>
            <a:r>
              <a:rPr lang="en-US" altLang="ko-KR" sz="1600" dirty="0" smtClean="0"/>
              <a:t>Others</a:t>
            </a:r>
            <a:endParaRPr lang="ko-KR" altLang="ko-KR" sz="1600" dirty="0"/>
          </a:p>
          <a:p>
            <a:r>
              <a:rPr lang="en-US" altLang="ko-KR" sz="1600" dirty="0"/>
              <a:t> </a:t>
            </a:r>
            <a:endParaRPr lang="ko-KR" altLang="ko-KR" sz="1600" dirty="0"/>
          </a:p>
          <a:p>
            <a:r>
              <a:rPr lang="en-US" altLang="ko-KR" sz="2000" b="1" dirty="0"/>
              <a:t>Issues to </a:t>
            </a:r>
            <a:r>
              <a:rPr lang="en-US" altLang="ko-KR" sz="2000" b="1" dirty="0" smtClean="0"/>
              <a:t>discuss :</a:t>
            </a:r>
            <a:endParaRPr lang="ko-KR" altLang="ko-KR" sz="2000" b="1" dirty="0"/>
          </a:p>
          <a:p>
            <a:pPr lvl="0" latinLnBrk="1"/>
            <a:r>
              <a:rPr lang="en-US" altLang="ko-KR" sz="1600" dirty="0"/>
              <a:t>New use cases</a:t>
            </a:r>
            <a:endParaRPr lang="ko-KR" altLang="ko-KR" sz="1600" dirty="0"/>
          </a:p>
          <a:p>
            <a:pPr lvl="0" latinLnBrk="1"/>
            <a:r>
              <a:rPr lang="en-US" altLang="ko-KR" sz="1600" dirty="0"/>
              <a:t>Market expectations</a:t>
            </a:r>
            <a:endParaRPr lang="ko-KR" altLang="ko-KR" sz="1600" dirty="0"/>
          </a:p>
          <a:p>
            <a:pPr lvl="0" latinLnBrk="1"/>
            <a:r>
              <a:rPr lang="en-US" altLang="ko-KR" sz="1600" dirty="0"/>
              <a:t>15.7 applications and formulating Study group on March, 2013.</a:t>
            </a:r>
            <a:endParaRPr lang="ko-KR" altLang="ko-KR" sz="1600" dirty="0"/>
          </a:p>
          <a:p>
            <a:pPr lvl="0" latinLnBrk="1"/>
            <a:r>
              <a:rPr lang="en-US" altLang="ko-KR" sz="1600" dirty="0" smtClean="0"/>
              <a:t>Implementation </a:t>
            </a:r>
            <a:r>
              <a:rPr lang="en-US" altLang="ko-KR" sz="1600" dirty="0"/>
              <a:t>issues </a:t>
            </a:r>
            <a:endParaRPr lang="ko-KR" altLang="ko-KR" sz="1600" dirty="0"/>
          </a:p>
          <a:p>
            <a:pPr lvl="0" latinLnBrk="1"/>
            <a:r>
              <a:rPr lang="en-US" altLang="ko-KR" sz="1600" dirty="0"/>
              <a:t>Socializing </a:t>
            </a:r>
            <a:endParaRPr lang="ko-KR" altLang="ko-KR" sz="1600" dirty="0"/>
          </a:p>
          <a:p>
            <a:pPr lvl="0" latinLnBrk="1"/>
            <a:r>
              <a:rPr lang="en-US" altLang="ko-KR" sz="1600" dirty="0"/>
              <a:t>Setup e-mail reflector</a:t>
            </a:r>
            <a:endParaRPr lang="ko-KR" altLang="ko-KR" sz="1600" dirty="0"/>
          </a:p>
          <a:p>
            <a:pPr lvl="0" latinLnBrk="1"/>
            <a:r>
              <a:rPr lang="en-US" altLang="ko-KR" sz="1600" dirty="0"/>
              <a:t>Create and maintain web page</a:t>
            </a:r>
            <a:endParaRPr lang="ko-KR" altLang="ko-KR" sz="1600" dirty="0"/>
          </a:p>
          <a:p>
            <a:pPr lvl="0" latinLnBrk="1"/>
            <a:r>
              <a:rPr lang="en-US" altLang="ko-KR" sz="1600" dirty="0"/>
              <a:t>Use: LED reflector, WNG reflector, general reflector for reminder, </a:t>
            </a:r>
            <a:endParaRPr lang="ko-KR" altLang="ko-KR" sz="1600" dirty="0"/>
          </a:p>
          <a:p>
            <a:pPr latinLnBrk="1"/>
            <a:r>
              <a:rPr lang="en-US" altLang="ko-KR" sz="1600" dirty="0" smtClean="0"/>
              <a:t>Invite </a:t>
            </a:r>
            <a:r>
              <a:rPr lang="en-US" altLang="ko-KR" sz="1600" dirty="0"/>
              <a:t>some Companies</a:t>
            </a:r>
            <a:endParaRPr lang="ko-KR" altLang="ko-KR" sz="1600" dirty="0"/>
          </a:p>
          <a:p>
            <a:pPr lvl="0" latinLnBrk="1"/>
            <a:r>
              <a:rPr lang="en-US" altLang="ko-KR" sz="1600" dirty="0"/>
              <a:t>Focus on </a:t>
            </a:r>
            <a:r>
              <a:rPr lang="en-US" altLang="ko-KR" sz="1600" dirty="0" err="1"/>
              <a:t>Spie</a:t>
            </a:r>
            <a:r>
              <a:rPr lang="en-US" altLang="ko-KR" sz="1600" dirty="0"/>
              <a:t> </a:t>
            </a:r>
            <a:endParaRPr lang="ko-KR" altLang="ko-KR" sz="1600" dirty="0"/>
          </a:p>
          <a:p>
            <a:pPr lvl="0" latinLnBrk="1"/>
            <a:r>
              <a:rPr lang="en-US" altLang="ko-KR" sz="1600" dirty="0"/>
              <a:t>Inviting </a:t>
            </a:r>
            <a:r>
              <a:rPr lang="en-US" altLang="ko-KR" sz="1600" dirty="0" err="1" smtClean="0"/>
              <a:t>Zigbee</a:t>
            </a:r>
            <a:r>
              <a:rPr lang="en-US" altLang="ko-KR" sz="1600" dirty="0" smtClean="0"/>
              <a:t> </a:t>
            </a:r>
            <a:r>
              <a:rPr lang="en-US" altLang="ko-KR" sz="1600" dirty="0"/>
              <a:t>alliance</a:t>
            </a:r>
            <a:endParaRPr lang="ko-KR" altLang="ko-KR" sz="1600" dirty="0"/>
          </a:p>
          <a:p>
            <a:pPr lvl="0" latinLnBrk="1"/>
            <a:r>
              <a:rPr lang="en-US" altLang="ko-KR" sz="1600" dirty="0"/>
              <a:t>Invite some </a:t>
            </a:r>
            <a:r>
              <a:rPr lang="en-US" altLang="ko-KR" sz="1600" dirty="0" smtClean="0"/>
              <a:t>lighting </a:t>
            </a:r>
            <a:r>
              <a:rPr lang="en-US" altLang="ko-KR" sz="1600" dirty="0"/>
              <a:t>companies</a:t>
            </a:r>
            <a:endParaRPr lang="ko-KR" altLang="ko-KR" sz="1600" dirty="0"/>
          </a:p>
          <a:p>
            <a:pPr marL="914400" lvl="1" indent="-457200"/>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15-12-0668-00-0led</a:t>
              </a:r>
              <a:endParaRPr lang="ko-KR" altLang="en-US" sz="1400" b="1" dirty="0"/>
            </a:p>
          </p:txBody>
        </p:sp>
      </p:gr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a:t>
            </a:r>
            <a:r>
              <a:rPr lang="en-US" altLang="ko-KR" sz="3600" b="1" dirty="0" smtClean="0">
                <a:ea typeface="굴림" charset="-127"/>
              </a:rPr>
              <a:t>March</a:t>
            </a:r>
            <a:r>
              <a:rPr lang="en-US" altLang="ko-KR" sz="3600" b="1" dirty="0" smtClean="0">
                <a:ea typeface="굴림" charset="-127"/>
              </a:rPr>
              <a:t> </a:t>
            </a:r>
            <a:r>
              <a:rPr lang="en-US" altLang="ko-KR" sz="3600" b="1" dirty="0" smtClean="0">
                <a:ea typeface="굴림" charset="-127"/>
              </a:rPr>
              <a:t>Meeting</a:t>
            </a:r>
          </a:p>
        </p:txBody>
      </p:sp>
      <p:sp>
        <p:nvSpPr>
          <p:cNvPr id="16390" name="날짜 개체 틀 3"/>
          <p:cNvSpPr>
            <a:spLocks noGrp="1"/>
          </p:cNvSpPr>
          <p:nvPr>
            <p:ph type="dt" sz="half" idx="10"/>
          </p:nvPr>
        </p:nvSpPr>
        <p:spPr>
          <a:noFill/>
        </p:spPr>
        <p:txBody>
          <a:bodyPr/>
          <a:lstStyle/>
          <a:p>
            <a:r>
              <a:rPr lang="en-US" altLang="ko-KR" dirty="0" smtClean="0"/>
              <a:t>July 2012</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8</a:t>
            </a:fld>
            <a:endParaRPr lang="en-US" altLang="ko-KR" dirty="0"/>
          </a:p>
        </p:txBody>
      </p:sp>
      <p:sp>
        <p:nvSpPr>
          <p:cNvPr id="11" name="TextBox 10"/>
          <p:cNvSpPr txBox="1"/>
          <p:nvPr/>
        </p:nvSpPr>
        <p:spPr>
          <a:xfrm>
            <a:off x="533400" y="1600200"/>
            <a:ext cx="8382000" cy="3108543"/>
          </a:xfrm>
          <a:prstGeom prst="rect">
            <a:avLst/>
          </a:prstGeom>
          <a:noFill/>
        </p:spPr>
        <p:txBody>
          <a:bodyPr wrap="square" rtlCol="0">
            <a:spAutoFit/>
          </a:bodyPr>
          <a:lstStyle/>
          <a:p>
            <a:pPr>
              <a:buFont typeface="Arial" pitchFamily="34" charset="0"/>
              <a:buChar char="•"/>
            </a:pPr>
            <a:r>
              <a:rPr lang="en-US" sz="2800" dirty="0" smtClean="0"/>
              <a:t> Before </a:t>
            </a:r>
            <a:r>
              <a:rPr lang="en-US" sz="2800" dirty="0" smtClean="0"/>
              <a:t>March</a:t>
            </a:r>
            <a:r>
              <a:rPr lang="en-US" sz="2800" dirty="0" smtClean="0"/>
              <a:t> </a:t>
            </a:r>
            <a:r>
              <a:rPr lang="en-US" sz="2800" dirty="0" smtClean="0"/>
              <a:t>meeting: generate and circulate a “call for presentation and participation” </a:t>
            </a:r>
            <a:r>
              <a:rPr lang="en-US" sz="2800" dirty="0" smtClean="0"/>
              <a:t>paragraph</a:t>
            </a:r>
          </a:p>
          <a:p>
            <a:r>
              <a:rPr lang="en-US" altLang="ko-KR" sz="2800" dirty="0"/>
              <a:t>continue discussion to determine market focused technical objectives of the </a:t>
            </a:r>
            <a:r>
              <a:rPr lang="en-US" altLang="ko-KR" sz="2800" dirty="0" smtClean="0"/>
              <a:t>IG</a:t>
            </a:r>
            <a:endParaRPr lang="en-US" sz="2800" dirty="0" smtClean="0"/>
          </a:p>
          <a:p>
            <a:pPr>
              <a:buFont typeface="Arial" pitchFamily="34" charset="0"/>
              <a:buChar char="•"/>
            </a:pPr>
            <a:r>
              <a:rPr lang="en-US" sz="2800" dirty="0"/>
              <a:t> </a:t>
            </a:r>
            <a:r>
              <a:rPr lang="en-US" sz="2800" dirty="0" smtClean="0"/>
              <a:t>During </a:t>
            </a:r>
            <a:r>
              <a:rPr lang="en-US" sz="2800" dirty="0" smtClean="0"/>
              <a:t>March</a:t>
            </a:r>
            <a:r>
              <a:rPr lang="en-US" sz="2800" dirty="0" smtClean="0"/>
              <a:t> </a:t>
            </a:r>
            <a:r>
              <a:rPr lang="en-US" sz="2800" dirty="0" smtClean="0"/>
              <a:t>meeting: </a:t>
            </a:r>
            <a:r>
              <a:rPr lang="en-US" sz="2800" dirty="0" smtClean="0"/>
              <a:t>make a decision about the study group</a:t>
            </a:r>
          </a:p>
          <a:p>
            <a:pPr>
              <a:buFont typeface="Arial" pitchFamily="34" charset="0"/>
              <a:buChar char="•"/>
            </a:pPr>
            <a:r>
              <a:rPr lang="en-US" sz="2800" dirty="0"/>
              <a:t> </a:t>
            </a:r>
            <a:r>
              <a:rPr lang="en-US" sz="2800" dirty="0" smtClean="0"/>
              <a:t>Invite </a:t>
            </a:r>
            <a:r>
              <a:rPr lang="en-US" sz="2800" dirty="0" smtClean="0"/>
              <a:t>many interested parties</a:t>
            </a:r>
            <a:endParaRPr lang="en-US" sz="28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15-12-0668-00-0led</a:t>
              </a:r>
              <a:endParaRPr lang="ko-KR" altLang="en-US" sz="14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9364</TotalTime>
  <Words>400</Words>
  <Application>Microsoft Office PowerPoint</Application>
  <PresentationFormat>On-screen Show (4:3)</PresentationFormat>
  <Paragraphs>101</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PowerPoint Presentation</vt:lpstr>
      <vt:lpstr>Purpose of LED Interest Group</vt:lpstr>
      <vt:lpstr>Objective of Meeting</vt:lpstr>
      <vt:lpstr>PowerPoint Presentation</vt:lpstr>
      <vt:lpstr>PowerPoint Presentation</vt:lpstr>
      <vt:lpstr>PowerPoint Presentation</vt:lpstr>
      <vt:lpstr>Plans for March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589</cp:revision>
  <cp:lastPrinted>2000-03-07T00:55:37Z</cp:lastPrinted>
  <dcterms:created xsi:type="dcterms:W3CDTF">1998-02-10T13:07:52Z</dcterms:created>
  <dcterms:modified xsi:type="dcterms:W3CDTF">2012-11-16T00:05:53Z</dcterms:modified>
  <cp:category>15-07-0nnn-00-004d</cp:category>
</cp:coreProperties>
</file>