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9" r:id="rId2"/>
    <p:sldId id="347" r:id="rId3"/>
    <p:sldId id="350" r:id="rId4"/>
    <p:sldId id="348" r:id="rId5"/>
    <p:sldId id="349" r:id="rId6"/>
    <p:sldId id="354" r:id="rId7"/>
    <p:sldId id="352"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E8E8F6"/>
    <a:srgbClr val="CDCDEC"/>
    <a:srgbClr val="FF0000"/>
  </p:clrMru>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8413" autoAdjust="0"/>
    <p:restoredTop sz="91709" autoAdjust="0"/>
  </p:normalViewPr>
  <p:slideViewPr>
    <p:cSldViewPr>
      <p:cViewPr>
        <p:scale>
          <a:sx n="80" d="100"/>
          <a:sy n="80" d="100"/>
        </p:scale>
        <p:origin x="-606" y="198"/>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0" d="100"/>
          <a:sy n="50" d="100"/>
        </p:scale>
        <p:origin x="-1896" y="-96"/>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802.15-&lt;doc#&gt;</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&lt;month year&gt;</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a:t>
            </a:fld>
            <a:endParaRPr lang="en-US" altLang="ko-K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4</a:t>
            </a:fld>
            <a:endParaRPr lang="en-US"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&lt;November 2012&gt;</a:t>
            </a:r>
            <a:endParaRPr lang="en-US" altLang="ko-KR"/>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&lt;November 2012&gt;</a:t>
            </a:r>
            <a:endParaRPr lang="en-US" altLang="ko-KR"/>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smtClean="0"/>
              <a:t>&lt;November 2012&gt;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a:t>
            </a:r>
            <a:r>
              <a:rPr lang="en-US" sz="1400" b="1" i="0" kern="1200" baseline="0" dirty="0" smtClean="0">
                <a:solidFill>
                  <a:schemeClr val="tx1"/>
                </a:solidFill>
                <a:latin typeface="Times New Roman" pitchFamily="18" charset="0"/>
                <a:ea typeface="+mn-ea"/>
                <a:cs typeface="+mn-cs"/>
              </a:rPr>
              <a:t>15-12-0665-00-0008</a:t>
            </a:r>
            <a:endParaRPr lang="en-US" altLang="ko-KR" sz="1400" b="1" baseline="0"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날짜 개체 틀 1"/>
          <p:cNvSpPr>
            <a:spLocks noGrp="1"/>
          </p:cNvSpPr>
          <p:nvPr>
            <p:ph type="dt" sz="quarter" idx="10"/>
          </p:nvPr>
        </p:nvSpPr>
        <p:spPr>
          <a:noFill/>
        </p:spPr>
        <p:txBody>
          <a:bodyPr/>
          <a:lstStyle/>
          <a:p>
            <a:r>
              <a:rPr lang="en-US" altLang="ko-KR" smtClean="0">
                <a:ea typeface="굴림" charset="-127"/>
              </a:rPr>
              <a:t>&lt;November 2012&gt;</a:t>
            </a:r>
            <a:endParaRPr lang="en-US" altLang="ko-KR" dirty="0">
              <a:ea typeface="굴림" charset="-127"/>
            </a:endParaRPr>
          </a:p>
        </p:txBody>
      </p:sp>
      <p:sp>
        <p:nvSpPr>
          <p:cNvPr id="4099" name="바닥글 개체 틀 2"/>
          <p:cNvSpPr>
            <a:spLocks noGrp="1"/>
          </p:cNvSpPr>
          <p:nvPr>
            <p:ph type="ftr" sz="quarter" idx="11"/>
          </p:nvPr>
        </p:nvSpPr>
        <p:spPr>
          <a:noFill/>
        </p:spPr>
        <p:txBody>
          <a:bodyPr/>
          <a:lstStyle/>
          <a:p>
            <a:r>
              <a:rPr lang="en-US" altLang="ko-KR" smtClean="0">
                <a:ea typeface="굴림" charset="-127"/>
              </a:rPr>
              <a:t>Myung Lee, CUNY</a:t>
            </a:r>
            <a:endParaRPr lang="en-US" altLang="ko-KR">
              <a:ea typeface="굴림" charset="-127"/>
            </a:endParaRPr>
          </a:p>
        </p:txBody>
      </p:sp>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498085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TG8 Closing Report</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b="1" dirty="0" smtClean="0">
                <a:solidFill>
                  <a:srgbClr val="FF0000"/>
                </a:solidFill>
                <a:ea typeface="굴림" pitchFamily="50" charset="-127"/>
              </a:rPr>
              <a:t>November 15,</a:t>
            </a:r>
            <a:r>
              <a:rPr lang="en-US" altLang="ko-KR" sz="1600" dirty="0" smtClean="0">
                <a:solidFill>
                  <a:srgbClr val="FF0000"/>
                </a:solidFill>
                <a:ea typeface="굴림" pitchFamily="50" charset="-127"/>
              </a:rPr>
              <a:t> 2012</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ko-KR" sz="1600" dirty="0" err="1" smtClean="0">
                <a:solidFill>
                  <a:schemeClr val="tx2"/>
                </a:solidFill>
                <a:ea typeface="굴림" pitchFamily="50" charset="-127"/>
              </a:rPr>
              <a:t>Myung-Jong</a:t>
            </a:r>
            <a:r>
              <a:rPr lang="en-US" altLang="ko-KR" sz="1600" dirty="0" smtClean="0">
                <a:solidFill>
                  <a:schemeClr val="tx2"/>
                </a:solidFill>
                <a:ea typeface="굴림" pitchFamily="50" charset="-127"/>
              </a:rPr>
              <a:t> Lee</a:t>
            </a:r>
            <a:r>
              <a:rPr lang="en-US" altLang="ko-KR" sz="1600" baseline="30000" dirty="0" smtClean="0">
                <a:solidFill>
                  <a:schemeClr val="tx2"/>
                </a:solidFill>
                <a:ea typeface="굴림" pitchFamily="50" charset="-127"/>
              </a:rPr>
              <a:t>7</a:t>
            </a:r>
          </a:p>
          <a:p>
            <a:pPr>
              <a:defRPr/>
            </a:pPr>
            <a:r>
              <a:rPr lang="en-US" altLang="ko-KR" sz="1600" dirty="0" smtClean="0">
                <a:solidFill>
                  <a:schemeClr val="tx2"/>
                </a:solidFill>
                <a:ea typeface="굴림" pitchFamily="50" charset="-127"/>
              </a:rPr>
              <a:t>Company </a:t>
            </a:r>
            <a:r>
              <a:rPr lang="en-US" altLang="ko-KR" sz="1600" dirty="0" smtClean="0">
                <a:solidFill>
                  <a:srgbClr val="FF0000"/>
                </a:solidFill>
                <a:ea typeface="굴림" pitchFamily="50" charset="-127"/>
              </a:rPr>
              <a:t> </a:t>
            </a:r>
            <a:r>
              <a:rPr lang="en-US" altLang="ko-KR" sz="1600" dirty="0" smtClean="0">
                <a:solidFill>
                  <a:schemeClr val="tx2"/>
                </a:solidFill>
                <a:ea typeface="굴림" pitchFamily="50" charset="-127"/>
              </a:rPr>
              <a:t>[CUNY]</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smtClean="0">
                <a:solidFill>
                  <a:schemeClr val="tx2"/>
                </a:solidFill>
                <a:ea typeface="굴림" pitchFamily="50" charset="-127"/>
              </a:rPr>
              <a:t>[Dept of EE, CUNY, 140</a:t>
            </a:r>
            <a:r>
              <a:rPr lang="en-US" altLang="ko-KR" sz="1600" baseline="30000" dirty="0" smtClean="0">
                <a:solidFill>
                  <a:schemeClr val="tx2"/>
                </a:solidFill>
                <a:ea typeface="굴림" pitchFamily="50" charset="-127"/>
              </a:rPr>
              <a:t>th</a:t>
            </a:r>
            <a:r>
              <a:rPr lang="en-US" altLang="ko-KR" sz="1600" dirty="0" smtClean="0">
                <a:solidFill>
                  <a:schemeClr val="tx2"/>
                </a:solidFill>
                <a:ea typeface="굴림" pitchFamily="50" charset="-127"/>
              </a:rPr>
              <a:t> St, New York, NY 10031] Voice:[+1-212-650-7260], </a:t>
            </a:r>
            <a:r>
              <a:rPr lang="en-US" altLang="ko-KR" sz="1600" dirty="0">
                <a:solidFill>
                  <a:schemeClr val="tx2"/>
                </a:solidFill>
                <a:ea typeface="굴림" pitchFamily="50" charset="-127"/>
              </a:rPr>
              <a:t>FAX: </a:t>
            </a:r>
            <a:r>
              <a:rPr lang="en-US" altLang="ko-KR" sz="1600" dirty="0" smtClean="0">
                <a:solidFill>
                  <a:schemeClr val="tx2"/>
                </a:solidFill>
                <a:ea typeface="굴림" pitchFamily="50" charset="-127"/>
              </a:rPr>
              <a:t>[], </a:t>
            </a:r>
          </a:p>
          <a:p>
            <a:pPr>
              <a:defRPr/>
            </a:pPr>
            <a:r>
              <a:rPr lang="en-US" altLang="ko-KR" sz="1600" dirty="0" smtClean="0">
                <a:solidFill>
                  <a:schemeClr val="tx2"/>
                </a:solidFill>
                <a:ea typeface="굴림" pitchFamily="50" charset="-127"/>
              </a:rPr>
              <a:t>E-Mail:[</a:t>
            </a:r>
            <a:r>
              <a:rPr lang="en-US" altLang="ko-KR" sz="1600" dirty="0" smtClean="0">
                <a:ea typeface="굴림" pitchFamily="50" charset="-127"/>
              </a:rPr>
              <a:t>lee@ccny.cuny.edu</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Re:</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Report of TG8 activities during  November 2012 Plenary meeting at San Antonio, </a:t>
            </a:r>
            <a:r>
              <a:rPr lang="en-US" altLang="ko-KR" sz="1600" dirty="0" err="1" smtClean="0">
                <a:solidFill>
                  <a:srgbClr val="FF0000"/>
                </a:solidFill>
                <a:ea typeface="굴림" pitchFamily="50" charset="-127"/>
              </a:rPr>
              <a:t>Tx</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TG8 PAC Closing Report</a:t>
            </a:r>
            <a:endParaRPr lang="en-US" dirty="0"/>
          </a:p>
        </p:txBody>
      </p:sp>
      <p:sp>
        <p:nvSpPr>
          <p:cNvPr id="3" name="Subtitle 2"/>
          <p:cNvSpPr>
            <a:spLocks noGrp="1"/>
          </p:cNvSpPr>
          <p:nvPr>
            <p:ph type="subTitle" idx="1"/>
          </p:nvPr>
        </p:nvSpPr>
        <p:spPr/>
        <p:txBody>
          <a:bodyPr/>
          <a:lstStyle/>
          <a:p>
            <a:r>
              <a:rPr lang="en-US" sz="2800" dirty="0" smtClean="0"/>
              <a:t>November 15, 2012</a:t>
            </a:r>
          </a:p>
          <a:p>
            <a:endParaRPr lang="en-US" sz="2800" dirty="0" smtClean="0"/>
          </a:p>
          <a:p>
            <a:r>
              <a:rPr lang="en-US" sz="2800" dirty="0" smtClean="0"/>
              <a:t>Myung Lee</a:t>
            </a:r>
            <a:endParaRPr lang="en-US" sz="2800" dirty="0"/>
          </a:p>
        </p:txBody>
      </p:sp>
      <p:sp>
        <p:nvSpPr>
          <p:cNvPr id="4" name="Date Placeholder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Objectives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sz="2000" dirty="0" smtClean="0"/>
              <a:t>Completion </a:t>
            </a:r>
            <a:r>
              <a:rPr lang="en-US" sz="2000" dirty="0" smtClean="0"/>
              <a:t>of Technical Guidance Document (TGD) </a:t>
            </a:r>
            <a:endParaRPr lang="en-US" sz="2000" dirty="0" smtClean="0"/>
          </a:p>
          <a:p>
            <a:r>
              <a:rPr lang="en-US" sz="2000" dirty="0" smtClean="0"/>
              <a:t>Completion of Call for Proposal</a:t>
            </a:r>
            <a:endParaRPr lang="en-US" sz="2000" dirty="0" smtClean="0"/>
          </a:p>
          <a:p>
            <a:r>
              <a:rPr lang="en-US" sz="2000" dirty="0" smtClean="0"/>
              <a:t>Project Plan</a:t>
            </a:r>
            <a:endParaRPr lang="en-US" sz="2000" dirty="0" smtClean="0"/>
          </a:p>
        </p:txBody>
      </p:sp>
      <p:sp>
        <p:nvSpPr>
          <p:cNvPr id="4" name="Date Placeholder 3"/>
          <p:cNvSpPr>
            <a:spLocks noGrp="1"/>
          </p:cNvSpPr>
          <p:nvPr>
            <p:ph type="dt" sz="half" idx="10"/>
          </p:nvPr>
        </p:nvSpPr>
        <p:spPr/>
        <p:txBody>
          <a:bodyPr/>
          <a:lstStyle/>
          <a:p>
            <a:pPr>
              <a:defRPr/>
            </a:pPr>
            <a:r>
              <a:rPr lang="en-US" altLang="ko-KR" smtClean="0"/>
              <a:t>&lt;November 2012&gt;</a:t>
            </a:r>
            <a:endParaRPr lang="en-US" altLang="ko-KR"/>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Achievements</a:t>
            </a:r>
            <a:endParaRPr lang="en-US" dirty="0"/>
          </a:p>
        </p:txBody>
      </p:sp>
      <p:sp>
        <p:nvSpPr>
          <p:cNvPr id="3" name="Content Placeholder 2"/>
          <p:cNvSpPr>
            <a:spLocks noGrp="1"/>
          </p:cNvSpPr>
          <p:nvPr>
            <p:ph idx="1"/>
          </p:nvPr>
        </p:nvSpPr>
        <p:spPr>
          <a:xfrm>
            <a:off x="642910" y="1571612"/>
            <a:ext cx="7772400" cy="4114800"/>
          </a:xfrm>
        </p:spPr>
        <p:txBody>
          <a:bodyPr/>
          <a:lstStyle/>
          <a:p>
            <a:r>
              <a:rPr lang="en-US" sz="2000" dirty="0" smtClean="0"/>
              <a:t>8 time slots at this meeting</a:t>
            </a:r>
          </a:p>
          <a:p>
            <a:r>
              <a:rPr lang="en-US" sz="2000" dirty="0" smtClean="0"/>
              <a:t>11 Presentations </a:t>
            </a:r>
            <a:r>
              <a:rPr lang="en-US" sz="2000" dirty="0" smtClean="0"/>
              <a:t>for </a:t>
            </a:r>
            <a:r>
              <a:rPr lang="en-US" sz="2000" dirty="0" smtClean="0"/>
              <a:t>Technical </a:t>
            </a:r>
            <a:r>
              <a:rPr lang="en-US" sz="2000" dirty="0" smtClean="0"/>
              <a:t>Guidance Document (TGD)</a:t>
            </a:r>
            <a:endParaRPr lang="en-US" sz="1600" dirty="0" smtClean="0"/>
          </a:p>
          <a:p>
            <a:pPr lvl="1"/>
            <a:r>
              <a:rPr lang="en-US" sz="2000" dirty="0" err="1" smtClean="0"/>
              <a:t>Junhui</a:t>
            </a:r>
            <a:r>
              <a:rPr lang="en-US" sz="2000" dirty="0" smtClean="0"/>
              <a:t> Zhao (China Mobile): Doc. 566r0</a:t>
            </a:r>
          </a:p>
          <a:p>
            <a:pPr lvl="1"/>
            <a:r>
              <a:rPr lang="en-US" sz="2000" dirty="0" smtClean="0"/>
              <a:t>Shannon </a:t>
            </a:r>
            <a:r>
              <a:rPr lang="en-US" sz="2000" dirty="0" smtClean="0"/>
              <a:t>Park (Samsung): </a:t>
            </a:r>
            <a:r>
              <a:rPr lang="en-US" sz="2000" dirty="0" smtClean="0"/>
              <a:t>Doc.</a:t>
            </a:r>
            <a:r>
              <a:rPr lang="en-GB" sz="2000" dirty="0" smtClean="0"/>
              <a:t>578</a:t>
            </a:r>
            <a:r>
              <a:rPr lang="en-GB" sz="2000" dirty="0" smtClean="0"/>
              <a:t>r0</a:t>
            </a:r>
            <a:r>
              <a:rPr lang="en-GB" sz="2000" dirty="0" smtClean="0"/>
              <a:t>, </a:t>
            </a:r>
            <a:r>
              <a:rPr lang="en-GB" sz="2000" dirty="0" smtClean="0"/>
              <a:t>577r2, 645r2</a:t>
            </a:r>
            <a:endParaRPr lang="en-GB" sz="2000" dirty="0" smtClean="0"/>
          </a:p>
          <a:p>
            <a:pPr lvl="1"/>
            <a:r>
              <a:rPr lang="en-GB" sz="2000" dirty="0" err="1" smtClean="0"/>
              <a:t>Huan</a:t>
            </a:r>
            <a:r>
              <a:rPr lang="en-GB" sz="2000" dirty="0" smtClean="0"/>
              <a:t>-Bang Li (NICT): Doc. </a:t>
            </a:r>
            <a:r>
              <a:rPr lang="en-GB" sz="2000" dirty="0" smtClean="0"/>
              <a:t>579r1</a:t>
            </a:r>
            <a:endParaRPr lang="en-US" sz="2000" dirty="0" smtClean="0"/>
          </a:p>
          <a:p>
            <a:pPr lvl="1"/>
            <a:r>
              <a:rPr lang="en-US" sz="2000" dirty="0" smtClean="0"/>
              <a:t>Marco Hernandez (NICT): Doc. </a:t>
            </a:r>
            <a:r>
              <a:rPr lang="en-US" sz="2000" dirty="0" smtClean="0"/>
              <a:t>0459r1, 655r0</a:t>
            </a:r>
            <a:endParaRPr lang="en-GB" sz="2000" dirty="0" smtClean="0"/>
          </a:p>
          <a:p>
            <a:pPr lvl="1"/>
            <a:r>
              <a:rPr lang="en-US" sz="2000" dirty="0" err="1" smtClean="0"/>
              <a:t>Seunggeun</a:t>
            </a:r>
            <a:r>
              <a:rPr lang="en-US" sz="2000" dirty="0" smtClean="0"/>
              <a:t> Jin (ETRI): Doc. </a:t>
            </a:r>
            <a:r>
              <a:rPr lang="en-US" sz="2000" dirty="0" smtClean="0"/>
              <a:t>573</a:t>
            </a:r>
            <a:r>
              <a:rPr lang="en-US" sz="2000" dirty="0" smtClean="0"/>
              <a:t>r0</a:t>
            </a:r>
            <a:r>
              <a:rPr lang="en-US" sz="2000" dirty="0" smtClean="0"/>
              <a:t>, </a:t>
            </a:r>
            <a:r>
              <a:rPr lang="en-US" sz="2000" dirty="0" smtClean="0"/>
              <a:t>572</a:t>
            </a:r>
            <a:r>
              <a:rPr lang="en-US" sz="2000" dirty="0" smtClean="0"/>
              <a:t>r0</a:t>
            </a:r>
          </a:p>
          <a:p>
            <a:pPr lvl="1"/>
            <a:r>
              <a:rPr lang="en-US" sz="2000" dirty="0" err="1" smtClean="0"/>
              <a:t>Jinyoung</a:t>
            </a:r>
            <a:r>
              <a:rPr lang="en-US" sz="2000" dirty="0" smtClean="0"/>
              <a:t> Chun (LGE): Doc. 571r0</a:t>
            </a:r>
          </a:p>
          <a:p>
            <a:pPr lvl="1"/>
            <a:r>
              <a:rPr lang="en-US" sz="2000" dirty="0" err="1" smtClean="0"/>
              <a:t>Cheol</a:t>
            </a:r>
            <a:r>
              <a:rPr lang="en-US" sz="2000" dirty="0" smtClean="0"/>
              <a:t> Ryu (ETRI): Doc. 656r2 </a:t>
            </a:r>
            <a:endParaRPr lang="en-US" sz="2000" dirty="0" smtClean="0"/>
          </a:p>
          <a:p>
            <a:r>
              <a:rPr lang="en-US" sz="2000" dirty="0" smtClean="0"/>
              <a:t>Discussed and modified Technical Guidance Document (TGD) Doc: </a:t>
            </a:r>
            <a:r>
              <a:rPr lang="en-US" sz="2000" dirty="0" smtClean="0"/>
              <a:t>645</a:t>
            </a:r>
            <a:r>
              <a:rPr lang="en-US" sz="2000" dirty="0" smtClean="0"/>
              <a:t>r2</a:t>
            </a:r>
          </a:p>
          <a:p>
            <a:r>
              <a:rPr lang="en-US" sz="2000" dirty="0" smtClean="0"/>
              <a:t>Assigned champions for remaining items in TGD</a:t>
            </a:r>
            <a:endParaRPr lang="en-US" sz="2000" dirty="0" smtClean="0"/>
          </a:p>
          <a:p>
            <a:r>
              <a:rPr lang="en-US" sz="2000" dirty="0" smtClean="0"/>
              <a:t>Setup two teleconferences during October</a:t>
            </a:r>
          </a:p>
          <a:p>
            <a:pPr lvl="1"/>
            <a:endParaRPr lang="en-US" sz="2000" dirty="0" smtClean="0"/>
          </a:p>
        </p:txBody>
      </p:sp>
      <p:sp>
        <p:nvSpPr>
          <p:cNvPr id="4" name="Date Placeholder 3"/>
          <p:cNvSpPr>
            <a:spLocks noGrp="1"/>
          </p:cNvSpPr>
          <p:nvPr>
            <p:ph type="dt" sz="half" idx="10"/>
          </p:nvPr>
        </p:nvSpPr>
        <p:spPr/>
        <p:txBody>
          <a:bodyPr/>
          <a:lstStyle/>
          <a:p>
            <a:pPr>
              <a:defRPr/>
            </a:pPr>
            <a:r>
              <a:rPr lang="en-US" altLang="ko-KR" smtClean="0"/>
              <a:t>&lt;November 2012&gt;</a:t>
            </a:r>
            <a:endParaRPr lang="en-US" altLang="ko-KR"/>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for Vancouver Meeting</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At Vancouver Meeting (8 time slots)</a:t>
            </a:r>
          </a:p>
          <a:p>
            <a:pPr lvl="1"/>
            <a:r>
              <a:rPr lang="en-US" sz="2000" dirty="0" smtClean="0"/>
              <a:t> Completion of Technical Guidance Document (TGD)</a:t>
            </a:r>
          </a:p>
          <a:p>
            <a:pPr lvl="1"/>
            <a:r>
              <a:rPr lang="en-US" sz="2000" dirty="0" smtClean="0"/>
              <a:t>To Issue the Call for Proposals (CFP)</a:t>
            </a:r>
          </a:p>
          <a:p>
            <a:r>
              <a:rPr lang="en-US" sz="2400" dirty="0" smtClean="0"/>
              <a:t>Teleconferences</a:t>
            </a:r>
            <a:endParaRPr lang="en-US" sz="2400" dirty="0" smtClean="0"/>
          </a:p>
          <a:p>
            <a:pPr lvl="1"/>
            <a:r>
              <a:rPr lang="en-US" sz="2000" dirty="0" err="1" smtClean="0"/>
              <a:t>Teleconf</a:t>
            </a:r>
            <a:r>
              <a:rPr lang="en-US" sz="2000" dirty="0" smtClean="0"/>
              <a:t>. bridge provided by LGE  </a:t>
            </a:r>
          </a:p>
          <a:p>
            <a:pPr lvl="1"/>
            <a:r>
              <a:rPr lang="en-US" sz="2000" dirty="0" smtClean="0"/>
              <a:t>International: 1-877-668-4493 Access code: 627805157</a:t>
            </a:r>
          </a:p>
          <a:p>
            <a:pPr lvl="1"/>
            <a:r>
              <a:rPr lang="en-US" sz="2000" dirty="0" smtClean="0"/>
              <a:t>1</a:t>
            </a:r>
            <a:r>
              <a:rPr lang="en-US" sz="2000" baseline="30000" dirty="0" smtClean="0"/>
              <a:t>st</a:t>
            </a:r>
            <a:r>
              <a:rPr lang="en-US" sz="2000" dirty="0" smtClean="0"/>
              <a:t> teleconference: November 27 (Tuesday), US EST</a:t>
            </a:r>
          </a:p>
          <a:p>
            <a:pPr lvl="2"/>
            <a:r>
              <a:rPr lang="en-US" sz="1600" dirty="0" smtClean="0"/>
              <a:t>US EST 8:00pm , 5:00pm PST, Japan, Korea: 10:00am, China: 9:00am </a:t>
            </a:r>
          </a:p>
          <a:p>
            <a:pPr lvl="2"/>
            <a:r>
              <a:rPr lang="en-US" sz="1600" dirty="0" smtClean="0"/>
              <a:t>To discuss the outstanding issues for TGD  </a:t>
            </a:r>
          </a:p>
          <a:p>
            <a:pPr lvl="1"/>
            <a:r>
              <a:rPr lang="en-US" sz="2000" dirty="0" smtClean="0"/>
              <a:t>2</a:t>
            </a:r>
            <a:r>
              <a:rPr lang="en-US" sz="2000" baseline="30000" dirty="0" smtClean="0"/>
              <a:t>nd</a:t>
            </a:r>
            <a:r>
              <a:rPr lang="en-US" sz="2000" dirty="0" smtClean="0"/>
              <a:t>  teleconference December 18 (Tuesday), US EST</a:t>
            </a:r>
          </a:p>
          <a:p>
            <a:pPr lvl="2"/>
            <a:r>
              <a:rPr lang="en-US" sz="1600" dirty="0" smtClean="0"/>
              <a:t>US EST 9:00am, PST 6:00am, Japan, Korea, 11:00 pm, China 10:00pm. </a:t>
            </a:r>
          </a:p>
          <a:p>
            <a:pPr lvl="2"/>
            <a:r>
              <a:rPr lang="en-US" sz="1600" dirty="0" smtClean="0"/>
              <a:t>Discussion </a:t>
            </a:r>
            <a:r>
              <a:rPr lang="en-US" sz="1600" dirty="0" err="1" smtClean="0"/>
              <a:t>forTGD</a:t>
            </a:r>
            <a:r>
              <a:rPr lang="en-US" sz="1600" dirty="0" smtClean="0"/>
              <a:t> and CFP</a:t>
            </a:r>
          </a:p>
          <a:p>
            <a:pPr lvl="2"/>
            <a:r>
              <a:rPr lang="en-US" sz="1600" dirty="0" smtClean="0"/>
              <a:t>Plan for </a:t>
            </a:r>
            <a:r>
              <a:rPr lang="en-US" sz="1600" dirty="0" smtClean="0"/>
              <a:t>Vancouver meeting</a:t>
            </a:r>
            <a:endParaRPr lang="en-US" sz="1600" dirty="0" smtClean="0"/>
          </a:p>
        </p:txBody>
      </p:sp>
      <p:sp>
        <p:nvSpPr>
          <p:cNvPr id="4" name="Date Placeholder 3"/>
          <p:cNvSpPr>
            <a:spLocks noGrp="1"/>
          </p:cNvSpPr>
          <p:nvPr>
            <p:ph type="dt" sz="half" idx="10"/>
          </p:nvPr>
        </p:nvSpPr>
        <p:spPr/>
        <p:txBody>
          <a:bodyPr/>
          <a:lstStyle/>
          <a:p>
            <a:pPr>
              <a:defRPr/>
            </a:pPr>
            <a:r>
              <a:rPr lang="en-US" altLang="ko-KR" smtClean="0"/>
              <a:t>&lt;November 2012&gt;</a:t>
            </a:r>
            <a:endParaRPr lang="en-US" altLang="ko-KR"/>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dirty="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5</a:t>
            </a:fld>
            <a:endParaRPr lang="en-US" altLang="ko-K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a:t>
            </a:r>
            <a:endParaRPr lang="ko-KR" altLang="en-US" dirty="0"/>
          </a:p>
        </p:txBody>
      </p:sp>
      <p:sp>
        <p:nvSpPr>
          <p:cNvPr id="3" name="내용 개체 틀 2"/>
          <p:cNvSpPr>
            <a:spLocks noGrp="1"/>
          </p:cNvSpPr>
          <p:nvPr>
            <p:ph idx="1"/>
          </p:nvPr>
        </p:nvSpPr>
        <p:spPr>
          <a:xfrm>
            <a:off x="428596" y="1571612"/>
            <a:ext cx="8229600" cy="4843482"/>
          </a:xfrm>
        </p:spPr>
        <p:txBody>
          <a:bodyPr>
            <a:normAutofit/>
          </a:bodyPr>
          <a:lstStyle/>
          <a:p>
            <a:r>
              <a:rPr lang="en-US" altLang="ko-KR" sz="2000" dirty="0" smtClean="0">
                <a:solidFill>
                  <a:srgbClr val="FF0000"/>
                </a:solidFill>
              </a:rPr>
              <a:t>TG formation					         Mar 12</a:t>
            </a:r>
          </a:p>
          <a:p>
            <a:r>
              <a:rPr lang="en-US" altLang="ko-KR" sz="2000" dirty="0" smtClean="0">
                <a:solidFill>
                  <a:srgbClr val="FF0000"/>
                </a:solidFill>
              </a:rPr>
              <a:t>Call for Application				        April 12</a:t>
            </a:r>
          </a:p>
          <a:p>
            <a:r>
              <a:rPr lang="en-US" altLang="ko-KR" sz="2000" dirty="0" smtClean="0">
                <a:solidFill>
                  <a:srgbClr val="FF0000"/>
                </a:solidFill>
              </a:rPr>
              <a:t>Application presentation				         May 12</a:t>
            </a:r>
          </a:p>
          <a:p>
            <a:r>
              <a:rPr lang="en-US" altLang="ko-KR" sz="2000" dirty="0" smtClean="0"/>
              <a:t>TGD approval/Call for proposal			         Nov 12</a:t>
            </a:r>
          </a:p>
          <a:p>
            <a:r>
              <a:rPr lang="en-US" altLang="ko-KR" sz="2000" dirty="0" smtClean="0"/>
              <a:t>Preliminary proposal presentation			         Jan  13</a:t>
            </a:r>
          </a:p>
          <a:p>
            <a:r>
              <a:rPr lang="en-US" altLang="ko-KR" sz="2000" dirty="0" smtClean="0"/>
              <a:t>Final proposal presentation			         Mar 13</a:t>
            </a:r>
          </a:p>
          <a:p>
            <a:r>
              <a:rPr lang="en-US" altLang="ko-KR" sz="2000" dirty="0" smtClean="0"/>
              <a:t>PAC Framework Document/Call for contribution	         May 13</a:t>
            </a:r>
          </a:p>
          <a:p>
            <a:r>
              <a:rPr lang="en-US" altLang="ko-KR" sz="2000" dirty="0" smtClean="0"/>
              <a:t>Contribution presentation				         July 13</a:t>
            </a:r>
          </a:p>
          <a:p>
            <a:r>
              <a:rPr lang="en-US" altLang="ko-KR" sz="2000" dirty="0" smtClean="0"/>
              <a:t>Draft spec (P802.15.8 D1.0) complete/Letter Ballot       Mar 14</a:t>
            </a:r>
          </a:p>
          <a:p>
            <a:r>
              <a:rPr lang="en-US" altLang="ko-KR" sz="2000" dirty="0" smtClean="0"/>
              <a:t>LB Comment resolution/ LB recirculation		         May 14</a:t>
            </a:r>
          </a:p>
          <a:p>
            <a:r>
              <a:rPr lang="en-US" altLang="ko-KR" sz="2000" dirty="0" smtClean="0"/>
              <a:t>Sponsor Ballot 					         Jan 15</a:t>
            </a:r>
          </a:p>
          <a:p>
            <a:r>
              <a:rPr lang="en-US" altLang="ko-KR" sz="2000" dirty="0" err="1" smtClean="0"/>
              <a:t>RevCom</a:t>
            </a:r>
            <a:r>
              <a:rPr lang="en-US" altLang="ko-KR" sz="2000" dirty="0" smtClean="0"/>
              <a:t> submission 				         July 15</a:t>
            </a:r>
          </a:p>
        </p:txBody>
      </p:sp>
      <p:sp>
        <p:nvSpPr>
          <p:cNvPr id="5"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5</a:t>
            </a:r>
            <a:endParaRPr kumimoji="0" lang="en-US" altLang="ko-KR" sz="1400" dirty="0">
              <a:latin typeface="Times New Roman" pitchFamily="18" charset="0"/>
              <a:cs typeface="Times New Roman" pitchFamily="18" charset="0"/>
            </a:endParaRPr>
          </a:p>
        </p:txBody>
      </p:sp>
      <p:sp>
        <p:nvSpPr>
          <p:cNvPr id="6" name="Date Placeholder 5"/>
          <p:cNvSpPr>
            <a:spLocks noGrp="1"/>
          </p:cNvSpPr>
          <p:nvPr>
            <p:ph type="dt" sz="half" idx="10"/>
          </p:nvPr>
        </p:nvSpPr>
        <p:spPr/>
        <p:txBody>
          <a:bodyPr/>
          <a:lstStyle/>
          <a:p>
            <a:pPr>
              <a:defRPr/>
            </a:pPr>
            <a:r>
              <a:rPr lang="en-US" altLang="ko-KR" smtClean="0"/>
              <a:t>&lt;November 2012&gt;</a:t>
            </a:r>
            <a:endParaRPr lang="en-US" altLang="ko-KR"/>
          </a:p>
        </p:txBody>
      </p:sp>
      <p:sp>
        <p:nvSpPr>
          <p:cNvPr id="7" name="Slide Number Placeholder 6"/>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6</a:t>
            </a:fld>
            <a:endParaRPr lang="en-US" altLang="ko-KR"/>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TG8 PAC Officers </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Chair: </a:t>
            </a:r>
          </a:p>
          <a:p>
            <a:pPr>
              <a:buNone/>
            </a:pPr>
            <a:r>
              <a:rPr lang="en-US" sz="2400" dirty="0" smtClean="0"/>
              <a:t>    </a:t>
            </a:r>
            <a:r>
              <a:rPr lang="en-US" sz="2000" dirty="0" smtClean="0"/>
              <a:t>Myung Lee (CUNY)</a:t>
            </a:r>
            <a:endParaRPr lang="en-US" sz="2400" dirty="0" smtClean="0"/>
          </a:p>
          <a:p>
            <a:r>
              <a:rPr lang="en-US" sz="2400" dirty="0" smtClean="0"/>
              <a:t>Vice Chair: </a:t>
            </a:r>
          </a:p>
          <a:p>
            <a:pPr>
              <a:buNone/>
            </a:pPr>
            <a:r>
              <a:rPr lang="en-US" sz="2400" dirty="0" smtClean="0"/>
              <a:t>	</a:t>
            </a:r>
            <a:r>
              <a:rPr lang="en-US" sz="2000" dirty="0" err="1" smtClean="0"/>
              <a:t>Huan</a:t>
            </a:r>
            <a:r>
              <a:rPr lang="en-US" sz="2000" dirty="0" smtClean="0"/>
              <a:t>-Bang Li (NICT), </a:t>
            </a:r>
            <a:r>
              <a:rPr lang="en-US" sz="2000" dirty="0" err="1" smtClean="0"/>
              <a:t>Suhwook</a:t>
            </a:r>
            <a:r>
              <a:rPr lang="en-US" sz="2000" dirty="0" smtClean="0"/>
              <a:t> Kim (LGE)</a:t>
            </a:r>
            <a:endParaRPr lang="en-US" sz="2400" dirty="0" smtClean="0"/>
          </a:p>
          <a:p>
            <a:r>
              <a:rPr lang="en-US" sz="2400" dirty="0" smtClean="0"/>
              <a:t>Editors: </a:t>
            </a:r>
          </a:p>
          <a:p>
            <a:pPr>
              <a:buNone/>
            </a:pPr>
            <a:r>
              <a:rPr lang="en-US" sz="2400" dirty="0" smtClean="0"/>
              <a:t>    </a:t>
            </a:r>
            <a:r>
              <a:rPr lang="en-US" sz="2000" dirty="0" smtClean="0"/>
              <a:t>Shannon Park (Samsung), Sunggeun Jin (ETRI</a:t>
            </a:r>
            <a:r>
              <a:rPr lang="en-US" sz="2400" dirty="0" smtClean="0"/>
              <a:t>)</a:t>
            </a:r>
          </a:p>
          <a:p>
            <a:r>
              <a:rPr lang="en-US" sz="2400" dirty="0" smtClean="0"/>
              <a:t>Secretary pro tem</a:t>
            </a:r>
            <a:endParaRPr lang="en-US" sz="1200" dirty="0" smtClean="0"/>
          </a:p>
          <a:p>
            <a:pPr>
              <a:buNone/>
            </a:pPr>
            <a:r>
              <a:rPr lang="en-US" sz="2400" dirty="0" smtClean="0"/>
              <a:t>    </a:t>
            </a:r>
            <a:r>
              <a:rPr lang="en-US" sz="2000" dirty="0" err="1" smtClean="0"/>
              <a:t>Chanho</a:t>
            </a:r>
            <a:r>
              <a:rPr lang="en-US" sz="2000" dirty="0" smtClean="0"/>
              <a:t> Yoon (ETRI)</a:t>
            </a:r>
            <a:endParaRPr lang="en-US" sz="2400" dirty="0" smtClean="0"/>
          </a:p>
          <a:p>
            <a:pPr>
              <a:buNone/>
            </a:pPr>
            <a:endParaRPr lang="en-US" sz="2400" dirty="0" smtClean="0"/>
          </a:p>
        </p:txBody>
      </p:sp>
      <p:sp>
        <p:nvSpPr>
          <p:cNvPr id="4" name="Date Placeholder 3"/>
          <p:cNvSpPr>
            <a:spLocks noGrp="1"/>
          </p:cNvSpPr>
          <p:nvPr>
            <p:ph type="dt" sz="half" idx="10"/>
          </p:nvPr>
        </p:nvSpPr>
        <p:spPr/>
        <p:txBody>
          <a:bodyPr/>
          <a:lstStyle/>
          <a:p>
            <a:pPr>
              <a:defRPr/>
            </a:pPr>
            <a:r>
              <a:rPr lang="en-US" altLang="ko-KR" smtClean="0"/>
              <a:t>&lt;November 2012&gt;</a:t>
            </a:r>
            <a:endParaRPr lang="en-US" altLang="ko-KR"/>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dirty="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7</a:t>
            </a:fld>
            <a:endParaRPr lang="en-US" altLang="ko-K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26921</TotalTime>
  <Words>413</Words>
  <Application>Microsoft Office PowerPoint</Application>
  <PresentationFormat>On-screen Show (4:3)</PresentationFormat>
  <Paragraphs>106</Paragraphs>
  <Slides>7</Slides>
  <Notes>3</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Blank Presentation</vt:lpstr>
      <vt:lpstr>Slide 1</vt:lpstr>
      <vt:lpstr>TG8 PAC Closing Report</vt:lpstr>
      <vt:lpstr>Meeting Objectives</vt:lpstr>
      <vt:lpstr>Achievements</vt:lpstr>
      <vt:lpstr>Plan for Vancouver Meeting</vt:lpstr>
      <vt:lpstr>Timeline</vt:lpstr>
      <vt:lpstr>TG8 PAC Officers </vt:lpstr>
    </vt:vector>
  </TitlesOfParts>
  <Company>Self: Consultant</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mjlee999</cp:lastModifiedBy>
  <cp:revision>866</cp:revision>
  <cp:lastPrinted>1998-02-10T13:28:06Z</cp:lastPrinted>
  <dcterms:created xsi:type="dcterms:W3CDTF">1999-11-08T18:59:45Z</dcterms:created>
  <dcterms:modified xsi:type="dcterms:W3CDTF">2012-11-15T22:22:25Z</dcterms:modified>
</cp:coreProperties>
</file>