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9" r:id="rId10"/>
    <p:sldId id="405" r:id="rId11"/>
    <p:sldId id="407" r:id="rId12"/>
    <p:sldId id="408"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552" autoAdjust="0"/>
    <p:restoredTop sz="94784" autoAdjust="0"/>
  </p:normalViewPr>
  <p:slideViewPr>
    <p:cSldViewPr>
      <p:cViewPr varScale="1">
        <p:scale>
          <a:sx n="50" d="100"/>
          <a:sy n="50" d="100"/>
        </p:scale>
        <p:origin x="-1114" y="-7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11/15/2012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11/15/2012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11/15/2012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11/15/2012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a:t>
            </a:r>
            <a:r>
              <a:rPr lang="en-US" sz="1400" b="1"/>
              <a:t>IEEE </a:t>
            </a:r>
            <a:r>
              <a:rPr lang="en-US" b="1" smtClean="0"/>
              <a:t>15-12-0663-00-004m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a:t>
            </a:r>
            <a:r>
              <a:rPr lang="en-US" sz="1800" dirty="0" smtClean="0"/>
              <a:t>November  </a:t>
            </a:r>
            <a:r>
              <a:rPr lang="en-US" sz="1800" dirty="0" smtClean="0"/>
              <a:t>2012</a:t>
            </a:r>
            <a:endParaRPr lang="en-US" sz="1800" dirty="0"/>
          </a:p>
          <a:p>
            <a:pPr marL="914400" indent="-914400" eaLnBrk="0" hangingPunct="0">
              <a:spcBef>
                <a:spcPts val="600"/>
              </a:spcBef>
              <a:defRPr/>
            </a:pPr>
            <a:r>
              <a:rPr lang="en-US" sz="1800" b="1" dirty="0"/>
              <a:t>Date Submitted: </a:t>
            </a:r>
            <a:r>
              <a:rPr lang="en-US" sz="1800" dirty="0" smtClean="0"/>
              <a:t>16  November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November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San Antonio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rPr>
              <a:t>Review the preliminary draft document </a:t>
            </a:r>
          </a:p>
          <a:p>
            <a:pPr marL="342900" lvl="0" indent="-342900" eaLnBrk="0" hangingPunct="0">
              <a:spcBef>
                <a:spcPct val="20000"/>
              </a:spcBef>
              <a:buFontTx/>
              <a:buChar char="•"/>
            </a:pPr>
            <a:r>
              <a:rPr lang="en-US" altLang="ko-KR" sz="3200" kern="0" dirty="0">
                <a:solidFill>
                  <a:srgbClr val="000000"/>
                </a:solidFill>
                <a:latin typeface="Times New Roman"/>
              </a:rPr>
              <a:t>Discussion and resolutions on issues, concerns, and TBDs in preliminary draft document </a:t>
            </a:r>
          </a:p>
          <a:p>
            <a:pPr marL="342900" lvl="0" indent="-342900" eaLnBrk="0" hangingPunct="0">
              <a:spcBef>
                <a:spcPct val="20000"/>
              </a:spcBef>
              <a:buFontTx/>
              <a:buChar char="•"/>
            </a:pPr>
            <a:r>
              <a:rPr lang="en-US" altLang="ko-KR" sz="3200" kern="0" dirty="0">
                <a:solidFill>
                  <a:srgbClr val="000000"/>
                </a:solidFill>
                <a:latin typeface="Times New Roman"/>
              </a:rPr>
              <a:t> Hear and discussion of contributor’s presentations for TVWS regulation</a:t>
            </a:r>
          </a:p>
          <a:p>
            <a:pPr marL="342900" lvl="0" indent="-342900" eaLnBrk="0" hangingPunct="0">
              <a:spcBef>
                <a:spcPts val="1200"/>
              </a:spcBef>
              <a:buFontTx/>
              <a:buChar char="•"/>
            </a:pPr>
            <a:r>
              <a:rPr lang="en-US" altLang="ko-KR" sz="3200" kern="0" dirty="0">
                <a:solidFill>
                  <a:srgbClr val="000000"/>
                </a:solidFill>
                <a:latin typeface="Times New Roman"/>
              </a:rPr>
              <a:t>Discussion on future efforts and next steps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4572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1073578849"/>
              </p:ext>
            </p:extLst>
          </p:nvPr>
        </p:nvGraphicFramePr>
        <p:xfrm>
          <a:off x="228600" y="1600200"/>
          <a:ext cx="8610600" cy="4572000"/>
        </p:xfrm>
        <a:graphic>
          <a:graphicData uri="http://schemas.openxmlformats.org/drawingml/2006/table">
            <a:tbl>
              <a:tblPr/>
              <a:tblGrid>
                <a:gridCol w="685799"/>
                <a:gridCol w="2133601"/>
                <a:gridCol w="1828800"/>
                <a:gridCol w="1981200"/>
                <a:gridCol w="19812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6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Edit text of PHY &amp; MAC session</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altLang="ko-KR"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PHY session of draft</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marR="0" lvl="0" indent="-285750"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Edit text of General session</a:t>
                      </a:r>
                    </a:p>
                    <a:p>
                      <a:pPr marL="179388" marR="0" lvl="0" indent="-179388" algn="l" defTabSz="457200" rtl="0" eaLnBrk="1" fontAlgn="auto" latinLnBrk="0" hangingPunct="1">
                        <a:lnSpc>
                          <a:spcPct val="100000"/>
                        </a:lnSpc>
                        <a:spcBef>
                          <a:spcPts val="6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next step</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general session of draft</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MAC session of draft</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1200"/>
                        </a:spcBef>
                        <a:buFont typeface="Arial" pitchFamily="34" charset="0"/>
                        <a:buChar char="•"/>
                      </a:pPr>
                      <a:r>
                        <a:rPr lang="en-US" altLang="ko-KR" baseline="0" dirty="0" smtClean="0">
                          <a:ea typeface="ＭＳ Ｐゴシック" pitchFamily="-65" charset="-128"/>
                        </a:rPr>
                        <a:t>PHY </a:t>
                      </a:r>
                      <a:r>
                        <a:rPr lang="en-US" altLang="ko-KR" dirty="0" smtClean="0">
                          <a:ea typeface="ＭＳ Ｐゴシック" pitchFamily="-65" charset="-128"/>
                        </a:rPr>
                        <a:t>resolution of issues &amp; TBDs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presentations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Review MAC session of draft</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marR="0" indent="-285750"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MAC</a:t>
                      </a:r>
                      <a:r>
                        <a:rPr lang="en-US" altLang="ko-KR" baseline="0" dirty="0" smtClean="0">
                          <a:ea typeface="ＭＳ Ｐゴシック" pitchFamily="-65" charset="-128"/>
                        </a:rPr>
                        <a:t> </a:t>
                      </a:r>
                      <a:r>
                        <a:rPr lang="en-US" altLang="ko-KR" dirty="0" smtClean="0">
                          <a:ea typeface="ＭＳ Ｐゴシック" pitchFamily="-65" charset="-128"/>
                        </a:rPr>
                        <a:t>resolution of issues &amp; TBDs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Report(1)</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r>
              <a:rPr lang="en-US" altLang="ko-KR" kern="0" dirty="0">
                <a:solidFill>
                  <a:srgbClr val="000000"/>
                </a:solidFill>
              </a:rPr>
              <a:t>Review the preliminary draft document </a:t>
            </a:r>
          </a:p>
          <a:p>
            <a:pPr marL="542925" lvl="0" indent="-542925">
              <a:spcBef>
                <a:spcPts val="0"/>
              </a:spcBef>
              <a:buNone/>
            </a:pPr>
            <a:r>
              <a:rPr lang="en-US" altLang="ko-KR" sz="2400" dirty="0">
                <a:ea typeface="ＭＳ Ｐゴシック" pitchFamily="-65" charset="-128"/>
              </a:rPr>
              <a:t> </a:t>
            </a:r>
            <a:r>
              <a:rPr lang="en-US" altLang="ko-KR" sz="2400" dirty="0" smtClean="0">
                <a:ea typeface="ＭＳ Ｐゴシック" pitchFamily="-65" charset="-128"/>
              </a:rPr>
              <a:t>   -  </a:t>
            </a:r>
            <a:r>
              <a:rPr lang="en-US" altLang="ko-KR" sz="2400" kern="0" dirty="0"/>
              <a:t>Discussion and resolutions on issues, concerns, and TBDs in preliminary draft document </a:t>
            </a:r>
            <a:endParaRPr lang="en-US" altLang="ko-KR" sz="2400" kern="0" dirty="0" smtClean="0"/>
          </a:p>
          <a:p>
            <a:pPr marL="542925" lvl="0" indent="-542925">
              <a:spcBef>
                <a:spcPts val="0"/>
              </a:spcBef>
              <a:buNone/>
            </a:pPr>
            <a:r>
              <a:rPr lang="en-US" altLang="ko-KR" sz="2400" kern="0" dirty="0"/>
              <a:t> </a:t>
            </a:r>
            <a:r>
              <a:rPr lang="en-US" altLang="ko-KR" sz="2400" kern="0" dirty="0" smtClean="0"/>
              <a:t>    -  Assign peoples who complete TBDs before January meeting</a:t>
            </a:r>
            <a:endParaRPr lang="en-US" altLang="ko-KR" sz="2000" dirty="0">
              <a:solidFill>
                <a:srgbClr val="FF0000"/>
              </a:solidFill>
            </a:endParaRPr>
          </a:p>
          <a:p>
            <a:pPr marL="542925" indent="-542925">
              <a:spcBef>
                <a:spcPts val="0"/>
              </a:spcBef>
              <a:buNone/>
            </a:pPr>
            <a:r>
              <a:rPr lang="en-US" altLang="ko-KR" sz="2000" dirty="0" smtClean="0">
                <a:solidFill>
                  <a:srgbClr val="FF0000"/>
                </a:solidFill>
                <a:ea typeface="ＭＳ Ｐゴシック" pitchFamily="-65" charset="-128"/>
              </a:rPr>
              <a:t> </a:t>
            </a:r>
          </a:p>
          <a:p>
            <a:pPr lvl="0"/>
            <a:r>
              <a:rPr lang="en-US" altLang="ko-KR" kern="0" dirty="0">
                <a:solidFill>
                  <a:srgbClr val="000000"/>
                </a:solidFill>
              </a:rPr>
              <a:t>Hear and discussion of contributor’s presentations for TVWS regulation</a:t>
            </a:r>
          </a:p>
          <a:p>
            <a:pPr marL="0" indent="0">
              <a:buNone/>
            </a:pPr>
            <a:r>
              <a:rPr lang="en-US" altLang="ko-KR" sz="2000" dirty="0" smtClean="0">
                <a:ea typeface="ＭＳ Ｐゴシック" pitchFamily="-65" charset="-128"/>
              </a:rPr>
              <a:t> </a:t>
            </a:r>
          </a:p>
          <a:p>
            <a:endParaRPr lang="en-US" altLang="ko-KR" dirty="0" smtClean="0">
              <a:ea typeface="ＭＳ Ｐゴシック" pitchFamily="-65" charset="-128"/>
            </a:endParaRPr>
          </a:p>
        </p:txBody>
      </p:sp>
      <p:graphicFrame>
        <p:nvGraphicFramePr>
          <p:cNvPr id="7" name="표 6"/>
          <p:cNvGraphicFramePr>
            <a:graphicFrameLocks noGrp="1"/>
          </p:cNvGraphicFramePr>
          <p:nvPr>
            <p:extLst>
              <p:ext uri="{D42A27DB-BD31-4B8C-83A1-F6EECF244321}">
                <p14:modId xmlns:p14="http://schemas.microsoft.com/office/powerpoint/2010/main" val="3580616429"/>
              </p:ext>
            </p:extLst>
          </p:nvPr>
        </p:nvGraphicFramePr>
        <p:xfrm>
          <a:off x="647700" y="4495800"/>
          <a:ext cx="7924800" cy="1861917"/>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15-12-0608-01-004m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effectLst/>
                        </a:rPr>
                        <a:t>FCC TV Band Incentive Auction: Impact on Unlicensed Operation</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smtClean="0">
                          <a:effectLst/>
                        </a:rPr>
                        <a:t>John </a:t>
                      </a:r>
                      <a:r>
                        <a:rPr lang="en-US" altLang="ko-KR" sz="1400" dirty="0" err="1" smtClean="0">
                          <a:effectLst/>
                        </a:rPr>
                        <a:t>Notor</a:t>
                      </a:r>
                      <a:r>
                        <a:rPr lang="en-US" altLang="ko-KR" sz="1400" dirty="0" smtClean="0">
                          <a:effectLst/>
                        </a:rPr>
                        <a:t> (SSN</a:t>
                      </a:r>
                      <a:r>
                        <a:rPr lang="en-US" altLang="ko-KR" sz="1400" u="none" strike="noStrike" dirty="0" smtClean="0">
                          <a:effectLst/>
                        </a:rPr>
                        <a:t>)</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15-12-0614-00-004m</a:t>
                      </a:r>
                      <a:endParaRPr lang="ko-KR" altLang="en-US" sz="1400" dirty="0" smtClean="0"/>
                    </a:p>
                  </a:txBody>
                  <a:tcPr anchor="ctr"/>
                </a:tc>
                <a:tc>
                  <a:txBody>
                    <a:bodyPr/>
                    <a:lstStyle/>
                    <a:p>
                      <a:pPr algn="l" fontAlgn="b"/>
                      <a:r>
                        <a:rPr lang="fr-FR" altLang="ko-KR" sz="1400" dirty="0" smtClean="0">
                          <a:effectLst/>
                        </a:rPr>
                        <a:t>Incentive Auction, NPRM FCC 12-118</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err="1" smtClean="0">
                          <a:effectLst/>
                        </a:rPr>
                        <a:t>Sangsung</a:t>
                      </a:r>
                      <a:r>
                        <a:rPr lang="en-US" altLang="ko-KR" sz="1400" dirty="0" smtClean="0">
                          <a:effectLst/>
                        </a:rPr>
                        <a:t> Choi (ETRI) and </a:t>
                      </a:r>
                      <a:r>
                        <a:rPr lang="en-US" altLang="ko-KR" sz="1400" dirty="0" err="1" smtClean="0">
                          <a:effectLst/>
                        </a:rPr>
                        <a:t>Soo</a:t>
                      </a:r>
                      <a:r>
                        <a:rPr lang="en-US" altLang="ko-KR" sz="1400" dirty="0" smtClean="0">
                          <a:effectLst/>
                        </a:rPr>
                        <a:t>-Young Chang (SYCA)</a:t>
                      </a:r>
                      <a:r>
                        <a:rPr lang="en-US" altLang="ko-KR" sz="1400" u="none" strike="noStrike" dirty="0" smtClean="0">
                          <a:effectLst/>
                        </a:rPr>
                        <a: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15-12-0616-00-004m</a:t>
                      </a:r>
                      <a:endParaRPr lang="ko-KR" altLang="en-US" sz="1400" dirty="0" smtClean="0"/>
                    </a:p>
                  </a:txBody>
                  <a:tcPr anchor="ctr"/>
                </a:tc>
                <a:tc>
                  <a:txBody>
                    <a:bodyPr/>
                    <a:lstStyle/>
                    <a:p>
                      <a:pPr algn="l" fontAlgn="b"/>
                      <a:r>
                        <a:rPr lang="en-US" altLang="ko-KR" sz="1400" dirty="0" smtClean="0">
                          <a:effectLst/>
                        </a:rPr>
                        <a:t>Summary of Framework for White Space in Canada</a:t>
                      </a:r>
                      <a:endParaRPr lang="en-US" altLang="ko-KR" sz="1400" b="0" i="0" u="none" strike="noStrike" dirty="0">
                        <a:effectLst/>
                        <a:latin typeface="Arial"/>
                      </a:endParaRPr>
                    </a:p>
                  </a:txBody>
                  <a:tcPr anchor="ctr" anchorCtr="1"/>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err="1" smtClean="0">
                          <a:effectLst/>
                        </a:rPr>
                        <a:t>Sangsung</a:t>
                      </a:r>
                      <a:r>
                        <a:rPr lang="en-US" altLang="ko-KR" sz="1400" dirty="0" smtClean="0">
                          <a:effectLst/>
                        </a:rPr>
                        <a:t> Choi (ETRI) and </a:t>
                      </a:r>
                      <a:r>
                        <a:rPr lang="en-US" altLang="ko-KR" sz="1400" dirty="0" err="1" smtClean="0">
                          <a:effectLst/>
                        </a:rPr>
                        <a:t>Soo</a:t>
                      </a:r>
                      <a:r>
                        <a:rPr lang="en-US" altLang="ko-KR" sz="1400" dirty="0" smtClean="0">
                          <a:effectLst/>
                        </a:rPr>
                        <a:t>-Young Chang (SYCA)</a:t>
                      </a:r>
                      <a:endParaRPr lang="en-US" altLang="ko-KR" sz="1400" b="0" i="0" u="none" strike="noStrike" dirty="0" smtClean="0">
                        <a:effectLst/>
                        <a:latin typeface="Arial"/>
                      </a:endParaRPr>
                    </a:p>
                  </a:txBody>
                  <a:tcPr marL="9525" marR="9525" marT="9525" marB="0" anchor="ctr" anchorCtr="1"/>
                </a:tc>
              </a:tr>
            </a:tbl>
          </a:graphicData>
        </a:graphic>
      </p:graphicFrame>
    </p:spTree>
    <p:extLst>
      <p:ext uri="{BB962C8B-B14F-4D97-AF65-F5344CB8AC3E}">
        <p14:creationId xmlns:p14="http://schemas.microsoft.com/office/powerpoint/2010/main" val="407801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Report(2)</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r>
              <a:rPr lang="en-US" altLang="ko-KR" dirty="0" smtClean="0">
                <a:ea typeface="ＭＳ Ｐゴシック" pitchFamily="-65" charset="-128"/>
              </a:rPr>
              <a:t>Discussed </a:t>
            </a:r>
            <a:r>
              <a:rPr lang="en-US" altLang="ko-KR" kern="0" dirty="0"/>
              <a:t>future efforts and next steps</a:t>
            </a:r>
          </a:p>
          <a:p>
            <a:pPr marL="542925" indent="-542925">
              <a:spcBef>
                <a:spcPts val="600"/>
              </a:spcBef>
              <a:buNone/>
            </a:pPr>
            <a:r>
              <a:rPr lang="en-US" altLang="ko-KR" sz="2800" dirty="0" smtClean="0">
                <a:ea typeface="ＭＳ Ｐゴシック" pitchFamily="-65" charset="-128"/>
              </a:rPr>
              <a:t>    - E</a:t>
            </a:r>
            <a:r>
              <a:rPr lang="en-US" altLang="ko-KR" sz="2800" dirty="0" smtClean="0"/>
              <a:t>ditors will take TBDs by December 7, 2012.</a:t>
            </a:r>
          </a:p>
          <a:p>
            <a:pPr marL="542925" indent="-542925">
              <a:spcBef>
                <a:spcPts val="600"/>
              </a:spcBef>
              <a:buNone/>
            </a:pPr>
            <a:r>
              <a:rPr lang="en-US" altLang="ko-KR" sz="2800" dirty="0"/>
              <a:t> </a:t>
            </a:r>
            <a:r>
              <a:rPr lang="en-US" altLang="ko-KR" sz="2800" dirty="0" smtClean="0"/>
              <a:t>   - </a:t>
            </a:r>
            <a:r>
              <a:rPr lang="en-US" altLang="ko-KR" sz="2800" dirty="0"/>
              <a:t>The draft document </a:t>
            </a:r>
            <a:r>
              <a:rPr lang="en-US" altLang="ko-KR" sz="2800" dirty="0" smtClean="0"/>
              <a:t>should </a:t>
            </a:r>
            <a:r>
              <a:rPr lang="en-US" altLang="ko-KR" sz="2800" dirty="0"/>
              <a:t>be </a:t>
            </a:r>
            <a:r>
              <a:rPr lang="en-US" altLang="ko-KR" sz="2800" dirty="0" smtClean="0"/>
              <a:t>provided prior </a:t>
            </a:r>
            <a:r>
              <a:rPr lang="en-US" altLang="ko-KR" sz="2800" dirty="0"/>
              <a:t>to the </a:t>
            </a:r>
            <a:r>
              <a:rPr lang="en-US" altLang="ko-KR" sz="2800" dirty="0" smtClean="0"/>
              <a:t>January </a:t>
            </a:r>
            <a:r>
              <a:rPr lang="en-US" altLang="ko-KR" sz="2800" dirty="0"/>
              <a:t>meeting week</a:t>
            </a:r>
            <a:r>
              <a:rPr lang="en-US" altLang="ko-KR" sz="2800" dirty="0" smtClean="0">
                <a:ea typeface="ＭＳ Ｐゴシック" pitchFamily="-65" charset="-128"/>
              </a:rPr>
              <a:t>   </a:t>
            </a:r>
          </a:p>
          <a:p>
            <a:pPr marL="542925" indent="-542925">
              <a:spcBef>
                <a:spcPts val="0"/>
              </a:spcBef>
              <a:buNone/>
            </a:pPr>
            <a:r>
              <a:rPr lang="en-US" altLang="ko-KR" sz="2400" dirty="0" smtClean="0">
                <a:ea typeface="ＭＳ Ｐゴシック" pitchFamily="-65" charset="-128"/>
              </a:rPr>
              <a:t> </a:t>
            </a:r>
          </a:p>
          <a:p>
            <a:pPr>
              <a:spcBef>
                <a:spcPts val="0"/>
              </a:spcBef>
            </a:pPr>
            <a:r>
              <a:rPr lang="en-US" altLang="ko-KR" dirty="0" smtClean="0">
                <a:ea typeface="ＭＳ Ｐゴシック" pitchFamily="-65" charset="-128"/>
              </a:rPr>
              <a:t>Meeting was adjourned early </a:t>
            </a:r>
            <a:r>
              <a:rPr lang="en-US" altLang="ko-KR" sz="2000" dirty="0" smtClean="0">
                <a:ea typeface="ＭＳ Ｐゴシック" pitchFamily="-65" charset="-128"/>
              </a:rPr>
              <a:t>    </a:t>
            </a:r>
            <a:endParaRPr lang="en-US" altLang="ko-KR" sz="2000" dirty="0" smtClean="0"/>
          </a:p>
          <a:p>
            <a:pPr marL="0" indent="0">
              <a:buNone/>
            </a:pPr>
            <a:r>
              <a:rPr lang="en-US" altLang="ko-KR" sz="2800" dirty="0" smtClean="0"/>
              <a:t>      - Motion to adjourn the meeting</a:t>
            </a:r>
            <a:endParaRPr lang="ko-KR" altLang="ko-KR" sz="2800" dirty="0"/>
          </a:p>
          <a:p>
            <a:pPr marL="0" indent="0">
              <a:buNone/>
            </a:pPr>
            <a:r>
              <a:rPr lang="en-US" altLang="ko-KR" sz="2800" dirty="0" smtClean="0"/>
              <a:t>        Moved </a:t>
            </a:r>
            <a:r>
              <a:rPr lang="en-US" altLang="ko-KR" sz="2800" dirty="0"/>
              <a:t>by: </a:t>
            </a:r>
            <a:r>
              <a:rPr lang="en-US" altLang="ko-KR" sz="2800" dirty="0" err="1" smtClean="0"/>
              <a:t>Cristia</a:t>
            </a:r>
            <a:r>
              <a:rPr lang="en-US" altLang="ko-KR" sz="2800" dirty="0" smtClean="0"/>
              <a:t>,  Seconded </a:t>
            </a:r>
            <a:r>
              <a:rPr lang="en-US" altLang="ko-KR" sz="2800" dirty="0"/>
              <a:t>by: </a:t>
            </a:r>
            <a:r>
              <a:rPr lang="en-US" altLang="ko-KR" sz="2800" dirty="0" smtClean="0"/>
              <a:t>Clint</a:t>
            </a:r>
            <a:endParaRPr lang="ko-KR" altLang="ko-KR" sz="2800" dirty="0"/>
          </a:p>
          <a:p>
            <a:pPr marL="0" indent="0">
              <a:buNone/>
            </a:pPr>
            <a:r>
              <a:rPr lang="en-US" altLang="ko-KR" sz="2800" dirty="0" smtClean="0"/>
              <a:t>        Motion was </a:t>
            </a:r>
            <a:r>
              <a:rPr lang="en-US" altLang="ko-KR" sz="2800" dirty="0"/>
              <a:t>carried by unanimous consent </a:t>
            </a:r>
            <a:r>
              <a:rPr lang="en-US" altLang="ko-KR" sz="2800" dirty="0" smtClean="0"/>
              <a:t/>
            </a:r>
            <a:br>
              <a:rPr lang="en-US" altLang="ko-KR" sz="2800" dirty="0" smtClean="0"/>
            </a:br>
            <a:r>
              <a:rPr lang="en-US" altLang="ko-KR" sz="2800" dirty="0" smtClean="0"/>
              <a:t/>
            </a:r>
            <a:br>
              <a:rPr lang="en-US" altLang="ko-KR" sz="2800" dirty="0" smtClean="0"/>
            </a:br>
            <a:r>
              <a:rPr lang="en-US" altLang="ko-KR" sz="28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extLst>
      <p:ext uri="{BB962C8B-B14F-4D97-AF65-F5344CB8AC3E}">
        <p14:creationId xmlns:p14="http://schemas.microsoft.com/office/powerpoint/2010/main" val="212941008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5334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457200" y="1219200"/>
            <a:ext cx="8229600" cy="51800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b="1" dirty="0" smtClean="0"/>
              <a:t>D</a:t>
            </a:r>
            <a:r>
              <a:rPr lang="en-US" altLang="ko-KR" sz="3200" b="1" dirty="0" smtClean="0"/>
              <a:t>rafting</a:t>
            </a:r>
          </a:p>
          <a:p>
            <a:pPr>
              <a:tabLst>
                <a:tab pos="7448550" algn="l"/>
              </a:tabLst>
            </a:pPr>
            <a:r>
              <a:rPr lang="en-US" altLang="ko-KR" sz="2400" dirty="0" smtClean="0">
                <a:solidFill>
                  <a:srgbClr val="FF0000"/>
                </a:solidFill>
              </a:rPr>
              <a:t>   - Review Preliminary draft document               November 2012</a:t>
            </a:r>
          </a:p>
          <a:p>
            <a:pPr>
              <a:tabLst>
                <a:tab pos="7448550" algn="l"/>
              </a:tabLst>
            </a:pPr>
            <a:r>
              <a:rPr lang="en-US" altLang="ko-KR" sz="2400" dirty="0"/>
              <a:t> </a:t>
            </a:r>
            <a:r>
              <a:rPr lang="en-US" altLang="ko-KR" sz="2400" dirty="0" smtClean="0"/>
              <a:t>  - Complete draft document                                    January 2013</a:t>
            </a:r>
          </a:p>
          <a:p>
            <a:pPr>
              <a:tabLst>
                <a:tab pos="7448550" algn="l"/>
              </a:tabLst>
            </a:pPr>
            <a:r>
              <a:rPr lang="en-US" altLang="ko-KR" sz="2400" dirty="0" smtClean="0"/>
              <a:t>    -  Final draft (ready for WG Letter Ballot)             March 2013</a:t>
            </a:r>
          </a:p>
          <a:p>
            <a:pPr>
              <a:tabLst>
                <a:tab pos="7448550" algn="l"/>
              </a:tabLst>
            </a:pPr>
            <a:r>
              <a:rPr lang="en-US" altLang="ko-KR" sz="2400" dirty="0"/>
              <a:t> </a:t>
            </a:r>
            <a:r>
              <a:rPr lang="en-US" altLang="ko-KR" sz="2400" dirty="0" smtClean="0"/>
              <a:t>  - Letter Ballot Comment resolution                            May 2013                  </a:t>
            </a:r>
          </a:p>
          <a:p>
            <a:pPr>
              <a:spcBef>
                <a:spcPts val="600"/>
              </a:spcBef>
              <a:buFont typeface="Arial" pitchFamily="34" charset="0"/>
              <a:buChar char="•"/>
              <a:tabLst>
                <a:tab pos="7448550" algn="l"/>
              </a:tabLst>
            </a:pPr>
            <a:r>
              <a:rPr lang="en-US" altLang="ko-KR" sz="2400" dirty="0" smtClean="0"/>
              <a:t> </a:t>
            </a:r>
            <a:r>
              <a:rPr lang="en-US" altLang="ko-KR" sz="2800" b="1" dirty="0" smtClean="0"/>
              <a:t>Balloting</a:t>
            </a:r>
          </a:p>
          <a:p>
            <a:pPr>
              <a:tabLst>
                <a:tab pos="7448550" algn="l"/>
              </a:tabLst>
            </a:pPr>
            <a:r>
              <a:rPr lang="en-US" altLang="ko-KR" sz="2400" dirty="0" smtClean="0"/>
              <a:t>   - 1</a:t>
            </a:r>
            <a:r>
              <a:rPr lang="en-US" altLang="ko-KR" sz="2400" baseline="30000" dirty="0" smtClean="0"/>
              <a:t>st</a:t>
            </a:r>
            <a:r>
              <a:rPr lang="en-US" altLang="ko-KR" sz="2400" dirty="0" smtClean="0"/>
              <a:t> Recirculation  &amp; Comment Resolutions               July 2013</a:t>
            </a:r>
          </a:p>
          <a:p>
            <a:pPr>
              <a:tabLst>
                <a:tab pos="7448550" algn="l"/>
              </a:tabLst>
            </a:pPr>
            <a:r>
              <a:rPr lang="en-US" altLang="ko-KR" sz="2400" dirty="0"/>
              <a:t> </a:t>
            </a:r>
            <a:r>
              <a:rPr lang="en-US" altLang="ko-KR" sz="2400" dirty="0" smtClean="0"/>
              <a:t>  - 2</a:t>
            </a:r>
            <a:r>
              <a:rPr lang="en-US" altLang="ko-KR" sz="2400" baseline="30000" dirty="0" smtClean="0"/>
              <a:t>nd</a:t>
            </a:r>
            <a:r>
              <a:rPr lang="en-US" altLang="ko-KR" sz="2400" dirty="0" smtClean="0"/>
              <a:t> Recirculation </a:t>
            </a:r>
            <a:r>
              <a:rPr lang="en-US" altLang="ko-KR" sz="2400" dirty="0"/>
              <a:t>&amp; Comment </a:t>
            </a:r>
            <a:r>
              <a:rPr lang="en-US" altLang="ko-KR" sz="2400" dirty="0" smtClean="0"/>
              <a:t>Resolutions      September 2013</a:t>
            </a:r>
          </a:p>
          <a:p>
            <a:pPr>
              <a:tabLst>
                <a:tab pos="7448550" algn="l"/>
              </a:tabLst>
            </a:pPr>
            <a:r>
              <a:rPr lang="en-US" altLang="ko-KR" sz="2400" dirty="0"/>
              <a:t> </a:t>
            </a:r>
            <a:r>
              <a:rPr lang="en-US" altLang="ko-KR" sz="2400" dirty="0" smtClean="0"/>
              <a:t>  - 3</a:t>
            </a:r>
            <a:r>
              <a:rPr lang="en-US" altLang="ko-KR" sz="2400" baseline="30000" dirty="0" smtClean="0"/>
              <a:t>rd</a:t>
            </a:r>
            <a:r>
              <a:rPr lang="en-US" altLang="ko-KR" sz="2400" dirty="0"/>
              <a:t> </a:t>
            </a:r>
            <a:r>
              <a:rPr lang="en-US" altLang="ko-KR" sz="2400" dirty="0" smtClean="0"/>
              <a:t>Recirculation </a:t>
            </a:r>
            <a:r>
              <a:rPr lang="en-US" altLang="ko-KR" sz="2400"/>
              <a:t>&amp; </a:t>
            </a:r>
            <a:r>
              <a:rPr lang="en-US" altLang="ko-KR" sz="2400" smtClean="0"/>
              <a:t>Comment </a:t>
            </a:r>
            <a:r>
              <a:rPr lang="en-US" altLang="ko-KR" sz="2400" dirty="0" smtClean="0"/>
              <a:t>Resolution        November 2013</a:t>
            </a:r>
          </a:p>
          <a:p>
            <a:pPr>
              <a:tabLst>
                <a:tab pos="7448550" algn="l"/>
              </a:tabLst>
            </a:pPr>
            <a:r>
              <a:rPr lang="en-US" altLang="ko-KR" sz="2400" dirty="0" smtClean="0"/>
              <a:t>   - 1</a:t>
            </a:r>
            <a:r>
              <a:rPr lang="en-US" altLang="ko-KR" sz="2400" baseline="30000" dirty="0" smtClean="0"/>
              <a:t>st</a:t>
            </a:r>
            <a:r>
              <a:rPr lang="en-US" altLang="ko-KR" sz="2400" dirty="0" smtClean="0"/>
              <a:t> SB </a:t>
            </a:r>
            <a:r>
              <a:rPr lang="en-US" altLang="ko-KR" sz="2400" dirty="0"/>
              <a:t>Recirculation &amp; Comment </a:t>
            </a:r>
            <a:r>
              <a:rPr lang="en-US" altLang="ko-KR" sz="2400" dirty="0" smtClean="0"/>
              <a:t>Resolutions     January 2014</a:t>
            </a:r>
          </a:p>
          <a:p>
            <a:pPr>
              <a:tabLst>
                <a:tab pos="7448550" algn="l"/>
              </a:tabLst>
            </a:pPr>
            <a:r>
              <a:rPr lang="en-US" altLang="ko-KR" sz="2400" dirty="0"/>
              <a:t> </a:t>
            </a:r>
            <a:r>
              <a:rPr lang="en-US" altLang="ko-KR" sz="2400" dirty="0" smtClean="0"/>
              <a:t>  - 2</a:t>
            </a:r>
            <a:r>
              <a:rPr lang="en-US" altLang="ko-KR" sz="2400" baseline="30000" dirty="0" smtClean="0"/>
              <a:t>nd</a:t>
            </a:r>
            <a:r>
              <a:rPr lang="en-US" altLang="ko-KR" sz="2400" dirty="0" smtClean="0"/>
              <a:t> SB Recirculation                                               March 2014</a:t>
            </a:r>
          </a:p>
          <a:p>
            <a:pPr marL="182563" indent="-182563">
              <a:spcBef>
                <a:spcPts val="600"/>
              </a:spcBef>
              <a:buFont typeface="Arial" pitchFamily="34" charset="0"/>
              <a:buChar char="•"/>
            </a:pPr>
            <a:r>
              <a:rPr lang="en-US" altLang="ko-KR" sz="2400" b="1" dirty="0" err="1">
                <a:latin typeface="+mj-lt"/>
                <a:ea typeface="ＭＳ Ｐゴシック" charset="0"/>
              </a:rPr>
              <a:t>RevCom</a:t>
            </a:r>
            <a:r>
              <a:rPr lang="en-US" altLang="ko-KR" sz="2400" b="1" dirty="0">
                <a:latin typeface="+mj-lt"/>
                <a:ea typeface="ＭＳ Ｐゴシック" charset="0"/>
              </a:rPr>
              <a:t> </a:t>
            </a:r>
            <a:r>
              <a:rPr lang="en-US" altLang="ko-KR" sz="2400" b="1" dirty="0" smtClean="0">
                <a:latin typeface="+mj-lt"/>
                <a:ea typeface="ＭＳ Ｐゴシック" charset="0"/>
              </a:rPr>
              <a:t>Approval</a:t>
            </a:r>
          </a:p>
          <a:p>
            <a:r>
              <a:rPr lang="en-US" altLang="ko-KR" sz="2200" dirty="0">
                <a:latin typeface="+mj-lt"/>
                <a:ea typeface="ＭＳ Ｐゴシック" charset="0"/>
              </a:rPr>
              <a:t> </a:t>
            </a:r>
            <a:r>
              <a:rPr lang="en-US" altLang="ko-KR" sz="2200" dirty="0" smtClean="0">
                <a:latin typeface="+mj-lt"/>
                <a:ea typeface="ＭＳ Ｐゴシック" charset="0"/>
              </a:rPr>
              <a:t>  </a:t>
            </a:r>
            <a:r>
              <a:rPr lang="en-US" altLang="ko-KR" sz="2400" dirty="0" smtClean="0">
                <a:latin typeface="+mj-lt"/>
                <a:ea typeface="ＭＳ Ｐゴシック" charset="0"/>
              </a:rPr>
              <a:t>- EC approval                                                              July  2014</a:t>
            </a:r>
            <a:endParaRPr lang="en-US" altLang="ko-KR" sz="2400" dirty="0">
              <a:latin typeface="+mj-lt"/>
              <a:ea typeface="ＭＳ Ｐゴシック" charset="0"/>
            </a:endParaRPr>
          </a:p>
          <a:p>
            <a:pPr>
              <a:tabLst>
                <a:tab pos="7448550" algn="l"/>
              </a:tabLst>
            </a:pPr>
            <a:endParaRPr lang="en-US" altLang="ko-KR" sz="24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extLst>
      <p:ext uri="{BB962C8B-B14F-4D97-AF65-F5344CB8AC3E}">
        <p14:creationId xmlns:p14="http://schemas.microsoft.com/office/powerpoint/2010/main" val="75735425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18536</TotalTime>
  <Words>592</Words>
  <Application>Microsoft Office PowerPoint</Application>
  <PresentationFormat>화면 슬라이드 쇼(4:3)</PresentationFormat>
  <Paragraphs>142</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1002</cp:revision>
  <cp:lastPrinted>2000-03-07T00:55:37Z</cp:lastPrinted>
  <dcterms:created xsi:type="dcterms:W3CDTF">2008-07-14T18:46:05Z</dcterms:created>
  <dcterms:modified xsi:type="dcterms:W3CDTF">2012-11-15T20:19:42Z</dcterms:modified>
</cp:coreProperties>
</file>