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1" r:id="rId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64" d="100"/>
          <a:sy n="6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802.15-12/654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2012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</a:t>
            </a:r>
            <a:r>
              <a:rPr lang="en-US" sz="2400" dirty="0" smtClean="0">
                <a:solidFill>
                  <a:srgbClr val="FF3300"/>
                </a:solidFill>
              </a:rPr>
              <a:t>Group (</a:t>
            </a:r>
            <a:r>
              <a:rPr lang="en-US" sz="2400" dirty="0" smtClean="0">
                <a:solidFill>
                  <a:srgbClr val="FF3300"/>
                </a:solidFill>
              </a:rPr>
              <a:t>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312863"/>
            <a:ext cx="7848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Meeting </a:t>
            </a:r>
            <a:r>
              <a:rPr lang="en-US" altLang="ko-KR" sz="1800" dirty="0">
                <a:ea typeface="굴림" charset="-127"/>
              </a:rPr>
              <a:t>was called to order at </a:t>
            </a:r>
            <a:r>
              <a:rPr lang="en-US" altLang="ko-KR" sz="1800" dirty="0" smtClean="0">
                <a:ea typeface="굴림" charset="-127"/>
              </a:rPr>
              <a:t>8 am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November 13 and </a:t>
            </a:r>
            <a:r>
              <a:rPr lang="en-US" altLang="ko-KR" sz="1800" dirty="0">
                <a:ea typeface="굴림" charset="-127"/>
              </a:rPr>
              <a:t>finished </a:t>
            </a:r>
            <a:r>
              <a:rPr lang="en-US" altLang="ko-KR" sz="1800" dirty="0" smtClean="0">
                <a:ea typeface="굴림" charset="-127"/>
              </a:rPr>
              <a:t>at </a:t>
            </a:r>
            <a:r>
              <a:rPr lang="en-US" altLang="ko-KR" sz="1800" dirty="0" smtClean="0">
                <a:ea typeface="굴림" charset="-127"/>
              </a:rPr>
              <a:t>November </a:t>
            </a:r>
            <a:r>
              <a:rPr lang="en-US" altLang="ko-KR" sz="1800" dirty="0" smtClean="0">
                <a:ea typeface="굴림" charset="-127"/>
              </a:rPr>
              <a:t>15 on 5.30pm.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4</a:t>
            </a:r>
            <a:endParaRPr lang="en-US" altLang="ko-KR" sz="18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</a:t>
            </a:r>
            <a:r>
              <a:rPr lang="en-US" altLang="ko-KR" sz="1800" dirty="0" smtClean="0">
                <a:ea typeface="굴림" charset="-127"/>
              </a:rPr>
              <a:t>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</a:t>
            </a:r>
            <a:r>
              <a:rPr lang="en-US" altLang="ko-KR" sz="1800" dirty="0" smtClean="0">
                <a:ea typeface="굴림" charset="-127"/>
              </a:rPr>
              <a:t>:25</a:t>
            </a:r>
            <a:endParaRPr lang="en-US" altLang="ko-KR" sz="6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</a:t>
            </a:r>
            <a:r>
              <a:rPr lang="en-US" altLang="ko-KR" sz="1800" smtClean="0">
                <a:ea typeface="굴림" charset="-127"/>
              </a:rPr>
              <a:t>Total number </a:t>
            </a:r>
            <a:r>
              <a:rPr lang="en-US" altLang="ko-KR" sz="1800" dirty="0" smtClean="0">
                <a:ea typeface="굴림" charset="-127"/>
              </a:rPr>
              <a:t>of contributions: 6</a:t>
            </a:r>
            <a:endParaRPr lang="en-US" altLang="ko-KR" sz="1800" dirty="0" smtClean="0">
              <a:ea typeface="굴림" charset="-127"/>
            </a:endParaRPr>
          </a:p>
          <a:p>
            <a:r>
              <a:rPr lang="en-US" altLang="ko-KR" sz="1800" dirty="0" smtClean="0">
                <a:ea typeface="굴림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AM1</a:t>
            </a:r>
          </a:p>
          <a:p>
            <a:pPr>
              <a:buFont typeface="Arial" pitchFamily="34" charset="0"/>
              <a:buChar char="•"/>
            </a:pPr>
            <a:endParaRPr lang="en-US" altLang="ko-KR" sz="1800" b="1" dirty="0">
              <a:ea typeface="굴림" charset="-127"/>
            </a:endParaRPr>
          </a:p>
          <a:p>
            <a:r>
              <a:rPr lang="en-US" sz="1600" b="1" u="sng" dirty="0" smtClean="0"/>
              <a:t>Contribution #1 </a:t>
            </a:r>
            <a:r>
              <a:rPr lang="en-US" sz="1600" b="1" dirty="0" smtClean="0"/>
              <a:t>: </a:t>
            </a:r>
            <a:r>
              <a:rPr lang="en-US" sz="1600" dirty="0" err="1" smtClean="0"/>
              <a:t>Eshan</a:t>
            </a:r>
            <a:r>
              <a:rPr lang="en-US" sz="1600" dirty="0" smtClean="0"/>
              <a:t> Afshari, Cornell University (USA), “The Next Frontier for Circuit Designers: CMOS THz Systems”; (Document </a:t>
            </a:r>
            <a:r>
              <a:rPr lang="en-US" sz="1600" b="1" dirty="0" smtClean="0"/>
              <a:t>15-12-0621-00-0thz</a:t>
            </a:r>
            <a:r>
              <a:rPr lang="en-US" sz="1600" dirty="0" smtClean="0"/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#2 </a:t>
            </a:r>
            <a:r>
              <a:rPr lang="en-US" sz="1600" b="1" dirty="0" smtClean="0"/>
              <a:t>: </a:t>
            </a:r>
            <a:r>
              <a:rPr lang="en-US" sz="1600" dirty="0" smtClean="0"/>
              <a:t>Josep Miguel Jornet, Georgia Tech (USA), “Design of </a:t>
            </a:r>
            <a:r>
              <a:rPr lang="en-US" sz="1600" dirty="0" err="1" smtClean="0"/>
              <a:t>Graphene</a:t>
            </a:r>
            <a:r>
              <a:rPr lang="en-US" sz="1600" dirty="0" smtClean="0"/>
              <a:t>-based </a:t>
            </a:r>
            <a:r>
              <a:rPr lang="en-US" sz="1600" dirty="0" err="1" smtClean="0"/>
              <a:t>Nano</a:t>
            </a:r>
            <a:r>
              <a:rPr lang="en-US" sz="1600" dirty="0" smtClean="0"/>
              <a:t>-antennas for Terahertz Band Communication”; (Document </a:t>
            </a:r>
            <a:r>
              <a:rPr lang="en-US" sz="1600" b="1" dirty="0" smtClean="0"/>
              <a:t>15-12-0618-01-0thz</a:t>
            </a:r>
            <a:r>
              <a:rPr lang="en-US" sz="1600" dirty="0" smtClean="0"/>
              <a:t>)</a:t>
            </a:r>
            <a:endParaRPr lang="de-DE" sz="1600" dirty="0" smtClean="0"/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 2</a:t>
            </a:r>
          </a:p>
          <a:p>
            <a:pPr>
              <a:buFont typeface="Arial" pitchFamily="34" charset="0"/>
              <a:buChar char="•"/>
              <a:defRPr/>
            </a:pPr>
            <a:endParaRPr lang="en-US" sz="60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#3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Chong Han (Georgia Tech), “Statistical Multi-path Propagation Modeling and Fading Analysis in Terahertz Band Communication Networks”; (Document </a:t>
            </a:r>
            <a:r>
              <a:rPr lang="en-US" sz="1600" b="1" dirty="0" smtClean="0">
                <a:latin typeface="Times New Roman"/>
                <a:ea typeface="Batang"/>
              </a:rPr>
              <a:t>15-12-0615-03-0thz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#4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“Presentation on Spectrum Issues at THz Frequencies to IEEE 802.18”; (Document </a:t>
            </a:r>
            <a:r>
              <a:rPr lang="en-US" sz="1600" b="1" dirty="0" smtClean="0">
                <a:latin typeface="Times New Roman"/>
                <a:ea typeface="Batang"/>
              </a:rPr>
              <a:t>15-12-0619-01-0thz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80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PM1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Batang"/>
              </a:rPr>
              <a:t>	</a:t>
            </a:r>
            <a:r>
              <a:rPr lang="en-US" sz="1600" b="1" u="sng" dirty="0" smtClean="0">
                <a:latin typeface="Times New Roman"/>
                <a:ea typeface="Batang"/>
              </a:rPr>
              <a:t>Contribution #5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Michael </a:t>
            </a:r>
            <a:r>
              <a:rPr lang="en-US" sz="1600" dirty="0" err="1" smtClean="0">
                <a:latin typeface="Times New Roman"/>
                <a:ea typeface="Batang"/>
              </a:rPr>
              <a:t>Grigat</a:t>
            </a:r>
            <a:r>
              <a:rPr lang="en-US" sz="1600" dirty="0" smtClean="0">
                <a:latin typeface="Times New Roman"/>
                <a:ea typeface="Batang"/>
              </a:rPr>
              <a:t> , Deutsche Telekom (Germany), “Link Budget Analysis for Terahertz Fixed Wireless Links”; (Document </a:t>
            </a:r>
            <a:r>
              <a:rPr lang="en-US" sz="1600" b="1" dirty="0" smtClean="0">
                <a:latin typeface="Times New Roman"/>
                <a:ea typeface="Batang"/>
              </a:rPr>
              <a:t>15-12-0582-01-0thz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Work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Technical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Expectation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b="1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(TED)“. </a:t>
            </a: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The content of the TED has been discussed and updated (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15-11-0745-06-0thz)</a:t>
            </a: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</a:t>
            </a:r>
            <a:r>
              <a:rPr lang="en-US" sz="2400" dirty="0" smtClean="0">
                <a:solidFill>
                  <a:srgbClr val="FF3300"/>
                </a:solidFill>
              </a:rPr>
              <a:t>2/3)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en-US" sz="1600" dirty="0" smtClean="0">
              <a:latin typeface="Times New Roman"/>
              <a:ea typeface="Batang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rgbClr val="000000"/>
                </a:solidFill>
                <a:latin typeface="Times New Roman"/>
              </a:rPr>
              <a:t>Contributions on Thursday PM2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1800" dirty="0" smtClean="0">
                <a:solidFill>
                  <a:srgbClr val="000000"/>
                </a:solidFill>
                <a:latin typeface="Times New Roman"/>
              </a:rPr>
              <a:t>		</a:t>
            </a:r>
            <a:r>
              <a:rPr lang="en-US" sz="1600" b="1" u="sng" dirty="0" smtClean="0">
                <a:latin typeface="Times New Roman"/>
                <a:ea typeface="Batang"/>
              </a:rPr>
              <a:t>Contribution #6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(Germany),Davit </a:t>
            </a:r>
            <a:r>
              <a:rPr lang="en-US" sz="1600" dirty="0" err="1" smtClean="0">
                <a:latin typeface="Times New Roman"/>
                <a:ea typeface="Batang"/>
              </a:rPr>
              <a:t>Britz</a:t>
            </a:r>
            <a:r>
              <a:rPr lang="en-US" sz="1600" dirty="0" smtClean="0">
                <a:latin typeface="Times New Roman"/>
                <a:ea typeface="Batang"/>
              </a:rPr>
              <a:t> 	(AT&amp;T Shannon Labs), Katsuhiro Ajito (NTT Corp.), </a:t>
            </a:r>
            <a:r>
              <a:rPr lang="en-US" sz="1600" dirty="0" err="1" smtClean="0">
                <a:latin typeface="Times New Roman"/>
                <a:ea typeface="Batang"/>
              </a:rPr>
              <a:t>Iwao</a:t>
            </a:r>
            <a:r>
              <a:rPr lang="en-US" sz="1600" dirty="0" smtClean="0">
                <a:latin typeface="Times New Roman"/>
                <a:ea typeface="Batang"/>
              </a:rPr>
              <a:t> </a:t>
            </a:r>
            <a:r>
              <a:rPr lang="en-US" sz="1600" dirty="0" err="1" smtClean="0">
                <a:latin typeface="Times New Roman"/>
                <a:ea typeface="Batang"/>
              </a:rPr>
              <a:t>Hosako</a:t>
            </a:r>
            <a:r>
              <a:rPr lang="en-US" sz="1600" dirty="0" smtClean="0">
                <a:latin typeface="Times New Roman"/>
                <a:ea typeface="Batang"/>
              </a:rPr>
              <a:t> (NICT);  	“Discussion document on next steps for creating a standard on THz 	Communications”; (Document </a:t>
            </a:r>
            <a:r>
              <a:rPr lang="en-US" sz="1600" b="1" dirty="0" smtClean="0">
                <a:latin typeface="Times New Roman"/>
                <a:ea typeface="Batang"/>
              </a:rPr>
              <a:t>15-12-0652-01-0thz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de-DE" sz="1800" dirty="0" err="1" smtClean="0">
                <a:solidFill>
                  <a:srgbClr val="000000"/>
                </a:solidFill>
                <a:latin typeface="Times New Roman"/>
              </a:rPr>
              <a:t>Discussions</a:t>
            </a:r>
            <a:endParaRPr lang="de-DE" sz="180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de-DE" sz="10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Update of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Technical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Expectations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Document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 (11/0745r6)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Discussion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on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future</a:t>
            </a:r>
            <a:r>
              <a:rPr lang="de-DE" sz="1600" dirty="0" smtClean="0">
                <a:solidFill>
                  <a:srgbClr val="000000"/>
                </a:solidFill>
                <a:latin typeface="Times New Roman"/>
              </a:rPr>
              <a:t> of IG </a:t>
            </a:r>
            <a:r>
              <a:rPr lang="de-DE" sz="1600" dirty="0" err="1" smtClean="0">
                <a:solidFill>
                  <a:srgbClr val="000000"/>
                </a:solidFill>
                <a:latin typeface="Times New Roman"/>
              </a:rPr>
              <a:t>THz</a:t>
            </a: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Identified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possible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application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for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standardisation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: Ultra-High Speed Wireless Connection in Data Centers (Server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Farms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Next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steps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Generating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interest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by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manufacturers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Questionnaire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?)</a:t>
            </a: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Investigating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MAC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issues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4">
              <a:buFont typeface="Arial" pitchFamily="34" charset="0"/>
              <a:buChar char="•"/>
              <a:defRPr/>
            </a:pP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Informal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presnentation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to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WNG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at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the</a:t>
            </a:r>
            <a:r>
              <a:rPr lang="de-DE" sz="1400" dirty="0" smtClean="0">
                <a:solidFill>
                  <a:srgbClr val="000000"/>
                </a:solidFill>
                <a:latin typeface="Times New Roman"/>
              </a:rPr>
              <a:t> March </a:t>
            </a:r>
            <a:r>
              <a:rPr lang="de-DE" sz="1400" dirty="0" err="1" smtClean="0">
                <a:solidFill>
                  <a:srgbClr val="000000"/>
                </a:solidFill>
                <a:latin typeface="Times New Roman"/>
              </a:rPr>
              <a:t>meeting</a:t>
            </a: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3">
              <a:buFont typeface="Arial" pitchFamily="34" charset="0"/>
              <a:buChar char="•"/>
              <a:defRPr/>
            </a:pPr>
            <a:endParaRPr lang="de-DE" sz="1400" dirty="0" smtClean="0">
              <a:solidFill>
                <a:srgbClr val="000000"/>
              </a:solidFill>
              <a:latin typeface="Times New Roman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pPr indent="11113">
              <a:spcBef>
                <a:spcPts val="600"/>
              </a:spcBef>
              <a:spcAft>
                <a:spcPts val="0"/>
              </a:spcAft>
              <a:buNone/>
            </a:pPr>
            <a:endParaRPr lang="de-DE" sz="1600" dirty="0" smtClean="0">
              <a:latin typeface="Times New Roman"/>
              <a:ea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 2012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168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IG THz Group </a:t>
            </a:r>
            <a:r>
              <a:rPr lang="en-US" sz="2400" dirty="0" smtClean="0">
                <a:solidFill>
                  <a:srgbClr val="FF3300"/>
                </a:solidFill>
              </a:rPr>
              <a:t>(</a:t>
            </a:r>
            <a:r>
              <a:rPr lang="en-US" sz="2400" dirty="0" smtClean="0">
                <a:solidFill>
                  <a:srgbClr val="FF3300"/>
                </a:solidFill>
              </a:rPr>
              <a:t>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170</Words>
  <Application>Microsoft Office PowerPoint</Application>
  <PresentationFormat>Bildschirmpräsentation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IEEE-P802_15</vt:lpstr>
      <vt:lpstr>Folie 1</vt:lpstr>
      <vt:lpstr>Folie 2</vt:lpstr>
      <vt:lpstr>Folie 3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102</cp:revision>
  <cp:lastPrinted>1998-02-10T13:28:06Z</cp:lastPrinted>
  <dcterms:created xsi:type="dcterms:W3CDTF">2007-10-22T16:21:18Z</dcterms:created>
  <dcterms:modified xsi:type="dcterms:W3CDTF">2012-11-16T00:03:10Z</dcterms:modified>
</cp:coreProperties>
</file>