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264" r:id="rId2"/>
    <p:sldId id="265" r:id="rId3"/>
    <p:sldId id="257" r:id="rId4"/>
    <p:sldId id="266" r:id="rId5"/>
    <p:sldId id="274" r:id="rId6"/>
    <p:sldId id="277" r:id="rId7"/>
    <p:sldId id="273" r:id="rId8"/>
    <p:sldId id="289" r:id="rId9"/>
    <p:sldId id="290" r:id="rId10"/>
    <p:sldId id="267" r:id="rId11"/>
    <p:sldId id="275" r:id="rId12"/>
    <p:sldId id="287" r:id="rId13"/>
    <p:sldId id="282" r:id="rId14"/>
    <p:sldId id="291" r:id="rId15"/>
    <p:sldId id="280" r:id="rId16"/>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latin typeface="Times New Roman" pitchFamily="18" charset="0"/>
        <a:ea typeface="+mn-ea"/>
        <a:cs typeface="+mn-cs"/>
      </a:defRPr>
    </a:lvl1pPr>
    <a:lvl2pPr marL="457200" algn="l" rtl="0" fontAlgn="base">
      <a:spcBef>
        <a:spcPct val="0"/>
      </a:spcBef>
      <a:spcAft>
        <a:spcPct val="0"/>
      </a:spcAft>
      <a:defRPr sz="1600" kern="1200">
        <a:solidFill>
          <a:schemeClr val="tx1"/>
        </a:solidFill>
        <a:latin typeface="Times New Roman" pitchFamily="18" charset="0"/>
        <a:ea typeface="+mn-ea"/>
        <a:cs typeface="+mn-cs"/>
      </a:defRPr>
    </a:lvl2pPr>
    <a:lvl3pPr marL="914400" algn="l" rtl="0" fontAlgn="base">
      <a:spcBef>
        <a:spcPct val="0"/>
      </a:spcBef>
      <a:spcAft>
        <a:spcPct val="0"/>
      </a:spcAft>
      <a:defRPr sz="1600" kern="1200">
        <a:solidFill>
          <a:schemeClr val="tx1"/>
        </a:solidFill>
        <a:latin typeface="Times New Roman" pitchFamily="18" charset="0"/>
        <a:ea typeface="+mn-ea"/>
        <a:cs typeface="+mn-cs"/>
      </a:defRPr>
    </a:lvl3pPr>
    <a:lvl4pPr marL="1371600" algn="l" rtl="0" fontAlgn="base">
      <a:spcBef>
        <a:spcPct val="0"/>
      </a:spcBef>
      <a:spcAft>
        <a:spcPct val="0"/>
      </a:spcAft>
      <a:defRPr sz="1600" kern="1200">
        <a:solidFill>
          <a:schemeClr val="tx1"/>
        </a:solidFill>
        <a:latin typeface="Times New Roman" pitchFamily="18" charset="0"/>
        <a:ea typeface="+mn-ea"/>
        <a:cs typeface="+mn-cs"/>
      </a:defRPr>
    </a:lvl4pPr>
    <a:lvl5pPr marL="1828800" algn="l"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06" autoAdjust="0"/>
    <p:restoredTop sz="94660"/>
  </p:normalViewPr>
  <p:slideViewPr>
    <p:cSldViewPr>
      <p:cViewPr>
        <p:scale>
          <a:sx n="100" d="100"/>
          <a:sy n="100" d="100"/>
        </p:scale>
        <p:origin x="-126" y="4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200">
                <a:latin typeface="Arial" charset="0"/>
              </a:defRPr>
            </a:lvl1pPr>
          </a:lstStyle>
          <a:p>
            <a:pPr>
              <a:defRPr/>
            </a:pPr>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20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spcBef>
                <a:spcPct val="0"/>
              </a:spcBef>
              <a:defRPr sz="1200">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sz="1200">
                <a:latin typeface="Arial" charset="0"/>
              </a:defRPr>
            </a:lvl1pPr>
          </a:lstStyle>
          <a:p>
            <a:pPr>
              <a:defRPr/>
            </a:pPr>
            <a:fld id="{3B88A4B3-657C-4E87-A655-0E9B31D3A2E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FB2C02CA-EFF9-4CF1-828C-ABF9313F8A26}" type="slidenum">
              <a:rPr lang="en-US" smtClean="0"/>
              <a:pPr/>
              <a:t>1</a:t>
            </a:fld>
            <a:endParaRPr lang="en-US" smtClean="0"/>
          </a:p>
        </p:txBody>
      </p:sp>
      <p:sp>
        <p:nvSpPr>
          <p:cNvPr id="17410" name="Rectangle 2"/>
          <p:cNvSpPr>
            <a:spLocks noGrp="1" noRot="1" noChangeAspect="1" noChangeArrowheads="1" noTextEdit="1"/>
          </p:cNvSpPr>
          <p:nvPr>
            <p:ph type="sldImg"/>
          </p:nvPr>
        </p:nvSpPr>
        <p:spPr>
          <a:xfrm>
            <a:off x="1154113" y="692150"/>
            <a:ext cx="4554537" cy="3416300"/>
          </a:xfrm>
          <a:ln/>
        </p:spPr>
      </p:sp>
      <p:sp>
        <p:nvSpPr>
          <p:cNvPr id="17411"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3A77D0F4-FC1F-4916-89A7-89A90B082571}" type="slidenum">
              <a:rPr lang="en-US" smtClean="0"/>
              <a:pPr/>
              <a:t>2</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B1074ED-95FC-4D82-9767-AA4F12A067EF}" type="slidenum">
              <a:rPr lang="en-US" smtClean="0"/>
              <a:pPr/>
              <a:t>3</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7D4D03C-3CCE-4A9D-83B5-70D886527BC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A78C6BA-D6E5-4AAB-8E2C-D6D0AD9B04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F9D61FF-C06C-4225-88B1-FE12B6B065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E3716E-21BF-49F9-BC8D-542C2EE76F6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a:t>Atmel</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AFAA3F6A-1245-4B23-8131-3924A1974CF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5E82B88-F54C-44B5-90D3-BA5D3855D5B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r>
              <a:rPr lang="en-US"/>
              <a:t>Atmel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D1A748E-D324-4E13-A192-A17CA4B8F8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4B700C3-E4CC-4172-A63C-F60003309AA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a:t>Atmel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15E298CE-0024-42AA-861A-35A049795F4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a:t>Atmel</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1B933E38-B262-462C-B776-3A79B29BD5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Atmel</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11CFA0B-FF97-4CA2-ABEF-DD2284C33B4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CC4B1630-A145-406A-867A-87305FF46A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Atmel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A1017A16-8089-4145-AD1B-D7C49C1A453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371600"/>
            <a:ext cx="7772400" cy="502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200">
                <a:latin typeface="Arial" charset="0"/>
              </a:defRPr>
            </a:lvl1pPr>
          </a:lstStyle>
          <a:p>
            <a:r>
              <a:rPr lang="en-US"/>
              <a:t>Atmel</a:t>
            </a:r>
          </a:p>
        </p:txBody>
      </p:sp>
      <p:sp>
        <p:nvSpPr>
          <p:cNvPr id="4102"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spcBef>
                <a:spcPct val="0"/>
              </a:spcBef>
              <a:defRPr sz="1200">
                <a:latin typeface="+mn-lt"/>
              </a:defRPr>
            </a:lvl1pPr>
          </a:lstStyle>
          <a:p>
            <a:pPr>
              <a:defRPr/>
            </a:pPr>
            <a:r>
              <a:rPr lang="en-US"/>
              <a:t>Slide </a:t>
            </a:r>
            <a:fld id="{9983DEF7-731F-4EA3-A01F-51B68DBA4F0D}" type="slidenum">
              <a:rPr lang="en-US"/>
              <a:pPr>
                <a:defRPr/>
              </a:pPr>
              <a:t>‹#›</a:t>
            </a:fld>
            <a:endParaRPr lang="en-US"/>
          </a:p>
        </p:txBody>
      </p:sp>
      <p:sp>
        <p:nvSpPr>
          <p:cNvPr id="4103" name="Rectangle 7"/>
          <p:cNvSpPr>
            <a:spLocks noChangeArrowheads="1"/>
          </p:cNvSpPr>
          <p:nvPr/>
        </p:nvSpPr>
        <p:spPr bwMode="auto">
          <a:xfrm>
            <a:off x="3810000" y="396875"/>
            <a:ext cx="4648200"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latin typeface="Arial" charset="0"/>
              </a:rPr>
              <a:t>IEEE 802.15.4n</a:t>
            </a:r>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spcBef>
                <a:spcPct val="20000"/>
              </a:spcBef>
              <a:defRPr/>
            </a:pPr>
            <a:endParaRPr lang="en-US"/>
          </a:p>
        </p:txBody>
      </p:sp>
      <p:sp>
        <p:nvSpPr>
          <p:cNvPr id="4105" name="Rectangle 9"/>
          <p:cNvSpPr>
            <a:spLocks noChangeArrowheads="1"/>
          </p:cNvSpPr>
          <p:nvPr/>
        </p:nvSpPr>
        <p:spPr bwMode="auto">
          <a:xfrm>
            <a:off x="685800" y="381000"/>
            <a:ext cx="1524000" cy="212725"/>
          </a:xfrm>
          <a:prstGeom prst="rect">
            <a:avLst/>
          </a:prstGeom>
          <a:noFill/>
          <a:ln w="9525">
            <a:noFill/>
            <a:miter lim="800000"/>
            <a:headEnd/>
            <a:tailEnd/>
          </a:ln>
          <a:effectLst/>
        </p:spPr>
        <p:txBody>
          <a:bodyPr lIns="0" tIns="0" rIns="0" bIns="0">
            <a:spAutoFit/>
          </a:bodyPr>
          <a:lstStyle/>
          <a:p>
            <a:pPr eaLnBrk="0" hangingPunct="0"/>
            <a:r>
              <a:rPr lang="en-US" sz="1400" b="1">
                <a:latin typeface="Arial" charset="0"/>
              </a:rPr>
              <a:t>November 2012</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spcBef>
                <a:spcPct val="20000"/>
              </a:spcBef>
              <a:defRPr/>
            </a:pPr>
            <a:endParaRPr lang="en-US"/>
          </a:p>
        </p:txBody>
      </p:sp>
      <p:sp>
        <p:nvSpPr>
          <p:cNvPr id="2" name="Rectangle 9"/>
          <p:cNvSpPr>
            <a:spLocks noChangeArrowheads="1"/>
          </p:cNvSpPr>
          <p:nvPr userDrawn="1"/>
        </p:nvSpPr>
        <p:spPr bwMode="auto">
          <a:xfrm>
            <a:off x="685800" y="6477000"/>
            <a:ext cx="1524000" cy="182563"/>
          </a:xfrm>
          <a:prstGeom prst="rect">
            <a:avLst/>
          </a:prstGeom>
          <a:noFill/>
          <a:ln w="9525">
            <a:noFill/>
            <a:miter lim="800000"/>
            <a:headEnd/>
            <a:tailEnd/>
          </a:ln>
          <a:effectLst/>
        </p:spPr>
        <p:txBody>
          <a:bodyPr lIns="0" tIns="0" rIns="0" bIns="0">
            <a:spAutoFit/>
          </a:bodyPr>
          <a:lstStyle/>
          <a:p>
            <a:pPr eaLnBrk="0" hangingPunct="0">
              <a:defRPr/>
            </a:pPr>
            <a:r>
              <a:rPr lang="en-US" sz="1200">
                <a:latin typeface="Arial" charset="0"/>
              </a:rPr>
              <a:t>Submission</a:t>
            </a: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50" r:id="rId13"/>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Arial" charset="0"/>
        </a:defRPr>
      </a:lvl2pPr>
      <a:lvl3pPr algn="ctr" rtl="0" eaLnBrk="0" fontAlgn="base" hangingPunct="0">
        <a:spcBef>
          <a:spcPct val="0"/>
        </a:spcBef>
        <a:spcAft>
          <a:spcPct val="0"/>
        </a:spcAft>
        <a:defRPr sz="2400" b="1">
          <a:solidFill>
            <a:schemeClr val="tx2"/>
          </a:solidFill>
          <a:latin typeface="Arial" charset="0"/>
        </a:defRPr>
      </a:lvl3pPr>
      <a:lvl4pPr algn="ctr" rtl="0" eaLnBrk="0" fontAlgn="base" hangingPunct="0">
        <a:spcBef>
          <a:spcPct val="0"/>
        </a:spcBef>
        <a:spcAft>
          <a:spcPct val="0"/>
        </a:spcAft>
        <a:defRPr sz="2400" b="1">
          <a:solidFill>
            <a:schemeClr val="tx2"/>
          </a:solidFill>
          <a:latin typeface="Arial" charset="0"/>
        </a:defRPr>
      </a:lvl4pPr>
      <a:lvl5pPr algn="ctr" rtl="0" eaLnBrk="0" fontAlgn="base" hangingPunct="0">
        <a:spcBef>
          <a:spcPct val="0"/>
        </a:spcBef>
        <a:spcAft>
          <a:spcPct val="0"/>
        </a:spcAft>
        <a:defRPr sz="2400" b="1">
          <a:solidFill>
            <a:schemeClr val="tx2"/>
          </a:solidFill>
          <a:latin typeface="Arial" charset="0"/>
        </a:defRPr>
      </a:lvl5pPr>
      <a:lvl6pPr marL="457200" algn="ctr" rtl="0" eaLnBrk="0" fontAlgn="base" hangingPunct="0">
        <a:spcBef>
          <a:spcPct val="0"/>
        </a:spcBef>
        <a:spcAft>
          <a:spcPct val="0"/>
        </a:spcAft>
        <a:defRPr sz="2400" b="1">
          <a:solidFill>
            <a:schemeClr val="tx2"/>
          </a:solidFill>
          <a:latin typeface="Arial" charset="0"/>
        </a:defRPr>
      </a:lvl6pPr>
      <a:lvl7pPr marL="914400" algn="ctr" rtl="0" eaLnBrk="0" fontAlgn="base" hangingPunct="0">
        <a:spcBef>
          <a:spcPct val="0"/>
        </a:spcBef>
        <a:spcAft>
          <a:spcPct val="0"/>
        </a:spcAft>
        <a:defRPr sz="2400" b="1">
          <a:solidFill>
            <a:schemeClr val="tx2"/>
          </a:solidFill>
          <a:latin typeface="Arial" charset="0"/>
        </a:defRPr>
      </a:lvl7pPr>
      <a:lvl8pPr marL="1371600" algn="ctr" rtl="0" eaLnBrk="0" fontAlgn="base" hangingPunct="0">
        <a:spcBef>
          <a:spcPct val="0"/>
        </a:spcBef>
        <a:spcAft>
          <a:spcPct val="0"/>
        </a:spcAft>
        <a:defRPr sz="2400" b="1">
          <a:solidFill>
            <a:schemeClr val="tx2"/>
          </a:solidFill>
          <a:latin typeface="Arial" charset="0"/>
        </a:defRPr>
      </a:lvl8pPr>
      <a:lvl9pPr marL="1828800" algn="ctr" rtl="0" eaLnBrk="0" fontAlgn="base" hangingPunct="0">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olfram.kluge@atm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0"/>
          </p:nvPr>
        </p:nvSpPr>
        <p:spPr/>
        <p:txBody>
          <a:bodyPr/>
          <a:lstStyle/>
          <a:p>
            <a:r>
              <a:rPr lang="en-US"/>
              <a:t>Atmel</a:t>
            </a:r>
          </a:p>
        </p:txBody>
      </p:sp>
      <p:sp>
        <p:nvSpPr>
          <p:cNvPr id="5" name="Slide Number Placeholder 5"/>
          <p:cNvSpPr>
            <a:spLocks noGrp="1"/>
          </p:cNvSpPr>
          <p:nvPr>
            <p:ph type="sldNum" sz="quarter" idx="11"/>
          </p:nvPr>
        </p:nvSpPr>
        <p:spPr/>
        <p:txBody>
          <a:bodyPr/>
          <a:lstStyle/>
          <a:p>
            <a:pPr>
              <a:defRPr/>
            </a:pPr>
            <a:r>
              <a:rPr lang="en-US"/>
              <a:t>Slide </a:t>
            </a:r>
            <a:fld id="{7A554A0B-B37C-41A7-870C-363B587E1AB8}" type="slidenum">
              <a:rPr lang="en-US"/>
              <a:pPr>
                <a:defRPr/>
              </a:pPr>
              <a:t>1</a:t>
            </a:fld>
            <a:endParaRPr lang="en-US"/>
          </a:p>
        </p:txBody>
      </p:sp>
      <p:sp>
        <p:nvSpPr>
          <p:cNvPr id="12290" name="Rectangle 2"/>
          <p:cNvSpPr>
            <a:spLocks noChangeArrowheads="1"/>
          </p:cNvSpPr>
          <p:nvPr/>
        </p:nvSpPr>
        <p:spPr bwMode="auto">
          <a:xfrm>
            <a:off x="228600" y="762000"/>
            <a:ext cx="8763000" cy="5170646"/>
          </a:xfrm>
          <a:prstGeom prst="rect">
            <a:avLst/>
          </a:prstGeom>
          <a:noFill/>
          <a:ln w="12700">
            <a:noFill/>
            <a:miter lim="800000"/>
            <a:headEnd type="none" w="sm" len="sm"/>
            <a:tailEnd type="none" w="sm" len="sm"/>
          </a:ln>
          <a:effectLst/>
        </p:spPr>
        <p:txBody>
          <a:bodyPr>
            <a:spAutoFit/>
          </a:bodyPr>
          <a:lstStyle/>
          <a:p>
            <a:pPr marL="914400" indent="-914400" eaLnBrk="0" hangingPunct="0"/>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eaLnBrk="0" hangingPunct="0"/>
            <a:endParaRPr lang="en-US" sz="1800" dirty="0"/>
          </a:p>
          <a:p>
            <a:pPr marL="914400" indent="-914400" eaLnBrk="0" hangingPunct="0"/>
            <a:r>
              <a:rPr lang="en-US" sz="1400" b="1" dirty="0">
                <a:latin typeface="Arial" charset="0"/>
              </a:rPr>
              <a:t>Submission Title:</a:t>
            </a:r>
            <a:r>
              <a:rPr lang="en-US" sz="1400" dirty="0">
                <a:latin typeface="Arial" charset="0"/>
              </a:rPr>
              <a:t> [Ranging with IEEE 802.15.4 Narrow-Band PHY]</a:t>
            </a:r>
          </a:p>
          <a:p>
            <a:pPr marL="914400" indent="-914400" eaLnBrk="0" hangingPunct="0"/>
            <a:r>
              <a:rPr lang="en-US" sz="1400" b="1" dirty="0">
                <a:latin typeface="Arial" charset="0"/>
              </a:rPr>
              <a:t>Date Submitted:</a:t>
            </a:r>
            <a:r>
              <a:rPr lang="en-US" sz="1400" dirty="0">
                <a:latin typeface="Arial" charset="0"/>
              </a:rPr>
              <a:t> [14 November, 2012]</a:t>
            </a:r>
          </a:p>
          <a:p>
            <a:pPr marL="914400" indent="-914400" eaLnBrk="0" hangingPunct="0"/>
            <a:endParaRPr lang="en-US" sz="1400" b="1" dirty="0">
              <a:latin typeface="Arial" charset="0"/>
            </a:endParaRPr>
          </a:p>
          <a:p>
            <a:pPr marL="914400" indent="-914400" eaLnBrk="0" hangingPunct="0"/>
            <a:r>
              <a:rPr lang="en-US" sz="1400" b="1" dirty="0">
                <a:latin typeface="Arial" charset="0"/>
              </a:rPr>
              <a:t>Source:</a:t>
            </a:r>
            <a:r>
              <a:rPr lang="en-US" sz="1400" dirty="0">
                <a:latin typeface="Arial" charset="0"/>
              </a:rPr>
              <a:t> 	[Wolfram Kluge, Dietmar </a:t>
            </a:r>
            <a:r>
              <a:rPr lang="en-US" sz="1400" dirty="0" smtClean="0">
                <a:latin typeface="Arial" charset="0"/>
              </a:rPr>
              <a:t>Eggert, Liang Li]</a:t>
            </a:r>
            <a:endParaRPr lang="en-US" sz="1400" dirty="0">
              <a:latin typeface="Arial" charset="0"/>
            </a:endParaRPr>
          </a:p>
          <a:p>
            <a:pPr marL="914400" indent="-914400" eaLnBrk="0" hangingPunct="0"/>
            <a:r>
              <a:rPr lang="en-US" sz="1400" b="1" dirty="0">
                <a:latin typeface="Arial" charset="0"/>
              </a:rPr>
              <a:t>Company:</a:t>
            </a:r>
            <a:r>
              <a:rPr lang="en-US" sz="1400" dirty="0">
                <a:latin typeface="Arial" charset="0"/>
              </a:rPr>
              <a:t> [Atmel]</a:t>
            </a:r>
          </a:p>
          <a:p>
            <a:pPr marL="914400" indent="-914400" eaLnBrk="0" hangingPunct="0"/>
            <a:r>
              <a:rPr lang="en-US" sz="1400" b="1" dirty="0">
                <a:latin typeface="Arial" charset="0"/>
              </a:rPr>
              <a:t>Address:</a:t>
            </a:r>
            <a:r>
              <a:rPr lang="en-US" sz="1400" dirty="0">
                <a:latin typeface="Arial" charset="0"/>
              </a:rPr>
              <a:t>   [</a:t>
            </a:r>
            <a:r>
              <a:rPr lang="en-US" sz="1400" dirty="0" err="1">
                <a:latin typeface="Arial" charset="0"/>
              </a:rPr>
              <a:t>Koenigsbruecker</a:t>
            </a:r>
            <a:r>
              <a:rPr lang="en-US" sz="1400" dirty="0">
                <a:latin typeface="Arial" charset="0"/>
              </a:rPr>
              <a:t> </a:t>
            </a:r>
            <a:r>
              <a:rPr lang="en-US" sz="1400" dirty="0" err="1">
                <a:latin typeface="Arial" charset="0"/>
              </a:rPr>
              <a:t>Strasse</a:t>
            </a:r>
            <a:r>
              <a:rPr lang="en-US" sz="1400" dirty="0">
                <a:latin typeface="Arial" charset="0"/>
              </a:rPr>
              <a:t> 61, 01099 Dresden, Germany]</a:t>
            </a:r>
          </a:p>
          <a:p>
            <a:pPr marL="914400" indent="-914400" eaLnBrk="0" hangingPunct="0"/>
            <a:r>
              <a:rPr lang="en-US" sz="1400" b="1" dirty="0">
                <a:latin typeface="Arial" charset="0"/>
              </a:rPr>
              <a:t>E-Mail:</a:t>
            </a:r>
            <a:r>
              <a:rPr lang="en-US" sz="1400" dirty="0">
                <a:latin typeface="Arial" charset="0"/>
              </a:rPr>
              <a:t> 	[E-Mail: </a:t>
            </a:r>
            <a:r>
              <a:rPr lang="en-US" sz="1400" dirty="0">
                <a:latin typeface="Arial" charset="0"/>
                <a:hlinkClick r:id="rId3"/>
              </a:rPr>
              <a:t>wolfram.kluge@atmel.com</a:t>
            </a:r>
            <a:r>
              <a:rPr lang="en-US" sz="1400" dirty="0">
                <a:latin typeface="Arial" charset="0"/>
              </a:rPr>
              <a:t>, dietmar.eggert@atmel.com]</a:t>
            </a:r>
          </a:p>
          <a:p>
            <a:pPr marL="914400" indent="-914400" eaLnBrk="0" hangingPunct="0"/>
            <a:endParaRPr lang="en-US" sz="1400" dirty="0">
              <a:latin typeface="Arial" charset="0"/>
            </a:endParaRPr>
          </a:p>
          <a:p>
            <a:pPr marL="914400" indent="-914400" eaLnBrk="0" hangingPunct="0"/>
            <a:r>
              <a:rPr lang="en-US" sz="1400" b="1" dirty="0">
                <a:latin typeface="Arial" charset="0"/>
              </a:rPr>
              <a:t>Re:</a:t>
            </a:r>
            <a:r>
              <a:rPr lang="en-US" sz="1400" dirty="0">
                <a:latin typeface="Arial" charset="0"/>
              </a:rPr>
              <a:t> 	[Response to Call for </a:t>
            </a:r>
            <a:r>
              <a:rPr lang="en-US" sz="1400" dirty="0" smtClean="0">
                <a:latin typeface="Arial" charset="0"/>
              </a:rPr>
              <a:t>Tech </a:t>
            </a:r>
            <a:r>
              <a:rPr lang="en-US" sz="1400" dirty="0" smtClean="0">
                <a:latin typeface="Arial" charset="0"/>
              </a:rPr>
              <a:t>Proposals</a:t>
            </a:r>
            <a:r>
              <a:rPr lang="en-US" sz="1400" dirty="0">
                <a:latin typeface="Arial" charset="0"/>
              </a:rPr>
              <a:t>]</a:t>
            </a:r>
          </a:p>
          <a:p>
            <a:pPr marL="914400" indent="-914400" eaLnBrk="0" hangingPunct="0"/>
            <a:r>
              <a:rPr lang="en-US" sz="1400" b="1" dirty="0">
                <a:latin typeface="Arial" charset="0"/>
              </a:rPr>
              <a:t>Abstract:   </a:t>
            </a:r>
            <a:r>
              <a:rPr lang="en-US" sz="1400" dirty="0">
                <a:latin typeface="Arial" charset="0"/>
              </a:rPr>
              <a:t>[Proposal of using IEEE 802.15.4 Narrow-Band PHY for Ranging and Localization]</a:t>
            </a:r>
          </a:p>
          <a:p>
            <a:pPr marL="914400" indent="-914400" eaLnBrk="0" hangingPunct="0"/>
            <a:endParaRPr lang="en-US" sz="1400" dirty="0">
              <a:latin typeface="Arial" charset="0"/>
            </a:endParaRPr>
          </a:p>
          <a:p>
            <a:pPr marL="914400" indent="-914400" eaLnBrk="0" hangingPunct="0"/>
            <a:r>
              <a:rPr lang="en-US" sz="1400" b="1" dirty="0">
                <a:latin typeface="Arial" charset="0"/>
              </a:rPr>
              <a:t>Purpose:</a:t>
            </a:r>
            <a:r>
              <a:rPr lang="en-US" sz="1400" dirty="0">
                <a:latin typeface="Arial" charset="0"/>
              </a:rPr>
              <a:t>	</a:t>
            </a:r>
            <a:r>
              <a:rPr lang="en-US" altLang="ja-JP" sz="1400" dirty="0">
                <a:latin typeface="Arial" charset="0"/>
                <a:ea typeface="ＭＳ Ｐゴシック"/>
                <a:cs typeface="ＭＳ Ｐゴシック"/>
              </a:rPr>
              <a:t>[To present the method of performing ranging in a narrow-band transceiver using phase measurements] </a:t>
            </a:r>
          </a:p>
          <a:p>
            <a:pPr marL="914400" indent="-914400" eaLnBrk="0" hangingPunct="0"/>
            <a:endParaRPr lang="en-US" sz="1400" dirty="0">
              <a:latin typeface="Arial" charset="0"/>
            </a:endParaRPr>
          </a:p>
          <a:p>
            <a:pPr marL="914400" indent="-914400" eaLnBrk="0" hangingPunct="0"/>
            <a:r>
              <a:rPr lang="en-US" sz="1400" b="1" dirty="0">
                <a:latin typeface="Arial" charset="0"/>
              </a:rPr>
              <a:t>Notice:</a:t>
            </a:r>
            <a:r>
              <a:rPr lang="en-US" sz="1400" dirty="0">
                <a:latin typeface="Arial"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endParaRPr lang="en-US" sz="1400" dirty="0">
              <a:latin typeface="Arial" charset="0"/>
            </a:endParaRPr>
          </a:p>
          <a:p>
            <a:pPr marL="914400" indent="-914400" eaLnBrk="0" hangingPunct="0"/>
            <a:r>
              <a:rPr lang="en-US" sz="1400" b="1" dirty="0">
                <a:latin typeface="Arial" charset="0"/>
              </a:rPr>
              <a:t>Release:</a:t>
            </a:r>
            <a:r>
              <a:rPr lang="en-US" sz="1400" dirty="0">
                <a:latin typeface="Arial"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p:txBody>
          <a:bodyPr/>
          <a:lstStyle/>
          <a:p>
            <a:r>
              <a:rPr lang="en-US"/>
              <a:t>Atmel</a:t>
            </a:r>
          </a:p>
        </p:txBody>
      </p:sp>
      <p:sp>
        <p:nvSpPr>
          <p:cNvPr id="7" name="Slide Number Placeholder 5"/>
          <p:cNvSpPr>
            <a:spLocks noGrp="1"/>
          </p:cNvSpPr>
          <p:nvPr>
            <p:ph type="sldNum" sz="quarter" idx="11"/>
          </p:nvPr>
        </p:nvSpPr>
        <p:spPr>
          <a:xfrm>
            <a:off x="4335463" y="6475413"/>
            <a:ext cx="547687" cy="182562"/>
          </a:xfrm>
        </p:spPr>
        <p:txBody>
          <a:bodyPr/>
          <a:lstStyle/>
          <a:p>
            <a:pPr>
              <a:defRPr/>
            </a:pPr>
            <a:r>
              <a:rPr lang="en-US"/>
              <a:t>Slide </a:t>
            </a:r>
            <a:fld id="{1C3A27AC-F77E-4FE8-A2B2-EA00843DD293}" type="slidenum">
              <a:rPr lang="en-US"/>
              <a:pPr>
                <a:defRPr/>
              </a:pPr>
              <a:t>10</a:t>
            </a:fld>
            <a:endParaRPr lang="en-US"/>
          </a:p>
        </p:txBody>
      </p:sp>
      <p:sp>
        <p:nvSpPr>
          <p:cNvPr id="64516" name="Rectangle 2"/>
          <p:cNvSpPr>
            <a:spLocks noGrp="1" noChangeArrowheads="1"/>
          </p:cNvSpPr>
          <p:nvPr>
            <p:ph type="title"/>
          </p:nvPr>
        </p:nvSpPr>
        <p:spPr/>
        <p:txBody>
          <a:bodyPr/>
          <a:lstStyle/>
          <a:p>
            <a:r>
              <a:rPr lang="en-US" smtClean="0"/>
              <a:t>Implementation Example of Phase Measurement</a:t>
            </a:r>
          </a:p>
        </p:txBody>
      </p:sp>
      <p:sp>
        <p:nvSpPr>
          <p:cNvPr id="64517" name="Rectangle 3"/>
          <p:cNvSpPr>
            <a:spLocks noGrp="1" noChangeArrowheads="1"/>
          </p:cNvSpPr>
          <p:nvPr>
            <p:ph type="body" idx="1"/>
          </p:nvPr>
        </p:nvSpPr>
        <p:spPr>
          <a:xfrm>
            <a:off x="838200" y="4572000"/>
            <a:ext cx="7772400" cy="1752600"/>
          </a:xfrm>
        </p:spPr>
        <p:txBody>
          <a:bodyPr/>
          <a:lstStyle/>
          <a:p>
            <a:r>
              <a:rPr lang="en-US" sz="1600" smtClean="0"/>
              <a:t>Example: Low-IF receiver</a:t>
            </a:r>
          </a:p>
          <a:p>
            <a:r>
              <a:rPr lang="en-US" sz="1600" smtClean="0"/>
              <a:t>Phase difference measured between IF signal and divided clock signal</a:t>
            </a:r>
          </a:p>
          <a:p>
            <a:r>
              <a:rPr lang="en-US" sz="1600" smtClean="0"/>
              <a:t>Capturing time difference between signal edges (zero crossing of sine signals)</a:t>
            </a:r>
          </a:p>
          <a:p>
            <a:r>
              <a:rPr lang="en-US" sz="1600" smtClean="0"/>
              <a:t>Phase difference independent of time (for zero frequency offset between devices)</a:t>
            </a:r>
          </a:p>
        </p:txBody>
      </p:sp>
      <p:pic>
        <p:nvPicPr>
          <p:cNvPr id="64520" name="Picture 8"/>
          <p:cNvPicPr>
            <a:picLocks noChangeAspect="1" noChangeArrowheads="1"/>
          </p:cNvPicPr>
          <p:nvPr/>
        </p:nvPicPr>
        <p:blipFill>
          <a:blip r:embed="rId2" cstate="print"/>
          <a:srcRect/>
          <a:stretch>
            <a:fillRect/>
          </a:stretch>
        </p:blipFill>
        <p:spPr bwMode="auto">
          <a:xfrm>
            <a:off x="762000" y="1371600"/>
            <a:ext cx="7620000" cy="303847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5"/>
          <p:cNvSpPr>
            <a:spLocks noGrp="1"/>
          </p:cNvSpPr>
          <p:nvPr>
            <p:ph type="ftr" sz="quarter" idx="10"/>
          </p:nvPr>
        </p:nvSpPr>
        <p:spPr/>
        <p:txBody>
          <a:bodyPr/>
          <a:lstStyle/>
          <a:p>
            <a:r>
              <a:rPr lang="en-US"/>
              <a:t>Atmel</a:t>
            </a:r>
          </a:p>
        </p:txBody>
      </p:sp>
      <p:sp>
        <p:nvSpPr>
          <p:cNvPr id="12" name="Slide Number Placeholder 6"/>
          <p:cNvSpPr>
            <a:spLocks noGrp="1"/>
          </p:cNvSpPr>
          <p:nvPr>
            <p:ph type="sldNum" sz="quarter" idx="11"/>
          </p:nvPr>
        </p:nvSpPr>
        <p:spPr>
          <a:xfrm>
            <a:off x="4335463" y="6475413"/>
            <a:ext cx="547687" cy="182562"/>
          </a:xfrm>
        </p:spPr>
        <p:txBody>
          <a:bodyPr/>
          <a:lstStyle/>
          <a:p>
            <a:pPr>
              <a:defRPr/>
            </a:pPr>
            <a:r>
              <a:rPr lang="en-US"/>
              <a:t>Slide </a:t>
            </a:r>
            <a:fld id="{96D15817-AF51-4110-B1DB-CAE9110D6373}" type="slidenum">
              <a:rPr lang="en-US"/>
              <a:pPr>
                <a:defRPr/>
              </a:pPr>
              <a:t>11</a:t>
            </a:fld>
            <a:endParaRPr lang="en-US"/>
          </a:p>
        </p:txBody>
      </p:sp>
      <p:sp>
        <p:nvSpPr>
          <p:cNvPr id="41997" name="Rectangle 4"/>
          <p:cNvSpPr>
            <a:spLocks noChangeArrowheads="1"/>
          </p:cNvSpPr>
          <p:nvPr/>
        </p:nvSpPr>
        <p:spPr bwMode="auto">
          <a:xfrm>
            <a:off x="533400" y="685800"/>
            <a:ext cx="8001000" cy="454025"/>
          </a:xfrm>
          <a:prstGeom prst="rect">
            <a:avLst/>
          </a:prstGeom>
          <a:noFill/>
          <a:ln w="9525">
            <a:noFill/>
            <a:miter lim="800000"/>
            <a:headEnd/>
            <a:tailEnd/>
          </a:ln>
        </p:spPr>
        <p:txBody>
          <a:bodyPr anchor="ctr"/>
          <a:lstStyle/>
          <a:p>
            <a:pPr algn="ctr" eaLnBrk="0" hangingPunct="0"/>
            <a:r>
              <a:rPr lang="en-US" sz="2000" b="1">
                <a:latin typeface="Arial" charset="0"/>
              </a:rPr>
              <a:t>Distance Calculation by Averaging for line-of-Sight channel</a:t>
            </a:r>
          </a:p>
        </p:txBody>
      </p:sp>
      <p:graphicFrame>
        <p:nvGraphicFramePr>
          <p:cNvPr id="41989" name="Object 5"/>
          <p:cNvGraphicFramePr>
            <a:graphicFrameLocks noChangeAspect="1"/>
          </p:cNvGraphicFramePr>
          <p:nvPr>
            <p:ph sz="quarter" idx="2"/>
          </p:nvPr>
        </p:nvGraphicFramePr>
        <p:xfrm>
          <a:off x="3429000" y="2286000"/>
          <a:ext cx="2211388" cy="785813"/>
        </p:xfrm>
        <a:graphic>
          <a:graphicData uri="http://schemas.openxmlformats.org/presentationml/2006/ole">
            <p:oleObj spid="_x0000_s41989" name="Equation" r:id="rId3" imgW="1320480" imgH="469800" progId="Equation.3">
              <p:embed/>
            </p:oleObj>
          </a:graphicData>
        </a:graphic>
      </p:graphicFrame>
      <p:sp>
        <p:nvSpPr>
          <p:cNvPr id="41998" name="Rectangle 6"/>
          <p:cNvSpPr>
            <a:spLocks noChangeArrowheads="1"/>
          </p:cNvSpPr>
          <p:nvPr/>
        </p:nvSpPr>
        <p:spPr bwMode="auto">
          <a:xfrm>
            <a:off x="179388" y="1371600"/>
            <a:ext cx="8812212" cy="833438"/>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Simple method to cope with multipath effects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Adding all </a:t>
            </a:r>
            <a:r>
              <a:rPr lang="en-GB">
                <a:latin typeface="Symbol" pitchFamily="18" charset="2"/>
              </a:rPr>
              <a:t>Dj</a:t>
            </a:r>
            <a:r>
              <a:rPr lang="en-GB">
                <a:latin typeface="Arial" charset="0"/>
              </a:rPr>
              <a:t>  to reconstruct phase over the bandwidth covered by phase measurements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Distance calculation: </a:t>
            </a:r>
          </a:p>
          <a:p>
            <a:pPr marL="741363" lvl="1" indent="-342900" defTabSz="795338" eaLnBrk="0" hangingPunct="0">
              <a:lnSpc>
                <a:spcPct val="105000"/>
              </a:lnSpc>
              <a:spcBef>
                <a:spcPct val="20000"/>
              </a:spcBef>
              <a:buClr>
                <a:schemeClr val="tx1"/>
              </a:buClr>
              <a:buFont typeface="Wingdings" pitchFamily="2" charset="2"/>
              <a:buChar char="§"/>
            </a:pPr>
            <a:endParaRPr lang="en-GB">
              <a:latin typeface="Arial" charset="0"/>
            </a:endParaRPr>
          </a:p>
        </p:txBody>
      </p:sp>
      <p:sp>
        <p:nvSpPr>
          <p:cNvPr id="41999" name="Rectangle 7"/>
          <p:cNvSpPr>
            <a:spLocks noChangeArrowheads="1"/>
          </p:cNvSpPr>
          <p:nvPr/>
        </p:nvSpPr>
        <p:spPr bwMode="auto">
          <a:xfrm>
            <a:off x="2971800" y="3276600"/>
            <a:ext cx="3409950" cy="647700"/>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dirty="0">
                <a:latin typeface="Arial" charset="0"/>
              </a:rPr>
              <a:t>Is identical to average group delay </a:t>
            </a:r>
          </a:p>
          <a:p>
            <a:pPr marL="741363" lvl="1" indent="-342900" defTabSz="795338" eaLnBrk="0" hangingPunct="0">
              <a:lnSpc>
                <a:spcPct val="105000"/>
              </a:lnSpc>
              <a:spcBef>
                <a:spcPct val="20000"/>
              </a:spcBef>
              <a:buClr>
                <a:schemeClr val="tx1"/>
              </a:buClr>
              <a:buFont typeface="Wingdings" pitchFamily="2" charset="2"/>
              <a:buChar char="§"/>
            </a:pPr>
            <a:endParaRPr lang="en-GB" dirty="0">
              <a:latin typeface="Arial" charset="0"/>
            </a:endParaRPr>
          </a:p>
        </p:txBody>
      </p:sp>
      <p:graphicFrame>
        <p:nvGraphicFramePr>
          <p:cNvPr id="41992" name="Object 8"/>
          <p:cNvGraphicFramePr>
            <a:graphicFrameLocks noChangeAspect="1"/>
          </p:cNvGraphicFramePr>
          <p:nvPr/>
        </p:nvGraphicFramePr>
        <p:xfrm>
          <a:off x="4114800" y="3810000"/>
          <a:ext cx="1211263" cy="666750"/>
        </p:xfrm>
        <a:graphic>
          <a:graphicData uri="http://schemas.openxmlformats.org/presentationml/2006/ole">
            <p:oleObj spid="_x0000_s41992" name="Formel" r:id="rId4" imgW="761760" imgH="419040" progId="Equation.3">
              <p:embed/>
            </p:oleObj>
          </a:graphicData>
        </a:graphic>
      </p:graphicFrame>
      <p:graphicFrame>
        <p:nvGraphicFramePr>
          <p:cNvPr id="41993" name="Object 9"/>
          <p:cNvGraphicFramePr>
            <a:graphicFrameLocks noChangeAspect="1"/>
          </p:cNvGraphicFramePr>
          <p:nvPr/>
        </p:nvGraphicFramePr>
        <p:xfrm>
          <a:off x="4114800" y="4572000"/>
          <a:ext cx="1266825" cy="690563"/>
        </p:xfrm>
        <a:graphic>
          <a:graphicData uri="http://schemas.openxmlformats.org/presentationml/2006/ole">
            <p:oleObj spid="_x0000_s41993" name="Equation" r:id="rId5" imgW="838080" imgH="457200" progId="Equation.3">
              <p:embed/>
            </p:oleObj>
          </a:graphicData>
        </a:graphic>
      </p:graphicFrame>
      <p:sp>
        <p:nvSpPr>
          <p:cNvPr id="42001" name="Rectangle 11"/>
          <p:cNvSpPr>
            <a:spLocks noChangeArrowheads="1"/>
          </p:cNvSpPr>
          <p:nvPr/>
        </p:nvSpPr>
        <p:spPr bwMode="auto">
          <a:xfrm>
            <a:off x="5410200" y="5486400"/>
            <a:ext cx="3600450" cy="936625"/>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Issue: </a:t>
            </a:r>
          </a:p>
          <a:p>
            <a:pPr marL="381000" indent="-381000" defTabSz="795338" eaLnBrk="0" hangingPunct="0">
              <a:lnSpc>
                <a:spcPct val="85000"/>
              </a:lnSpc>
              <a:spcBef>
                <a:spcPct val="20000"/>
              </a:spcBef>
              <a:buClr>
                <a:schemeClr val="tx1"/>
              </a:buClr>
              <a:buFont typeface="Wingdings" pitchFamily="2" charset="2"/>
              <a:buNone/>
            </a:pPr>
            <a:r>
              <a:rPr lang="en-GB" sz="1400" b="1" dirty="0" err="1">
                <a:solidFill>
                  <a:srgbClr val="FF3300"/>
                </a:solidFill>
                <a:latin typeface="Symbol" pitchFamily="18" charset="2"/>
              </a:rPr>
              <a:t>D</a:t>
            </a:r>
            <a:r>
              <a:rPr lang="en-GB" sz="1400" b="1" dirty="0" err="1">
                <a:solidFill>
                  <a:srgbClr val="FF3300"/>
                </a:solidFill>
                <a:latin typeface="Arial" charset="0"/>
              </a:rPr>
              <a:t>f</a:t>
            </a:r>
            <a:r>
              <a:rPr lang="en-GB" sz="1400" b="1" dirty="0">
                <a:solidFill>
                  <a:srgbClr val="FF3300"/>
                </a:solidFill>
                <a:latin typeface="Arial" charset="0"/>
              </a:rPr>
              <a:t> must be small enough to avoid</a:t>
            </a:r>
          </a:p>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cycle slip for largest distance </a:t>
            </a:r>
          </a:p>
          <a:p>
            <a:pPr marL="741363" lvl="1" indent="-342900" defTabSz="795338" eaLnBrk="0" hangingPunct="0">
              <a:lnSpc>
                <a:spcPct val="105000"/>
              </a:lnSpc>
              <a:spcBef>
                <a:spcPct val="20000"/>
              </a:spcBef>
              <a:buClr>
                <a:schemeClr val="tx1"/>
              </a:buClr>
              <a:buFont typeface="Wingdings" pitchFamily="2" charset="2"/>
              <a:buChar char="§"/>
            </a:pPr>
            <a:endParaRPr lang="en-GB" sz="1400" b="1" dirty="0">
              <a:solidFill>
                <a:srgbClr val="FF3300"/>
              </a:solidFill>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r>
              <a:rPr lang="en-US"/>
              <a:t>Atmel</a:t>
            </a:r>
          </a:p>
        </p:txBody>
      </p:sp>
      <p:sp>
        <p:nvSpPr>
          <p:cNvPr id="7" name="Slide Number Placeholder 6"/>
          <p:cNvSpPr>
            <a:spLocks noGrp="1"/>
          </p:cNvSpPr>
          <p:nvPr>
            <p:ph type="sldNum" sz="quarter" idx="11"/>
          </p:nvPr>
        </p:nvSpPr>
        <p:spPr>
          <a:xfrm>
            <a:off x="4335463" y="6475413"/>
            <a:ext cx="547687" cy="182562"/>
          </a:xfrm>
        </p:spPr>
        <p:txBody>
          <a:bodyPr/>
          <a:lstStyle/>
          <a:p>
            <a:pPr>
              <a:defRPr/>
            </a:pPr>
            <a:r>
              <a:rPr lang="en-US"/>
              <a:t>Slide </a:t>
            </a:r>
            <a:fld id="{8609A22D-073B-4784-911A-85960C44DC51}" type="slidenum">
              <a:rPr lang="en-US"/>
              <a:pPr>
                <a:defRPr/>
              </a:pPr>
              <a:t>12</a:t>
            </a:fld>
            <a:endParaRPr lang="en-US"/>
          </a:p>
        </p:txBody>
      </p:sp>
      <p:sp>
        <p:nvSpPr>
          <p:cNvPr id="70660" name="Rectangle 2"/>
          <p:cNvSpPr>
            <a:spLocks noGrp="1" noChangeArrowheads="1"/>
          </p:cNvSpPr>
          <p:nvPr>
            <p:ph type="title"/>
          </p:nvPr>
        </p:nvSpPr>
        <p:spPr>
          <a:xfrm>
            <a:off x="838200" y="762000"/>
            <a:ext cx="5105400" cy="685800"/>
          </a:xfrm>
        </p:spPr>
        <p:txBody>
          <a:bodyPr/>
          <a:lstStyle/>
          <a:p>
            <a:pPr algn="l"/>
            <a:r>
              <a:rPr lang="en-US" sz="2000" dirty="0" smtClean="0"/>
              <a:t>Outdoor Line-of-Sight Distance </a:t>
            </a:r>
            <a:br>
              <a:rPr lang="en-US" sz="2000" dirty="0" smtClean="0"/>
            </a:br>
            <a:r>
              <a:rPr lang="en-US" sz="2000" dirty="0" smtClean="0"/>
              <a:t>Measurements</a:t>
            </a:r>
          </a:p>
        </p:txBody>
      </p:sp>
      <p:pic>
        <p:nvPicPr>
          <p:cNvPr id="70665" name="Picture 2"/>
          <p:cNvPicPr>
            <a:picLocks noChangeAspect="1" noChangeArrowheads="1"/>
          </p:cNvPicPr>
          <p:nvPr/>
        </p:nvPicPr>
        <p:blipFill>
          <a:blip r:embed="rId2" cstate="print"/>
          <a:srcRect t="10367"/>
          <a:stretch>
            <a:fillRect/>
          </a:stretch>
        </p:blipFill>
        <p:spPr bwMode="auto">
          <a:xfrm>
            <a:off x="228600" y="1600200"/>
            <a:ext cx="8382000" cy="4611688"/>
          </a:xfrm>
          <a:prstGeom prst="rect">
            <a:avLst/>
          </a:prstGeom>
          <a:noFill/>
          <a:ln w="9525">
            <a:noFill/>
            <a:miter lim="800000"/>
            <a:headEnd/>
            <a:tailEnd/>
          </a:ln>
        </p:spPr>
      </p:pic>
      <p:pic>
        <p:nvPicPr>
          <p:cNvPr id="1157127" name="Picture 7" descr="110921_track"/>
          <p:cNvPicPr>
            <a:picLocks noChangeAspect="1" noChangeArrowheads="1"/>
          </p:cNvPicPr>
          <p:nvPr/>
        </p:nvPicPr>
        <p:blipFill>
          <a:blip r:embed="rId3" cstate="print"/>
          <a:srcRect/>
          <a:stretch>
            <a:fillRect/>
          </a:stretch>
        </p:blipFill>
        <p:spPr bwMode="auto">
          <a:xfrm>
            <a:off x="5867400" y="609600"/>
            <a:ext cx="2797175" cy="2092325"/>
          </a:xfrm>
          <a:prstGeom prst="rect">
            <a:avLst/>
          </a:prstGeom>
          <a:noFill/>
          <a:effectLst>
            <a:outerShdw dist="107763" dir="2700000" algn="ctr" rotWithShape="0">
              <a:srgbClr val="808080">
                <a:alpha val="50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p:txBody>
          <a:bodyPr/>
          <a:lstStyle/>
          <a:p>
            <a:r>
              <a:rPr lang="en-US"/>
              <a:t>Atmel</a:t>
            </a:r>
          </a:p>
        </p:txBody>
      </p:sp>
      <p:sp>
        <p:nvSpPr>
          <p:cNvPr id="6" name="Slide Number Placeholder 6"/>
          <p:cNvSpPr>
            <a:spLocks noGrp="1"/>
          </p:cNvSpPr>
          <p:nvPr>
            <p:ph type="sldNum" sz="quarter" idx="11"/>
          </p:nvPr>
        </p:nvSpPr>
        <p:spPr>
          <a:xfrm>
            <a:off x="4335463" y="6475413"/>
            <a:ext cx="547687" cy="182562"/>
          </a:xfrm>
        </p:spPr>
        <p:txBody>
          <a:bodyPr/>
          <a:lstStyle/>
          <a:p>
            <a:pPr>
              <a:defRPr/>
            </a:pPr>
            <a:r>
              <a:rPr lang="en-US"/>
              <a:t>Slide </a:t>
            </a:r>
            <a:fld id="{B768FADA-CC66-4960-AECE-618EE698D374}" type="slidenum">
              <a:rPr lang="en-US"/>
              <a:pPr>
                <a:defRPr/>
              </a:pPr>
              <a:t>13</a:t>
            </a:fld>
            <a:endParaRPr lang="en-US"/>
          </a:p>
        </p:txBody>
      </p:sp>
      <p:sp>
        <p:nvSpPr>
          <p:cNvPr id="66564" name="Rectangle 2"/>
          <p:cNvSpPr>
            <a:spLocks noGrp="1" noChangeArrowheads="1"/>
          </p:cNvSpPr>
          <p:nvPr>
            <p:ph type="title"/>
          </p:nvPr>
        </p:nvSpPr>
        <p:spPr/>
        <p:txBody>
          <a:bodyPr/>
          <a:lstStyle/>
          <a:p>
            <a:r>
              <a:rPr lang="en-US" smtClean="0"/>
              <a:t>Multipath Propagation</a:t>
            </a:r>
          </a:p>
        </p:txBody>
      </p:sp>
      <p:sp>
        <p:nvSpPr>
          <p:cNvPr id="66565" name="Rectangle 3"/>
          <p:cNvSpPr>
            <a:spLocks noGrp="1" noChangeArrowheads="1"/>
          </p:cNvSpPr>
          <p:nvPr>
            <p:ph type="body" sz="half" idx="1"/>
          </p:nvPr>
        </p:nvSpPr>
        <p:spPr>
          <a:xfrm>
            <a:off x="762000" y="1295400"/>
            <a:ext cx="8153400" cy="4114800"/>
          </a:xfrm>
        </p:spPr>
        <p:txBody>
          <a:bodyPr/>
          <a:lstStyle/>
          <a:p>
            <a:r>
              <a:rPr lang="en-GB" sz="1600" smtClean="0"/>
              <a:t>Most significant error in ranging measurements</a:t>
            </a:r>
          </a:p>
          <a:p>
            <a:r>
              <a:rPr lang="en-GB" sz="1600" smtClean="0"/>
              <a:t>Narrow-band measurement (2MHz bandwidth) very prone to multipath channel</a:t>
            </a:r>
          </a:p>
          <a:p>
            <a:pPr>
              <a:buFontTx/>
              <a:buNone/>
            </a:pPr>
            <a:r>
              <a:rPr lang="en-GB" sz="1600" smtClean="0">
                <a:sym typeface="Wingdings" pitchFamily="2" charset="2"/>
              </a:rPr>
              <a:t>	(Corresponds to sampling of channel group delay curve at arbitrary frequency)</a:t>
            </a:r>
          </a:p>
          <a:p>
            <a:pPr>
              <a:buFontTx/>
              <a:buNone/>
            </a:pPr>
            <a:endParaRPr lang="en-GB" sz="1600" smtClean="0">
              <a:sym typeface="Wingdings" pitchFamily="2" charset="2"/>
            </a:endParaRPr>
          </a:p>
          <a:p>
            <a:pPr>
              <a:buFontTx/>
              <a:buNone/>
            </a:pPr>
            <a:r>
              <a:rPr lang="en-GB" sz="1600" b="1" smtClean="0">
                <a:sym typeface="Wingdings" pitchFamily="2" charset="2"/>
              </a:rPr>
              <a:t>Solution: </a:t>
            </a:r>
          </a:p>
          <a:p>
            <a:r>
              <a:rPr lang="en-GB" sz="1600" smtClean="0">
                <a:sym typeface="Wingdings" pitchFamily="2" charset="2"/>
              </a:rPr>
              <a:t>gathering information over as a wide frequency band as possible</a:t>
            </a:r>
          </a:p>
          <a:p>
            <a:endParaRPr lang="en-GB" sz="1600" smtClean="0"/>
          </a:p>
          <a:p>
            <a:pPr>
              <a:buFontTx/>
              <a:buNone/>
            </a:pPr>
            <a:r>
              <a:rPr lang="en-GB" sz="1600" b="1" smtClean="0">
                <a:solidFill>
                  <a:srgbClr val="FF3300"/>
                </a:solidFill>
              </a:rPr>
              <a:t>Flexibility:</a:t>
            </a:r>
          </a:p>
          <a:p>
            <a:r>
              <a:rPr lang="en-GB" sz="1600" smtClean="0">
                <a:solidFill>
                  <a:srgbClr val="FF3300"/>
                </a:solidFill>
              </a:rPr>
              <a:t>Depending on severity of multipath propagation (ratio of LOS signal power to signal power in delay paths) the number of frequencies used can be chosen</a:t>
            </a:r>
          </a:p>
          <a:p>
            <a:pPr>
              <a:buFontTx/>
              <a:buNone/>
            </a:pPr>
            <a:endParaRPr lang="en-GB" sz="1600" smtClean="0">
              <a:solidFill>
                <a:srgbClr val="FF3300"/>
              </a:solidFill>
            </a:endParaRPr>
          </a:p>
          <a:p>
            <a:endParaRPr lang="en-GB" sz="1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5486400" y="6475413"/>
            <a:ext cx="3124200" cy="182562"/>
          </a:xfrm>
          <a:prstGeom prst="rect">
            <a:avLst/>
          </a:prstGeom>
          <a:noFill/>
          <a:ln>
            <a:miter lim="800000"/>
            <a:headEnd/>
            <a:tailEnd/>
          </a:ln>
        </p:spPr>
        <p:txBody>
          <a:bodyPr lIns="0" tIns="0" rIns="0" bIns="0">
            <a:spAutoFit/>
          </a:bodyPr>
          <a:lstStyle/>
          <a:p>
            <a:pPr algn="r" eaLnBrk="0" hangingPunct="0"/>
            <a:r>
              <a:rPr lang="en-US" sz="1200">
                <a:latin typeface="Arial" charset="0"/>
              </a:rPr>
              <a:t>Atmel</a:t>
            </a:r>
          </a:p>
        </p:txBody>
      </p:sp>
      <p:sp>
        <p:nvSpPr>
          <p:cNvPr id="6" name="Slide Number Placeholder 5"/>
          <p:cNvSpPr txBox="1">
            <a:spLocks noGrp="1"/>
          </p:cNvSpPr>
          <p:nvPr/>
        </p:nvSpPr>
        <p:spPr bwMode="auto">
          <a:xfrm>
            <a:off x="4335463" y="6475413"/>
            <a:ext cx="547687" cy="182562"/>
          </a:xfrm>
          <a:prstGeom prst="rect">
            <a:avLst/>
          </a:prstGeom>
          <a:noFill/>
          <a:ln>
            <a:miter lim="800000"/>
            <a:headEnd/>
            <a:tailEnd/>
          </a:ln>
        </p:spPr>
        <p:txBody>
          <a:bodyPr wrap="none" lIns="0" tIns="0" rIns="0" bIns="0">
            <a:spAutoFit/>
          </a:bodyPr>
          <a:lstStyle/>
          <a:p>
            <a:pPr algn="ctr" eaLnBrk="0" hangingPunct="0">
              <a:defRPr/>
            </a:pPr>
            <a:r>
              <a:rPr lang="en-US" sz="1200">
                <a:latin typeface="+mn-lt"/>
              </a:rPr>
              <a:t>Slide </a:t>
            </a:r>
            <a:fld id="{2EDD5245-6E2C-4A52-BCDD-495DACB08EB2}" type="slidenum">
              <a:rPr lang="en-US" sz="1200">
                <a:latin typeface="+mn-lt"/>
              </a:rPr>
              <a:pPr algn="ctr" eaLnBrk="0" hangingPunct="0">
                <a:defRPr/>
              </a:pPr>
              <a:t>14</a:t>
            </a:fld>
            <a:endParaRPr lang="en-US" sz="1200">
              <a:latin typeface="+mn-lt"/>
            </a:endParaRPr>
          </a:p>
        </p:txBody>
      </p:sp>
      <p:sp>
        <p:nvSpPr>
          <p:cNvPr id="73733" name="Rectangle 2"/>
          <p:cNvSpPr>
            <a:spLocks noGrp="1" noChangeArrowheads="1"/>
          </p:cNvSpPr>
          <p:nvPr>
            <p:ph type="title" idx="4294967295"/>
          </p:nvPr>
        </p:nvSpPr>
        <p:spPr/>
        <p:txBody>
          <a:bodyPr/>
          <a:lstStyle/>
          <a:p>
            <a:r>
              <a:rPr lang="en-US" smtClean="0"/>
              <a:t>Advantage of Phase-Based Ranging</a:t>
            </a:r>
          </a:p>
        </p:txBody>
      </p:sp>
      <p:sp>
        <p:nvSpPr>
          <p:cNvPr id="73734" name="Rectangle 3"/>
          <p:cNvSpPr>
            <a:spLocks noGrp="1" noChangeArrowheads="1"/>
          </p:cNvSpPr>
          <p:nvPr>
            <p:ph type="body" idx="4294967295"/>
          </p:nvPr>
        </p:nvSpPr>
        <p:spPr>
          <a:xfrm>
            <a:off x="609600" y="1295400"/>
            <a:ext cx="7924800" cy="2743200"/>
          </a:xfrm>
        </p:spPr>
        <p:txBody>
          <a:bodyPr/>
          <a:lstStyle/>
          <a:p>
            <a:pPr>
              <a:lnSpc>
                <a:spcPct val="110000"/>
              </a:lnSpc>
            </a:pPr>
            <a:r>
              <a:rPr lang="en-US" sz="1600" dirty="0" smtClean="0"/>
              <a:t>Fits to narrow-band transceiver design – only carrier transmitted</a:t>
            </a:r>
          </a:p>
          <a:p>
            <a:pPr>
              <a:lnSpc>
                <a:spcPct val="110000"/>
              </a:lnSpc>
            </a:pPr>
            <a:r>
              <a:rPr lang="en-US" sz="1600" dirty="0" smtClean="0">
                <a:solidFill>
                  <a:schemeClr val="accent2"/>
                </a:solidFill>
                <a:sym typeface="Wingdings" pitchFamily="2" charset="2"/>
              </a:rPr>
              <a:t>Any unknown delay in the transceiver (clock skew, filter group delay,…) has no impact on ranging accuracy (in contrary to Time of Arrival)</a:t>
            </a:r>
            <a:endParaRPr lang="en-US" sz="1600" dirty="0" smtClean="0">
              <a:solidFill>
                <a:schemeClr val="accent2"/>
              </a:solidFill>
            </a:endParaRPr>
          </a:p>
          <a:p>
            <a:pPr>
              <a:lnSpc>
                <a:spcPct val="110000"/>
              </a:lnSpc>
            </a:pPr>
            <a:r>
              <a:rPr lang="en-US" sz="1600" dirty="0" smtClean="0">
                <a:solidFill>
                  <a:schemeClr val="accent2"/>
                </a:solidFill>
              </a:rPr>
              <a:t>faster than Time-of-Arrival with IEEE 802.15.4 compliant frames</a:t>
            </a:r>
          </a:p>
          <a:p>
            <a:pPr>
              <a:lnSpc>
                <a:spcPct val="110000"/>
              </a:lnSpc>
            </a:pPr>
            <a:r>
              <a:rPr lang="en-US" sz="1600" dirty="0" smtClean="0"/>
              <a:t>Needed to perform ranging measurements at multiple frequencies to mitigate multipath effect</a:t>
            </a:r>
          </a:p>
          <a:p>
            <a:pPr>
              <a:lnSpc>
                <a:spcPct val="110000"/>
              </a:lnSpc>
            </a:pPr>
            <a:r>
              <a:rPr lang="en-US" sz="1600" dirty="0" smtClean="0"/>
              <a:t>Scalability: trading bandwidth for measurement speed and accuracy</a:t>
            </a:r>
            <a:endParaRPr lang="en-US" sz="1600" dirty="0" smtClean="0">
              <a:sym typeface="Wingdings" pitchFamily="2" charset="2"/>
            </a:endParaRPr>
          </a:p>
          <a:p>
            <a:pPr lvl="1">
              <a:lnSpc>
                <a:spcPct val="110000"/>
              </a:lnSpc>
            </a:pPr>
            <a:endParaRPr lang="en-US" dirty="0" smtClean="0"/>
          </a:p>
        </p:txBody>
      </p:sp>
      <p:sp>
        <p:nvSpPr>
          <p:cNvPr id="73735" name="Rectangle 3"/>
          <p:cNvSpPr>
            <a:spLocks noChangeArrowheads="1"/>
          </p:cNvSpPr>
          <p:nvPr/>
        </p:nvSpPr>
        <p:spPr bwMode="auto">
          <a:xfrm>
            <a:off x="609600" y="4038600"/>
            <a:ext cx="8305800" cy="1828800"/>
          </a:xfrm>
          <a:prstGeom prst="rect">
            <a:avLst/>
          </a:prstGeom>
          <a:noFill/>
          <a:ln w="9525">
            <a:noFill/>
            <a:miter lim="800000"/>
            <a:headEnd/>
            <a:tailEnd/>
          </a:ln>
        </p:spPr>
        <p:txBody>
          <a:bodyPr lIns="92075" tIns="46038" rIns="92075" bIns="46038"/>
          <a:lstStyle/>
          <a:p>
            <a:pPr marL="342900" indent="-342900" eaLnBrk="0" hangingPunct="0">
              <a:lnSpc>
                <a:spcPct val="110000"/>
              </a:lnSpc>
              <a:spcBef>
                <a:spcPct val="20000"/>
              </a:spcBef>
            </a:pPr>
            <a:r>
              <a:rPr lang="en-US" altLang="ja-JP" sz="1800" b="1">
                <a:solidFill>
                  <a:schemeClr val="tx2"/>
                </a:solidFill>
                <a:latin typeface="Arial" charset="0"/>
                <a:ea typeface="ＭＳ Ｐゴシック"/>
                <a:cs typeface="ＭＳ Ｐゴシック"/>
              </a:rPr>
              <a:t>Low additional implementation effort:</a:t>
            </a:r>
          </a:p>
          <a:p>
            <a:pPr marL="342900" indent="-342900" eaLnBrk="0" hangingPunct="0">
              <a:lnSpc>
                <a:spcPct val="110000"/>
              </a:lnSpc>
              <a:spcBef>
                <a:spcPct val="20000"/>
              </a:spcBef>
              <a:buFontTx/>
              <a:buChar char="•"/>
            </a:pPr>
            <a:r>
              <a:rPr lang="en-US" altLang="ja-JP">
                <a:solidFill>
                  <a:schemeClr val="tx2"/>
                </a:solidFill>
                <a:latin typeface="Arial" charset="0"/>
                <a:ea typeface="ＭＳ Ｐゴシック"/>
                <a:cs typeface="ＭＳ Ｐゴシック"/>
              </a:rPr>
              <a:t>Transmitting carrier for short times (blocking modulation)</a:t>
            </a:r>
          </a:p>
          <a:p>
            <a:pPr marL="342900" indent="-342900" eaLnBrk="0" hangingPunct="0">
              <a:lnSpc>
                <a:spcPct val="110000"/>
              </a:lnSpc>
              <a:spcBef>
                <a:spcPct val="20000"/>
              </a:spcBef>
              <a:buFontTx/>
              <a:buChar char="•"/>
            </a:pPr>
            <a:r>
              <a:rPr lang="en-US" altLang="ja-JP">
                <a:solidFill>
                  <a:schemeClr val="tx2"/>
                </a:solidFill>
                <a:latin typeface="Arial" charset="0"/>
                <a:ea typeface="ＭＳ Ｐゴシック"/>
                <a:cs typeface="ＭＳ Ｐゴシック"/>
              </a:rPr>
              <a:t>Phase measurement unit</a:t>
            </a:r>
          </a:p>
          <a:p>
            <a:pPr marL="342900" indent="-342900" eaLnBrk="0" hangingPunct="0">
              <a:lnSpc>
                <a:spcPct val="110000"/>
              </a:lnSpc>
              <a:spcBef>
                <a:spcPct val="20000"/>
              </a:spcBef>
              <a:buFontTx/>
              <a:buChar char="•"/>
            </a:pPr>
            <a:r>
              <a:rPr lang="en-US" altLang="ja-JP">
                <a:solidFill>
                  <a:schemeClr val="tx2"/>
                </a:solidFill>
                <a:latin typeface="Arial" charset="0"/>
                <a:ea typeface="ＭＳ Ｐゴシック"/>
                <a:cs typeface="ＭＳ Ｐゴシック"/>
              </a:rPr>
              <a:t>State machine to coordinate transmit and receive mode with appropriate timing  </a:t>
            </a:r>
            <a:r>
              <a:rPr lang="en-US" altLang="ja-JP">
                <a:solidFill>
                  <a:schemeClr val="tx2"/>
                </a:solidFill>
                <a:latin typeface="Arial" charset="0"/>
                <a:ea typeface="ＭＳ Ｐゴシック"/>
                <a:cs typeface="ＭＳ Ｐゴシック"/>
                <a:sym typeface="Wingdings" pitchFamily="2" charset="2"/>
              </a:rPr>
              <a:t> can be implemented in hardware or software</a:t>
            </a:r>
            <a:endParaRPr lang="en-US" altLang="ja-JP">
              <a:solidFill>
                <a:schemeClr val="tx2"/>
              </a:solidFill>
              <a:latin typeface="Arial" charset="0"/>
              <a:ea typeface="ＭＳ Ｐゴシック"/>
              <a:cs typeface="ＭＳ Ｐゴシック"/>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p:txBody>
          <a:bodyPr/>
          <a:lstStyle/>
          <a:p>
            <a:r>
              <a:rPr lang="en-US"/>
              <a:t>Atmel</a:t>
            </a:r>
          </a:p>
        </p:txBody>
      </p:sp>
      <p:sp>
        <p:nvSpPr>
          <p:cNvPr id="6" name="Slide Number Placeholder 6"/>
          <p:cNvSpPr>
            <a:spLocks noGrp="1"/>
          </p:cNvSpPr>
          <p:nvPr>
            <p:ph type="sldNum" sz="quarter" idx="11"/>
          </p:nvPr>
        </p:nvSpPr>
        <p:spPr>
          <a:xfrm>
            <a:off x="4335463" y="6475413"/>
            <a:ext cx="547687" cy="182562"/>
          </a:xfrm>
        </p:spPr>
        <p:txBody>
          <a:bodyPr/>
          <a:lstStyle/>
          <a:p>
            <a:pPr>
              <a:defRPr/>
            </a:pPr>
            <a:r>
              <a:rPr lang="en-US"/>
              <a:t>Slide </a:t>
            </a:r>
            <a:fld id="{F1DFCB51-2AD0-4B86-9CA1-6804ABE299CB}" type="slidenum">
              <a:rPr lang="en-US"/>
              <a:pPr>
                <a:defRPr/>
              </a:pPr>
              <a:t>15</a:t>
            </a:fld>
            <a:endParaRPr lang="en-US"/>
          </a:p>
        </p:txBody>
      </p:sp>
      <p:sp>
        <p:nvSpPr>
          <p:cNvPr id="72708" name="Rectangle 2"/>
          <p:cNvSpPr>
            <a:spLocks noGrp="1" noChangeArrowheads="1"/>
          </p:cNvSpPr>
          <p:nvPr>
            <p:ph type="title"/>
          </p:nvPr>
        </p:nvSpPr>
        <p:spPr/>
        <p:txBody>
          <a:bodyPr/>
          <a:lstStyle/>
          <a:p>
            <a:r>
              <a:rPr lang="en-US" smtClean="0"/>
              <a:t>Summary</a:t>
            </a:r>
          </a:p>
        </p:txBody>
      </p:sp>
      <p:sp>
        <p:nvSpPr>
          <p:cNvPr id="72709" name="Rectangle 3"/>
          <p:cNvSpPr>
            <a:spLocks noGrp="1" noChangeArrowheads="1"/>
          </p:cNvSpPr>
          <p:nvPr>
            <p:ph type="body" sz="half" idx="1"/>
          </p:nvPr>
        </p:nvSpPr>
        <p:spPr>
          <a:xfrm>
            <a:off x="914400" y="2133600"/>
            <a:ext cx="7239000" cy="2971800"/>
          </a:xfrm>
        </p:spPr>
        <p:txBody>
          <a:bodyPr/>
          <a:lstStyle/>
          <a:p>
            <a:pPr>
              <a:spcBef>
                <a:spcPct val="50000"/>
              </a:spcBef>
              <a:spcAft>
                <a:spcPct val="50000"/>
              </a:spcAft>
            </a:pPr>
            <a:r>
              <a:rPr lang="en-GB" sz="1600" b="1" smtClean="0"/>
              <a:t>Ranging with phase measurements fits to narrowband transceiver hardware utilized in IEEE 802.15.4 devices</a:t>
            </a:r>
          </a:p>
          <a:p>
            <a:pPr>
              <a:spcBef>
                <a:spcPct val="50000"/>
              </a:spcBef>
              <a:spcAft>
                <a:spcPct val="50000"/>
              </a:spcAft>
            </a:pPr>
            <a:r>
              <a:rPr lang="en-GB" sz="1600" b="1" smtClean="0"/>
              <a:t>Less hardware extensions needed to perform phase measurements</a:t>
            </a:r>
          </a:p>
          <a:p>
            <a:pPr>
              <a:spcBef>
                <a:spcPct val="50000"/>
              </a:spcBef>
              <a:spcAft>
                <a:spcPct val="50000"/>
              </a:spcAft>
            </a:pPr>
            <a:r>
              <a:rPr lang="en-GB" sz="1600" b="1" smtClean="0"/>
              <a:t>Distance resolution not prone to transceiver group delay – no transceiver calibration needed</a:t>
            </a:r>
          </a:p>
          <a:p>
            <a:pPr>
              <a:spcBef>
                <a:spcPct val="50000"/>
              </a:spcBef>
              <a:spcAft>
                <a:spcPct val="50000"/>
              </a:spcAft>
            </a:pPr>
            <a:r>
              <a:rPr lang="en-GB" sz="1600" b="1" smtClean="0"/>
              <a:t>Ranging at multiple channel frequencies allows mitigation of multipath effects</a:t>
            </a:r>
          </a:p>
          <a:p>
            <a:pPr>
              <a:spcBef>
                <a:spcPct val="50000"/>
              </a:spcBef>
              <a:spcAft>
                <a:spcPct val="50000"/>
              </a:spcAft>
            </a:pPr>
            <a:endParaRPr lang="en-GB" sz="1600" smtClean="0"/>
          </a:p>
          <a:p>
            <a:pPr>
              <a:spcBef>
                <a:spcPct val="50000"/>
              </a:spcBef>
              <a:spcAft>
                <a:spcPct val="50000"/>
              </a:spcAft>
            </a:pPr>
            <a:endParaRPr lang="en-GB" sz="1600" baseline="-20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Atmel</a:t>
            </a:r>
          </a:p>
        </p:txBody>
      </p:sp>
      <p:sp>
        <p:nvSpPr>
          <p:cNvPr id="6" name="Slide Number Placeholder 3"/>
          <p:cNvSpPr>
            <a:spLocks noGrp="1"/>
          </p:cNvSpPr>
          <p:nvPr>
            <p:ph type="sldNum" sz="quarter" idx="11"/>
          </p:nvPr>
        </p:nvSpPr>
        <p:spPr/>
        <p:txBody>
          <a:bodyPr/>
          <a:lstStyle/>
          <a:p>
            <a:pPr>
              <a:defRPr/>
            </a:pPr>
            <a:r>
              <a:rPr lang="en-US"/>
              <a:t>Slide </a:t>
            </a:r>
            <a:fld id="{EC5706A4-2064-4C0A-887C-AF34CCFE82EB}" type="slidenum">
              <a:rPr lang="en-US"/>
              <a:pPr>
                <a:defRPr/>
              </a:pPr>
              <a:t>2</a:t>
            </a:fld>
            <a:endParaRPr lang="en-US"/>
          </a:p>
        </p:txBody>
      </p:sp>
      <p:sp>
        <p:nvSpPr>
          <p:cNvPr id="18436" name="Rectangle 2"/>
          <p:cNvSpPr>
            <a:spLocks noChangeArrowheads="1"/>
          </p:cNvSpPr>
          <p:nvPr/>
        </p:nvSpPr>
        <p:spPr bwMode="auto">
          <a:xfrm>
            <a:off x="533400" y="990600"/>
            <a:ext cx="8077200" cy="530225"/>
          </a:xfrm>
          <a:prstGeom prst="rect">
            <a:avLst/>
          </a:prstGeom>
          <a:noFill/>
          <a:ln w="12700">
            <a:noFill/>
            <a:miter lim="800000"/>
            <a:headEnd type="none" w="sm" len="sm"/>
            <a:tailEnd type="none" w="sm" len="sm"/>
          </a:ln>
        </p:spPr>
        <p:txBody>
          <a:bodyPr>
            <a:spAutoFit/>
          </a:bodyPr>
          <a:lstStyle/>
          <a:p>
            <a:pPr marL="342900" indent="-342900" algn="ctr" eaLnBrk="0" hangingPunct="0">
              <a:lnSpc>
                <a:spcPct val="120000"/>
              </a:lnSpc>
            </a:pPr>
            <a:r>
              <a:rPr lang="en-US" altLang="ja-JP" sz="2400" b="1">
                <a:solidFill>
                  <a:schemeClr val="tx2"/>
                </a:solidFill>
                <a:latin typeface="Arial" charset="0"/>
                <a:ea typeface="ＭＳ Ｐゴシック"/>
                <a:cs typeface="ＭＳ Ｐゴシック"/>
              </a:rPr>
              <a:t>IEEE 802.15.4 PHY usage for Ranging</a:t>
            </a:r>
            <a:endParaRPr lang="en-US" sz="2400">
              <a:solidFill>
                <a:schemeClr val="tx2"/>
              </a:solidFill>
              <a:latin typeface="Arial" charset="0"/>
              <a:ea typeface="ＭＳ Ｐゴシック"/>
              <a:cs typeface="ＭＳ Ｐゴシック"/>
            </a:endParaRPr>
          </a:p>
        </p:txBody>
      </p:sp>
      <p:sp>
        <p:nvSpPr>
          <p:cNvPr id="18437" name="Rectangle 3"/>
          <p:cNvSpPr>
            <a:spLocks noChangeArrowheads="1"/>
          </p:cNvSpPr>
          <p:nvPr/>
        </p:nvSpPr>
        <p:spPr bwMode="auto">
          <a:xfrm>
            <a:off x="685800" y="2286000"/>
            <a:ext cx="7772400" cy="36576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Widely adopted for wireless sensor networks, home control and industrial automation and similar applications </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Proven technology</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Although narrow-band, it is suitable for ranging even under multipath environments</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Less additional hardware needed in existing transceiver design</a:t>
            </a: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Can be adapted to any frequency band</a:t>
            </a:r>
          </a:p>
          <a:p>
            <a:pPr marL="342900" indent="-342900" eaLnBrk="0" hangingPunct="0">
              <a:spcBef>
                <a:spcPct val="20000"/>
              </a:spcBef>
              <a:buFontTx/>
              <a:buChar char="•"/>
            </a:pPr>
            <a:endParaRPr lang="en-US" altLang="ja-JP">
              <a:solidFill>
                <a:schemeClr val="tx2"/>
              </a:solidFill>
              <a:latin typeface="Arial" charset="0"/>
              <a:ea typeface="ＭＳ Ｐゴシック"/>
              <a:cs typeface="ＭＳ Ｐゴシック"/>
            </a:endParaRPr>
          </a:p>
          <a:p>
            <a:pPr marL="342900" indent="-342900" eaLnBrk="0" hangingPunct="0">
              <a:spcBef>
                <a:spcPct val="20000"/>
              </a:spcBef>
              <a:buFontTx/>
              <a:buChar char="•"/>
            </a:pPr>
            <a:r>
              <a:rPr lang="en-US" altLang="ja-JP">
                <a:solidFill>
                  <a:schemeClr val="tx2"/>
                </a:solidFill>
                <a:latin typeface="Arial" charset="0"/>
                <a:ea typeface="ＭＳ Ｐゴシック"/>
                <a:cs typeface="ＭＳ Ｐゴシック"/>
              </a:rPr>
              <a:t>Proposal for Chinese MBAN bands:</a:t>
            </a:r>
          </a:p>
          <a:p>
            <a:pPr marL="742950" lvl="1" indent="-285750" eaLnBrk="0" hangingPunct="0">
              <a:spcBef>
                <a:spcPct val="20000"/>
              </a:spcBef>
              <a:buFontTx/>
              <a:buChar char="•"/>
            </a:pPr>
            <a:r>
              <a:rPr lang="en-US" altLang="ja-JP">
                <a:solidFill>
                  <a:schemeClr val="tx2"/>
                </a:solidFill>
                <a:latin typeface="Arial" charset="0"/>
                <a:ea typeface="ＭＳ Ｐゴシック"/>
                <a:cs typeface="ＭＳ Ｐゴシック"/>
              </a:rPr>
              <a:t>174 – 216 MHz</a:t>
            </a:r>
          </a:p>
          <a:p>
            <a:pPr marL="742950" lvl="1" indent="-285750" eaLnBrk="0" hangingPunct="0">
              <a:spcBef>
                <a:spcPct val="20000"/>
              </a:spcBef>
              <a:buFontTx/>
              <a:buChar char="•"/>
            </a:pPr>
            <a:r>
              <a:rPr lang="en-US" altLang="ja-JP">
                <a:solidFill>
                  <a:schemeClr val="tx2"/>
                </a:solidFill>
                <a:latin typeface="Arial" charset="0"/>
                <a:ea typeface="ＭＳ Ｐゴシック"/>
                <a:cs typeface="ＭＳ Ｐゴシック"/>
              </a:rPr>
              <a:t>407 – 425 MHz</a:t>
            </a:r>
          </a:p>
          <a:p>
            <a:pPr marL="742950" lvl="1" indent="-285750" eaLnBrk="0" hangingPunct="0">
              <a:spcBef>
                <a:spcPct val="20000"/>
              </a:spcBef>
              <a:buFontTx/>
              <a:buChar char="•"/>
            </a:pPr>
            <a:r>
              <a:rPr lang="en-US" altLang="ja-JP">
                <a:solidFill>
                  <a:schemeClr val="tx2"/>
                </a:solidFill>
                <a:latin typeface="Arial" charset="0"/>
                <a:ea typeface="ＭＳ Ｐゴシック"/>
                <a:cs typeface="ＭＳ Ｐゴシック"/>
              </a:rPr>
              <a:t>608 – 630 MHz</a:t>
            </a:r>
          </a:p>
          <a:p>
            <a:pPr marL="742950" lvl="1" indent="-285750" eaLnBrk="0" hangingPunct="0">
              <a:spcBef>
                <a:spcPct val="20000"/>
              </a:spcBef>
              <a:buFontTx/>
              <a:buChar char="•"/>
            </a:pPr>
            <a:endParaRPr lang="en-US" altLang="ja-JP">
              <a:solidFill>
                <a:schemeClr val="tx2"/>
              </a:solidFill>
              <a:latin typeface="Arial" charset="0"/>
              <a:ea typeface="ＭＳ Ｐゴシック"/>
              <a:cs typeface="ＭＳ Ｐゴシック"/>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p:txBody>
          <a:bodyPr/>
          <a:lstStyle/>
          <a:p>
            <a:r>
              <a:rPr lang="en-US"/>
              <a:t>Atmel</a:t>
            </a:r>
          </a:p>
        </p:txBody>
      </p:sp>
      <p:sp>
        <p:nvSpPr>
          <p:cNvPr id="7" name="Slide Number Placeholder 5"/>
          <p:cNvSpPr>
            <a:spLocks noGrp="1"/>
          </p:cNvSpPr>
          <p:nvPr>
            <p:ph type="sldNum" sz="quarter" idx="11"/>
          </p:nvPr>
        </p:nvSpPr>
        <p:spPr>
          <a:xfrm>
            <a:off x="4378325" y="6475413"/>
            <a:ext cx="463550" cy="182562"/>
          </a:xfrm>
        </p:spPr>
        <p:txBody>
          <a:bodyPr/>
          <a:lstStyle/>
          <a:p>
            <a:pPr>
              <a:defRPr/>
            </a:pPr>
            <a:r>
              <a:rPr lang="en-US"/>
              <a:t>Slide </a:t>
            </a:r>
            <a:fld id="{B8990962-5FD8-4027-899C-3F0509490DEF}" type="slidenum">
              <a:rPr lang="en-US"/>
              <a:pPr>
                <a:defRPr/>
              </a:pPr>
              <a:t>3</a:t>
            </a:fld>
            <a:endParaRPr lang="en-US"/>
          </a:p>
        </p:txBody>
      </p:sp>
      <p:sp>
        <p:nvSpPr>
          <p:cNvPr id="25604" name="Text Box 6"/>
          <p:cNvSpPr txBox="1">
            <a:spLocks noChangeArrowheads="1"/>
          </p:cNvSpPr>
          <p:nvPr/>
        </p:nvSpPr>
        <p:spPr bwMode="auto">
          <a:xfrm>
            <a:off x="685800" y="838200"/>
            <a:ext cx="7696200"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400" b="1">
                <a:latin typeface="Arial" charset="0"/>
              </a:rPr>
              <a:t>Active Reflector Principle (1)</a:t>
            </a:r>
          </a:p>
        </p:txBody>
      </p:sp>
      <p:pic>
        <p:nvPicPr>
          <p:cNvPr id="25605" name="Picture 8"/>
          <p:cNvPicPr>
            <a:picLocks noChangeAspect="1" noChangeArrowheads="1"/>
          </p:cNvPicPr>
          <p:nvPr/>
        </p:nvPicPr>
        <p:blipFill>
          <a:blip r:embed="rId3" cstate="print"/>
          <a:srcRect/>
          <a:stretch>
            <a:fillRect/>
          </a:stretch>
        </p:blipFill>
        <p:spPr bwMode="auto">
          <a:xfrm>
            <a:off x="2133600" y="1524000"/>
            <a:ext cx="4468813" cy="1508125"/>
          </a:xfrm>
          <a:prstGeom prst="rect">
            <a:avLst/>
          </a:prstGeom>
          <a:noFill/>
          <a:ln w="12700">
            <a:noFill/>
            <a:miter lim="800000"/>
            <a:headEnd type="none" w="sm" len="sm"/>
            <a:tailEnd type="none" w="sm" len="sm"/>
          </a:ln>
        </p:spPr>
      </p:pic>
      <p:sp>
        <p:nvSpPr>
          <p:cNvPr id="25606" name="Rectangle 9"/>
          <p:cNvSpPr>
            <a:spLocks noGrp="1" noChangeArrowheads="1"/>
          </p:cNvSpPr>
          <p:nvPr>
            <p:ph type="body" idx="1"/>
          </p:nvPr>
        </p:nvSpPr>
        <p:spPr>
          <a:xfrm>
            <a:off x="685800" y="3352800"/>
            <a:ext cx="7772400" cy="2362200"/>
          </a:xfrm>
        </p:spPr>
        <p:txBody>
          <a:bodyPr/>
          <a:lstStyle/>
          <a:p>
            <a:r>
              <a:rPr lang="en-US" sz="1600" smtClean="0"/>
              <a:t>Device A initiates ranging measurement</a:t>
            </a:r>
          </a:p>
          <a:p>
            <a:r>
              <a:rPr lang="en-US" sz="1600" smtClean="0"/>
              <a:t>Device A transmits carrier </a:t>
            </a:r>
            <a:r>
              <a:rPr lang="en-US" sz="1600" smtClean="0">
                <a:sym typeface="Wingdings" pitchFamily="2" charset="2"/>
              </a:rPr>
              <a:t></a:t>
            </a:r>
            <a:r>
              <a:rPr lang="en-US" sz="1600" smtClean="0"/>
              <a:t> device B performs phase measurement</a:t>
            </a:r>
          </a:p>
          <a:p>
            <a:r>
              <a:rPr lang="en-US" sz="1600" smtClean="0"/>
              <a:t>changing transmit direction in both devices</a:t>
            </a:r>
          </a:p>
          <a:p>
            <a:r>
              <a:rPr lang="en-US" sz="1600" smtClean="0"/>
              <a:t>Device B transmits carrier </a:t>
            </a:r>
            <a:r>
              <a:rPr lang="en-US" sz="1600" smtClean="0">
                <a:sym typeface="Wingdings" pitchFamily="2" charset="2"/>
              </a:rPr>
              <a:t></a:t>
            </a:r>
            <a:r>
              <a:rPr lang="en-US" sz="1600" smtClean="0"/>
              <a:t> device A performs phase measurement</a:t>
            </a:r>
          </a:p>
          <a:p>
            <a:r>
              <a:rPr lang="en-US" sz="1600" smtClean="0"/>
              <a:t>Device B transmits frame with measurement results to Device A</a:t>
            </a:r>
          </a:p>
          <a:p>
            <a:r>
              <a:rPr lang="en-US" sz="1600" smtClean="0"/>
              <a:t>Device A is able to calculate range</a:t>
            </a:r>
          </a:p>
          <a:p>
            <a:r>
              <a:rPr lang="en-US" sz="1600" smtClean="0"/>
              <a:t>Bidirectional traffic needed for devices with asynchronous time base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p:txBody>
          <a:bodyPr/>
          <a:lstStyle/>
          <a:p>
            <a:r>
              <a:rPr lang="en-US"/>
              <a:t>Atmel</a:t>
            </a:r>
          </a:p>
        </p:txBody>
      </p:sp>
      <p:sp>
        <p:nvSpPr>
          <p:cNvPr id="7" name="Slide Number Placeholder 5"/>
          <p:cNvSpPr>
            <a:spLocks noGrp="1"/>
          </p:cNvSpPr>
          <p:nvPr>
            <p:ph type="sldNum" sz="quarter" idx="11"/>
          </p:nvPr>
        </p:nvSpPr>
        <p:spPr>
          <a:xfrm>
            <a:off x="4378325" y="6475413"/>
            <a:ext cx="463550" cy="182562"/>
          </a:xfrm>
        </p:spPr>
        <p:txBody>
          <a:bodyPr/>
          <a:lstStyle/>
          <a:p>
            <a:pPr>
              <a:defRPr/>
            </a:pPr>
            <a:r>
              <a:rPr lang="en-US"/>
              <a:t>Slide </a:t>
            </a:r>
            <a:fld id="{BA6D78A9-3A15-4FA4-8B09-D8954F1258EF}" type="slidenum">
              <a:rPr lang="en-US"/>
              <a:pPr>
                <a:defRPr/>
              </a:pPr>
              <a:t>4</a:t>
            </a:fld>
            <a:endParaRPr lang="en-US"/>
          </a:p>
        </p:txBody>
      </p:sp>
      <p:sp>
        <p:nvSpPr>
          <p:cNvPr id="27652" name="Rectangle 2"/>
          <p:cNvSpPr>
            <a:spLocks noGrp="1" noChangeArrowheads="1"/>
          </p:cNvSpPr>
          <p:nvPr>
            <p:ph type="title"/>
          </p:nvPr>
        </p:nvSpPr>
        <p:spPr/>
        <p:txBody>
          <a:bodyPr/>
          <a:lstStyle/>
          <a:p>
            <a:r>
              <a:rPr lang="en-US" smtClean="0">
                <a:solidFill>
                  <a:schemeClr val="tx1"/>
                </a:solidFill>
              </a:rPr>
              <a:t>Active Reflector Principle (2)</a:t>
            </a:r>
          </a:p>
        </p:txBody>
      </p:sp>
      <p:sp>
        <p:nvSpPr>
          <p:cNvPr id="27653" name="Rectangle 3"/>
          <p:cNvSpPr>
            <a:spLocks noGrp="1" noChangeArrowheads="1"/>
          </p:cNvSpPr>
          <p:nvPr>
            <p:ph type="body" idx="1"/>
          </p:nvPr>
        </p:nvSpPr>
        <p:spPr>
          <a:xfrm>
            <a:off x="685800" y="4114800"/>
            <a:ext cx="7772400" cy="2286000"/>
          </a:xfrm>
        </p:spPr>
        <p:txBody>
          <a:bodyPr/>
          <a:lstStyle/>
          <a:p>
            <a:r>
              <a:rPr lang="en-US" sz="1600" smtClean="0"/>
              <a:t>PLL is running at same frequency at TX and RX mode</a:t>
            </a:r>
          </a:p>
          <a:p>
            <a:r>
              <a:rPr lang="en-US" sz="1600" smtClean="0"/>
              <a:t>Receiver measures phase between LO signal and received carrier</a:t>
            </a:r>
          </a:p>
          <a:p>
            <a:r>
              <a:rPr lang="en-US" sz="1600" smtClean="0"/>
              <a:t>Phase measurement is done at down-converted signal since frequency conversion maintains phase information</a:t>
            </a:r>
          </a:p>
          <a:p>
            <a:r>
              <a:rPr lang="en-US" sz="1600" smtClean="0"/>
              <a:t>Propose phase measurement at IF frequency in low-IF receiver</a:t>
            </a:r>
          </a:p>
        </p:txBody>
      </p:sp>
      <p:pic>
        <p:nvPicPr>
          <p:cNvPr id="27654" name="Picture 4"/>
          <p:cNvPicPr>
            <a:picLocks noChangeAspect="1" noChangeArrowheads="1"/>
          </p:cNvPicPr>
          <p:nvPr/>
        </p:nvPicPr>
        <p:blipFill>
          <a:blip r:embed="rId2" cstate="print"/>
          <a:srcRect/>
          <a:stretch>
            <a:fillRect/>
          </a:stretch>
        </p:blipFill>
        <p:spPr bwMode="auto">
          <a:xfrm>
            <a:off x="1600200" y="1371600"/>
            <a:ext cx="5799138" cy="2149475"/>
          </a:xfrm>
          <a:prstGeom prst="rect">
            <a:avLst/>
          </a:prstGeom>
          <a:noFill/>
          <a:ln w="12700">
            <a:noFill/>
            <a:miter lim="800000"/>
            <a:headEnd type="none" w="sm" len="sm"/>
            <a:tailEnd type="none" w="sm" len="sm"/>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p:txBody>
          <a:bodyPr/>
          <a:lstStyle/>
          <a:p>
            <a:r>
              <a:rPr lang="en-US"/>
              <a:t>Atmel</a:t>
            </a:r>
          </a:p>
        </p:txBody>
      </p:sp>
      <p:sp>
        <p:nvSpPr>
          <p:cNvPr id="6" name="Slide Number Placeholder 6"/>
          <p:cNvSpPr>
            <a:spLocks noGrp="1"/>
          </p:cNvSpPr>
          <p:nvPr>
            <p:ph type="sldNum" sz="quarter" idx="11"/>
          </p:nvPr>
        </p:nvSpPr>
        <p:spPr>
          <a:xfrm>
            <a:off x="4378325" y="6475413"/>
            <a:ext cx="463550" cy="182562"/>
          </a:xfrm>
        </p:spPr>
        <p:txBody>
          <a:bodyPr/>
          <a:lstStyle/>
          <a:p>
            <a:pPr>
              <a:defRPr/>
            </a:pPr>
            <a:r>
              <a:rPr lang="en-US"/>
              <a:t>Slide </a:t>
            </a:r>
            <a:fld id="{D4672BFD-6929-4353-A53F-14FCA77660AC}" type="slidenum">
              <a:rPr lang="en-US"/>
              <a:pPr>
                <a:defRPr/>
              </a:pPr>
              <a:t>5</a:t>
            </a:fld>
            <a:endParaRPr lang="en-US"/>
          </a:p>
        </p:txBody>
      </p:sp>
      <p:sp>
        <p:nvSpPr>
          <p:cNvPr id="28676" name="Rectangle 2"/>
          <p:cNvSpPr>
            <a:spLocks noGrp="1" noChangeArrowheads="1"/>
          </p:cNvSpPr>
          <p:nvPr>
            <p:ph type="title"/>
          </p:nvPr>
        </p:nvSpPr>
        <p:spPr/>
        <p:txBody>
          <a:bodyPr/>
          <a:lstStyle/>
          <a:p>
            <a:r>
              <a:rPr lang="en-GB" smtClean="0"/>
              <a:t>Ranging with Active Reflector</a:t>
            </a:r>
            <a:endParaRPr lang="en-US" smtClean="0"/>
          </a:p>
        </p:txBody>
      </p:sp>
      <p:sp>
        <p:nvSpPr>
          <p:cNvPr id="28677" name="Rectangle 3"/>
          <p:cNvSpPr>
            <a:spLocks noGrp="1" noChangeArrowheads="1"/>
          </p:cNvSpPr>
          <p:nvPr>
            <p:ph type="body" sz="half" idx="1"/>
          </p:nvPr>
        </p:nvSpPr>
        <p:spPr>
          <a:xfrm>
            <a:off x="533400" y="1600200"/>
            <a:ext cx="8153400" cy="3810000"/>
          </a:xfrm>
        </p:spPr>
        <p:txBody>
          <a:bodyPr/>
          <a:lstStyle/>
          <a:p>
            <a:endParaRPr lang="en-GB" sz="1600" smtClean="0">
              <a:sym typeface="Wingdings" pitchFamily="2" charset="2"/>
            </a:endParaRPr>
          </a:p>
          <a:p>
            <a:r>
              <a:rPr lang="en-GB" sz="1600" smtClean="0">
                <a:sym typeface="Wingdings" pitchFamily="2" charset="2"/>
              </a:rPr>
              <a:t>Both, initiator and reflector device, have their own clock references which are not synchronized</a:t>
            </a:r>
          </a:p>
          <a:p>
            <a:r>
              <a:rPr lang="en-GB" sz="1600" smtClean="0">
                <a:sym typeface="Wingdings" pitchFamily="2" charset="2"/>
              </a:rPr>
              <a:t>Phase difference between both clock references results in a distance error</a:t>
            </a:r>
          </a:p>
          <a:p>
            <a:pPr>
              <a:buFontTx/>
              <a:buNone/>
            </a:pPr>
            <a:endParaRPr lang="en-GB" sz="1600" b="1" smtClean="0">
              <a:sym typeface="Wingdings" pitchFamily="2" charset="2"/>
            </a:endParaRPr>
          </a:p>
          <a:p>
            <a:pPr>
              <a:buFontTx/>
              <a:buNone/>
            </a:pPr>
            <a:r>
              <a:rPr lang="en-GB" sz="1600" b="1" smtClean="0">
                <a:sym typeface="Wingdings" pitchFamily="2" charset="2"/>
              </a:rPr>
              <a:t>Proposal:</a:t>
            </a:r>
          </a:p>
          <a:p>
            <a:r>
              <a:rPr lang="en-GB" sz="1600" smtClean="0">
                <a:sym typeface="Wingdings" pitchFamily="2" charset="2"/>
              </a:rPr>
              <a:t>Device B measures phase of receives signal relative to its own LO signal phase.</a:t>
            </a:r>
          </a:p>
          <a:p>
            <a:r>
              <a:rPr lang="en-GB" sz="1600" smtClean="0">
                <a:sym typeface="Wingdings" pitchFamily="2" charset="2"/>
              </a:rPr>
              <a:t>Phase difference is transferred to device A used as correction factor.</a:t>
            </a:r>
          </a:p>
          <a:p>
            <a:endParaRPr lang="en-GB" sz="1600" smtClean="0">
              <a:sym typeface="Wingdings" pitchFamily="2"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0"/>
          </p:nvPr>
        </p:nvSpPr>
        <p:spPr/>
        <p:txBody>
          <a:bodyPr/>
          <a:lstStyle/>
          <a:p>
            <a:r>
              <a:rPr lang="en-US"/>
              <a:t>Atmel</a:t>
            </a:r>
          </a:p>
        </p:txBody>
      </p:sp>
      <p:sp>
        <p:nvSpPr>
          <p:cNvPr id="6" name="Slide Number Placeholder 6"/>
          <p:cNvSpPr>
            <a:spLocks noGrp="1"/>
          </p:cNvSpPr>
          <p:nvPr>
            <p:ph type="sldNum" sz="quarter" idx="11"/>
          </p:nvPr>
        </p:nvSpPr>
        <p:spPr>
          <a:xfrm>
            <a:off x="4378325" y="6475413"/>
            <a:ext cx="463550" cy="182562"/>
          </a:xfrm>
        </p:spPr>
        <p:txBody>
          <a:bodyPr/>
          <a:lstStyle/>
          <a:p>
            <a:pPr>
              <a:defRPr/>
            </a:pPr>
            <a:r>
              <a:rPr lang="en-US"/>
              <a:t>Slide </a:t>
            </a:r>
            <a:fld id="{C8E47B66-F601-4743-AAC7-1519E965DA54}" type="slidenum">
              <a:rPr lang="en-US"/>
              <a:pPr>
                <a:defRPr/>
              </a:pPr>
              <a:t>6</a:t>
            </a:fld>
            <a:endParaRPr lang="en-US"/>
          </a:p>
        </p:txBody>
      </p:sp>
      <p:sp>
        <p:nvSpPr>
          <p:cNvPr id="29700" name="Rectangle 2"/>
          <p:cNvSpPr>
            <a:spLocks noGrp="1" noChangeArrowheads="1"/>
          </p:cNvSpPr>
          <p:nvPr>
            <p:ph type="title"/>
          </p:nvPr>
        </p:nvSpPr>
        <p:spPr>
          <a:xfrm>
            <a:off x="685800" y="685800"/>
            <a:ext cx="7772400" cy="457200"/>
          </a:xfrm>
        </p:spPr>
        <p:txBody>
          <a:bodyPr/>
          <a:lstStyle/>
          <a:p>
            <a:r>
              <a:rPr lang="en-US" smtClean="0"/>
              <a:t>Ranging Procedure (1)</a:t>
            </a:r>
          </a:p>
        </p:txBody>
      </p:sp>
      <p:pic>
        <p:nvPicPr>
          <p:cNvPr id="29703" name="Picture 7"/>
          <p:cNvPicPr>
            <a:picLocks noChangeAspect="1" noChangeArrowheads="1"/>
          </p:cNvPicPr>
          <p:nvPr/>
        </p:nvPicPr>
        <p:blipFill>
          <a:blip r:embed="rId2" cstate="print"/>
          <a:srcRect/>
          <a:stretch>
            <a:fillRect/>
          </a:stretch>
        </p:blipFill>
        <p:spPr bwMode="auto">
          <a:xfrm>
            <a:off x="381000" y="1219200"/>
            <a:ext cx="8305800" cy="496411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r>
              <a:rPr lang="en-US"/>
              <a:t>Atmel</a:t>
            </a:r>
          </a:p>
        </p:txBody>
      </p:sp>
      <p:sp>
        <p:nvSpPr>
          <p:cNvPr id="7" name="Slide Number Placeholder 6"/>
          <p:cNvSpPr>
            <a:spLocks noGrp="1"/>
          </p:cNvSpPr>
          <p:nvPr>
            <p:ph type="sldNum" sz="quarter" idx="11"/>
          </p:nvPr>
        </p:nvSpPr>
        <p:spPr>
          <a:xfrm>
            <a:off x="4376738" y="6475413"/>
            <a:ext cx="463550" cy="182562"/>
          </a:xfrm>
        </p:spPr>
        <p:txBody>
          <a:bodyPr/>
          <a:lstStyle/>
          <a:p>
            <a:pPr>
              <a:defRPr/>
            </a:pPr>
            <a:r>
              <a:rPr lang="en-US"/>
              <a:t>Slide </a:t>
            </a:r>
            <a:fld id="{EDAE1994-D956-4B92-87EB-C9B1B5C40A74}" type="slidenum">
              <a:rPr lang="en-US"/>
              <a:pPr>
                <a:defRPr/>
              </a:pPr>
              <a:t>7</a:t>
            </a:fld>
            <a:endParaRPr lang="en-US"/>
          </a:p>
        </p:txBody>
      </p:sp>
      <p:sp>
        <p:nvSpPr>
          <p:cNvPr id="30724" name="Rectangle 2"/>
          <p:cNvSpPr>
            <a:spLocks noGrp="1" noChangeArrowheads="1"/>
          </p:cNvSpPr>
          <p:nvPr>
            <p:ph type="title"/>
          </p:nvPr>
        </p:nvSpPr>
        <p:spPr/>
        <p:txBody>
          <a:bodyPr/>
          <a:lstStyle/>
          <a:p>
            <a:r>
              <a:rPr lang="en-US" smtClean="0"/>
              <a:t>Ranging Procedure (2)</a:t>
            </a:r>
          </a:p>
        </p:txBody>
      </p:sp>
      <p:sp>
        <p:nvSpPr>
          <p:cNvPr id="30725" name="Rectangle 4"/>
          <p:cNvSpPr>
            <a:spLocks noChangeArrowheads="1"/>
          </p:cNvSpPr>
          <p:nvPr/>
        </p:nvSpPr>
        <p:spPr bwMode="auto">
          <a:xfrm>
            <a:off x="762000" y="1385888"/>
            <a:ext cx="3816350" cy="4100512"/>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a:latin typeface="Arial" charset="0"/>
              </a:rPr>
              <a:t>Device A</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Transmitting Ranging Request Frame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Receiving Ranging Ack</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Locking AGC</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timer after RX end</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1</a:t>
            </a:r>
            <a:r>
              <a:rPr lang="en-GB" sz="1400" b="1" baseline="30000">
                <a:latin typeface="Arial" charset="0"/>
              </a:rPr>
              <a:t>st</a:t>
            </a:r>
            <a:r>
              <a:rPr lang="en-GB" sz="1400" b="1">
                <a:latin typeface="Arial" charset="0"/>
              </a:rPr>
              <a:t> meas. freq.</a:t>
            </a:r>
          </a:p>
          <a:p>
            <a:pPr marL="381000" indent="-381000" defTabSz="795338" eaLnBrk="0" hangingPunct="0">
              <a:lnSpc>
                <a:spcPct val="120000"/>
              </a:lnSpc>
              <a:spcBef>
                <a:spcPct val="20000"/>
              </a:spcBef>
              <a:buClr>
                <a:schemeClr val="tx1"/>
              </a:buClr>
              <a:buFont typeface="Wingdings" pitchFamily="2" charset="2"/>
              <a:buChar char="§"/>
            </a:pPr>
            <a:r>
              <a:rPr lang="en-GB" b="1">
                <a:solidFill>
                  <a:schemeClr val="accent2"/>
                </a:solidFill>
                <a:latin typeface="Arial" charset="0"/>
              </a:rPr>
              <a:t>Inverse IF position</a:t>
            </a:r>
            <a:endParaRPr lang="en-GB" sz="1400" b="1">
              <a:latin typeface="Arial" charset="0"/>
            </a:endParaRP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phase meas. sequence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Acking Result Frame</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Releasing AGC Lock</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Restoring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Distance calculation</a:t>
            </a:r>
          </a:p>
          <a:p>
            <a:pPr marL="381000" indent="-381000" defTabSz="795338" eaLnBrk="0" hangingPunct="0">
              <a:lnSpc>
                <a:spcPct val="120000"/>
              </a:lnSpc>
              <a:spcBef>
                <a:spcPct val="20000"/>
              </a:spcBef>
              <a:buClr>
                <a:schemeClr val="tx1"/>
              </a:buClr>
              <a:buFont typeface="Wingdings" pitchFamily="2" charset="2"/>
              <a:buNone/>
            </a:pPr>
            <a:endParaRPr lang="en-GB" sz="1400" b="1">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a:latin typeface="Arial" charset="0"/>
            </a:endParaRPr>
          </a:p>
        </p:txBody>
      </p:sp>
      <p:sp>
        <p:nvSpPr>
          <p:cNvPr id="30726" name="Rectangle 5"/>
          <p:cNvSpPr>
            <a:spLocks noChangeArrowheads="1"/>
          </p:cNvSpPr>
          <p:nvPr/>
        </p:nvSpPr>
        <p:spPr bwMode="auto">
          <a:xfrm>
            <a:off x="5105400" y="1371600"/>
            <a:ext cx="3455988" cy="4097338"/>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a:latin typeface="Arial" charset="0"/>
              </a:rPr>
              <a:t>Device B</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Locking AGC</a:t>
            </a:r>
            <a:r>
              <a:rPr lang="en-GB" sz="1400" b="1">
                <a:latin typeface="Arial" charset="0"/>
              </a:rPr>
              <a:t> after Request Frame receive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Transmitting Ranging Ack</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Timer after TX end</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1</a:t>
            </a:r>
            <a:r>
              <a:rPr lang="en-GB" sz="1400" b="1" baseline="30000">
                <a:latin typeface="Arial" charset="0"/>
              </a:rPr>
              <a:t>st</a:t>
            </a:r>
            <a:r>
              <a:rPr lang="en-GB" sz="1400" b="1">
                <a:latin typeface="Arial" charset="0"/>
              </a:rPr>
              <a:t> meas. freq.</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Starting phase meas. sequence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Transmitting results frame</a:t>
            </a:r>
          </a:p>
          <a:p>
            <a:pPr marL="381000" indent="-381000" defTabSz="795338" eaLnBrk="0" hangingPunct="0">
              <a:lnSpc>
                <a:spcPct val="120000"/>
              </a:lnSpc>
              <a:spcBef>
                <a:spcPct val="20000"/>
              </a:spcBef>
              <a:buClr>
                <a:schemeClr val="tx1"/>
              </a:buClr>
              <a:buFont typeface="Wingdings" pitchFamily="2" charset="2"/>
              <a:buChar char="§"/>
            </a:pPr>
            <a:r>
              <a:rPr lang="en-GB" sz="1400" b="1">
                <a:latin typeface="Arial" charset="0"/>
              </a:rPr>
              <a:t>Receiving Ack</a:t>
            </a:r>
          </a:p>
          <a:p>
            <a:pPr marL="381000" indent="-381000" defTabSz="795338" eaLnBrk="0" hangingPunct="0">
              <a:lnSpc>
                <a:spcPct val="120000"/>
              </a:lnSpc>
              <a:spcBef>
                <a:spcPct val="20000"/>
              </a:spcBef>
              <a:buClr>
                <a:schemeClr val="tx1"/>
              </a:buClr>
              <a:buFont typeface="Wingdings" pitchFamily="2" charset="2"/>
              <a:buChar char="§"/>
            </a:pPr>
            <a:r>
              <a:rPr lang="en-GB" sz="1400" b="1">
                <a:solidFill>
                  <a:schemeClr val="accent2"/>
                </a:solidFill>
                <a:latin typeface="Arial" charset="0"/>
              </a:rPr>
              <a:t>Releasing AGC Lock</a:t>
            </a:r>
          </a:p>
          <a:p>
            <a:pPr marL="381000" indent="-381000" defTabSz="795338" eaLnBrk="0" hangingPunct="0">
              <a:lnSpc>
                <a:spcPct val="120000"/>
              </a:lnSpc>
              <a:spcBef>
                <a:spcPct val="20000"/>
              </a:spcBef>
              <a:buClr>
                <a:schemeClr val="tx1"/>
              </a:buClr>
              <a:buFont typeface="Wingdings" pitchFamily="2" charset="2"/>
              <a:buChar char="§"/>
            </a:pPr>
            <a:endParaRPr lang="en-GB" sz="1400" b="1">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5"/>
          <p:cNvSpPr>
            <a:spLocks noGrp="1"/>
          </p:cNvSpPr>
          <p:nvPr>
            <p:ph type="ftr" sz="quarter" idx="10"/>
          </p:nvPr>
        </p:nvSpPr>
        <p:spPr/>
        <p:txBody>
          <a:bodyPr/>
          <a:lstStyle/>
          <a:p>
            <a:r>
              <a:rPr lang="en-US"/>
              <a:t>Atmel</a:t>
            </a:r>
          </a:p>
        </p:txBody>
      </p:sp>
      <p:sp>
        <p:nvSpPr>
          <p:cNvPr id="23" name="Slide Number Placeholder 6"/>
          <p:cNvSpPr>
            <a:spLocks noGrp="1"/>
          </p:cNvSpPr>
          <p:nvPr>
            <p:ph type="sldNum" sz="quarter" idx="11"/>
          </p:nvPr>
        </p:nvSpPr>
        <p:spPr>
          <a:xfrm>
            <a:off x="4376738" y="6475413"/>
            <a:ext cx="463550" cy="182562"/>
          </a:xfrm>
        </p:spPr>
        <p:txBody>
          <a:bodyPr/>
          <a:lstStyle/>
          <a:p>
            <a:pPr>
              <a:defRPr/>
            </a:pPr>
            <a:r>
              <a:rPr lang="en-US"/>
              <a:t>Slide </a:t>
            </a:r>
            <a:fld id="{07704B2C-B499-44BE-99A4-1EB8F5DB1ACF}" type="slidenum">
              <a:rPr lang="en-US"/>
              <a:pPr>
                <a:defRPr/>
              </a:pPr>
              <a:t>8</a:t>
            </a:fld>
            <a:endParaRPr lang="en-US"/>
          </a:p>
        </p:txBody>
      </p:sp>
      <p:sp>
        <p:nvSpPr>
          <p:cNvPr id="31748" name="Rectangle 2"/>
          <p:cNvSpPr>
            <a:spLocks noGrp="1" noChangeArrowheads="1"/>
          </p:cNvSpPr>
          <p:nvPr>
            <p:ph type="title"/>
          </p:nvPr>
        </p:nvSpPr>
        <p:spPr/>
        <p:txBody>
          <a:bodyPr/>
          <a:lstStyle/>
          <a:p>
            <a:r>
              <a:rPr lang="en-US" smtClean="0"/>
              <a:t>Ranging Request Frame</a:t>
            </a:r>
          </a:p>
        </p:txBody>
      </p:sp>
      <p:sp>
        <p:nvSpPr>
          <p:cNvPr id="31749" name="Rectangle 3"/>
          <p:cNvSpPr>
            <a:spLocks noGrp="1" noChangeArrowheads="1"/>
          </p:cNvSpPr>
          <p:nvPr>
            <p:ph type="body" sz="half" idx="1"/>
          </p:nvPr>
        </p:nvSpPr>
        <p:spPr>
          <a:xfrm>
            <a:off x="685800" y="1676400"/>
            <a:ext cx="8153400" cy="2895600"/>
          </a:xfrm>
        </p:spPr>
        <p:txBody>
          <a:bodyPr/>
          <a:lstStyle/>
          <a:p>
            <a:pPr>
              <a:buFontTx/>
              <a:buNone/>
            </a:pPr>
            <a:r>
              <a:rPr lang="en-GB" sz="1600" smtClean="0"/>
              <a:t>Initiator device sends Ranging Request Frame to reflector device.</a:t>
            </a:r>
          </a:p>
          <a:p>
            <a:pPr>
              <a:buFontTx/>
              <a:buNone/>
            </a:pPr>
            <a:endParaRPr lang="en-GB" sz="1600" smtClean="0"/>
          </a:p>
          <a:p>
            <a:pPr>
              <a:buFontTx/>
              <a:buNone/>
            </a:pPr>
            <a:r>
              <a:rPr lang="en-GB" sz="1600" smtClean="0"/>
              <a:t>Configuration parameters:</a:t>
            </a:r>
          </a:p>
          <a:p>
            <a:r>
              <a:rPr lang="en-GB" sz="1600" smtClean="0"/>
              <a:t>Start frequency</a:t>
            </a:r>
          </a:p>
          <a:p>
            <a:r>
              <a:rPr lang="en-GB" sz="1600" smtClean="0"/>
              <a:t>Stop frequency  </a:t>
            </a:r>
          </a:p>
          <a:p>
            <a:r>
              <a:rPr lang="en-GB" sz="1600" smtClean="0"/>
              <a:t>Step frequency  (0.5 … 2 MHz)</a:t>
            </a:r>
          </a:p>
          <a:p>
            <a:r>
              <a:rPr lang="en-GB" sz="1600" smtClean="0"/>
              <a:t>Slot time            (0…255)*1</a:t>
            </a:r>
            <a:r>
              <a:rPr lang="en-GB" sz="1600" smtClean="0">
                <a:latin typeface="Symbol" pitchFamily="18" charset="2"/>
              </a:rPr>
              <a:t>m</a:t>
            </a:r>
            <a:r>
              <a:rPr lang="en-GB" sz="1600" smtClean="0"/>
              <a:t>s</a:t>
            </a:r>
          </a:p>
          <a:p>
            <a:pPr>
              <a:buFontTx/>
              <a:buNone/>
            </a:pPr>
            <a:endParaRPr lang="en-GB" sz="1600" smtClean="0"/>
          </a:p>
          <a:p>
            <a:pPr>
              <a:buFontTx/>
              <a:buNone/>
            </a:pPr>
            <a:r>
              <a:rPr lang="en-GB" sz="1600" smtClean="0"/>
              <a:t>Step frequency sets max. distance that can be measured (ambiguity) .</a:t>
            </a:r>
          </a:p>
          <a:p>
            <a:pPr>
              <a:buFontTx/>
              <a:buNone/>
            </a:pPr>
            <a:endParaRPr lang="en-GB" sz="1600" smtClean="0"/>
          </a:p>
        </p:txBody>
      </p:sp>
      <p:graphicFrame>
        <p:nvGraphicFramePr>
          <p:cNvPr id="62500" name="Group 36"/>
          <p:cNvGraphicFramePr>
            <a:graphicFrameLocks noGrp="1"/>
          </p:cNvGraphicFramePr>
          <p:nvPr>
            <p:ph sz="half" idx="2"/>
          </p:nvPr>
        </p:nvGraphicFramePr>
        <p:xfrm>
          <a:off x="1905000" y="4800600"/>
          <a:ext cx="3810000" cy="762000"/>
        </p:xfrm>
        <a:graphic>
          <a:graphicData uri="http://schemas.openxmlformats.org/drawingml/2006/table">
            <a:tbl>
              <a:tblPr/>
              <a:tblGrid>
                <a:gridCol w="1524000"/>
                <a:gridCol w="762000"/>
                <a:gridCol w="762000"/>
                <a:gridCol w="762000"/>
              </a:tblGrid>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Fstep (MHz)</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0.5</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Max. Dist.  (m)</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300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150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75</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r>
              <a:rPr lang="en-US"/>
              <a:t>Atmel</a:t>
            </a:r>
          </a:p>
        </p:txBody>
      </p:sp>
      <p:sp>
        <p:nvSpPr>
          <p:cNvPr id="7" name="Slide Number Placeholder 6"/>
          <p:cNvSpPr>
            <a:spLocks noGrp="1"/>
          </p:cNvSpPr>
          <p:nvPr>
            <p:ph type="sldNum" sz="quarter" idx="11"/>
          </p:nvPr>
        </p:nvSpPr>
        <p:spPr>
          <a:xfrm>
            <a:off x="4376738" y="6475413"/>
            <a:ext cx="463550" cy="182562"/>
          </a:xfrm>
        </p:spPr>
        <p:txBody>
          <a:bodyPr/>
          <a:lstStyle/>
          <a:p>
            <a:pPr>
              <a:defRPr/>
            </a:pPr>
            <a:r>
              <a:rPr lang="en-US"/>
              <a:t>Slide </a:t>
            </a:r>
            <a:fld id="{982A6665-42CD-48E4-ADC7-8C2331231F14}" type="slidenum">
              <a:rPr lang="en-US"/>
              <a:pPr>
                <a:defRPr/>
              </a:pPr>
              <a:t>9</a:t>
            </a:fld>
            <a:endParaRPr lang="en-US"/>
          </a:p>
        </p:txBody>
      </p:sp>
      <p:sp>
        <p:nvSpPr>
          <p:cNvPr id="63496" name="Rectangle 2"/>
          <p:cNvSpPr>
            <a:spLocks noGrp="1" noChangeArrowheads="1"/>
          </p:cNvSpPr>
          <p:nvPr>
            <p:ph type="title"/>
          </p:nvPr>
        </p:nvSpPr>
        <p:spPr/>
        <p:txBody>
          <a:bodyPr/>
          <a:lstStyle/>
          <a:p>
            <a:r>
              <a:rPr lang="en-US" smtClean="0"/>
              <a:t>Ranging Results</a:t>
            </a:r>
          </a:p>
        </p:txBody>
      </p:sp>
      <p:sp>
        <p:nvSpPr>
          <p:cNvPr id="63497" name="Rectangle 3"/>
          <p:cNvSpPr>
            <a:spLocks noGrp="1" noChangeArrowheads="1"/>
          </p:cNvSpPr>
          <p:nvPr>
            <p:ph type="body" sz="half" idx="1"/>
          </p:nvPr>
        </p:nvSpPr>
        <p:spPr>
          <a:xfrm>
            <a:off x="685800" y="1524000"/>
            <a:ext cx="7239000" cy="3886200"/>
          </a:xfrm>
        </p:spPr>
        <p:txBody>
          <a:bodyPr/>
          <a:lstStyle/>
          <a:p>
            <a:pPr>
              <a:buFontTx/>
              <a:buNone/>
            </a:pPr>
            <a:r>
              <a:rPr lang="en-GB" sz="1600" smtClean="0"/>
              <a:t>The reflector device transmits its measurement results to the initiator device.</a:t>
            </a:r>
          </a:p>
          <a:p>
            <a:pPr>
              <a:buFontTx/>
              <a:buNone/>
            </a:pPr>
            <a:r>
              <a:rPr lang="en-GB" sz="1600" smtClean="0"/>
              <a:t>The initiator device calculates the distance based on phase measurements of both devices. </a:t>
            </a:r>
          </a:p>
          <a:p>
            <a:pPr>
              <a:buFontTx/>
              <a:buNone/>
            </a:pPr>
            <a:endParaRPr lang="en-GB" sz="1600" smtClean="0"/>
          </a:p>
          <a:p>
            <a:pPr>
              <a:buFontTx/>
              <a:buNone/>
            </a:pPr>
            <a:endParaRPr lang="en-GB" sz="1600" smtClean="0"/>
          </a:p>
          <a:p>
            <a:pPr>
              <a:buFontTx/>
              <a:buNone/>
            </a:pPr>
            <a:endParaRPr lang="en-GB" sz="1600" smtClean="0"/>
          </a:p>
          <a:p>
            <a:pPr>
              <a:buFontTx/>
              <a:buNone/>
            </a:pPr>
            <a:endParaRPr lang="en-GB" sz="1600" smtClean="0"/>
          </a:p>
          <a:p>
            <a:pPr>
              <a:buFontTx/>
              <a:buNone/>
            </a:pPr>
            <a:r>
              <a:rPr lang="en-GB" sz="1600" smtClean="0"/>
              <a:t>c is the speed of light and phase is measured with an 8-bit integer value </a:t>
            </a:r>
          </a:p>
          <a:p>
            <a:pPr>
              <a:buFontTx/>
              <a:buNone/>
            </a:pPr>
            <a:r>
              <a:rPr lang="en-GB" sz="1600" smtClean="0"/>
              <a:t>(2</a:t>
            </a:r>
            <a:r>
              <a:rPr lang="en-GB" sz="1600" smtClean="0">
                <a:latin typeface="Symbol" pitchFamily="18" charset="2"/>
              </a:rPr>
              <a:t>p</a:t>
            </a:r>
            <a:r>
              <a:rPr lang="en-GB" sz="1600" smtClean="0"/>
              <a:t> ==  256). </a:t>
            </a:r>
          </a:p>
        </p:txBody>
      </p:sp>
      <p:graphicFrame>
        <p:nvGraphicFramePr>
          <p:cNvPr id="63492" name="Object 4"/>
          <p:cNvGraphicFramePr>
            <a:graphicFrameLocks noChangeAspect="1"/>
          </p:cNvGraphicFramePr>
          <p:nvPr>
            <p:ph sz="half" idx="2"/>
          </p:nvPr>
        </p:nvGraphicFramePr>
        <p:xfrm>
          <a:off x="1981200" y="2590800"/>
          <a:ext cx="2362200" cy="706438"/>
        </p:xfrm>
        <a:graphic>
          <a:graphicData uri="http://schemas.openxmlformats.org/presentationml/2006/ole">
            <p:oleObj spid="_x0000_s63492" name="Equation" r:id="rId3" imgW="1485720" imgH="444240" progId="Equation.3">
              <p:embed/>
            </p:oleObj>
          </a:graphicData>
        </a:graphic>
      </p:graphicFrame>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342900" marR="0" indent="-342900" algn="ctr" defTabSz="914400" rtl="0" eaLnBrk="0" fontAlgn="base" latinLnBrk="0" hangingPunct="0">
          <a:lnSpc>
            <a:spcPct val="100000"/>
          </a:lnSpc>
          <a:spcBef>
            <a:spcPct val="2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342900" marR="0" indent="-342900" algn="ctr" defTabSz="914400" rtl="0" eaLnBrk="0" fontAlgn="base" latinLnBrk="0" hangingPunct="0">
          <a:lnSpc>
            <a:spcPct val="100000"/>
          </a:lnSpc>
          <a:spcBef>
            <a:spcPct val="2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TotalTime>
  <Words>809</Words>
  <Application>Microsoft Office PowerPoint</Application>
  <PresentationFormat>On-screen Show (4:3)</PresentationFormat>
  <Paragraphs>174</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IEEE-P802_15</vt:lpstr>
      <vt:lpstr>Equation</vt:lpstr>
      <vt:lpstr>Formel</vt:lpstr>
      <vt:lpstr>Slide 1</vt:lpstr>
      <vt:lpstr>Slide 2</vt:lpstr>
      <vt:lpstr>Slide 3</vt:lpstr>
      <vt:lpstr>Active Reflector Principle (2)</vt:lpstr>
      <vt:lpstr>Ranging with Active Reflector</vt:lpstr>
      <vt:lpstr>Ranging Procedure (1)</vt:lpstr>
      <vt:lpstr>Ranging Procedure (2)</vt:lpstr>
      <vt:lpstr>Ranging Request Frame</vt:lpstr>
      <vt:lpstr>Ranging Results</vt:lpstr>
      <vt:lpstr>Implementation Example of Phase Measurement</vt:lpstr>
      <vt:lpstr>Slide 11</vt:lpstr>
      <vt:lpstr>Outdoor Line-of-Sight Distance  Measurements</vt:lpstr>
      <vt:lpstr>Multipath Propagation</vt:lpstr>
      <vt:lpstr>Advantage of Phase-Based Ranging</vt:lpstr>
      <vt:lpstr>Summary</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Liang</cp:lastModifiedBy>
  <cp:revision>96</cp:revision>
  <dcterms:created xsi:type="dcterms:W3CDTF">2009-03-12T22:43:48Z</dcterms:created>
  <dcterms:modified xsi:type="dcterms:W3CDTF">2012-11-14T19:24:31Z</dcterms:modified>
</cp:coreProperties>
</file>