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9" r:id="rId2"/>
    <p:sldId id="334" r:id="rId3"/>
    <p:sldId id="414" r:id="rId4"/>
    <p:sldId id="415" r:id="rId5"/>
    <p:sldId id="417" r:id="rId6"/>
    <p:sldId id="419" r:id="rId7"/>
    <p:sldId id="424" r:id="rId8"/>
    <p:sldId id="422" r:id="rId9"/>
    <p:sldId id="425" r:id="rId10"/>
    <p:sldId id="421" r:id="rId11"/>
    <p:sldId id="420" r:id="rId12"/>
    <p:sldId id="418" r:id="rId13"/>
    <p:sldId id="423" r:id="rId14"/>
    <p:sldId id="416" r:id="rId15"/>
    <p:sldId id="426" r:id="rId16"/>
    <p:sldId id="427" r:id="rId17"/>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F0000"/>
    <a:srgbClr val="000099"/>
  </p:clrMru>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09" autoAdjust="0"/>
    <p:restoredTop sz="91709" autoAdjust="0"/>
  </p:normalViewPr>
  <p:slideViewPr>
    <p:cSldViewPr>
      <p:cViewPr varScale="1">
        <p:scale>
          <a:sx n="78" d="100"/>
          <a:sy n="78" d="100"/>
        </p:scale>
        <p:origin x="-1176" y="-84"/>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&lt;author&gt;, &lt;company&gt;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000125" y="773113"/>
            <a:ext cx="5099050" cy="3825875"/>
          </a:xfrm>
          <a:ln/>
        </p:spPr>
      </p:sp>
      <p:sp>
        <p:nvSpPr>
          <p:cNvPr id="13319" name="Rectangle 3"/>
          <p:cNvSpPr>
            <a:spLocks noGrp="1" noChangeArrowheads="1"/>
          </p:cNvSpPr>
          <p:nvPr>
            <p:ph type="body" idx="1"/>
          </p:nvPr>
        </p:nvSpPr>
        <p:spPr>
          <a:noFill/>
          <a:ln/>
        </p:spPr>
        <p:txBody>
          <a:bodyPr/>
          <a:lstStyle/>
          <a:p>
            <a:endParaRPr lang="ko-KR"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2</a:t>
            </a:fld>
            <a:endParaRPr lang="ko-KR"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&lt;November 2012&gt;</a:t>
            </a:r>
            <a:endParaRPr lang="en-US" altLang="ko-KR"/>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&lt;Seung-Hoon Park et.al.&gt;, &lt;Samsung Electronics&gt;</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&lt;November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&lt;November 2012&gt;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smtClean="0"/>
              <a:t>&lt;Seung-Hoon Park et.al.&gt;, &lt;Samsung Electronics&gt;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lvl="4">
              <a:defRPr/>
            </a:pPr>
            <a:r>
              <a:rPr lang="en-US" altLang="ko-KR" sz="1400" b="1" dirty="0">
                <a:ea typeface="굴림" pitchFamily="50" charset="-127"/>
              </a:rPr>
              <a:t>doc.: IEEE 802. </a:t>
            </a:r>
            <a:r>
              <a:rPr lang="en-US" altLang="ko-KR" sz="1400" b="1" dirty="0" smtClean="0">
                <a:ea typeface="굴림" pitchFamily="50" charset="-127"/>
              </a:rPr>
              <a:t>15-12-0645-02-0008</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날짜 개체 틀 1"/>
          <p:cNvSpPr>
            <a:spLocks noGrp="1"/>
          </p:cNvSpPr>
          <p:nvPr>
            <p:ph type="dt" sz="quarter" idx="10"/>
          </p:nvPr>
        </p:nvSpPr>
        <p:spPr>
          <a:noFill/>
        </p:spPr>
        <p:txBody>
          <a:bodyPr/>
          <a:lstStyle/>
          <a:p>
            <a:r>
              <a:rPr lang="en-US" altLang="ko-KR" smtClean="0">
                <a:ea typeface="굴림" charset="-127"/>
              </a:rPr>
              <a:t>&lt;November 2012&gt;</a:t>
            </a:r>
            <a:endParaRPr lang="en-US" altLang="ko-KR" dirty="0">
              <a:ea typeface="굴림" charset="-127"/>
            </a:endParaRPr>
          </a:p>
        </p:txBody>
      </p:sp>
      <p:sp>
        <p:nvSpPr>
          <p:cNvPr id="4099" name="바닥글 개체 틀 2"/>
          <p:cNvSpPr>
            <a:spLocks noGrp="1"/>
          </p:cNvSpPr>
          <p:nvPr>
            <p:ph type="ftr" sz="quarter" idx="11"/>
          </p:nvPr>
        </p:nvSpPr>
        <p:spPr>
          <a:noFill/>
        </p:spPr>
        <p:txBody>
          <a:bodyPr/>
          <a:lstStyle/>
          <a:p>
            <a:r>
              <a:rPr lang="en-US" altLang="ko-KR" smtClean="0">
                <a:ea typeface="굴림" charset="-127"/>
              </a:rPr>
              <a:t>&lt;Seung-Hoon Park et.al.&gt;, &lt;Samsung Electronics&gt;</a:t>
            </a:r>
            <a:endParaRPr lang="en-US" altLang="ko-KR" dirty="0">
              <a:ea typeface="굴림" charset="-127"/>
            </a:endParaRPr>
          </a:p>
        </p:txBody>
      </p:sp>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Merged Comments to TGD (Draft and Clean)</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dirty="0" smtClean="0">
                <a:solidFill>
                  <a:srgbClr val="FF0000"/>
                </a:solidFill>
                <a:ea typeface="굴림" pitchFamily="50" charset="-127"/>
              </a:rPr>
              <a:t>15 </a:t>
            </a:r>
            <a:r>
              <a:rPr lang="en-US" altLang="ko-KR" sz="1600" dirty="0" smtClean="0">
                <a:solidFill>
                  <a:srgbClr val="FF0000"/>
                </a:solidFill>
                <a:ea typeface="굴림" pitchFamily="50" charset="-127"/>
              </a:rPr>
              <a:t>November 2012</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err="1" smtClean="0">
                <a:solidFill>
                  <a:srgbClr val="FF0000"/>
                </a:solidFill>
                <a:ea typeface="굴림" pitchFamily="50" charset="-127"/>
              </a:rPr>
              <a:t>Seung-Hoon</a:t>
            </a:r>
            <a:r>
              <a:rPr lang="en-US" altLang="ko-KR" sz="1600" dirty="0" smtClean="0">
                <a:solidFill>
                  <a:srgbClr val="FF0000"/>
                </a:solidFill>
                <a:ea typeface="굴림" pitchFamily="50" charset="-127"/>
              </a:rPr>
              <a:t> Park</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Company [</a:t>
            </a:r>
            <a:r>
              <a:rPr lang="en-US" altLang="ko-KR" sz="1600" dirty="0">
                <a:solidFill>
                  <a:srgbClr val="FF0000"/>
                </a:solidFill>
                <a:ea typeface="굴림" pitchFamily="50" charset="-127"/>
              </a:rPr>
              <a:t>Samsung Electronics</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a:solidFill>
                  <a:srgbClr val="FF0000"/>
                </a:solidFill>
                <a:ea typeface="굴림" pitchFamily="50" charset="-127"/>
              </a:rPr>
              <a:t>416, Maetan-3Dong, </a:t>
            </a:r>
            <a:r>
              <a:rPr lang="en-US" altLang="ko-KR" sz="1600" dirty="0" err="1">
                <a:solidFill>
                  <a:srgbClr val="FF0000"/>
                </a:solidFill>
                <a:ea typeface="굴림" pitchFamily="50" charset="-127"/>
              </a:rPr>
              <a:t>Yeongtong-Gu</a:t>
            </a:r>
            <a:r>
              <a:rPr lang="en-US" altLang="ko-KR" sz="1600" dirty="0">
                <a:solidFill>
                  <a:srgbClr val="FF0000"/>
                </a:solidFill>
                <a:ea typeface="굴림" pitchFamily="50" charset="-127"/>
              </a:rPr>
              <a:t>, Suwon-Si, </a:t>
            </a:r>
            <a:r>
              <a:rPr lang="en-US" altLang="ko-KR" sz="1600" dirty="0" err="1">
                <a:solidFill>
                  <a:srgbClr val="FF0000"/>
                </a:solidFill>
                <a:ea typeface="굴림" pitchFamily="50" charset="-127"/>
              </a:rPr>
              <a:t>Gyeonggi</a:t>
            </a:r>
            <a:r>
              <a:rPr lang="en-US" altLang="ko-KR" sz="1600" dirty="0">
                <a:solidFill>
                  <a:srgbClr val="FF0000"/>
                </a:solidFill>
                <a:ea typeface="굴림" pitchFamily="50" charset="-127"/>
              </a:rPr>
              <a:t>-Do, 443-742, Korea</a:t>
            </a:r>
            <a:r>
              <a:rPr lang="en-US" altLang="ko-KR" sz="1600" dirty="0">
                <a:solidFill>
                  <a:schemeClr val="tx2"/>
                </a:solidFill>
                <a:ea typeface="굴림" pitchFamily="50" charset="-127"/>
              </a:rPr>
              <a:t>]</a:t>
            </a:r>
          </a:p>
          <a:p>
            <a:pPr>
              <a:defRPr/>
            </a:pPr>
            <a:r>
              <a:rPr lang="en-US" altLang="ko-KR" sz="1600" dirty="0">
                <a:solidFill>
                  <a:schemeClr val="tx2"/>
                </a:solidFill>
                <a:ea typeface="굴림" pitchFamily="50" charset="-127"/>
              </a:rPr>
              <a:t>Voice:[</a:t>
            </a:r>
            <a:r>
              <a:rPr lang="en-US" altLang="ko-KR" sz="1600" dirty="0">
                <a:solidFill>
                  <a:srgbClr val="FF0000"/>
                </a:solidFill>
                <a:ea typeface="굴림" pitchFamily="50" charset="-127"/>
              </a:rPr>
              <a:t>+</a:t>
            </a:r>
            <a:r>
              <a:rPr lang="en-US" altLang="ko-KR" sz="1600" dirty="0" smtClean="0">
                <a:solidFill>
                  <a:srgbClr val="FF0000"/>
                </a:solidFill>
                <a:ea typeface="굴림" pitchFamily="50" charset="-127"/>
              </a:rPr>
              <a:t>82-10-9349-9845</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FAX: [</a:t>
            </a:r>
            <a:r>
              <a:rPr lang="en-US" altLang="ko-KR" sz="1600" dirty="0">
                <a:solidFill>
                  <a:srgbClr val="FF0000"/>
                </a:solidFill>
                <a:ea typeface="굴림" pitchFamily="50" charset="-127"/>
              </a:rPr>
              <a:t>+</a:t>
            </a:r>
            <a:r>
              <a:rPr lang="en-US" altLang="ko-KR" sz="1600" dirty="0" smtClean="0">
                <a:solidFill>
                  <a:srgbClr val="FF0000"/>
                </a:solidFill>
                <a:ea typeface="굴림" pitchFamily="50" charset="-127"/>
              </a:rPr>
              <a:t>82-31-279-0813</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E-Mail</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shannon.park@samsung.com</a:t>
            </a:r>
            <a:r>
              <a:rPr lang="en-US" altLang="ko-KR" sz="1600" dirty="0">
                <a:solidFill>
                  <a:schemeClr val="tx2"/>
                </a:solidFill>
                <a:ea typeface="굴림" pitchFamily="50" charset="-127"/>
              </a:rPr>
              <a:t>] 	</a:t>
            </a:r>
          </a:p>
          <a:p>
            <a:pPr>
              <a:spcBef>
                <a:spcPts val="600"/>
              </a:spcBef>
              <a:spcAft>
                <a:spcPts val="600"/>
              </a:spcAft>
              <a:defRPr/>
            </a:pPr>
            <a:r>
              <a:rPr lang="en-US" altLang="ko-KR" sz="1600" b="1" dirty="0">
                <a:solidFill>
                  <a:schemeClr val="tx2"/>
                </a:solidFill>
                <a:ea typeface="굴림" pitchFamily="50" charset="-127"/>
              </a:rPr>
              <a:t>Re:</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Merged comments to revise TGD draft document (based on DCN385-06) and TGD clean document (based on DCN568-00)</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To summary and compare comments to TGD draft and clean document</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New Comments</a:t>
            </a:r>
            <a:br>
              <a:rPr lang="en-US" altLang="ko-KR" dirty="0" smtClean="0"/>
            </a:br>
            <a:r>
              <a:rPr lang="en-US" altLang="ko-KR" dirty="0" smtClean="0"/>
              <a:t>to 6.3 Discovery </a:t>
            </a:r>
            <a:endParaRPr lang="ko-KR" altLang="en-US" dirty="0"/>
          </a:p>
        </p:txBody>
      </p:sp>
      <p:sp>
        <p:nvSpPr>
          <p:cNvPr id="3" name="내용 개체 틀 2"/>
          <p:cNvSpPr>
            <a:spLocks noGrp="1"/>
          </p:cNvSpPr>
          <p:nvPr>
            <p:ph idx="1"/>
          </p:nvPr>
        </p:nvSpPr>
        <p:spPr/>
        <p:txBody>
          <a:bodyPr/>
          <a:lstStyle/>
          <a:p>
            <a:endParaRPr lang="ko-KR" altLang="en-US"/>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10</a:t>
            </a:fld>
            <a:endParaRPr lang="en-US" altLang="ko-KR"/>
          </a:p>
        </p:txBody>
      </p:sp>
      <p:graphicFrame>
        <p:nvGraphicFramePr>
          <p:cNvPr id="7" name="내용 개체 틀 7"/>
          <p:cNvGraphicFramePr>
            <a:graphicFrameLocks/>
          </p:cNvGraphicFramePr>
          <p:nvPr/>
        </p:nvGraphicFramePr>
        <p:xfrm>
          <a:off x="214282" y="1857364"/>
          <a:ext cx="8786874" cy="4898792"/>
        </p:xfrm>
        <a:graphic>
          <a:graphicData uri="http://schemas.openxmlformats.org/drawingml/2006/table">
            <a:tbl>
              <a:tblPr firstRow="1" bandRow="1">
                <a:tableStyleId>{21E4AEA4-8DFA-4A89-87EB-49C32662AFE0}</a:tableStyleId>
              </a:tblPr>
              <a:tblGrid>
                <a:gridCol w="1001422"/>
                <a:gridCol w="7785452"/>
              </a:tblGrid>
              <a:tr h="418232">
                <a:tc>
                  <a:txBody>
                    <a:bodyPr/>
                    <a:lstStyle/>
                    <a:p>
                      <a:pPr algn="ctr" latinLnBrk="1"/>
                      <a:r>
                        <a:rPr lang="en-US" altLang="ko-KR" sz="1100" dirty="0" smtClean="0"/>
                        <a:t>Commenter</a:t>
                      </a:r>
                      <a:endParaRPr lang="ko-KR" altLang="en-US" sz="1100" dirty="0"/>
                    </a:p>
                  </a:txBody>
                  <a:tcPr anchor="ctr"/>
                </a:tc>
                <a:tc>
                  <a:txBody>
                    <a:bodyPr/>
                    <a:lstStyle/>
                    <a:p>
                      <a:pPr algn="ctr" latinLnBrk="1"/>
                      <a:r>
                        <a:rPr lang="en-US" altLang="ko-KR" dirty="0" smtClean="0"/>
                        <a:t>Comments</a:t>
                      </a:r>
                      <a:endParaRPr lang="ko-KR" altLang="en-US" dirty="0"/>
                    </a:p>
                  </a:txBody>
                  <a:tcPr anchor="ctr"/>
                </a:tc>
              </a:tr>
              <a:tr h="867652">
                <a:tc>
                  <a:txBody>
                    <a:bodyPr/>
                    <a:lstStyle/>
                    <a:p>
                      <a:pPr algn="ctr" latinLnBrk="1"/>
                      <a:r>
                        <a:rPr lang="en-US" altLang="ko-KR" sz="1100" dirty="0" smtClean="0"/>
                        <a:t>Eldad Zeira</a:t>
                      </a:r>
                      <a:endParaRPr lang="ko-KR" altLang="en-US" sz="1100" dirty="0"/>
                    </a:p>
                  </a:txBody>
                  <a:tcPr anchor="ctr"/>
                </a:tc>
                <a:tc>
                  <a:txBody>
                    <a:bodyPr/>
                    <a:lstStyle/>
                    <a:p>
                      <a:pPr marL="0" marR="0" indent="0" algn="l" defTabSz="914400" rtl="0" eaLnBrk="1" fontAlgn="auto" latinLnBrk="1" hangingPunct="1">
                        <a:lnSpc>
                          <a:spcPct val="100000"/>
                        </a:lnSpc>
                        <a:spcBef>
                          <a:spcPts val="0"/>
                        </a:spcBef>
                        <a:spcAft>
                          <a:spcPts val="0"/>
                        </a:spcAft>
                        <a:buClrTx/>
                        <a:buSzTx/>
                        <a:buFont typeface="Wingdings" pitchFamily="2" charset="2"/>
                        <a:buChar char="§"/>
                        <a:tabLst/>
                        <a:defRPr/>
                      </a:pPr>
                      <a:r>
                        <a:rPr lang="en-US" altLang="ko-KR" sz="1600" dirty="0" smtClean="0">
                          <a:latin typeface="+mj-lt"/>
                        </a:rPr>
                        <a:t> </a:t>
                      </a:r>
                      <a:r>
                        <a:rPr lang="en-US" altLang="ko-KR" sz="1800" baseline="0" dirty="0" smtClean="0">
                          <a:latin typeface="+mj-lt"/>
                        </a:rPr>
                        <a:t>Modify Marco’s summary as follows:</a:t>
                      </a:r>
                      <a:endParaRPr lang="en-US" altLang="ko-KR" sz="1200" baseline="0" dirty="0" smtClean="0">
                        <a:latin typeface="+mj-lt"/>
                      </a:endParaRP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kern="1200" dirty="0" smtClean="0">
                          <a:solidFill>
                            <a:schemeClr val="dk1"/>
                          </a:solidFill>
                          <a:latin typeface="+mn-lt"/>
                          <a:ea typeface="+mn-ea"/>
                          <a:cs typeface="+mn-cs"/>
                        </a:rPr>
                        <a:t>For the purpose of discovery of PAC peers, the discovery signal </a:t>
                      </a:r>
                      <a:r>
                        <a:rPr lang="en-US" altLang="ko-KR" sz="1800" strike="sngStrike" kern="1200" dirty="0" smtClean="0">
                          <a:solidFill>
                            <a:schemeClr val="dk1"/>
                          </a:solidFill>
                          <a:latin typeface="+mn-lt"/>
                          <a:ea typeface="+mn-ea"/>
                          <a:cs typeface="+mn-cs"/>
                        </a:rPr>
                        <a:t>contains a frame of </a:t>
                      </a:r>
                      <a:endParaRPr lang="ko-KR" altLang="ko-KR" sz="1800" kern="1200" dirty="0" smtClean="0">
                        <a:solidFill>
                          <a:schemeClr val="dk1"/>
                        </a:solidFill>
                        <a:latin typeface="+mn-lt"/>
                        <a:ea typeface="+mn-ea"/>
                        <a:cs typeface="+mn-cs"/>
                      </a:endParaRPr>
                    </a:p>
                    <a:p>
                      <a:r>
                        <a:rPr lang="en-US" altLang="ko-KR" sz="1800" strike="sngStrike" kern="1200" dirty="0" smtClean="0">
                          <a:solidFill>
                            <a:schemeClr val="dk1"/>
                          </a:solidFill>
                          <a:latin typeface="+mn-lt"/>
                          <a:ea typeface="+mn-ea"/>
                          <a:cs typeface="+mn-cs"/>
                        </a:rPr>
                        <a:t>data that proposers may use for the</a:t>
                      </a:r>
                      <a:r>
                        <a:rPr lang="en-US" altLang="ko-KR" sz="1800" kern="1200" dirty="0" smtClean="0">
                          <a:solidFill>
                            <a:schemeClr val="dk1"/>
                          </a:solidFill>
                          <a:latin typeface="+mn-lt"/>
                          <a:ea typeface="+mn-ea"/>
                          <a:cs typeface="+mn-cs"/>
                        </a:rPr>
                        <a:t> </a:t>
                      </a:r>
                      <a:r>
                        <a:rPr lang="en-US" altLang="ko-KR" sz="1800" u="sng" kern="1200" dirty="0" smtClean="0">
                          <a:solidFill>
                            <a:schemeClr val="dk1"/>
                          </a:solidFill>
                          <a:latin typeface="+mn-lt"/>
                          <a:ea typeface="+mn-ea"/>
                          <a:cs typeface="+mn-cs"/>
                        </a:rPr>
                        <a:t>conveys information that may reflect one </a:t>
                      </a:r>
                      <a:r>
                        <a:rPr lang="en-US" altLang="ko-KR" sz="1800" u="sng" kern="1200" dirty="0" smtClean="0">
                          <a:solidFill>
                            <a:srgbClr val="0033CC"/>
                          </a:solidFill>
                          <a:latin typeface="+mn-lt"/>
                          <a:ea typeface="+mn-ea"/>
                          <a:cs typeface="+mn-cs"/>
                        </a:rPr>
                        <a:t>or</a:t>
                      </a:r>
                      <a:r>
                        <a:rPr lang="en-US" altLang="ko-KR" sz="1800" u="sng" kern="1200" baseline="0" dirty="0" smtClean="0">
                          <a:solidFill>
                            <a:srgbClr val="0033CC"/>
                          </a:solidFill>
                          <a:latin typeface="+mn-lt"/>
                          <a:ea typeface="+mn-ea"/>
                          <a:cs typeface="+mn-cs"/>
                        </a:rPr>
                        <a:t> more</a:t>
                      </a:r>
                      <a:r>
                        <a:rPr lang="en-US" altLang="ko-KR" sz="1800" u="sng" kern="1200" dirty="0" smtClean="0">
                          <a:solidFill>
                            <a:schemeClr val="dk1"/>
                          </a:solidFill>
                          <a:latin typeface="+mn-lt"/>
                          <a:ea typeface="+mn-ea"/>
                          <a:cs typeface="+mn-cs"/>
                        </a:rPr>
                        <a:t> of </a:t>
                      </a:r>
                      <a:r>
                        <a:rPr lang="en-US" altLang="ko-KR" sz="1800" u="sng" strike="noStrike" kern="1200" dirty="0" smtClean="0">
                          <a:solidFill>
                            <a:schemeClr val="dk1"/>
                          </a:solidFill>
                          <a:latin typeface="+mn-lt"/>
                          <a:ea typeface="+mn-ea"/>
                          <a:cs typeface="+mn-cs"/>
                        </a:rPr>
                        <a:t>the</a:t>
                      </a:r>
                      <a:r>
                        <a:rPr lang="en-US" altLang="ko-KR" sz="1800" strike="noStrike" kern="1200" dirty="0" smtClean="0">
                          <a:solidFill>
                            <a:schemeClr val="dk1"/>
                          </a:solidFill>
                          <a:latin typeface="+mn-lt"/>
                          <a:ea typeface="+mn-ea"/>
                          <a:cs typeface="+mn-cs"/>
                        </a:rPr>
                        <a:t> following </a:t>
                      </a:r>
                      <a:r>
                        <a:rPr lang="en-US" altLang="ko-KR" sz="1800" strike="sngStrike" kern="1200" dirty="0" err="1" smtClean="0">
                          <a:solidFill>
                            <a:srgbClr val="FF0000"/>
                          </a:solidFill>
                          <a:latin typeface="+mn-lt"/>
                          <a:ea typeface="+mn-ea"/>
                          <a:cs typeface="+mn-cs"/>
                        </a:rPr>
                        <a:t>identifiers:</a:t>
                      </a:r>
                      <a:r>
                        <a:rPr lang="en-US" altLang="ko-KR" sz="1800" strike="noStrike" kern="1200" dirty="0" err="1" smtClean="0">
                          <a:solidFill>
                            <a:schemeClr val="dk1"/>
                          </a:solidFill>
                          <a:latin typeface="+mn-lt"/>
                          <a:ea typeface="+mn-ea"/>
                          <a:cs typeface="+mn-cs"/>
                        </a:rPr>
                        <a:t>IDs</a:t>
                      </a:r>
                      <a:r>
                        <a:rPr lang="en-US" altLang="ko-KR" sz="1800" strike="noStrike" kern="1200" baseline="0" dirty="0" smtClean="0">
                          <a:solidFill>
                            <a:schemeClr val="dk1"/>
                          </a:solidFill>
                          <a:latin typeface="+mn-lt"/>
                          <a:ea typeface="+mn-ea"/>
                          <a:cs typeface="+mn-cs"/>
                        </a:rPr>
                        <a:t> such as </a:t>
                      </a:r>
                      <a:r>
                        <a:rPr lang="en-US" altLang="ko-KR" sz="1800" baseline="0" dirty="0" smtClean="0">
                          <a:latin typeface="+mn-lt"/>
                        </a:rPr>
                        <a:t>Device ID, Device Group ID, Application type ID, Application-specific ID, Application-specific user ID, Application-specific group ID</a:t>
                      </a:r>
                      <a:r>
                        <a:rPr lang="en-US" altLang="ko-KR" sz="1800" kern="1200" dirty="0" smtClean="0">
                          <a:solidFill>
                            <a:schemeClr val="dk1"/>
                          </a:solidFill>
                          <a:latin typeface="+mn-lt"/>
                          <a:ea typeface="+mn-ea"/>
                          <a:cs typeface="+mn-cs"/>
                        </a:rPr>
                        <a:t>:</a:t>
                      </a:r>
                    </a:p>
                    <a:p>
                      <a:endParaRPr lang="en-US" altLang="ko-KR" sz="1800" kern="1200" dirty="0" smtClean="0">
                        <a:solidFill>
                          <a:schemeClr val="dk1"/>
                        </a:solidFill>
                        <a:latin typeface="+mn-lt"/>
                        <a:ea typeface="+mn-ea"/>
                        <a:cs typeface="+mn-cs"/>
                      </a:endParaRPr>
                    </a:p>
                    <a:p>
                      <a:r>
                        <a:rPr lang="en-US" altLang="ko-KR" sz="1800" kern="1200" dirty="0" smtClean="0">
                          <a:solidFill>
                            <a:schemeClr val="dk1"/>
                          </a:solidFill>
                          <a:latin typeface="+mn-lt"/>
                          <a:ea typeface="+mn-ea"/>
                          <a:cs typeface="+mn-cs"/>
                        </a:rPr>
                        <a:t>…</a:t>
                      </a:r>
                    </a:p>
                    <a:p>
                      <a:endParaRPr lang="en-US" altLang="ko-KR" sz="1800" kern="1200" dirty="0" smtClean="0">
                        <a:solidFill>
                          <a:schemeClr val="dk1"/>
                        </a:solidFill>
                        <a:latin typeface="+mn-lt"/>
                        <a:ea typeface="+mn-ea"/>
                        <a:cs typeface="+mn-cs"/>
                      </a:endParaRPr>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800" kern="1200" dirty="0" smtClean="0">
                          <a:solidFill>
                            <a:schemeClr val="dk1"/>
                          </a:solidFill>
                          <a:latin typeface="+mn-lt"/>
                          <a:ea typeface="+mn-ea"/>
                          <a:cs typeface="+mn-cs"/>
                        </a:rPr>
                        <a:t>Note that it is up to the </a:t>
                      </a:r>
                      <a:r>
                        <a:rPr lang="en-US" altLang="ko-KR" sz="1800" strike="sngStrike" kern="1200" dirty="0" smtClean="0">
                          <a:solidFill>
                            <a:schemeClr val="dk1"/>
                          </a:solidFill>
                          <a:latin typeface="+mn-lt"/>
                          <a:ea typeface="+mn-ea"/>
                          <a:cs typeface="+mn-cs"/>
                        </a:rPr>
                        <a:t>proposer</a:t>
                      </a:r>
                      <a:r>
                        <a:rPr lang="en-US" altLang="ko-KR" sz="1800" kern="1200" dirty="0" smtClean="0">
                          <a:solidFill>
                            <a:schemeClr val="dk1"/>
                          </a:solidFill>
                          <a:latin typeface="+mn-lt"/>
                          <a:ea typeface="+mn-ea"/>
                          <a:cs typeface="+mn-cs"/>
                        </a:rPr>
                        <a:t> </a:t>
                      </a:r>
                      <a:r>
                        <a:rPr lang="en-US" altLang="ko-KR" sz="1800" u="sng" kern="1200" dirty="0" smtClean="0">
                          <a:solidFill>
                            <a:schemeClr val="dk1"/>
                          </a:solidFill>
                          <a:latin typeface="+mn-lt"/>
                          <a:ea typeface="+mn-ea"/>
                          <a:cs typeface="+mn-cs"/>
                        </a:rPr>
                        <a:t>implementer</a:t>
                      </a:r>
                      <a:r>
                        <a:rPr lang="en-US" altLang="ko-KR" sz="1800" kern="1200" dirty="0" smtClean="0">
                          <a:solidFill>
                            <a:schemeClr val="dk1"/>
                          </a:solidFill>
                          <a:latin typeface="+mn-lt"/>
                          <a:ea typeface="+mn-ea"/>
                          <a:cs typeface="+mn-cs"/>
                        </a:rPr>
                        <a:t> how to use and implement these identifiers or to use part of them.“</a:t>
                      </a:r>
                    </a:p>
                    <a:p>
                      <a:pPr marL="0" marR="0" indent="0" algn="l" defTabSz="914400" rtl="0" eaLnBrk="1" fontAlgn="auto" latinLnBrk="1" hangingPunct="1">
                        <a:lnSpc>
                          <a:spcPct val="100000"/>
                        </a:lnSpc>
                        <a:spcBef>
                          <a:spcPts val="0"/>
                        </a:spcBef>
                        <a:spcAft>
                          <a:spcPts val="0"/>
                        </a:spcAft>
                        <a:buClrTx/>
                        <a:buSzTx/>
                        <a:buFontTx/>
                        <a:buNone/>
                        <a:tabLst/>
                        <a:defRPr/>
                      </a:pPr>
                      <a:endParaRPr lang="en-US" altLang="ko-KR" sz="1800" kern="1200" dirty="0" smtClean="0">
                        <a:solidFill>
                          <a:schemeClr val="dk1"/>
                        </a:solidFill>
                        <a:latin typeface="+mn-lt"/>
                        <a:ea typeface="+mn-ea"/>
                        <a:cs typeface="+mn-cs"/>
                      </a:endParaRPr>
                    </a:p>
                    <a:p>
                      <a:pPr marL="0" marR="0" indent="0" algn="l" defTabSz="914400" rtl="0" eaLnBrk="1" fontAlgn="auto" latinLnBrk="1" hangingPunct="1">
                        <a:lnSpc>
                          <a:spcPct val="100000"/>
                        </a:lnSpc>
                        <a:spcBef>
                          <a:spcPts val="0"/>
                        </a:spcBef>
                        <a:spcAft>
                          <a:spcPts val="0"/>
                        </a:spcAft>
                        <a:buClrTx/>
                        <a:buSzTx/>
                        <a:buFont typeface="Wingdings" pitchFamily="2" charset="2"/>
                        <a:buChar char="§"/>
                        <a:tabLst/>
                        <a:defRPr/>
                      </a:pPr>
                      <a:r>
                        <a:rPr lang="en-US" altLang="ko-KR" sz="1800" kern="1200" baseline="0" dirty="0" smtClean="0">
                          <a:solidFill>
                            <a:schemeClr val="dk1"/>
                          </a:solidFill>
                          <a:latin typeface="+mn-lt"/>
                          <a:ea typeface="+mn-ea"/>
                          <a:cs typeface="+mn-cs"/>
                        </a:rPr>
                        <a:t>Add new texts into 6.3 as follows:</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strike="sngStrike" kern="1200" baseline="0" dirty="0" smtClean="0">
                          <a:solidFill>
                            <a:schemeClr val="dk1"/>
                          </a:solidFill>
                          <a:latin typeface="+mn-lt"/>
                          <a:ea typeface="+mn-ea"/>
                          <a:cs typeface="+mn-cs"/>
                        </a:rPr>
                        <a:t>“A PD may use multiple discovery identities at the same time.”</a:t>
                      </a:r>
                      <a:endParaRPr lang="ko-KR" altLang="ko-KR" sz="1800" strike="sngStrike" kern="1200" dirty="0" smtClean="0">
                        <a:solidFill>
                          <a:schemeClr val="dk1"/>
                        </a:solidFill>
                        <a:latin typeface="+mn-lt"/>
                        <a:ea typeface="+mn-ea"/>
                        <a:cs typeface="+mn-cs"/>
                      </a:endParaRPr>
                    </a:p>
                    <a:p>
                      <a:endParaRPr lang="ko-KR" altLang="ko-KR" sz="1800" kern="1200" dirty="0">
                        <a:solidFill>
                          <a:schemeClr val="dk1"/>
                        </a:solidFill>
                        <a:latin typeface="+mn-lt"/>
                        <a:ea typeface="+mn-ea"/>
                        <a:cs typeface="+mn-cs"/>
                      </a:endParaRPr>
                    </a:p>
                  </a:txBody>
                  <a:tcPr anchor="ctr"/>
                </a:tc>
              </a:tr>
            </a:tbl>
          </a:graphicData>
        </a:graphic>
      </p:graphicFrame>
      <p:sp>
        <p:nvSpPr>
          <p:cNvPr id="8" name="모서리가 둥근 직사각형 7"/>
          <p:cNvSpPr/>
          <p:nvPr/>
        </p:nvSpPr>
        <p:spPr bwMode="auto">
          <a:xfrm>
            <a:off x="1214414" y="5000636"/>
            <a:ext cx="7715304" cy="714380"/>
          </a:xfrm>
          <a:prstGeom prst="roundRect">
            <a:avLst/>
          </a:prstGeom>
          <a:noFill/>
          <a:ln w="28575" cap="flat" cmpd="sng" algn="ctr">
            <a:solidFill>
              <a:srgbClr val="0033CC"/>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모서리가 둥근 직사각형 8"/>
          <p:cNvSpPr/>
          <p:nvPr/>
        </p:nvSpPr>
        <p:spPr bwMode="auto">
          <a:xfrm>
            <a:off x="1214414" y="2571744"/>
            <a:ext cx="7715304" cy="1714512"/>
          </a:xfrm>
          <a:prstGeom prst="roundRect">
            <a:avLst/>
          </a:prstGeom>
          <a:noFill/>
          <a:ln w="28575" cap="flat" cmpd="sng" algn="ctr">
            <a:solidFill>
              <a:srgbClr val="0033CC"/>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New Comments</a:t>
            </a:r>
            <a:br>
              <a:rPr lang="en-US" altLang="ko-KR" dirty="0" smtClean="0"/>
            </a:br>
            <a:r>
              <a:rPr lang="en-US" altLang="ko-KR" dirty="0" smtClean="0"/>
              <a:t>to 6.3 Discovery </a:t>
            </a:r>
            <a:endParaRPr lang="ko-KR" altLang="en-US" dirty="0"/>
          </a:p>
        </p:txBody>
      </p:sp>
      <p:sp>
        <p:nvSpPr>
          <p:cNvPr id="3" name="내용 개체 틀 2"/>
          <p:cNvSpPr>
            <a:spLocks noGrp="1"/>
          </p:cNvSpPr>
          <p:nvPr>
            <p:ph idx="1"/>
          </p:nvPr>
        </p:nvSpPr>
        <p:spPr/>
        <p:txBody>
          <a:bodyPr/>
          <a:lstStyle/>
          <a:p>
            <a:endParaRPr lang="ko-KR" altLang="en-US"/>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11</a:t>
            </a:fld>
            <a:endParaRPr lang="en-US" altLang="ko-KR"/>
          </a:p>
        </p:txBody>
      </p:sp>
      <p:graphicFrame>
        <p:nvGraphicFramePr>
          <p:cNvPr id="7" name="내용 개체 틀 7"/>
          <p:cNvGraphicFramePr>
            <a:graphicFrameLocks/>
          </p:cNvGraphicFramePr>
          <p:nvPr/>
        </p:nvGraphicFramePr>
        <p:xfrm>
          <a:off x="685800" y="1857364"/>
          <a:ext cx="7772400" cy="4593992"/>
        </p:xfrm>
        <a:graphic>
          <a:graphicData uri="http://schemas.openxmlformats.org/drawingml/2006/table">
            <a:tbl>
              <a:tblPr firstRow="1" bandRow="1">
                <a:tableStyleId>{21E4AEA4-8DFA-4A89-87EB-49C32662AFE0}</a:tableStyleId>
              </a:tblPr>
              <a:tblGrid>
                <a:gridCol w="1671622"/>
                <a:gridCol w="6100778"/>
              </a:tblGrid>
              <a:tr h="418232">
                <a:tc>
                  <a:txBody>
                    <a:bodyPr/>
                    <a:lstStyle/>
                    <a:p>
                      <a:pPr algn="ctr" latinLnBrk="1"/>
                      <a:r>
                        <a:rPr lang="en-US" altLang="ko-KR" dirty="0" smtClean="0"/>
                        <a:t>Commenter</a:t>
                      </a:r>
                      <a:endParaRPr lang="ko-KR" altLang="en-US" dirty="0"/>
                    </a:p>
                  </a:txBody>
                  <a:tcPr anchor="ctr"/>
                </a:tc>
                <a:tc>
                  <a:txBody>
                    <a:bodyPr/>
                    <a:lstStyle/>
                    <a:p>
                      <a:pPr algn="ctr" latinLnBrk="1"/>
                      <a:r>
                        <a:rPr lang="en-US" altLang="ko-KR" dirty="0" smtClean="0"/>
                        <a:t>Comments</a:t>
                      </a:r>
                      <a:endParaRPr lang="ko-KR" altLang="en-US" dirty="0"/>
                    </a:p>
                  </a:txBody>
                  <a:tcPr anchor="ctr"/>
                </a:tc>
              </a:tr>
              <a:tr h="825005">
                <a:tc>
                  <a:txBody>
                    <a:bodyPr/>
                    <a:lstStyle/>
                    <a:p>
                      <a:pPr algn="ctr" latinLnBrk="1"/>
                      <a:r>
                        <a:rPr lang="en-US" altLang="ko-KR" dirty="0" smtClean="0"/>
                        <a:t>Shannon Park</a:t>
                      </a:r>
                      <a:endParaRPr lang="ko-KR" altLang="en-US" dirty="0"/>
                    </a:p>
                  </a:txBody>
                  <a:tcPr anchor="ctr"/>
                </a:tc>
                <a:tc>
                  <a:txBody>
                    <a:bodyPr/>
                    <a:lstStyle/>
                    <a:p>
                      <a:pPr latinLnBrk="1">
                        <a:buFont typeface="Wingdings" pitchFamily="2" charset="2"/>
                        <a:buChar char="§"/>
                      </a:pPr>
                      <a:r>
                        <a:rPr lang="en-US" altLang="ko-KR" sz="1600" dirty="0" smtClean="0">
                          <a:latin typeface="+mj-lt"/>
                        </a:rPr>
                        <a:t> Add new texts into 6.3 as follows:</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dirty="0" smtClean="0">
                          <a:solidFill>
                            <a:schemeClr val="tx1"/>
                          </a:solidFill>
                          <a:latin typeface="+mj-lt"/>
                        </a:rPr>
                        <a:t>“IEEE 802.15.8 </a:t>
                      </a:r>
                      <a:r>
                        <a:rPr lang="en-US" altLang="ko-KR" sz="1800" dirty="0" err="1" smtClean="0">
                          <a:solidFill>
                            <a:srgbClr val="0033CC"/>
                          </a:solidFill>
                          <a:latin typeface="+mj-lt"/>
                        </a:rPr>
                        <a:t>may</a:t>
                      </a:r>
                      <a:r>
                        <a:rPr lang="en-US" altLang="ko-KR" sz="1800" strike="sngStrike" dirty="0" err="1" smtClean="0">
                          <a:solidFill>
                            <a:srgbClr val="FF0000"/>
                          </a:solidFill>
                          <a:latin typeface="+mj-lt"/>
                        </a:rPr>
                        <a:t>shall</a:t>
                      </a:r>
                      <a:r>
                        <a:rPr lang="en-US" altLang="ko-KR" sz="1800" dirty="0" smtClean="0">
                          <a:solidFill>
                            <a:schemeClr val="tx1"/>
                          </a:solidFill>
                          <a:latin typeface="+mj-lt"/>
                        </a:rPr>
                        <a:t> support that a</a:t>
                      </a:r>
                      <a:r>
                        <a:rPr lang="en-US" altLang="ko-KR" sz="1800" baseline="0" dirty="0" smtClean="0">
                          <a:solidFill>
                            <a:schemeClr val="tx1"/>
                          </a:solidFill>
                          <a:latin typeface="+mj-lt"/>
                        </a:rPr>
                        <a:t> peer ID is discovered to only other peers who is in the same application-specific ID/group ID or the designated </a:t>
                      </a:r>
                      <a:r>
                        <a:rPr kumimoji="0" lang="en-US" altLang="ko-KR" sz="1800" b="0" i="0" u="none" strike="noStrike" kern="1200" cap="none" spc="0" normalizeH="0" baseline="0" noProof="0" dirty="0" smtClean="0">
                          <a:ln>
                            <a:noFill/>
                          </a:ln>
                          <a:solidFill>
                            <a:schemeClr val="tx1"/>
                          </a:solidFill>
                          <a:effectLst/>
                          <a:uLnTx/>
                          <a:uFillTx/>
                          <a:latin typeface="Times New Roman"/>
                          <a:ea typeface="+mn-ea"/>
                          <a:cs typeface="+mn-cs"/>
                        </a:rPr>
                        <a:t>application-specific </a:t>
                      </a:r>
                      <a:r>
                        <a:rPr lang="en-US" altLang="ko-KR" sz="1800" baseline="0" dirty="0" smtClean="0">
                          <a:solidFill>
                            <a:schemeClr val="tx1"/>
                          </a:solidFill>
                          <a:latin typeface="+mj-lt"/>
                        </a:rPr>
                        <a:t>ID/group ID.”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baseline="0" dirty="0" smtClean="0">
                          <a:solidFill>
                            <a:schemeClr val="tx1"/>
                          </a:solidFill>
                          <a:latin typeface="+mj-lt"/>
                        </a:rPr>
                        <a:t>“IEEE 802.15.8 </a:t>
                      </a:r>
                      <a:r>
                        <a:rPr lang="en-US" altLang="ko-KR" sz="1800" baseline="0" dirty="0" smtClean="0">
                          <a:solidFill>
                            <a:srgbClr val="0033CC"/>
                          </a:solidFill>
                          <a:latin typeface="+mj-lt"/>
                        </a:rPr>
                        <a:t>may</a:t>
                      </a:r>
                      <a:r>
                        <a:rPr kumimoji="0" lang="en-US" altLang="ko-KR" sz="1800" b="0" i="0" u="none" strike="sngStrike" kern="1200" cap="none" spc="0" normalizeH="0" baseline="0" noProof="0" dirty="0" smtClean="0">
                          <a:ln>
                            <a:noFill/>
                          </a:ln>
                          <a:solidFill>
                            <a:srgbClr val="FF0000"/>
                          </a:solidFill>
                          <a:effectLst/>
                          <a:uLnTx/>
                          <a:uFillTx/>
                          <a:latin typeface="Times New Roman"/>
                          <a:ea typeface="+mn-ea"/>
                          <a:cs typeface="+mn-cs"/>
                        </a:rPr>
                        <a:t>shall</a:t>
                      </a:r>
                      <a:r>
                        <a:rPr lang="en-US" altLang="ko-KR" sz="1800" baseline="0" dirty="0" smtClean="0">
                          <a:solidFill>
                            <a:schemeClr val="tx1"/>
                          </a:solidFill>
                          <a:latin typeface="+mj-lt"/>
                        </a:rPr>
                        <a:t> support privacy that a PD is not tracked </a:t>
                      </a:r>
                      <a:r>
                        <a:rPr lang="en-US" altLang="ko-KR" sz="1800" strike="sngStrike" baseline="0" dirty="0" smtClean="0">
                          <a:solidFill>
                            <a:srgbClr val="FF0000"/>
                          </a:solidFill>
                          <a:latin typeface="+mj-lt"/>
                        </a:rPr>
                        <a:t>when a user manipulate not to broadcast the peer identity of the peer</a:t>
                      </a:r>
                      <a:r>
                        <a:rPr lang="en-US" altLang="ko-KR" sz="1800" baseline="0" dirty="0" smtClean="0">
                          <a:solidFill>
                            <a:schemeClr val="tx1"/>
                          </a:solidFill>
                          <a:latin typeface="+mj-lt"/>
                        </a:rPr>
                        <a:t>.”</a:t>
                      </a:r>
                    </a:p>
                    <a:p>
                      <a:pPr latinLnBrk="1">
                        <a:buFont typeface="Wingdings" pitchFamily="2" charset="2"/>
                        <a:buNone/>
                      </a:pPr>
                      <a:r>
                        <a:rPr lang="en-US" altLang="ko-KR" sz="1800" baseline="0" dirty="0" smtClean="0">
                          <a:latin typeface="+mj-lt"/>
                        </a:rPr>
                        <a:t>“IEEE 802.15.8 </a:t>
                      </a:r>
                      <a:r>
                        <a:rPr lang="en-US" altLang="ko-KR" sz="1800" baseline="0" dirty="0" smtClean="0">
                          <a:solidFill>
                            <a:srgbClr val="0033CC"/>
                          </a:solidFill>
                          <a:latin typeface="+mj-lt"/>
                        </a:rPr>
                        <a:t>may</a:t>
                      </a:r>
                      <a:r>
                        <a:rPr lang="en-US" altLang="ko-KR" sz="1800" baseline="0" dirty="0" smtClean="0">
                          <a:latin typeface="+mj-lt"/>
                        </a:rPr>
                        <a:t> </a:t>
                      </a:r>
                      <a:r>
                        <a:rPr lang="en-US" altLang="ko-KR" sz="1800" strike="sngStrike" baseline="0" dirty="0" smtClean="0">
                          <a:solidFill>
                            <a:srgbClr val="FF0000"/>
                          </a:solidFill>
                          <a:latin typeface="+mj-lt"/>
                        </a:rPr>
                        <a:t>shall</a:t>
                      </a:r>
                      <a:r>
                        <a:rPr lang="en-US" altLang="ko-KR" sz="1800" baseline="0" dirty="0" smtClean="0">
                          <a:latin typeface="+mj-lt"/>
                        </a:rPr>
                        <a:t> </a:t>
                      </a:r>
                      <a:r>
                        <a:rPr lang="en-US" altLang="ko-KR" sz="1800" strike="sngStrike" baseline="0" dirty="0" smtClean="0">
                          <a:solidFill>
                            <a:srgbClr val="FF0000"/>
                          </a:solidFill>
                          <a:latin typeface="+mj-lt"/>
                        </a:rPr>
                        <a:t>provide</a:t>
                      </a:r>
                      <a:r>
                        <a:rPr lang="en-US" altLang="ko-KR" sz="1800" baseline="0" dirty="0" smtClean="0">
                          <a:latin typeface="+mj-lt"/>
                        </a:rPr>
                        <a:t> support proximity-based presence functionality that a PD </a:t>
                      </a:r>
                      <a:r>
                        <a:rPr lang="en-US" altLang="ko-KR" sz="1800" strike="sngStrike" baseline="0" dirty="0" smtClean="0">
                          <a:latin typeface="+mj-lt"/>
                        </a:rPr>
                        <a:t>shall</a:t>
                      </a:r>
                      <a:r>
                        <a:rPr lang="en-US" altLang="ko-KR" sz="1800" baseline="0" dirty="0" smtClean="0">
                          <a:latin typeface="+mj-lt"/>
                        </a:rPr>
                        <a:t> recognize</a:t>
                      </a:r>
                      <a:r>
                        <a:rPr lang="en-US" altLang="ko-KR" sz="1800" baseline="0" dirty="0" smtClean="0">
                          <a:solidFill>
                            <a:srgbClr val="0033CC"/>
                          </a:solidFill>
                          <a:latin typeface="+mj-lt"/>
                        </a:rPr>
                        <a:t>s</a:t>
                      </a:r>
                      <a:r>
                        <a:rPr lang="en-US" altLang="ko-KR" sz="1800" baseline="0" dirty="0" smtClean="0">
                          <a:latin typeface="+mj-lt"/>
                        </a:rPr>
                        <a:t> another peer entering in the proximity as well as the peer going out of the proximity.”</a:t>
                      </a:r>
                      <a:endParaRPr kumimoji="0" lang="en-US" altLang="ko-KR" sz="1800" b="0" i="0" u="none" strike="noStrike" kern="1200" cap="none" spc="0" normalizeH="0" baseline="0" noProof="0" dirty="0" smtClean="0">
                        <a:ln>
                          <a:noFill/>
                        </a:ln>
                        <a:solidFill>
                          <a:srgbClr val="000000"/>
                        </a:solidFill>
                        <a:effectLst/>
                        <a:uLnTx/>
                        <a:uFillTx/>
                        <a:latin typeface="Times New Roman"/>
                        <a:ea typeface="+mn-ea"/>
                        <a:cs typeface="+mn-cs"/>
                      </a:endParaRPr>
                    </a:p>
                    <a:p>
                      <a:pPr marL="0" marR="0" lvl="0" indent="0" algn="l" defTabSz="914400" rtl="0" eaLnBrk="1" fontAlgn="auto" latinLnBrk="1" hangingPunct="1">
                        <a:lnSpc>
                          <a:spcPct val="100000"/>
                        </a:lnSpc>
                        <a:spcBef>
                          <a:spcPts val="0"/>
                        </a:spcBef>
                        <a:spcAft>
                          <a:spcPts val="0"/>
                        </a:spcAft>
                        <a:buClrTx/>
                        <a:buSzTx/>
                        <a:buFont typeface="Wingdings" pitchFamily="2" charset="2"/>
                        <a:buNone/>
                        <a:tabLst/>
                        <a:defRPr/>
                      </a:pPr>
                      <a:r>
                        <a:rPr kumimoji="0" lang="en-US" altLang="ko-KR" sz="1800" b="0" i="0" u="none" strike="noStrike" kern="1200" cap="none" spc="0" normalizeH="0" baseline="0" noProof="0" dirty="0" smtClean="0">
                          <a:ln>
                            <a:noFill/>
                          </a:ln>
                          <a:solidFill>
                            <a:srgbClr val="000000"/>
                          </a:solidFill>
                          <a:effectLst/>
                          <a:uLnTx/>
                          <a:uFillTx/>
                          <a:latin typeface="Times New Roman"/>
                          <a:ea typeface="+mn-ea"/>
                          <a:cs typeface="+mn-cs"/>
                        </a:rPr>
                        <a:t>“IEEE 802.15.8 </a:t>
                      </a:r>
                      <a:r>
                        <a:rPr kumimoji="0" lang="en-US" altLang="ko-KR" sz="1800" b="0" i="0" u="none" strike="noStrike" kern="1200" cap="none" spc="0" normalizeH="0" baseline="0" noProof="0" dirty="0" smtClean="0">
                          <a:ln>
                            <a:noFill/>
                          </a:ln>
                          <a:solidFill>
                            <a:srgbClr val="0033CC"/>
                          </a:solidFill>
                          <a:effectLst/>
                          <a:uLnTx/>
                          <a:uFillTx/>
                          <a:latin typeface="Times New Roman"/>
                          <a:ea typeface="+mn-ea"/>
                          <a:cs typeface="+mn-cs"/>
                        </a:rPr>
                        <a:t>may</a:t>
                      </a:r>
                      <a:r>
                        <a:rPr kumimoji="0" lang="en-US" altLang="ko-KR" sz="1800" b="0" i="0" u="none" strike="noStrike" kern="1200" cap="none" spc="0" normalizeH="0" baseline="0" noProof="0" dirty="0" smtClean="0">
                          <a:ln>
                            <a:noFill/>
                          </a:ln>
                          <a:solidFill>
                            <a:srgbClr val="000000"/>
                          </a:solidFill>
                          <a:effectLst/>
                          <a:uLnTx/>
                          <a:uFillTx/>
                          <a:latin typeface="Times New Roman"/>
                          <a:ea typeface="+mn-ea"/>
                          <a:cs typeface="+mn-cs"/>
                        </a:rPr>
                        <a:t> </a:t>
                      </a:r>
                      <a:r>
                        <a:rPr kumimoji="0" lang="en-US" altLang="ko-KR" sz="1800" b="0" i="0" u="none" strike="sngStrike" kern="1200" cap="none" spc="0" normalizeH="0" baseline="0" noProof="0" dirty="0" smtClean="0">
                          <a:ln>
                            <a:noFill/>
                          </a:ln>
                          <a:solidFill>
                            <a:srgbClr val="FF0000"/>
                          </a:solidFill>
                          <a:effectLst/>
                          <a:uLnTx/>
                          <a:uFillTx/>
                          <a:latin typeface="Times New Roman"/>
                          <a:ea typeface="+mn-ea"/>
                          <a:cs typeface="+mn-cs"/>
                        </a:rPr>
                        <a:t>shall provide</a:t>
                      </a:r>
                      <a:r>
                        <a:rPr kumimoji="0" lang="en-US" altLang="ko-KR" sz="1800" b="0" i="0" u="none" strike="noStrike" kern="1200" cap="none" spc="0" normalizeH="0" baseline="0" noProof="0" dirty="0" smtClean="0">
                          <a:ln>
                            <a:noFill/>
                          </a:ln>
                          <a:solidFill>
                            <a:srgbClr val="000000"/>
                          </a:solidFill>
                          <a:effectLst/>
                          <a:uLnTx/>
                          <a:uFillTx/>
                          <a:latin typeface="Times New Roman"/>
                          <a:ea typeface="+mn-ea"/>
                          <a:cs typeface="+mn-cs"/>
                        </a:rPr>
                        <a:t> </a:t>
                      </a:r>
                      <a:r>
                        <a:rPr kumimoji="0" lang="en-US" altLang="ko-KR" sz="1800" b="0" i="0" u="none" strike="sngStrike" kern="1200" cap="none" spc="0" normalizeH="0" baseline="0" noProof="0" dirty="0" smtClean="0">
                          <a:ln>
                            <a:noFill/>
                          </a:ln>
                          <a:solidFill>
                            <a:srgbClr val="FF0000"/>
                          </a:solidFill>
                          <a:effectLst/>
                          <a:uLnTx/>
                          <a:uFillTx/>
                          <a:latin typeface="Times New Roman"/>
                          <a:ea typeface="+mn-ea"/>
                          <a:cs typeface="+mn-cs"/>
                        </a:rPr>
                        <a:t>support state-based presence functionality</a:t>
                      </a:r>
                      <a:r>
                        <a:rPr kumimoji="0" lang="en-US" altLang="ko-KR" sz="1800" b="0" i="0" u="none" strike="noStrike" kern="1200" cap="none" spc="0" normalizeH="0" baseline="0" noProof="0" dirty="0" smtClean="0">
                          <a:ln>
                            <a:noFill/>
                          </a:ln>
                          <a:solidFill>
                            <a:srgbClr val="000000"/>
                          </a:solidFill>
                          <a:effectLst/>
                          <a:uLnTx/>
                          <a:uFillTx/>
                          <a:latin typeface="Times New Roman"/>
                          <a:ea typeface="+mn-ea"/>
                          <a:cs typeface="+mn-cs"/>
                        </a:rPr>
                        <a:t> </a:t>
                      </a:r>
                      <a:r>
                        <a:rPr kumimoji="0" lang="en-US" altLang="ko-KR" sz="1800" b="0" i="0" u="none" strike="sngStrike" kern="1200" cap="none" spc="0" normalizeH="0" baseline="0" noProof="0" dirty="0" smtClean="0">
                          <a:ln>
                            <a:noFill/>
                          </a:ln>
                          <a:solidFill>
                            <a:srgbClr val="FF0000"/>
                          </a:solidFill>
                          <a:effectLst/>
                          <a:uLnTx/>
                          <a:uFillTx/>
                          <a:latin typeface="Times New Roman"/>
                          <a:ea typeface="+mn-ea"/>
                          <a:cs typeface="+mn-cs"/>
                        </a:rPr>
                        <a:t>that a PD shall recognize another peer activation as well as the peer deactivation.</a:t>
                      </a:r>
                      <a:r>
                        <a:rPr kumimoji="0" lang="en-US" altLang="ko-KR" sz="1800" b="0" i="0" u="none" strike="noStrike" kern="1200" cap="none" spc="0" normalizeH="0" baseline="0" noProof="0" dirty="0" smtClean="0">
                          <a:ln>
                            <a:noFill/>
                          </a:ln>
                          <a:solidFill>
                            <a:srgbClr val="000000"/>
                          </a:solidFill>
                          <a:effectLst/>
                          <a:uLnTx/>
                          <a:uFillTx/>
                          <a:latin typeface="Times New Roman"/>
                          <a:ea typeface="+mn-ea"/>
                          <a:cs typeface="+mn-cs"/>
                        </a:rPr>
                        <a:t> </a:t>
                      </a:r>
                      <a:r>
                        <a:rPr kumimoji="0" lang="en-US" altLang="ko-KR" sz="1800" b="0" i="0" u="none" strike="noStrike" kern="1200" cap="none" spc="0" normalizeH="0" baseline="0" noProof="0" dirty="0" smtClean="0">
                          <a:ln>
                            <a:noFill/>
                          </a:ln>
                          <a:solidFill>
                            <a:srgbClr val="0033CC"/>
                          </a:solidFill>
                          <a:effectLst/>
                          <a:uLnTx/>
                          <a:uFillTx/>
                          <a:latin typeface="Times New Roman"/>
                          <a:ea typeface="+mn-ea"/>
                          <a:cs typeface="+mn-cs"/>
                        </a:rPr>
                        <a:t>support that a user recognizes the activation status of peers.”</a:t>
                      </a:r>
                    </a:p>
                  </a:txBody>
                  <a:tcPr anchor="ctr"/>
                </a:tc>
              </a:tr>
            </a:tbl>
          </a:graphicData>
        </a:graphic>
      </p:graphicFrame>
      <p:sp>
        <p:nvSpPr>
          <p:cNvPr id="8" name="모서리가 둥근 직사각형 7"/>
          <p:cNvSpPr/>
          <p:nvPr/>
        </p:nvSpPr>
        <p:spPr bwMode="auto">
          <a:xfrm>
            <a:off x="2214546" y="2571744"/>
            <a:ext cx="6357982" cy="3857652"/>
          </a:xfrm>
          <a:prstGeom prst="roundRect">
            <a:avLst/>
          </a:prstGeom>
          <a:noFill/>
          <a:ln w="28575" cap="flat" cmpd="sng" algn="ctr">
            <a:solidFill>
              <a:srgbClr val="0033CC"/>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New Comments</a:t>
            </a:r>
            <a:br>
              <a:rPr lang="en-US" altLang="ko-KR" dirty="0" smtClean="0"/>
            </a:br>
            <a:r>
              <a:rPr lang="en-US" altLang="ko-KR" sz="1600" dirty="0" smtClean="0"/>
              <a:t>to 6.16 Requirements for high layer and infrastructure interaction </a:t>
            </a:r>
            <a:endParaRPr lang="ko-KR" altLang="en-US" sz="1600" dirty="0"/>
          </a:p>
        </p:txBody>
      </p:sp>
      <p:sp>
        <p:nvSpPr>
          <p:cNvPr id="3" name="내용 개체 틀 2"/>
          <p:cNvSpPr>
            <a:spLocks noGrp="1"/>
          </p:cNvSpPr>
          <p:nvPr>
            <p:ph idx="1"/>
          </p:nvPr>
        </p:nvSpPr>
        <p:spPr/>
        <p:txBody>
          <a:bodyPr/>
          <a:lstStyle/>
          <a:p>
            <a:endParaRPr lang="ko-KR" altLang="en-US"/>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12</a:t>
            </a:fld>
            <a:endParaRPr lang="en-US" altLang="ko-KR"/>
          </a:p>
        </p:txBody>
      </p:sp>
      <p:graphicFrame>
        <p:nvGraphicFramePr>
          <p:cNvPr id="7" name="내용 개체 틀 7"/>
          <p:cNvGraphicFramePr>
            <a:graphicFrameLocks/>
          </p:cNvGraphicFramePr>
          <p:nvPr/>
        </p:nvGraphicFramePr>
        <p:xfrm>
          <a:off x="685800" y="1857364"/>
          <a:ext cx="7772400" cy="2704232"/>
        </p:xfrm>
        <a:graphic>
          <a:graphicData uri="http://schemas.openxmlformats.org/drawingml/2006/table">
            <a:tbl>
              <a:tblPr firstRow="1" bandRow="1">
                <a:tableStyleId>{21E4AEA4-8DFA-4A89-87EB-49C32662AFE0}</a:tableStyleId>
              </a:tblPr>
              <a:tblGrid>
                <a:gridCol w="1671622"/>
                <a:gridCol w="6100778"/>
              </a:tblGrid>
              <a:tr h="418232">
                <a:tc>
                  <a:txBody>
                    <a:bodyPr/>
                    <a:lstStyle/>
                    <a:p>
                      <a:pPr algn="ctr" latinLnBrk="1"/>
                      <a:r>
                        <a:rPr lang="en-US" altLang="ko-KR" dirty="0" smtClean="0"/>
                        <a:t>Commenter</a:t>
                      </a:r>
                      <a:endParaRPr lang="ko-KR" altLang="en-US" dirty="0"/>
                    </a:p>
                  </a:txBody>
                  <a:tcPr anchor="ctr"/>
                </a:tc>
                <a:tc>
                  <a:txBody>
                    <a:bodyPr/>
                    <a:lstStyle/>
                    <a:p>
                      <a:pPr algn="ctr" latinLnBrk="1"/>
                      <a:r>
                        <a:rPr lang="en-US" altLang="ko-KR" dirty="0" smtClean="0"/>
                        <a:t>Comments</a:t>
                      </a:r>
                      <a:endParaRPr lang="ko-KR" altLang="en-US" dirty="0"/>
                    </a:p>
                  </a:txBody>
                  <a:tcPr anchor="ctr"/>
                </a:tc>
              </a:tr>
              <a:tr h="867652">
                <a:tc>
                  <a:txBody>
                    <a:bodyPr/>
                    <a:lstStyle/>
                    <a:p>
                      <a:pPr algn="ctr" latinLnBrk="1"/>
                      <a:r>
                        <a:rPr lang="en-US" altLang="ko-KR" dirty="0" smtClean="0"/>
                        <a:t>Eldad Zeira</a:t>
                      </a:r>
                      <a:endParaRPr lang="ko-KR" altLang="en-US" dirty="0"/>
                    </a:p>
                  </a:txBody>
                  <a:tcPr anchor="ctr"/>
                </a:tc>
                <a:tc>
                  <a:txBody>
                    <a:bodyPr/>
                    <a:lstStyle/>
                    <a:p>
                      <a:pPr marL="0" marR="0" indent="0" algn="l" defTabSz="914400" rtl="0" eaLnBrk="1" fontAlgn="auto" latinLnBrk="1" hangingPunct="1">
                        <a:lnSpc>
                          <a:spcPct val="100000"/>
                        </a:lnSpc>
                        <a:spcBef>
                          <a:spcPts val="0"/>
                        </a:spcBef>
                        <a:spcAft>
                          <a:spcPts val="0"/>
                        </a:spcAft>
                        <a:buClrTx/>
                        <a:buSzTx/>
                        <a:buFont typeface="Wingdings" pitchFamily="2" charset="2"/>
                        <a:buChar char="§"/>
                        <a:tabLst/>
                        <a:defRPr/>
                      </a:pPr>
                      <a:r>
                        <a:rPr lang="en-US" altLang="ko-KR" sz="1600" dirty="0" smtClean="0">
                          <a:latin typeface="+mj-lt"/>
                        </a:rPr>
                        <a:t> </a:t>
                      </a:r>
                      <a:r>
                        <a:rPr lang="en-US" altLang="ko-KR" sz="1800" baseline="0" dirty="0" smtClean="0">
                          <a:latin typeface="+mj-lt"/>
                        </a:rPr>
                        <a:t>Add new texts into 6.16 as follows:</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baseline="0" dirty="0" smtClean="0">
                          <a:latin typeface="+mj-lt"/>
                        </a:rPr>
                        <a:t>“</a:t>
                      </a:r>
                      <a:r>
                        <a:rPr lang="en-US" altLang="ko-KR" sz="1800" strike="sngStrike" baseline="0" dirty="0" smtClean="0">
                          <a:latin typeface="+mj-lt"/>
                        </a:rPr>
                        <a:t>A discovery identity of a PD is derived from higher layers. Discovery identity may be pre-configured e.g. for the purpose of relaying.</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endParaRPr lang="en-US" altLang="ko-KR" sz="1800" baseline="0" dirty="0" smtClean="0">
                        <a:latin typeface="+mj-lt"/>
                      </a:endParaRP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baseline="0" dirty="0" smtClean="0">
                          <a:latin typeface="+mj-lt"/>
                        </a:rPr>
                        <a:t>How to handle discovery and peering in the absence of higher layers, infrastructure access or sufficient pre-configuration information is out of scope for 802.15.8</a:t>
                      </a:r>
                      <a:r>
                        <a:rPr lang="en-US" altLang="ko-KR" sz="1800" strike="sngStrike" baseline="0" dirty="0" smtClean="0">
                          <a:solidFill>
                            <a:srgbClr val="FF0000"/>
                          </a:solidFill>
                          <a:latin typeface="+mj-lt"/>
                        </a:rPr>
                        <a:t>-PAC.</a:t>
                      </a:r>
                      <a:r>
                        <a:rPr lang="en-US" altLang="ko-KR" sz="1800" baseline="0" dirty="0" smtClean="0">
                          <a:latin typeface="+mj-lt"/>
                        </a:rPr>
                        <a:t>”</a:t>
                      </a:r>
                      <a:endParaRPr lang="ko-KR" altLang="en-US" sz="1800" dirty="0">
                        <a:latin typeface="+mn-lt"/>
                      </a:endParaRPr>
                    </a:p>
                  </a:txBody>
                  <a:tcPr anchor="ctr"/>
                </a:tc>
              </a:tr>
            </a:tbl>
          </a:graphicData>
        </a:graphic>
      </p:graphicFrame>
      <p:sp>
        <p:nvSpPr>
          <p:cNvPr id="8" name="모서리가 둥근 직사각형 7"/>
          <p:cNvSpPr/>
          <p:nvPr/>
        </p:nvSpPr>
        <p:spPr bwMode="auto">
          <a:xfrm>
            <a:off x="2214546" y="3714752"/>
            <a:ext cx="6357982" cy="928694"/>
          </a:xfrm>
          <a:prstGeom prst="roundRect">
            <a:avLst/>
          </a:prstGeom>
          <a:noFill/>
          <a:ln w="28575" cap="flat" cmpd="sng" algn="ctr">
            <a:solidFill>
              <a:srgbClr val="0033CC"/>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New Comments</a:t>
            </a:r>
            <a:br>
              <a:rPr lang="en-US" altLang="ko-KR" dirty="0" smtClean="0"/>
            </a:br>
            <a:r>
              <a:rPr lang="en-US" altLang="ko-KR" sz="3200" dirty="0" smtClean="0"/>
              <a:t>to 7.4 Error Rate</a:t>
            </a:r>
            <a:endParaRPr lang="ko-KR" altLang="en-US" sz="1600" dirty="0"/>
          </a:p>
        </p:txBody>
      </p:sp>
      <p:sp>
        <p:nvSpPr>
          <p:cNvPr id="3" name="내용 개체 틀 2"/>
          <p:cNvSpPr>
            <a:spLocks noGrp="1"/>
          </p:cNvSpPr>
          <p:nvPr>
            <p:ph idx="1"/>
          </p:nvPr>
        </p:nvSpPr>
        <p:spPr/>
        <p:txBody>
          <a:bodyPr/>
          <a:lstStyle/>
          <a:p>
            <a:endParaRPr lang="ko-KR" altLang="en-US"/>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13</a:t>
            </a:fld>
            <a:endParaRPr lang="en-US" altLang="ko-KR"/>
          </a:p>
        </p:txBody>
      </p:sp>
      <p:graphicFrame>
        <p:nvGraphicFramePr>
          <p:cNvPr id="7" name="내용 개체 틀 7"/>
          <p:cNvGraphicFramePr>
            <a:graphicFrameLocks/>
          </p:cNvGraphicFramePr>
          <p:nvPr/>
        </p:nvGraphicFramePr>
        <p:xfrm>
          <a:off x="685800" y="1857364"/>
          <a:ext cx="7772400" cy="4654952"/>
        </p:xfrm>
        <a:graphic>
          <a:graphicData uri="http://schemas.openxmlformats.org/drawingml/2006/table">
            <a:tbl>
              <a:tblPr firstRow="1" bandRow="1">
                <a:tableStyleId>{21E4AEA4-8DFA-4A89-87EB-49C32662AFE0}</a:tableStyleId>
              </a:tblPr>
              <a:tblGrid>
                <a:gridCol w="1671622"/>
                <a:gridCol w="6100778"/>
              </a:tblGrid>
              <a:tr h="418232">
                <a:tc>
                  <a:txBody>
                    <a:bodyPr/>
                    <a:lstStyle/>
                    <a:p>
                      <a:pPr algn="ctr" latinLnBrk="1"/>
                      <a:r>
                        <a:rPr lang="en-US" altLang="ko-KR" dirty="0" smtClean="0"/>
                        <a:t>Commenter</a:t>
                      </a:r>
                      <a:endParaRPr lang="ko-KR" altLang="en-US" dirty="0"/>
                    </a:p>
                  </a:txBody>
                  <a:tcPr anchor="ctr"/>
                </a:tc>
                <a:tc>
                  <a:txBody>
                    <a:bodyPr/>
                    <a:lstStyle/>
                    <a:p>
                      <a:pPr algn="ctr" latinLnBrk="1"/>
                      <a:r>
                        <a:rPr lang="en-US" altLang="ko-KR" dirty="0" smtClean="0"/>
                        <a:t>Comments</a:t>
                      </a:r>
                      <a:endParaRPr lang="ko-KR" altLang="en-US" dirty="0"/>
                    </a:p>
                  </a:txBody>
                  <a:tcPr anchor="ctr"/>
                </a:tc>
              </a:tr>
              <a:tr h="867652">
                <a:tc>
                  <a:txBody>
                    <a:bodyPr/>
                    <a:lstStyle/>
                    <a:p>
                      <a:pPr algn="ctr" latinLnBrk="1"/>
                      <a:r>
                        <a:rPr lang="en-US" altLang="ko-KR" dirty="0" smtClean="0"/>
                        <a:t>Marco Hernandez</a:t>
                      </a:r>
                      <a:endParaRPr lang="ko-KR" altLang="en-US" dirty="0"/>
                    </a:p>
                  </a:txBody>
                  <a:tcPr anchor="ctr"/>
                </a:tc>
                <a:tc>
                  <a:txBody>
                    <a:bodyPr/>
                    <a:lstStyle/>
                    <a:p>
                      <a:pPr marL="0" marR="0" indent="0" algn="l" defTabSz="914400" rtl="0" eaLnBrk="1" fontAlgn="auto" latinLnBrk="1" hangingPunct="1">
                        <a:lnSpc>
                          <a:spcPct val="100000"/>
                        </a:lnSpc>
                        <a:spcBef>
                          <a:spcPts val="0"/>
                        </a:spcBef>
                        <a:spcAft>
                          <a:spcPts val="0"/>
                        </a:spcAft>
                        <a:buClrTx/>
                        <a:buSzTx/>
                        <a:buFont typeface="Wingdings" pitchFamily="2" charset="2"/>
                        <a:buChar char="§"/>
                        <a:tabLst/>
                        <a:defRPr/>
                      </a:pPr>
                      <a:r>
                        <a:rPr lang="en-US" altLang="ko-KR" sz="1600" dirty="0" smtClean="0">
                          <a:latin typeface="+mj-lt"/>
                        </a:rPr>
                        <a:t> </a:t>
                      </a:r>
                      <a:r>
                        <a:rPr lang="en-US" altLang="ko-KR" sz="1600" baseline="0" dirty="0" smtClean="0">
                          <a:latin typeface="+mj-lt"/>
                        </a:rPr>
                        <a:t>Add new texts into 7.4 as follows:</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strike="sngStrike" baseline="0" dirty="0" smtClean="0">
                          <a:latin typeface="+mj-lt"/>
                        </a:rPr>
                        <a:t>"Transmission range from a PD to another PD of at least </a:t>
                      </a:r>
                      <a:r>
                        <a:rPr lang="en-US" altLang="ko-KR" sz="1600" strike="sngStrike" baseline="0" dirty="0" smtClean="0">
                          <a:solidFill>
                            <a:srgbClr val="FF0000"/>
                          </a:solidFill>
                          <a:latin typeface="+mj-lt"/>
                        </a:rPr>
                        <a:t>500</a:t>
                      </a:r>
                      <a:r>
                        <a:rPr lang="en-US" altLang="ko-KR" sz="1600" strike="sngStrike" baseline="0" dirty="0" smtClean="0">
                          <a:latin typeface="+mj-lt"/>
                        </a:rPr>
                        <a:t> </a:t>
                      </a:r>
                      <a:r>
                        <a:rPr lang="en-US" altLang="ko-KR" sz="1600" strike="sngStrike" baseline="0" dirty="0" smtClean="0">
                          <a:solidFill>
                            <a:srgbClr val="0033CC"/>
                          </a:solidFill>
                          <a:latin typeface="+mj-lt"/>
                        </a:rPr>
                        <a:t>200</a:t>
                      </a:r>
                      <a:r>
                        <a:rPr lang="en-US" altLang="ko-KR" sz="1600" strike="sngStrike" baseline="0" dirty="0" smtClean="0">
                          <a:latin typeface="+mj-lt"/>
                        </a:rPr>
                        <a:t> meters shall be supported for the lowest link bit rate in proposed frequency band, excluding </a:t>
                      </a:r>
                      <a:r>
                        <a:rPr lang="en-US" altLang="ko-KR" sz="1600" strike="sngStrike" baseline="0" dirty="0" smtClean="0">
                          <a:solidFill>
                            <a:srgbClr val="0033CC"/>
                          </a:solidFill>
                          <a:latin typeface="+mj-lt"/>
                        </a:rPr>
                        <a:t>2.4GHz, 5GHz, </a:t>
                      </a:r>
                      <a:r>
                        <a:rPr lang="en-US" altLang="ko-KR" sz="1600" strike="sngStrike" baseline="0" dirty="0" smtClean="0">
                          <a:latin typeface="+mj-lt"/>
                        </a:rPr>
                        <a:t>or the UWB band</a:t>
                      </a:r>
                      <a:r>
                        <a:rPr lang="en-US" altLang="ko-KR" sz="1600" strike="sngStrike" baseline="0" dirty="0" smtClean="0">
                          <a:solidFill>
                            <a:srgbClr val="FF0000"/>
                          </a:solidFill>
                          <a:latin typeface="+mj-lt"/>
                        </a:rPr>
                        <a:t>, which has a value of 10 m</a:t>
                      </a:r>
                      <a:r>
                        <a:rPr lang="en-US" altLang="ko-KR" sz="1600" strike="sngStrike" baseline="0" dirty="0" smtClean="0">
                          <a:latin typeface="+mj-lt"/>
                        </a:rPr>
                        <a:t>.</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strike="sngStrike" baseline="0" dirty="0" smtClean="0">
                          <a:solidFill>
                            <a:srgbClr val="FF0000"/>
                          </a:solidFill>
                          <a:latin typeface="+mj-lt"/>
                        </a:rPr>
                        <a:t>At this transmission range, </a:t>
                      </a:r>
                      <a:r>
                        <a:rPr lang="en-US" altLang="ko-KR" sz="1600" baseline="0" dirty="0" smtClean="0">
                          <a:latin typeface="+mj-lt"/>
                        </a:rPr>
                        <a:t>the packet error rate (PER) shall be less than or equal to 10% for a </a:t>
                      </a:r>
                      <a:r>
                        <a:rPr lang="en-US" altLang="ko-KR" sz="1600" strike="sngStrike" baseline="0" dirty="0" smtClean="0">
                          <a:solidFill>
                            <a:srgbClr val="FF0000"/>
                          </a:solidFill>
                          <a:latin typeface="+mj-lt"/>
                        </a:rPr>
                        <a:t>128</a:t>
                      </a:r>
                      <a:r>
                        <a:rPr lang="en-US" altLang="ko-KR" sz="1600" baseline="0" dirty="0" smtClean="0">
                          <a:solidFill>
                            <a:srgbClr val="0033CC"/>
                          </a:solidFill>
                          <a:latin typeface="+mj-lt"/>
                        </a:rPr>
                        <a:t>256</a:t>
                      </a:r>
                      <a:r>
                        <a:rPr lang="en-US" altLang="ko-KR" sz="1600" baseline="0" dirty="0" smtClean="0">
                          <a:latin typeface="+mj-lt"/>
                        </a:rPr>
                        <a:t> octet </a:t>
                      </a:r>
                      <a:r>
                        <a:rPr lang="en-US" altLang="ko-KR" sz="1600" strike="sngStrike" baseline="0" dirty="0" smtClean="0">
                          <a:solidFill>
                            <a:srgbClr val="FF0000"/>
                          </a:solidFill>
                          <a:latin typeface="+mj-lt"/>
                        </a:rPr>
                        <a:t>payload</a:t>
                      </a:r>
                      <a:r>
                        <a:rPr lang="en-US" altLang="ko-KR" sz="1600" baseline="0" dirty="0" smtClean="0">
                          <a:latin typeface="+mj-lt"/>
                        </a:rPr>
                        <a:t> </a:t>
                      </a:r>
                      <a:r>
                        <a:rPr lang="en-US" altLang="ko-KR" sz="1600" baseline="0" dirty="0" smtClean="0">
                          <a:solidFill>
                            <a:srgbClr val="0033CC"/>
                          </a:solidFill>
                          <a:latin typeface="+mj-lt"/>
                        </a:rPr>
                        <a:t>packet size </a:t>
                      </a:r>
                      <a:r>
                        <a:rPr lang="en-US" altLang="ko-KR" sz="1600" baseline="0" dirty="0" smtClean="0">
                          <a:latin typeface="+mj-lt"/>
                        </a:rPr>
                        <a:t>with a link success probability of 95% over all channel conditions as specified in the channel model document per frequency band.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Straw poll : 256 </a:t>
                      </a:r>
                      <a:r>
                        <a:rPr lang="en-US" altLang="ko-KR" sz="1600" baseline="0" dirty="0" err="1" smtClean="0">
                          <a:latin typeface="+mj-lt"/>
                        </a:rPr>
                        <a:t>vs</a:t>
                      </a:r>
                      <a:r>
                        <a:rPr lang="en-US" altLang="ko-KR" sz="1600" baseline="0" dirty="0" smtClean="0">
                          <a:latin typeface="+mj-lt"/>
                        </a:rPr>
                        <a:t> 512    : 256 won</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endParaRPr lang="en-US" altLang="ko-KR" sz="1600" baseline="0" dirty="0" smtClean="0">
                        <a:latin typeface="+mj-lt"/>
                      </a:endParaRP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A link success probability of 95% is defined as the PER averaged over the channels that result in the 95% best performance at a given </a:t>
                      </a:r>
                      <a:r>
                        <a:rPr lang="en-US" altLang="ko-KR" sz="1600" baseline="0" dirty="0" err="1" smtClean="0">
                          <a:latin typeface="+mj-lt"/>
                        </a:rPr>
                        <a:t>Eb</a:t>
                      </a:r>
                      <a:r>
                        <a:rPr lang="en-US" altLang="ko-KR" sz="1600" baseline="0" dirty="0" smtClean="0">
                          <a:latin typeface="+mj-lt"/>
                        </a:rPr>
                        <a:t>/N0 for a channel mode</a:t>
                      </a:r>
                      <a:r>
                        <a:rPr lang="en-US" altLang="ko-KR" sz="1600" baseline="0" dirty="0" smtClean="0">
                          <a:solidFill>
                            <a:srgbClr val="0033CC"/>
                          </a:solidFill>
                          <a:latin typeface="+mj-lt"/>
                        </a:rPr>
                        <a:t>l</a:t>
                      </a:r>
                      <a:r>
                        <a:rPr lang="en-US" altLang="ko-KR" sz="1600" baseline="0" dirty="0" smtClean="0">
                          <a:latin typeface="+mj-lt"/>
                        </a:rPr>
                        <a:t>, i.e., the PER performance due to the worst 5% channels at a given </a:t>
                      </a:r>
                      <a:r>
                        <a:rPr lang="en-US" altLang="ko-KR" sz="1600" baseline="0" dirty="0" err="1" smtClean="0">
                          <a:latin typeface="+mj-lt"/>
                        </a:rPr>
                        <a:t>Eb</a:t>
                      </a:r>
                      <a:r>
                        <a:rPr lang="en-US" altLang="ko-KR" sz="1600" baseline="0" dirty="0" smtClean="0">
                          <a:latin typeface="+mj-lt"/>
                        </a:rPr>
                        <a:t>/N0 should not be included in the average PER calculation."</a:t>
                      </a:r>
                    </a:p>
                  </a:txBody>
                  <a:tcPr anchor="ctr"/>
                </a:tc>
              </a:tr>
            </a:tbl>
          </a:graphicData>
        </a:graphic>
      </p:graphicFrame>
      <p:sp>
        <p:nvSpPr>
          <p:cNvPr id="8" name="모서리가 둥근 직사각형 7"/>
          <p:cNvSpPr/>
          <p:nvPr/>
        </p:nvSpPr>
        <p:spPr bwMode="auto">
          <a:xfrm>
            <a:off x="2214546" y="3714752"/>
            <a:ext cx="6357982" cy="1071570"/>
          </a:xfrm>
          <a:prstGeom prst="roundRect">
            <a:avLst/>
          </a:prstGeom>
          <a:noFill/>
          <a:ln w="28575" cap="flat" cmpd="sng" algn="ctr">
            <a:solidFill>
              <a:srgbClr val="0033CC"/>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모서리가 둥근 직사각형 8"/>
          <p:cNvSpPr/>
          <p:nvPr/>
        </p:nvSpPr>
        <p:spPr bwMode="auto">
          <a:xfrm>
            <a:off x="2214546" y="5214950"/>
            <a:ext cx="6357982" cy="1285884"/>
          </a:xfrm>
          <a:prstGeom prst="roundRect">
            <a:avLst/>
          </a:prstGeom>
          <a:noFill/>
          <a:ln w="28575" cap="flat" cmpd="sng" algn="ctr">
            <a:solidFill>
              <a:srgbClr val="0033CC"/>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New Comments</a:t>
            </a:r>
            <a:br>
              <a:rPr lang="en-US" altLang="ko-KR" dirty="0" smtClean="0"/>
            </a:br>
            <a:r>
              <a:rPr lang="en-US" altLang="ko-KR" sz="2400" dirty="0" smtClean="0"/>
              <a:t>to 9.3 Simulation scenarios and parameters </a:t>
            </a:r>
            <a:endParaRPr lang="ko-KR" altLang="en-US" dirty="0"/>
          </a:p>
        </p:txBody>
      </p:sp>
      <p:sp>
        <p:nvSpPr>
          <p:cNvPr id="3" name="내용 개체 틀 2"/>
          <p:cNvSpPr>
            <a:spLocks noGrp="1"/>
          </p:cNvSpPr>
          <p:nvPr>
            <p:ph idx="1"/>
          </p:nvPr>
        </p:nvSpPr>
        <p:spPr/>
        <p:txBody>
          <a:bodyPr/>
          <a:lstStyle/>
          <a:p>
            <a:endParaRPr lang="ko-KR" altLang="en-US"/>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14</a:t>
            </a:fld>
            <a:endParaRPr lang="en-US" altLang="ko-KR"/>
          </a:p>
        </p:txBody>
      </p:sp>
      <p:graphicFrame>
        <p:nvGraphicFramePr>
          <p:cNvPr id="7" name="내용 개체 틀 7"/>
          <p:cNvGraphicFramePr>
            <a:graphicFrameLocks/>
          </p:cNvGraphicFramePr>
          <p:nvPr/>
        </p:nvGraphicFramePr>
        <p:xfrm>
          <a:off x="685800" y="1857364"/>
          <a:ext cx="7772400" cy="4898792"/>
        </p:xfrm>
        <a:graphic>
          <a:graphicData uri="http://schemas.openxmlformats.org/drawingml/2006/table">
            <a:tbl>
              <a:tblPr firstRow="1" bandRow="1">
                <a:tableStyleId>{21E4AEA4-8DFA-4A89-87EB-49C32662AFE0}</a:tableStyleId>
              </a:tblPr>
              <a:tblGrid>
                <a:gridCol w="1671622"/>
                <a:gridCol w="6100778"/>
              </a:tblGrid>
              <a:tr h="418232">
                <a:tc>
                  <a:txBody>
                    <a:bodyPr/>
                    <a:lstStyle/>
                    <a:p>
                      <a:pPr algn="ctr" latinLnBrk="1"/>
                      <a:r>
                        <a:rPr lang="en-US" altLang="ko-KR" dirty="0" smtClean="0"/>
                        <a:t>Commenter</a:t>
                      </a:r>
                      <a:endParaRPr lang="ko-KR" altLang="en-US" dirty="0"/>
                    </a:p>
                  </a:txBody>
                  <a:tcPr anchor="ctr"/>
                </a:tc>
                <a:tc>
                  <a:txBody>
                    <a:bodyPr/>
                    <a:lstStyle/>
                    <a:p>
                      <a:pPr algn="ctr" latinLnBrk="1"/>
                      <a:r>
                        <a:rPr lang="en-US" altLang="ko-KR" smtClean="0"/>
                        <a:t>Comments</a:t>
                      </a:r>
                      <a:endParaRPr lang="ko-KR" altLang="en-US" dirty="0"/>
                    </a:p>
                  </a:txBody>
                  <a:tcPr anchor="ctr"/>
                </a:tc>
              </a:tr>
              <a:tr h="825005">
                <a:tc>
                  <a:txBody>
                    <a:bodyPr/>
                    <a:lstStyle/>
                    <a:p>
                      <a:pPr algn="ctr" latinLnBrk="1"/>
                      <a:r>
                        <a:rPr lang="en-US" altLang="ko-KR" dirty="0" smtClean="0"/>
                        <a:t>Marco Hernandez</a:t>
                      </a:r>
                      <a:endParaRPr lang="ko-KR" altLang="en-US" dirty="0"/>
                    </a:p>
                  </a:txBody>
                  <a:tcPr anchor="ctr"/>
                </a:tc>
                <a:tc>
                  <a:txBody>
                    <a:bodyPr/>
                    <a:lstStyle/>
                    <a:p>
                      <a:r>
                        <a:rPr lang="en-US" altLang="ko-KR" sz="1600" dirty="0" smtClean="0">
                          <a:latin typeface="+mj-lt"/>
                        </a:rPr>
                        <a:t> </a:t>
                      </a:r>
                      <a:r>
                        <a:rPr lang="en-US" altLang="ko-KR" sz="1800" kern="1200" dirty="0" smtClean="0">
                          <a:solidFill>
                            <a:schemeClr val="dk1"/>
                          </a:solidFill>
                          <a:latin typeface="+mn-lt"/>
                          <a:ea typeface="+mn-ea"/>
                          <a:cs typeface="+mn-cs"/>
                        </a:rPr>
                        <a:t>The channel model document specifies the following channel model conditions (path loss , small scale fading and scenarios):</a:t>
                      </a:r>
                      <a:endParaRPr lang="ko-KR" altLang="ko-KR" sz="1800" kern="1200" dirty="0" smtClean="0">
                        <a:solidFill>
                          <a:schemeClr val="dk1"/>
                        </a:solidFill>
                        <a:latin typeface="+mn-lt"/>
                        <a:ea typeface="+mn-ea"/>
                        <a:cs typeface="+mn-cs"/>
                      </a:endParaRPr>
                    </a:p>
                    <a:p>
                      <a:r>
                        <a:rPr lang="en-US" altLang="ko-KR" sz="1800" kern="1200" dirty="0" smtClean="0">
                          <a:solidFill>
                            <a:schemeClr val="dk1"/>
                          </a:solidFill>
                          <a:latin typeface="+mn-lt"/>
                          <a:ea typeface="+mn-ea"/>
                          <a:cs typeface="+mn-cs"/>
                        </a:rPr>
                        <a:t> </a:t>
                      </a:r>
                      <a:endParaRPr lang="ko-KR" altLang="ko-KR" sz="1800" kern="1200" dirty="0" smtClean="0">
                        <a:solidFill>
                          <a:schemeClr val="dk1"/>
                        </a:solidFill>
                        <a:latin typeface="+mn-lt"/>
                        <a:ea typeface="+mn-ea"/>
                        <a:cs typeface="+mn-cs"/>
                      </a:endParaRPr>
                    </a:p>
                    <a:p>
                      <a:r>
                        <a:rPr lang="en-US" altLang="ko-KR" sz="1800" kern="1200" dirty="0" smtClean="0">
                          <a:solidFill>
                            <a:schemeClr val="dk1"/>
                          </a:solidFill>
                          <a:latin typeface="+mn-lt"/>
                          <a:ea typeface="+mn-ea"/>
                          <a:cs typeface="+mn-cs"/>
                        </a:rPr>
                        <a:t>- Indoor office, outdoor to indoor and pedestrian, vehicular for the 900 MHz band</a:t>
                      </a:r>
                      <a:endParaRPr lang="ko-KR" altLang="ko-KR" sz="1800" kern="1200" dirty="0" smtClean="0">
                        <a:solidFill>
                          <a:schemeClr val="dk1"/>
                        </a:solidFill>
                        <a:latin typeface="+mn-lt"/>
                        <a:ea typeface="+mn-ea"/>
                        <a:cs typeface="+mn-cs"/>
                      </a:endParaRPr>
                    </a:p>
                    <a:p>
                      <a:r>
                        <a:rPr lang="en-US" altLang="ko-KR" sz="1800" kern="1200" dirty="0" smtClean="0">
                          <a:solidFill>
                            <a:schemeClr val="dk1"/>
                          </a:solidFill>
                          <a:latin typeface="+mn-lt"/>
                          <a:ea typeface="+mn-ea"/>
                          <a:cs typeface="+mn-cs"/>
                        </a:rPr>
                        <a:t> </a:t>
                      </a:r>
                      <a:endParaRPr lang="ko-KR" altLang="ko-KR" sz="1800" kern="1200" dirty="0" smtClean="0">
                        <a:solidFill>
                          <a:schemeClr val="dk1"/>
                        </a:solidFill>
                        <a:latin typeface="+mn-lt"/>
                        <a:ea typeface="+mn-ea"/>
                        <a:cs typeface="+mn-cs"/>
                      </a:endParaRPr>
                    </a:p>
                    <a:p>
                      <a:r>
                        <a:rPr lang="en-US" altLang="ko-KR" sz="1800" kern="1200" dirty="0" smtClean="0">
                          <a:solidFill>
                            <a:schemeClr val="dk1"/>
                          </a:solidFill>
                          <a:latin typeface="+mn-lt"/>
                          <a:ea typeface="+mn-ea"/>
                          <a:cs typeface="+mn-cs"/>
                        </a:rPr>
                        <a:t>- Outdoor to indoor and pedestrian, vehicular, typical urban for 2.4 GHz band</a:t>
                      </a:r>
                      <a:endParaRPr lang="ko-KR" altLang="ko-KR" sz="1800" kern="1200" dirty="0" smtClean="0">
                        <a:solidFill>
                          <a:schemeClr val="dk1"/>
                        </a:solidFill>
                        <a:latin typeface="+mn-lt"/>
                        <a:ea typeface="+mn-ea"/>
                        <a:cs typeface="+mn-cs"/>
                      </a:endParaRPr>
                    </a:p>
                    <a:p>
                      <a:r>
                        <a:rPr lang="en-US" altLang="ko-KR" sz="1800" kern="1200" dirty="0" smtClean="0">
                          <a:solidFill>
                            <a:schemeClr val="dk1"/>
                          </a:solidFill>
                          <a:latin typeface="+mn-lt"/>
                          <a:ea typeface="+mn-ea"/>
                          <a:cs typeface="+mn-cs"/>
                        </a:rPr>
                        <a:t> </a:t>
                      </a:r>
                      <a:endParaRPr lang="ko-KR" altLang="ko-KR" sz="1800" kern="1200" dirty="0" smtClean="0">
                        <a:solidFill>
                          <a:schemeClr val="dk1"/>
                        </a:solidFill>
                        <a:latin typeface="+mn-lt"/>
                        <a:ea typeface="+mn-ea"/>
                        <a:cs typeface="+mn-cs"/>
                      </a:endParaRPr>
                    </a:p>
                    <a:p>
                      <a:r>
                        <a:rPr lang="en-US" altLang="ko-KR" sz="1800" kern="1200" dirty="0" smtClean="0">
                          <a:solidFill>
                            <a:schemeClr val="dk1"/>
                          </a:solidFill>
                          <a:latin typeface="+mn-lt"/>
                          <a:ea typeface="+mn-ea"/>
                          <a:cs typeface="+mn-cs"/>
                        </a:rPr>
                        <a:t>- Model A, B, C, D, E for 5 GHz band.</a:t>
                      </a:r>
                      <a:endParaRPr lang="ko-KR" altLang="ko-KR" sz="1800" kern="1200" dirty="0" smtClean="0">
                        <a:solidFill>
                          <a:schemeClr val="dk1"/>
                        </a:solidFill>
                        <a:latin typeface="+mn-lt"/>
                        <a:ea typeface="+mn-ea"/>
                        <a:cs typeface="+mn-cs"/>
                      </a:endParaRPr>
                    </a:p>
                    <a:p>
                      <a:r>
                        <a:rPr lang="en-US" altLang="ko-KR" sz="1800" kern="1200" dirty="0" smtClean="0">
                          <a:solidFill>
                            <a:schemeClr val="dk1"/>
                          </a:solidFill>
                          <a:latin typeface="+mn-lt"/>
                          <a:ea typeface="+mn-ea"/>
                          <a:cs typeface="+mn-cs"/>
                        </a:rPr>
                        <a:t> </a:t>
                      </a:r>
                      <a:endParaRPr lang="ko-KR" altLang="ko-KR" sz="1800" kern="1200" dirty="0" smtClean="0">
                        <a:solidFill>
                          <a:schemeClr val="dk1"/>
                        </a:solidFill>
                        <a:latin typeface="+mn-lt"/>
                        <a:ea typeface="+mn-ea"/>
                        <a:cs typeface="+mn-cs"/>
                      </a:endParaRPr>
                    </a:p>
                    <a:p>
                      <a:pPr>
                        <a:buFontTx/>
                        <a:buChar char="-"/>
                      </a:pPr>
                      <a:r>
                        <a:rPr lang="en-US" altLang="ko-KR" sz="1800" kern="1200" dirty="0" smtClean="0">
                          <a:solidFill>
                            <a:schemeClr val="dk1"/>
                          </a:solidFill>
                          <a:latin typeface="+mn-lt"/>
                          <a:ea typeface="+mn-ea"/>
                          <a:cs typeface="+mn-cs"/>
                        </a:rPr>
                        <a:t>802.15.4a UWB channel models for UWB band. </a:t>
                      </a:r>
                    </a:p>
                    <a:p>
                      <a:pPr>
                        <a:buFontTx/>
                        <a:buChar char="-"/>
                      </a:pPr>
                      <a:endParaRPr lang="en-US" altLang="ko-KR" sz="1800" kern="1200" dirty="0" smtClean="0">
                        <a:solidFill>
                          <a:schemeClr val="dk1"/>
                        </a:solidFill>
                        <a:latin typeface="+mn-lt"/>
                        <a:ea typeface="+mn-ea"/>
                        <a:cs typeface="+mn-cs"/>
                      </a:endParaRPr>
                    </a:p>
                    <a:p>
                      <a:pPr>
                        <a:buFontTx/>
                        <a:buNone/>
                      </a:pPr>
                      <a:r>
                        <a:rPr lang="en-US" altLang="ko-KR" sz="1800" kern="1200" dirty="0" smtClean="0">
                          <a:solidFill>
                            <a:schemeClr val="dk1"/>
                          </a:solidFill>
                          <a:latin typeface="+mn-lt"/>
                          <a:ea typeface="+mn-ea"/>
                          <a:cs typeface="+mn-cs"/>
                        </a:rPr>
                        <a:t>* comments: licensed bands required e.g. 700MHz for public safety, 1.9GHz, 2.3 GHz,</a:t>
                      </a:r>
                      <a:r>
                        <a:rPr lang="en-US" altLang="ko-KR" sz="1800" kern="1200" baseline="0" dirty="0" smtClean="0">
                          <a:solidFill>
                            <a:schemeClr val="dk1"/>
                          </a:solidFill>
                          <a:latin typeface="+mn-lt"/>
                          <a:ea typeface="+mn-ea"/>
                          <a:cs typeface="+mn-cs"/>
                        </a:rPr>
                        <a:t> etc.</a:t>
                      </a:r>
                      <a:endParaRPr lang="en-US" altLang="ko-KR" sz="1600" baseline="0" dirty="0" smtClean="0">
                        <a:latin typeface="+mj-lt"/>
                      </a:endParaRPr>
                    </a:p>
                  </a:txBody>
                  <a:tcPr anchor="ctr"/>
                </a:tc>
              </a:tr>
            </a:tbl>
          </a:graphicData>
        </a:graphic>
      </p:graphicFrame>
      <p:sp>
        <p:nvSpPr>
          <p:cNvPr id="8" name="모서리가 둥근 직사각형 7"/>
          <p:cNvSpPr/>
          <p:nvPr/>
        </p:nvSpPr>
        <p:spPr bwMode="auto">
          <a:xfrm>
            <a:off x="2071670" y="2285992"/>
            <a:ext cx="6357982" cy="3786214"/>
          </a:xfrm>
          <a:prstGeom prst="roundRect">
            <a:avLst/>
          </a:prstGeom>
          <a:noFill/>
          <a:ln w="28575" cap="flat" cmpd="sng" algn="ctr">
            <a:solidFill>
              <a:srgbClr val="0033CC"/>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New Comments</a:t>
            </a:r>
            <a:br>
              <a:rPr lang="en-US" altLang="ko-KR" dirty="0" smtClean="0"/>
            </a:br>
            <a:r>
              <a:rPr lang="en-US" altLang="ko-KR" sz="2400" dirty="0" smtClean="0"/>
              <a:t>to 9.3 Simulation scenarios and parameters </a:t>
            </a:r>
            <a:endParaRPr lang="ko-KR" altLang="en-US" dirty="0"/>
          </a:p>
        </p:txBody>
      </p:sp>
      <p:sp>
        <p:nvSpPr>
          <p:cNvPr id="3" name="내용 개체 틀 2"/>
          <p:cNvSpPr>
            <a:spLocks noGrp="1"/>
          </p:cNvSpPr>
          <p:nvPr>
            <p:ph idx="1"/>
          </p:nvPr>
        </p:nvSpPr>
        <p:spPr/>
        <p:txBody>
          <a:bodyPr/>
          <a:lstStyle/>
          <a:p>
            <a:endParaRPr lang="ko-KR" altLang="en-US"/>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15</a:t>
            </a:fld>
            <a:endParaRPr lang="en-US" altLang="ko-KR"/>
          </a:p>
        </p:txBody>
      </p:sp>
      <p:graphicFrame>
        <p:nvGraphicFramePr>
          <p:cNvPr id="7" name="내용 개체 틀 7"/>
          <p:cNvGraphicFramePr>
            <a:graphicFrameLocks/>
          </p:cNvGraphicFramePr>
          <p:nvPr/>
        </p:nvGraphicFramePr>
        <p:xfrm>
          <a:off x="685800" y="1857364"/>
          <a:ext cx="7772400" cy="4167272"/>
        </p:xfrm>
        <a:graphic>
          <a:graphicData uri="http://schemas.openxmlformats.org/drawingml/2006/table">
            <a:tbl>
              <a:tblPr firstRow="1" bandRow="1">
                <a:tableStyleId>{21E4AEA4-8DFA-4A89-87EB-49C32662AFE0}</a:tableStyleId>
              </a:tblPr>
              <a:tblGrid>
                <a:gridCol w="1671622"/>
                <a:gridCol w="6100778"/>
              </a:tblGrid>
              <a:tr h="418232">
                <a:tc>
                  <a:txBody>
                    <a:bodyPr/>
                    <a:lstStyle/>
                    <a:p>
                      <a:pPr algn="ctr" latinLnBrk="1"/>
                      <a:r>
                        <a:rPr lang="en-US" altLang="ko-KR" dirty="0" smtClean="0"/>
                        <a:t>Commenter</a:t>
                      </a:r>
                      <a:endParaRPr lang="ko-KR" altLang="en-US" dirty="0"/>
                    </a:p>
                  </a:txBody>
                  <a:tcPr anchor="ctr"/>
                </a:tc>
                <a:tc>
                  <a:txBody>
                    <a:bodyPr/>
                    <a:lstStyle/>
                    <a:p>
                      <a:pPr algn="ctr" latinLnBrk="1"/>
                      <a:r>
                        <a:rPr lang="en-US" altLang="ko-KR" dirty="0" smtClean="0"/>
                        <a:t>Comments</a:t>
                      </a:r>
                      <a:endParaRPr lang="ko-KR" altLang="en-US" dirty="0"/>
                    </a:p>
                  </a:txBody>
                  <a:tcPr anchor="ctr"/>
                </a:tc>
              </a:tr>
              <a:tr h="825005">
                <a:tc>
                  <a:txBody>
                    <a:bodyPr/>
                    <a:lstStyle/>
                    <a:p>
                      <a:pPr algn="ctr" latinLnBrk="1"/>
                      <a:r>
                        <a:rPr lang="en-US" altLang="ko-KR" dirty="0" smtClean="0"/>
                        <a:t>Shannon Park</a:t>
                      </a:r>
                      <a:endParaRPr lang="ko-KR" altLang="en-US" dirty="0"/>
                    </a:p>
                  </a:txBody>
                  <a:tcPr anchor="ctr"/>
                </a:tc>
                <a:tc>
                  <a:txBody>
                    <a:bodyPr/>
                    <a:lstStyle/>
                    <a:p>
                      <a:pPr latinLnBrk="1">
                        <a:buFont typeface="Wingdings" pitchFamily="2" charset="2"/>
                        <a:buChar char="§"/>
                      </a:pPr>
                      <a:r>
                        <a:rPr lang="en-US" altLang="ko-KR" sz="1600" dirty="0" smtClean="0">
                          <a:latin typeface="+mj-lt"/>
                        </a:rPr>
                        <a:t> Add new sub-clauses into 9.3 as follows:</a:t>
                      </a:r>
                    </a:p>
                    <a:p>
                      <a:pPr latinLnBrk="1">
                        <a:buFontTx/>
                        <a:buChar char="-"/>
                      </a:pPr>
                      <a:r>
                        <a:rPr lang="en-US" altLang="ko-KR" sz="1600" baseline="0" dirty="0" smtClean="0">
                          <a:latin typeface="+mj-lt"/>
                        </a:rPr>
                        <a:t>9.3.1 Link-level simulation </a:t>
                      </a:r>
                      <a:r>
                        <a:rPr lang="en-US" altLang="ko-KR" sz="1600" baseline="0" dirty="0" smtClean="0">
                          <a:solidFill>
                            <a:srgbClr val="0033CC"/>
                          </a:solidFill>
                          <a:latin typeface="+mj-lt"/>
                        </a:rPr>
                        <a:t>(PHY)</a:t>
                      </a:r>
                    </a:p>
                    <a:p>
                      <a:pPr latinLnBrk="1">
                        <a:buFontTx/>
                        <a:buChar char="-"/>
                      </a:pPr>
                      <a:r>
                        <a:rPr lang="en-US" altLang="ko-KR" sz="1600" kern="1200" baseline="0" dirty="0" smtClean="0">
                          <a:solidFill>
                            <a:schemeClr val="dk1"/>
                          </a:solidFill>
                          <a:latin typeface="+mn-lt"/>
                          <a:ea typeface="+mn-ea"/>
                          <a:cs typeface="+mn-cs"/>
                        </a:rPr>
                        <a:t>9.3</a:t>
                      </a:r>
                      <a:r>
                        <a:rPr lang="en-US" altLang="ko-KR" sz="1600" baseline="0" dirty="0" smtClean="0">
                          <a:latin typeface="+mj-lt"/>
                        </a:rPr>
                        <a:t>.2 System-level simulation </a:t>
                      </a:r>
                      <a:r>
                        <a:rPr lang="en-US" altLang="ko-KR" sz="1600" baseline="0" dirty="0" smtClean="0">
                          <a:solidFill>
                            <a:srgbClr val="0033CC"/>
                          </a:solidFill>
                          <a:latin typeface="+mj-lt"/>
                        </a:rPr>
                        <a:t>(MAC)</a:t>
                      </a:r>
                    </a:p>
                    <a:p>
                      <a:pPr latinLnBrk="1">
                        <a:buFontTx/>
                        <a:buChar char="-"/>
                      </a:pPr>
                      <a:r>
                        <a:rPr lang="en-US" altLang="ko-KR" sz="1600" kern="1200" baseline="0" dirty="0" smtClean="0">
                          <a:solidFill>
                            <a:schemeClr val="dk1"/>
                          </a:solidFill>
                          <a:latin typeface="+mn-lt"/>
                          <a:ea typeface="+mn-ea"/>
                          <a:cs typeface="+mn-cs"/>
                        </a:rPr>
                        <a:t>9.3</a:t>
                      </a:r>
                      <a:r>
                        <a:rPr lang="en-US" altLang="ko-KR" sz="1600" baseline="0" dirty="0" smtClean="0">
                          <a:latin typeface="+mj-lt"/>
                        </a:rPr>
                        <a:t>.2.1 scenarios &amp; parameters for </a:t>
                      </a:r>
                      <a:r>
                        <a:rPr lang="en-US" altLang="ko-KR" sz="1600" strike="sngStrike" baseline="0" dirty="0" err="1" smtClean="0">
                          <a:solidFill>
                            <a:srgbClr val="FF0000"/>
                          </a:solidFill>
                          <a:latin typeface="+mj-lt"/>
                        </a:rPr>
                        <a:t>unpeered</a:t>
                      </a:r>
                      <a:r>
                        <a:rPr lang="en-US" altLang="ko-KR" sz="1600" strike="sngStrike" baseline="0" dirty="0" smtClean="0">
                          <a:solidFill>
                            <a:srgbClr val="FF0000"/>
                          </a:solidFill>
                          <a:latin typeface="+mj-lt"/>
                        </a:rPr>
                        <a:t> PDs (or </a:t>
                      </a:r>
                      <a:r>
                        <a:rPr lang="en-US" altLang="ko-KR" sz="1600" baseline="0" dirty="0" smtClean="0">
                          <a:latin typeface="+mj-lt"/>
                        </a:rPr>
                        <a:t>just PDs</a:t>
                      </a:r>
                      <a:r>
                        <a:rPr lang="en-US" altLang="ko-KR" sz="1600" strike="sngStrike" baseline="0" dirty="0" smtClean="0">
                          <a:solidFill>
                            <a:srgbClr val="FF0000"/>
                          </a:solidFill>
                          <a:latin typeface="+mj-lt"/>
                        </a:rPr>
                        <a:t>)</a:t>
                      </a:r>
                    </a:p>
                    <a:p>
                      <a:pPr latinLnBrk="1">
                        <a:buFontTx/>
                        <a:buNone/>
                      </a:pPr>
                      <a:r>
                        <a:rPr lang="en-US" altLang="ko-KR" sz="1600" b="0" strike="noStrike" baseline="0" dirty="0" smtClean="0">
                          <a:solidFill>
                            <a:srgbClr val="0033CC"/>
                          </a:solidFill>
                          <a:latin typeface="+mj-lt"/>
                        </a:rPr>
                        <a:t>  : for discovery phase</a:t>
                      </a:r>
                    </a:p>
                    <a:p>
                      <a:pPr latinLnBrk="1">
                        <a:buFontTx/>
                        <a:buChar char="-"/>
                      </a:pPr>
                      <a:r>
                        <a:rPr lang="en-US" altLang="ko-KR" sz="1600" kern="1200" baseline="0" dirty="0" smtClean="0">
                          <a:solidFill>
                            <a:schemeClr val="dk1"/>
                          </a:solidFill>
                          <a:latin typeface="+mn-lt"/>
                          <a:ea typeface="+mn-ea"/>
                          <a:cs typeface="+mn-cs"/>
                        </a:rPr>
                        <a:t>9.3</a:t>
                      </a:r>
                      <a:r>
                        <a:rPr lang="en-US" altLang="ko-KR" sz="1600" baseline="0" dirty="0" smtClean="0">
                          <a:latin typeface="+mj-lt"/>
                        </a:rPr>
                        <a:t>.2.2 scenarios &amp; parameters for </a:t>
                      </a:r>
                      <a:r>
                        <a:rPr lang="en-US" altLang="ko-KR" sz="1600" strike="sngStrike" baseline="0" dirty="0" smtClean="0">
                          <a:solidFill>
                            <a:srgbClr val="FF0000"/>
                          </a:solidFill>
                          <a:latin typeface="+mj-lt"/>
                        </a:rPr>
                        <a:t>peered PDs (or </a:t>
                      </a:r>
                      <a:r>
                        <a:rPr lang="en-US" altLang="ko-KR" sz="1600" baseline="0" dirty="0" smtClean="0">
                          <a:latin typeface="+mj-lt"/>
                        </a:rPr>
                        <a:t>PD links</a:t>
                      </a:r>
                      <a:r>
                        <a:rPr lang="en-US" altLang="ko-KR" sz="1600" strike="sngStrike" baseline="0" dirty="0" smtClean="0">
                          <a:solidFill>
                            <a:srgbClr val="FF0000"/>
                          </a:solidFill>
                          <a:latin typeface="+mj-lt"/>
                        </a:rPr>
                        <a:t>)</a:t>
                      </a:r>
                    </a:p>
                    <a:p>
                      <a:pPr latinLnBrk="1">
                        <a:buFontTx/>
                        <a:buNone/>
                      </a:pPr>
                      <a:r>
                        <a:rPr lang="en-US" altLang="ko-KR" sz="1600" baseline="0" dirty="0" smtClean="0">
                          <a:solidFill>
                            <a:srgbClr val="0033CC"/>
                          </a:solidFill>
                          <a:latin typeface="+mj-lt"/>
                        </a:rPr>
                        <a:t>  : for communication phase (including </a:t>
                      </a:r>
                      <a:r>
                        <a:rPr lang="en-US" altLang="ko-KR" sz="1600" baseline="0" dirty="0" err="1" smtClean="0">
                          <a:solidFill>
                            <a:srgbClr val="0033CC"/>
                          </a:solidFill>
                          <a:latin typeface="+mj-lt"/>
                        </a:rPr>
                        <a:t>unicast</a:t>
                      </a:r>
                      <a:r>
                        <a:rPr lang="en-US" altLang="ko-KR" sz="1600" baseline="0" dirty="0" smtClean="0">
                          <a:solidFill>
                            <a:srgbClr val="0033CC"/>
                          </a:solidFill>
                          <a:latin typeface="+mj-lt"/>
                        </a:rPr>
                        <a:t>, multicast, broadcast)</a:t>
                      </a:r>
                    </a:p>
                    <a:p>
                      <a:pPr latinLnBrk="1">
                        <a:buFontTx/>
                        <a:buNone/>
                      </a:pPr>
                      <a:endParaRPr lang="en-US" altLang="ko-KR" sz="1600" baseline="0" dirty="0" smtClean="0">
                        <a:latin typeface="+mj-lt"/>
                      </a:endParaRPr>
                    </a:p>
                    <a:p>
                      <a:pPr latinLnBrk="1">
                        <a:buFont typeface="Wingdings" pitchFamily="2" charset="2"/>
                        <a:buChar char="§"/>
                      </a:pPr>
                      <a:r>
                        <a:rPr lang="en-US" altLang="ko-KR" sz="1600" baseline="0" dirty="0" smtClean="0">
                          <a:latin typeface="+mj-lt"/>
                        </a:rPr>
                        <a:t> comments</a:t>
                      </a:r>
                    </a:p>
                    <a:p>
                      <a:pPr latinLnBrk="1">
                        <a:buFontTx/>
                        <a:buChar char="-"/>
                      </a:pPr>
                      <a:r>
                        <a:rPr lang="en-US" altLang="ko-KR" sz="1600" baseline="0" dirty="0" smtClean="0">
                          <a:latin typeface="+mj-lt"/>
                        </a:rPr>
                        <a:t>For comparison convenience, reference system (e.g. simple CSMA or ALOHA) is required when showing results. (in case of system-level simulation)</a:t>
                      </a:r>
                    </a:p>
                    <a:p>
                      <a:pPr latinLnBrk="1">
                        <a:buFontTx/>
                        <a:buChar char="-"/>
                      </a:pPr>
                      <a:r>
                        <a:rPr lang="en-US" altLang="ko-KR" sz="1600" baseline="0" dirty="0" smtClean="0">
                          <a:latin typeface="+mj-lt"/>
                        </a:rPr>
                        <a:t>Suggestion of simulation parameters : for the generality, so I suggest 2.4GHz ISM band and general Wi-Fi parameters.</a:t>
                      </a:r>
                    </a:p>
                    <a:p>
                      <a:pPr latinLnBrk="1">
                        <a:buFontTx/>
                        <a:buChar char="-"/>
                      </a:pPr>
                      <a:endParaRPr lang="en-US" altLang="ko-KR" sz="1600" baseline="0" dirty="0" smtClean="0">
                        <a:latin typeface="+mj-lt"/>
                      </a:endParaRPr>
                    </a:p>
                  </a:txBody>
                  <a:tcPr anchor="ctr"/>
                </a:tc>
              </a:tr>
            </a:tbl>
          </a:graphicData>
        </a:graphic>
      </p:graphicFrame>
      <p:sp>
        <p:nvSpPr>
          <p:cNvPr id="8" name="모서리가 둥근 직사각형 7"/>
          <p:cNvSpPr/>
          <p:nvPr/>
        </p:nvSpPr>
        <p:spPr bwMode="auto">
          <a:xfrm>
            <a:off x="2071670" y="2285992"/>
            <a:ext cx="6357982" cy="3786214"/>
          </a:xfrm>
          <a:prstGeom prst="roundRect">
            <a:avLst/>
          </a:prstGeom>
          <a:noFill/>
          <a:ln w="28575" cap="flat" cmpd="sng" algn="ctr">
            <a:solidFill>
              <a:srgbClr val="0033CC"/>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Items to be agreed</a:t>
            </a:r>
            <a:endParaRPr lang="ko-KR" altLang="en-US" dirty="0"/>
          </a:p>
        </p:txBody>
      </p:sp>
      <p:sp>
        <p:nvSpPr>
          <p:cNvPr id="3" name="내용 개체 틀 2"/>
          <p:cNvSpPr>
            <a:spLocks noGrp="1"/>
          </p:cNvSpPr>
          <p:nvPr>
            <p:ph idx="1"/>
          </p:nvPr>
        </p:nvSpPr>
        <p:spPr/>
        <p:txBody>
          <a:bodyPr>
            <a:normAutofit fontScale="85000" lnSpcReduction="20000"/>
          </a:bodyPr>
          <a:lstStyle/>
          <a:p>
            <a:r>
              <a:rPr lang="en-US" altLang="ko-KR" sz="2400" dirty="0" smtClean="0"/>
              <a:t>Common communication mode : All</a:t>
            </a:r>
          </a:p>
          <a:p>
            <a:r>
              <a:rPr lang="en-US" altLang="ko-KR" sz="2400" dirty="0" smtClean="0"/>
              <a:t>Regulation : </a:t>
            </a:r>
            <a:r>
              <a:rPr lang="en-US" altLang="ko-KR" sz="2400" dirty="0" err="1" smtClean="0"/>
              <a:t>Suh-Wook</a:t>
            </a:r>
            <a:r>
              <a:rPr lang="en-US" altLang="ko-KR" sz="2400" dirty="0" smtClean="0"/>
              <a:t> Kim</a:t>
            </a:r>
          </a:p>
          <a:p>
            <a:r>
              <a:rPr lang="en-US" altLang="ko-KR" sz="2400" dirty="0" smtClean="0"/>
              <a:t>Simulation scenarios &amp; parameters for MAC : Shannon &amp; Jin</a:t>
            </a:r>
          </a:p>
          <a:p>
            <a:r>
              <a:rPr lang="en-US" altLang="ko-KR" sz="2400" dirty="0" smtClean="0"/>
              <a:t>Definition of latency (discovery, data) : </a:t>
            </a:r>
            <a:r>
              <a:rPr lang="en-US" altLang="ko-KR" sz="2400" dirty="0" err="1" smtClean="0"/>
              <a:t>Jiny</a:t>
            </a:r>
            <a:r>
              <a:rPr lang="en-US" altLang="ko-KR" sz="2400" dirty="0" smtClean="0"/>
              <a:t> &amp; </a:t>
            </a:r>
            <a:r>
              <a:rPr lang="en-US" altLang="ko-KR" sz="2400" dirty="0" err="1" smtClean="0"/>
              <a:t>Ryu</a:t>
            </a:r>
            <a:endParaRPr lang="en-US" altLang="ko-KR" sz="2400" dirty="0" smtClean="0"/>
          </a:p>
          <a:p>
            <a:pPr lvl="1"/>
            <a:r>
              <a:rPr lang="en-US" altLang="ko-KR" sz="2000" dirty="0" smtClean="0"/>
              <a:t>Needs clear model of discovery  </a:t>
            </a:r>
          </a:p>
          <a:p>
            <a:r>
              <a:rPr lang="en-US" altLang="ko-KR" sz="2400" dirty="0" smtClean="0"/>
              <a:t>Channel model for licensed bands</a:t>
            </a:r>
          </a:p>
          <a:p>
            <a:pPr lvl="1"/>
            <a:r>
              <a:rPr lang="en-US" altLang="ko-KR" sz="2000" dirty="0" smtClean="0"/>
              <a:t>700MHz : Shannon &amp; Marco</a:t>
            </a:r>
          </a:p>
          <a:p>
            <a:pPr lvl="1"/>
            <a:r>
              <a:rPr lang="en-US" altLang="ko-KR" sz="2000" dirty="0" smtClean="0"/>
              <a:t>Refer to 16m EMD (Evaluation Methodology Doc.) : Chan-ho &amp; Marco</a:t>
            </a:r>
          </a:p>
          <a:p>
            <a:pPr lvl="1"/>
            <a:r>
              <a:rPr lang="en-US" altLang="ko-KR" sz="2000" dirty="0" smtClean="0"/>
              <a:t>Others?: 16p (M2M) :Shannon</a:t>
            </a:r>
          </a:p>
          <a:p>
            <a:r>
              <a:rPr lang="en-US" altLang="ko-KR" sz="2400" dirty="0" smtClean="0"/>
              <a:t>Security (Authentication &amp; key management) : Jun-</a:t>
            </a:r>
            <a:r>
              <a:rPr lang="en-US" altLang="ko-KR" sz="2400" dirty="0" err="1" smtClean="0"/>
              <a:t>beom</a:t>
            </a:r>
            <a:endParaRPr lang="en-US" altLang="ko-KR" sz="2400" dirty="0" smtClean="0"/>
          </a:p>
          <a:p>
            <a:r>
              <a:rPr lang="en-US" altLang="ko-KR" sz="2400" dirty="0" smtClean="0"/>
              <a:t>States of the PD : Eldad</a:t>
            </a:r>
          </a:p>
          <a:p>
            <a:r>
              <a:rPr lang="en-US" altLang="ko-KR" sz="2400" dirty="0" smtClean="0"/>
              <a:t>Synchronization : Shannon &amp; </a:t>
            </a:r>
            <a:r>
              <a:rPr lang="en-US" altLang="ko-KR" sz="2400" dirty="0" err="1" smtClean="0"/>
              <a:t>Kwak</a:t>
            </a:r>
            <a:endParaRPr lang="en-US" altLang="ko-KR" sz="2400" dirty="0" smtClean="0"/>
          </a:p>
          <a:p>
            <a:r>
              <a:rPr lang="en-US" altLang="ko-KR" sz="2400" dirty="0" smtClean="0"/>
              <a:t>Relative positioning : </a:t>
            </a:r>
            <a:r>
              <a:rPr lang="en-US" altLang="ko-KR" sz="2400" dirty="0" err="1" smtClean="0"/>
              <a:t>J.Kim</a:t>
            </a:r>
            <a:endParaRPr lang="en-US" altLang="ko-KR" sz="2400" dirty="0" smtClean="0"/>
          </a:p>
          <a:p>
            <a:endParaRPr lang="en-US" altLang="ko-KR" sz="2400" dirty="0" smtClean="0"/>
          </a:p>
          <a:p>
            <a:pPr lvl="1"/>
            <a:endParaRPr lang="en-US" altLang="ko-KR" sz="2000" dirty="0" smtClean="0"/>
          </a:p>
          <a:p>
            <a:pPr lvl="1"/>
            <a:endParaRPr lang="en-US" altLang="ko-KR" sz="2000" dirty="0" smtClean="0"/>
          </a:p>
          <a:p>
            <a:endParaRPr lang="ko-KR" altLang="en-US" sz="2400" dirty="0"/>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16</a:t>
            </a:fld>
            <a:endParaRPr lang="en-US" altLang="ko-K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a:bodyPr>
          <a:lstStyle/>
          <a:p>
            <a:pPr eaLnBrk="1" hangingPunct="1"/>
            <a:r>
              <a:rPr lang="en-US" altLang="ko-KR" sz="4800" dirty="0" smtClean="0">
                <a:latin typeface="Lao UI" pitchFamily="34" charset="0"/>
              </a:rPr>
              <a:t>Merged Comments to </a:t>
            </a:r>
            <a:br>
              <a:rPr lang="en-US" altLang="ko-KR" sz="4800" dirty="0" smtClean="0">
                <a:latin typeface="Lao UI" pitchFamily="34" charset="0"/>
              </a:rPr>
            </a:br>
            <a:r>
              <a:rPr lang="en-US" altLang="ko-KR" sz="4800" dirty="0" smtClean="0">
                <a:latin typeface="Lao UI" pitchFamily="34" charset="0"/>
              </a:rPr>
              <a:t>TGD</a:t>
            </a:r>
            <a:endParaRPr lang="ko-KR" altLang="en-US" sz="3600" b="1" dirty="0" smtClean="0">
              <a:latin typeface="Lao UI" pitchFamily="34" charset="0"/>
              <a:cs typeface="Lao UI" pitchFamily="34" charset="0"/>
            </a:endParaRPr>
          </a:p>
        </p:txBody>
      </p:sp>
      <p:sp>
        <p:nvSpPr>
          <p:cNvPr id="3" name="부제목 2"/>
          <p:cNvSpPr>
            <a:spLocks noGrp="1"/>
          </p:cNvSpPr>
          <p:nvPr>
            <p:ph type="subTitle" idx="1"/>
          </p:nvPr>
        </p:nvSpPr>
        <p:spPr>
          <a:xfrm>
            <a:off x="1371600" y="4143375"/>
            <a:ext cx="6400800" cy="1928813"/>
          </a:xfrm>
        </p:spPr>
        <p:txBody>
          <a:bodyPr/>
          <a:lstStyle/>
          <a:p>
            <a:pPr eaLnBrk="1" fontAlgn="auto" hangingPunct="1">
              <a:spcAft>
                <a:spcPts val="0"/>
              </a:spcAft>
              <a:buClr>
                <a:schemeClr val="bg2">
                  <a:lumMod val="10000"/>
                </a:schemeClr>
              </a:buClr>
              <a:defRPr/>
            </a:pPr>
            <a:r>
              <a:rPr lang="en-US" altLang="ko-KR" dirty="0" smtClean="0">
                <a:cs typeface="Times New Roman" pitchFamily="18" charset="0"/>
              </a:rPr>
              <a:t>November 12, 2012</a:t>
            </a:r>
          </a:p>
          <a:p>
            <a:pPr eaLnBrk="1" fontAlgn="auto" hangingPunct="1">
              <a:spcAft>
                <a:spcPts val="0"/>
              </a:spcAft>
              <a:buClr>
                <a:schemeClr val="bg2">
                  <a:lumMod val="10000"/>
                </a:schemeClr>
              </a:buClr>
              <a:defRPr/>
            </a:pPr>
            <a:r>
              <a:rPr lang="en-US" altLang="ko-KR" dirty="0" err="1" smtClean="0">
                <a:cs typeface="Times New Roman" pitchFamily="18" charset="0"/>
              </a:rPr>
              <a:t>Seung-Hoon</a:t>
            </a:r>
            <a:r>
              <a:rPr lang="en-US" altLang="ko-KR" dirty="0" smtClean="0">
                <a:cs typeface="Times New Roman" pitchFamily="18" charset="0"/>
              </a:rPr>
              <a:t> Park</a:t>
            </a:r>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6" name="바닥글 개체 틀 5"/>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Comments to Agreed Texts</a:t>
            </a:r>
            <a:br>
              <a:rPr lang="en-US" altLang="ko-KR" dirty="0" smtClean="0"/>
            </a:br>
            <a:r>
              <a:rPr lang="en-US" altLang="ko-KR" dirty="0" smtClean="0"/>
              <a:t>to 6.3 Discovery</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graphicFrame>
        <p:nvGraphicFramePr>
          <p:cNvPr id="8" name="내용 개체 틀 7"/>
          <p:cNvGraphicFramePr>
            <a:graphicFrameLocks/>
          </p:cNvGraphicFramePr>
          <p:nvPr/>
        </p:nvGraphicFramePr>
        <p:xfrm>
          <a:off x="685800" y="1857364"/>
          <a:ext cx="7772400" cy="2460392"/>
        </p:xfrm>
        <a:graphic>
          <a:graphicData uri="http://schemas.openxmlformats.org/drawingml/2006/table">
            <a:tbl>
              <a:tblPr firstRow="1" bandRow="1">
                <a:tableStyleId>{21E4AEA4-8DFA-4A89-87EB-49C32662AFE0}</a:tableStyleId>
              </a:tblPr>
              <a:tblGrid>
                <a:gridCol w="1671622"/>
                <a:gridCol w="6100778"/>
              </a:tblGrid>
              <a:tr h="418232">
                <a:tc>
                  <a:txBody>
                    <a:bodyPr/>
                    <a:lstStyle/>
                    <a:p>
                      <a:pPr algn="ctr" latinLnBrk="1"/>
                      <a:r>
                        <a:rPr lang="en-US" altLang="ko-KR" dirty="0" smtClean="0"/>
                        <a:t>Commenter</a:t>
                      </a:r>
                      <a:endParaRPr lang="ko-KR" altLang="en-US" dirty="0"/>
                    </a:p>
                  </a:txBody>
                  <a:tcPr anchor="ctr"/>
                </a:tc>
                <a:tc>
                  <a:txBody>
                    <a:bodyPr/>
                    <a:lstStyle/>
                    <a:p>
                      <a:pPr algn="ctr" latinLnBrk="1"/>
                      <a:r>
                        <a:rPr lang="en-US" altLang="ko-KR" dirty="0" smtClean="0"/>
                        <a:t>Comments</a:t>
                      </a:r>
                      <a:endParaRPr lang="ko-KR" altLang="en-US" dirty="0"/>
                    </a:p>
                  </a:txBody>
                  <a:tcPr anchor="ctr"/>
                </a:tc>
              </a:tr>
              <a:tr h="825005">
                <a:tc>
                  <a:txBody>
                    <a:bodyPr/>
                    <a:lstStyle/>
                    <a:p>
                      <a:pPr algn="ctr" latinLnBrk="1"/>
                      <a:r>
                        <a:rPr lang="en-US" altLang="ko-KR" dirty="0" smtClean="0"/>
                        <a:t>Shannon Park</a:t>
                      </a:r>
                      <a:endParaRPr lang="ko-KR" altLang="en-US" dirty="0"/>
                    </a:p>
                  </a:txBody>
                  <a:tcPr anchor="ctr"/>
                </a:tc>
                <a:tc>
                  <a:txBody>
                    <a:bodyPr/>
                    <a:lstStyle/>
                    <a:p>
                      <a:pPr latinLnBrk="1">
                        <a:buFont typeface="Wingdings" pitchFamily="2" charset="2"/>
                        <a:buChar char="§"/>
                      </a:pPr>
                      <a:r>
                        <a:rPr lang="en-US" altLang="ko-KR" sz="1600" dirty="0" smtClean="0">
                          <a:latin typeface="+mj-lt"/>
                        </a:rPr>
                        <a:t> Modify texts in 6.3 as follows:</a:t>
                      </a:r>
                    </a:p>
                    <a:p>
                      <a:pPr marL="0" marR="0" lvl="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dirty="0" smtClean="0">
                          <a:latin typeface="+mj-lt"/>
                        </a:rPr>
                        <a:t>“</a:t>
                      </a:r>
                      <a:r>
                        <a:rPr lang="en-US" altLang="ko-KR" sz="1600" dirty="0" smtClean="0">
                          <a:latin typeface="+mn-lt"/>
                        </a:rPr>
                        <a:t>Energy-efficient discovery”</a:t>
                      </a:r>
                    </a:p>
                    <a:p>
                      <a:pPr marL="0" marR="0" lvl="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dirty="0" smtClean="0">
                          <a:latin typeface="+mn-lt"/>
                          <a:sym typeface="Wingdings" pitchFamily="2" charset="2"/>
                        </a:rPr>
                        <a:t> “Energy-efficient discovery </a:t>
                      </a:r>
                      <a:r>
                        <a:rPr lang="en-US" altLang="ko-KR" sz="1600" strike="sngStrike" dirty="0" smtClean="0">
                          <a:solidFill>
                            <a:srgbClr val="FF0000"/>
                          </a:solidFill>
                          <a:latin typeface="+mn-lt"/>
                          <a:sym typeface="Wingdings" pitchFamily="2" charset="2"/>
                        </a:rPr>
                        <a:t>including</a:t>
                      </a:r>
                      <a:r>
                        <a:rPr lang="en-US" altLang="ko-KR" sz="1600" dirty="0" smtClean="0">
                          <a:solidFill>
                            <a:srgbClr val="0033CC"/>
                          </a:solidFill>
                          <a:latin typeface="+mn-lt"/>
                          <a:sym typeface="Wingdings" pitchFamily="2" charset="2"/>
                        </a:rPr>
                        <a:t> (e.g. low duty cycle)</a:t>
                      </a:r>
                      <a:r>
                        <a:rPr lang="en-US" altLang="ko-KR" sz="1600" dirty="0" smtClean="0">
                          <a:latin typeface="+mn-lt"/>
                          <a:sym typeface="Wingdings" pitchFamily="2" charset="2"/>
                        </a:rPr>
                        <a:t>”</a:t>
                      </a:r>
                    </a:p>
                    <a:p>
                      <a:pPr marL="0" marR="0" lvl="0" indent="0" algn="l" defTabSz="914400" rtl="0" eaLnBrk="1" fontAlgn="auto" latinLnBrk="1" hangingPunct="1">
                        <a:lnSpc>
                          <a:spcPct val="100000"/>
                        </a:lnSpc>
                        <a:spcBef>
                          <a:spcPts val="0"/>
                        </a:spcBef>
                        <a:spcAft>
                          <a:spcPts val="0"/>
                        </a:spcAft>
                        <a:buClrTx/>
                        <a:buSzTx/>
                        <a:buFont typeface="Wingdings" pitchFamily="2" charset="2"/>
                        <a:buNone/>
                        <a:tabLst/>
                        <a:defRPr/>
                      </a:pPr>
                      <a:endParaRPr lang="en-US" altLang="ko-KR" sz="1600" dirty="0" smtClean="0">
                        <a:latin typeface="+mn-lt"/>
                      </a:endParaRPr>
                    </a:p>
                    <a:p>
                      <a:pPr marL="0" marR="0" lvl="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dirty="0" smtClean="0">
                          <a:latin typeface="+mn-lt"/>
                        </a:rPr>
                        <a:t>“Support high PD density”</a:t>
                      </a:r>
                    </a:p>
                    <a:p>
                      <a:pPr marL="0" marR="0" lvl="0" indent="0" algn="l" defTabSz="914400" rtl="0" eaLnBrk="1" fontAlgn="auto" latinLnBrk="1" hangingPunct="1">
                        <a:lnSpc>
                          <a:spcPct val="100000"/>
                        </a:lnSpc>
                        <a:spcBef>
                          <a:spcPts val="0"/>
                        </a:spcBef>
                        <a:spcAft>
                          <a:spcPts val="0"/>
                        </a:spcAft>
                        <a:buClrTx/>
                        <a:buSzTx/>
                        <a:buFont typeface="Wingdings" pitchFamily="2" charset="2"/>
                        <a:buChar char="à"/>
                        <a:tabLst/>
                        <a:defRPr/>
                      </a:pPr>
                      <a:r>
                        <a:rPr lang="en-US" altLang="ko-KR" sz="1600" dirty="0" smtClean="0">
                          <a:latin typeface="+mn-lt"/>
                        </a:rPr>
                        <a:t>“Support high PD density </a:t>
                      </a:r>
                      <a:r>
                        <a:rPr lang="en-US" altLang="ko-KR" sz="1600" dirty="0" smtClean="0">
                          <a:solidFill>
                            <a:srgbClr val="0033CC"/>
                          </a:solidFill>
                          <a:latin typeface="+mn-lt"/>
                        </a:rPr>
                        <a:t>and high </a:t>
                      </a:r>
                      <a:r>
                        <a:rPr lang="en-US" altLang="ko-KR" sz="1600" strike="sngStrike" dirty="0" smtClean="0">
                          <a:solidFill>
                            <a:srgbClr val="FF0000"/>
                          </a:solidFill>
                          <a:latin typeface="+mn-lt"/>
                        </a:rPr>
                        <a:t>peer</a:t>
                      </a:r>
                      <a:r>
                        <a:rPr lang="en-US" altLang="ko-KR" sz="1600" dirty="0" smtClean="0">
                          <a:solidFill>
                            <a:srgbClr val="0033CC"/>
                          </a:solidFill>
                          <a:latin typeface="+mn-lt"/>
                        </a:rPr>
                        <a:t> discovery traffic</a:t>
                      </a:r>
                      <a:r>
                        <a:rPr lang="en-US" altLang="ko-KR" sz="1600" dirty="0" smtClean="0">
                          <a:latin typeface="+mn-lt"/>
                        </a:rPr>
                        <a:t>”</a:t>
                      </a:r>
                    </a:p>
                    <a:p>
                      <a:pPr marL="0" marR="0" lvl="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dirty="0" smtClean="0">
                          <a:latin typeface="+mj-lt"/>
                        </a:rPr>
                        <a:t>Comments: a PD may have</a:t>
                      </a:r>
                      <a:r>
                        <a:rPr lang="en-US" altLang="ko-KR" sz="1600" baseline="0" dirty="0" smtClean="0">
                          <a:latin typeface="+mj-lt"/>
                        </a:rPr>
                        <a:t> several peer IDs when using several applications.</a:t>
                      </a:r>
                      <a:endParaRPr lang="en-US" altLang="ko-KR" sz="1600" dirty="0" smtClean="0">
                        <a:latin typeface="+mn-lt"/>
                      </a:endParaRPr>
                    </a:p>
                  </a:txBody>
                  <a:tcPr anchor="ctr"/>
                </a:tc>
              </a:tr>
            </a:tbl>
          </a:graphicData>
        </a:graphic>
      </p:graphicFrame>
      <p:sp>
        <p:nvSpPr>
          <p:cNvPr id="7" name="모서리가 둥근 직사각형 6"/>
          <p:cNvSpPr/>
          <p:nvPr/>
        </p:nvSpPr>
        <p:spPr bwMode="auto">
          <a:xfrm>
            <a:off x="2357422" y="2786058"/>
            <a:ext cx="5857916" cy="357190"/>
          </a:xfrm>
          <a:prstGeom prst="roundRect">
            <a:avLst/>
          </a:prstGeom>
          <a:noFill/>
          <a:ln w="28575" cap="flat" cmpd="sng" algn="ctr">
            <a:solidFill>
              <a:srgbClr val="0033CC"/>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모서리가 둥근 직사각형 8"/>
          <p:cNvSpPr/>
          <p:nvPr/>
        </p:nvSpPr>
        <p:spPr bwMode="auto">
          <a:xfrm>
            <a:off x="2285984" y="3500438"/>
            <a:ext cx="5857916" cy="357190"/>
          </a:xfrm>
          <a:prstGeom prst="roundRect">
            <a:avLst/>
          </a:prstGeom>
          <a:noFill/>
          <a:ln w="28575" cap="flat" cmpd="sng" algn="ctr">
            <a:solidFill>
              <a:srgbClr val="0033CC"/>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Comments to Disagreed Texts</a:t>
            </a:r>
            <a:endParaRPr lang="ko-KR" altLang="en-US" dirty="0"/>
          </a:p>
        </p:txBody>
      </p:sp>
      <p:sp>
        <p:nvSpPr>
          <p:cNvPr id="3" name="내용 개체 틀 2"/>
          <p:cNvSpPr>
            <a:spLocks noGrp="1"/>
          </p:cNvSpPr>
          <p:nvPr>
            <p:ph idx="1"/>
          </p:nvPr>
        </p:nvSpPr>
        <p:spPr/>
        <p:txBody>
          <a:bodyPr/>
          <a:lstStyle/>
          <a:p>
            <a:r>
              <a:rPr lang="en-US" altLang="ko-KR" dirty="0" smtClean="0"/>
              <a:t>Not yet gathered</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New Comments</a:t>
            </a:r>
            <a:br>
              <a:rPr lang="en-US" altLang="ko-KR" dirty="0" smtClean="0"/>
            </a:br>
            <a:r>
              <a:rPr lang="en-US" altLang="ko-KR" dirty="0" smtClean="0"/>
              <a:t>to 5.4 Operating modes</a:t>
            </a:r>
            <a:endParaRPr lang="ko-KR" altLang="en-US" dirty="0"/>
          </a:p>
        </p:txBody>
      </p:sp>
      <p:sp>
        <p:nvSpPr>
          <p:cNvPr id="3" name="내용 개체 틀 2"/>
          <p:cNvSpPr>
            <a:spLocks noGrp="1"/>
          </p:cNvSpPr>
          <p:nvPr>
            <p:ph idx="1"/>
          </p:nvPr>
        </p:nvSpPr>
        <p:spPr/>
        <p:txBody>
          <a:bodyPr/>
          <a:lstStyle/>
          <a:p>
            <a:endParaRPr lang="ko-KR" altLang="en-US"/>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graphicFrame>
        <p:nvGraphicFramePr>
          <p:cNvPr id="7" name="내용 개체 틀 7"/>
          <p:cNvGraphicFramePr>
            <a:graphicFrameLocks/>
          </p:cNvGraphicFramePr>
          <p:nvPr/>
        </p:nvGraphicFramePr>
        <p:xfrm>
          <a:off x="685800" y="1857364"/>
          <a:ext cx="7772400" cy="4136792"/>
        </p:xfrm>
        <a:graphic>
          <a:graphicData uri="http://schemas.openxmlformats.org/drawingml/2006/table">
            <a:tbl>
              <a:tblPr firstRow="1" bandRow="1">
                <a:tableStyleId>{21E4AEA4-8DFA-4A89-87EB-49C32662AFE0}</a:tableStyleId>
              </a:tblPr>
              <a:tblGrid>
                <a:gridCol w="1671622"/>
                <a:gridCol w="6100778"/>
              </a:tblGrid>
              <a:tr h="418232">
                <a:tc>
                  <a:txBody>
                    <a:bodyPr/>
                    <a:lstStyle/>
                    <a:p>
                      <a:pPr algn="ctr" latinLnBrk="1"/>
                      <a:r>
                        <a:rPr lang="en-US" altLang="ko-KR" dirty="0" smtClean="0"/>
                        <a:t>Commenter</a:t>
                      </a:r>
                      <a:endParaRPr lang="ko-KR" altLang="en-US" dirty="0"/>
                    </a:p>
                  </a:txBody>
                  <a:tcPr anchor="ctr"/>
                </a:tc>
                <a:tc>
                  <a:txBody>
                    <a:bodyPr/>
                    <a:lstStyle/>
                    <a:p>
                      <a:pPr algn="ctr" latinLnBrk="1"/>
                      <a:r>
                        <a:rPr lang="en-US" altLang="ko-KR" dirty="0" smtClean="0"/>
                        <a:t>Comments</a:t>
                      </a:r>
                      <a:endParaRPr lang="ko-KR" altLang="en-US" dirty="0"/>
                    </a:p>
                  </a:txBody>
                  <a:tcPr anchor="ctr"/>
                </a:tc>
              </a:tr>
              <a:tr h="867652">
                <a:tc>
                  <a:txBody>
                    <a:bodyPr/>
                    <a:lstStyle/>
                    <a:p>
                      <a:pPr algn="ctr" latinLnBrk="1"/>
                      <a:r>
                        <a:rPr lang="en-US" altLang="ko-KR" dirty="0" smtClean="0"/>
                        <a:t>Eldad Zeira</a:t>
                      </a:r>
                      <a:endParaRPr lang="ko-KR" altLang="en-US" dirty="0"/>
                    </a:p>
                  </a:txBody>
                  <a:tcPr anchor="ctr"/>
                </a:tc>
                <a:tc>
                  <a:txBody>
                    <a:bodyPr/>
                    <a:lstStyle/>
                    <a:p>
                      <a:pPr marL="0" marR="0" indent="0" algn="l" defTabSz="914400" rtl="0" eaLnBrk="1" fontAlgn="auto" latinLnBrk="1" hangingPunct="1">
                        <a:lnSpc>
                          <a:spcPct val="100000"/>
                        </a:lnSpc>
                        <a:spcBef>
                          <a:spcPts val="0"/>
                        </a:spcBef>
                        <a:spcAft>
                          <a:spcPts val="0"/>
                        </a:spcAft>
                        <a:buClrTx/>
                        <a:buSzTx/>
                        <a:buFont typeface="Wingdings" pitchFamily="2" charset="2"/>
                        <a:buChar char="§"/>
                        <a:tabLst/>
                        <a:defRPr/>
                      </a:pPr>
                      <a:r>
                        <a:rPr lang="en-US" altLang="ko-KR" sz="1800" dirty="0" smtClean="0">
                          <a:latin typeface="+mj-lt"/>
                        </a:rPr>
                        <a:t> Add new sub-clause 5.4</a:t>
                      </a:r>
                      <a:r>
                        <a:rPr lang="en-US" altLang="ko-KR" sz="1800" baseline="0" dirty="0" smtClean="0">
                          <a:latin typeface="+mj-lt"/>
                        </a:rPr>
                        <a:t> “Operating modes”</a:t>
                      </a:r>
                    </a:p>
                    <a:p>
                      <a:pPr marL="0" marR="0" indent="0" algn="l" defTabSz="914400" rtl="0" eaLnBrk="1" fontAlgn="auto" latinLnBrk="1" hangingPunct="1">
                        <a:lnSpc>
                          <a:spcPct val="100000"/>
                        </a:lnSpc>
                        <a:spcBef>
                          <a:spcPts val="0"/>
                        </a:spcBef>
                        <a:spcAft>
                          <a:spcPts val="0"/>
                        </a:spcAft>
                        <a:buClrTx/>
                        <a:buSzTx/>
                        <a:buFont typeface="Wingdings" pitchFamily="2" charset="2"/>
                        <a:buChar char="§"/>
                        <a:tabLst/>
                        <a:defRPr/>
                      </a:pPr>
                      <a:r>
                        <a:rPr lang="en-US" altLang="ko-KR" sz="1800" baseline="0" dirty="0" smtClean="0">
                          <a:latin typeface="+mj-lt"/>
                        </a:rPr>
                        <a:t> Add new texts into 5.4 as follows:</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baseline="0" dirty="0" smtClean="0">
                          <a:latin typeface="+mj-lt"/>
                        </a:rPr>
                        <a:t>“</a:t>
                      </a:r>
                      <a:r>
                        <a:rPr lang="en-US" altLang="ko-KR" sz="1800" baseline="0" dirty="0" smtClean="0">
                          <a:solidFill>
                            <a:srgbClr val="0033CC"/>
                          </a:solidFill>
                          <a:latin typeface="+mj-lt"/>
                        </a:rPr>
                        <a:t>IEEE 802.15.8 </a:t>
                      </a:r>
                      <a:r>
                        <a:rPr lang="en-US" altLang="ko-KR" sz="1800" strike="sngStrike" baseline="0" dirty="0" smtClean="0">
                          <a:solidFill>
                            <a:srgbClr val="FF0000"/>
                          </a:solidFill>
                          <a:latin typeface="+mj-lt"/>
                        </a:rPr>
                        <a:t>All PDs </a:t>
                      </a:r>
                      <a:r>
                        <a:rPr lang="en-US" altLang="ko-KR" sz="1800" baseline="0" dirty="0" smtClean="0">
                          <a:latin typeface="+mj-lt"/>
                        </a:rPr>
                        <a:t>shall support at least one common communication mode.”</a:t>
                      </a:r>
                      <a:endParaRPr lang="ko-KR" altLang="en-US" sz="1600" dirty="0">
                        <a:latin typeface="+mn-lt"/>
                      </a:endParaRPr>
                    </a:p>
                  </a:txBody>
                  <a:tcPr anchor="ctr"/>
                </a:tc>
              </a:tr>
              <a:tr h="867652">
                <a:tc>
                  <a:txBody>
                    <a:bodyPr/>
                    <a:lstStyle/>
                    <a:p>
                      <a:pPr algn="ctr" latinLnBrk="1"/>
                      <a:r>
                        <a:rPr lang="en-US" altLang="ko-KR" dirty="0" smtClean="0"/>
                        <a:t>PAC group</a:t>
                      </a:r>
                      <a:endParaRPr lang="ko-KR" altLang="en-US" dirty="0"/>
                    </a:p>
                  </a:txBody>
                  <a:tcPr anchor="ctr"/>
                </a:tc>
                <a:tc>
                  <a:txBody>
                    <a:bodyPr/>
                    <a:lstStyle/>
                    <a:p>
                      <a:pPr marL="0" marR="0" indent="0" algn="l" defTabSz="914400" rtl="0" eaLnBrk="1" fontAlgn="auto" latinLnBrk="1" hangingPunct="1">
                        <a:lnSpc>
                          <a:spcPct val="100000"/>
                        </a:lnSpc>
                        <a:spcBef>
                          <a:spcPts val="0"/>
                        </a:spcBef>
                        <a:spcAft>
                          <a:spcPts val="0"/>
                        </a:spcAft>
                        <a:buClrTx/>
                        <a:buSzTx/>
                        <a:buFont typeface="Wingdings" pitchFamily="2" charset="2"/>
                        <a:buChar char="§"/>
                        <a:tabLst/>
                        <a:defRPr/>
                      </a:pPr>
                      <a:r>
                        <a:rPr lang="en-US" altLang="ko-KR" sz="1600" dirty="0" smtClean="0">
                          <a:latin typeface="+mn-lt"/>
                        </a:rPr>
                        <a:t> Proposers can suggest their own common communication mode.</a:t>
                      </a:r>
                    </a:p>
                    <a:p>
                      <a:pPr marL="0" marR="0" indent="0" algn="l" defTabSz="914400" rtl="0" eaLnBrk="1" fontAlgn="auto" latinLnBrk="1" hangingPunct="1">
                        <a:lnSpc>
                          <a:spcPct val="100000"/>
                        </a:lnSpc>
                        <a:spcBef>
                          <a:spcPts val="0"/>
                        </a:spcBef>
                        <a:spcAft>
                          <a:spcPts val="0"/>
                        </a:spcAft>
                        <a:buClrTx/>
                        <a:buSzTx/>
                        <a:buFont typeface="Wingdings" pitchFamily="2" charset="2"/>
                        <a:buChar char="§"/>
                        <a:tabLst/>
                        <a:defRPr/>
                      </a:pPr>
                      <a:r>
                        <a:rPr lang="en-US" altLang="ko-KR" sz="1600" baseline="0" dirty="0" smtClean="0">
                          <a:latin typeface="+mn-lt"/>
                        </a:rPr>
                        <a:t> Only proposals for common communication mode will be compared by performance metric and evaluation criteria.</a:t>
                      </a:r>
                    </a:p>
                    <a:p>
                      <a:pPr marL="0" marR="0" indent="0" algn="l" defTabSz="914400" rtl="0" eaLnBrk="1" fontAlgn="auto" latinLnBrk="1" hangingPunct="1">
                        <a:lnSpc>
                          <a:spcPct val="100000"/>
                        </a:lnSpc>
                        <a:spcBef>
                          <a:spcPts val="0"/>
                        </a:spcBef>
                        <a:spcAft>
                          <a:spcPts val="0"/>
                        </a:spcAft>
                        <a:buClrTx/>
                        <a:buSzTx/>
                        <a:buFont typeface="Wingdings" pitchFamily="2" charset="2"/>
                        <a:buChar char="§"/>
                        <a:tabLst/>
                        <a:defRPr/>
                      </a:pPr>
                      <a:r>
                        <a:rPr lang="en-US" altLang="ko-KR" sz="1600" baseline="0" dirty="0" smtClean="0">
                          <a:latin typeface="+mn-lt"/>
                        </a:rPr>
                        <a:t> Proposals </a:t>
                      </a:r>
                      <a:endParaRPr lang="en-US" altLang="ko-KR" sz="1600" dirty="0" smtClean="0">
                        <a:latin typeface="+mn-lt"/>
                      </a:endParaRPr>
                    </a:p>
                    <a:p>
                      <a:pPr marL="0" marR="0" indent="0" algn="l" defTabSz="914400" rtl="0" eaLnBrk="1" fontAlgn="auto" latinLnBrk="1" hangingPunct="1">
                        <a:lnSpc>
                          <a:spcPct val="100000"/>
                        </a:lnSpc>
                        <a:spcBef>
                          <a:spcPts val="0"/>
                        </a:spcBef>
                        <a:spcAft>
                          <a:spcPts val="0"/>
                        </a:spcAft>
                        <a:buClrTx/>
                        <a:buSzTx/>
                        <a:buFont typeface="Wingdings" pitchFamily="2" charset="2"/>
                        <a:buChar char="§"/>
                        <a:tabLst/>
                        <a:defRPr/>
                      </a:pPr>
                      <a:endParaRPr lang="en-US" altLang="ko-KR" sz="1600" dirty="0" smtClean="0">
                        <a:latin typeface="+mn-lt"/>
                      </a:endParaRPr>
                    </a:p>
                    <a:p>
                      <a:pPr marL="0" marR="0" indent="0" algn="l" defTabSz="914400" rtl="0" eaLnBrk="1" fontAlgn="auto" latinLnBrk="1" hangingPunct="1">
                        <a:lnSpc>
                          <a:spcPct val="100000"/>
                        </a:lnSpc>
                        <a:spcBef>
                          <a:spcPts val="0"/>
                        </a:spcBef>
                        <a:spcAft>
                          <a:spcPts val="0"/>
                        </a:spcAft>
                        <a:buClrTx/>
                        <a:buSzTx/>
                        <a:buFont typeface="Wingdings" pitchFamily="2" charset="2"/>
                        <a:buChar char="§"/>
                        <a:tabLst/>
                        <a:defRPr/>
                      </a:pPr>
                      <a:r>
                        <a:rPr lang="en-US" altLang="ko-KR" sz="1600" dirty="0" smtClean="0">
                          <a:latin typeface="+mn-lt"/>
                        </a:rPr>
                        <a:t>Possible operating modes</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dirty="0" smtClean="0">
                          <a:latin typeface="+mn-lt"/>
                        </a:rPr>
                        <a:t>-</a:t>
                      </a:r>
                      <a:r>
                        <a:rPr lang="en-US" altLang="ko-KR" sz="1600" baseline="0" dirty="0" smtClean="0">
                          <a:latin typeface="+mn-lt"/>
                        </a:rPr>
                        <a:t>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endParaRPr lang="en-US" altLang="ko-KR" sz="1600" dirty="0" smtClean="0">
                        <a:latin typeface="+mn-lt"/>
                      </a:endParaRP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endParaRPr lang="ko-KR" altLang="en-US" sz="1600" dirty="0">
                        <a:latin typeface="+mn-lt"/>
                      </a:endParaRPr>
                    </a:p>
                  </a:txBody>
                  <a:tcPr anchor="ct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New Comments</a:t>
            </a:r>
            <a:br>
              <a:rPr lang="en-US" altLang="ko-KR" dirty="0" smtClean="0"/>
            </a:br>
            <a:r>
              <a:rPr lang="en-US" altLang="ko-KR" dirty="0" smtClean="0"/>
              <a:t>to 6.3 Discovery </a:t>
            </a:r>
            <a:endParaRPr lang="ko-KR" altLang="en-US" dirty="0"/>
          </a:p>
        </p:txBody>
      </p:sp>
      <p:sp>
        <p:nvSpPr>
          <p:cNvPr id="3" name="내용 개체 틀 2"/>
          <p:cNvSpPr>
            <a:spLocks noGrp="1"/>
          </p:cNvSpPr>
          <p:nvPr>
            <p:ph idx="1"/>
          </p:nvPr>
        </p:nvSpPr>
        <p:spPr/>
        <p:txBody>
          <a:bodyPr/>
          <a:lstStyle/>
          <a:p>
            <a:endParaRPr lang="ko-KR" altLang="en-US"/>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graphicFrame>
        <p:nvGraphicFramePr>
          <p:cNvPr id="7" name="내용 개체 틀 7"/>
          <p:cNvGraphicFramePr>
            <a:graphicFrameLocks/>
          </p:cNvGraphicFramePr>
          <p:nvPr/>
        </p:nvGraphicFramePr>
        <p:xfrm>
          <a:off x="214282" y="1857364"/>
          <a:ext cx="8786874" cy="3923432"/>
        </p:xfrm>
        <a:graphic>
          <a:graphicData uri="http://schemas.openxmlformats.org/drawingml/2006/table">
            <a:tbl>
              <a:tblPr firstRow="1" bandRow="1">
                <a:tableStyleId>{21E4AEA4-8DFA-4A89-87EB-49C32662AFE0}</a:tableStyleId>
              </a:tblPr>
              <a:tblGrid>
                <a:gridCol w="1285884"/>
                <a:gridCol w="7500990"/>
              </a:tblGrid>
              <a:tr h="418232">
                <a:tc>
                  <a:txBody>
                    <a:bodyPr/>
                    <a:lstStyle/>
                    <a:p>
                      <a:pPr algn="ctr" latinLnBrk="1"/>
                      <a:r>
                        <a:rPr lang="en-US" altLang="ko-KR" sz="1400" dirty="0" smtClean="0"/>
                        <a:t>Commenter</a:t>
                      </a:r>
                      <a:endParaRPr lang="ko-KR" altLang="en-US" sz="1400" dirty="0"/>
                    </a:p>
                  </a:txBody>
                  <a:tcPr anchor="ctr"/>
                </a:tc>
                <a:tc>
                  <a:txBody>
                    <a:bodyPr/>
                    <a:lstStyle/>
                    <a:p>
                      <a:pPr algn="ctr" latinLnBrk="1"/>
                      <a:r>
                        <a:rPr lang="en-US" altLang="ko-KR" dirty="0" smtClean="0"/>
                        <a:t>Comments</a:t>
                      </a:r>
                      <a:endParaRPr lang="ko-KR" altLang="en-US" dirty="0"/>
                    </a:p>
                  </a:txBody>
                  <a:tcPr anchor="ctr"/>
                </a:tc>
              </a:tr>
              <a:tr h="867652">
                <a:tc>
                  <a:txBody>
                    <a:bodyPr/>
                    <a:lstStyle/>
                    <a:p>
                      <a:pPr algn="ctr" latinLnBrk="1"/>
                      <a:r>
                        <a:rPr lang="en-US" altLang="ko-KR" sz="1400" dirty="0" smtClean="0"/>
                        <a:t>PAC</a:t>
                      </a:r>
                      <a:r>
                        <a:rPr lang="en-US" altLang="ko-KR" sz="1400" baseline="0" dirty="0" smtClean="0"/>
                        <a:t> group (11.14)</a:t>
                      </a:r>
                    </a:p>
                    <a:p>
                      <a:pPr algn="ctr" latinLnBrk="1"/>
                      <a:r>
                        <a:rPr lang="en-US" altLang="ko-KR" sz="1400" baseline="0" dirty="0" smtClean="0"/>
                        <a:t>summarized by </a:t>
                      </a:r>
                      <a:r>
                        <a:rPr lang="en-US" altLang="ko-KR" sz="1400" dirty="0" smtClean="0"/>
                        <a:t>Marco Hernandez</a:t>
                      </a:r>
                      <a:endParaRPr lang="ko-KR" altLang="en-US" sz="1400" dirty="0"/>
                    </a:p>
                  </a:txBody>
                  <a:tcPr anchor="ctr"/>
                </a:tc>
                <a:tc>
                  <a:txBody>
                    <a:bodyPr/>
                    <a:lstStyle/>
                    <a:p>
                      <a:pPr marL="0" marR="0" indent="0" algn="l" defTabSz="914400" rtl="0" eaLnBrk="1" fontAlgn="auto" latinLnBrk="1" hangingPunct="1">
                        <a:lnSpc>
                          <a:spcPct val="100000"/>
                        </a:lnSpc>
                        <a:spcBef>
                          <a:spcPts val="0"/>
                        </a:spcBef>
                        <a:spcAft>
                          <a:spcPts val="0"/>
                        </a:spcAft>
                        <a:buClrTx/>
                        <a:buSzTx/>
                        <a:buFont typeface="Wingdings" pitchFamily="2" charset="2"/>
                        <a:buChar char="§"/>
                        <a:tabLst/>
                        <a:defRPr/>
                      </a:pPr>
                      <a:r>
                        <a:rPr lang="en-US" altLang="ko-KR" sz="2000" dirty="0" smtClean="0">
                          <a:latin typeface="+mj-lt"/>
                        </a:rPr>
                        <a:t> </a:t>
                      </a:r>
                      <a:r>
                        <a:rPr lang="en-US" altLang="ko-KR" sz="1600" baseline="0" dirty="0" smtClean="0">
                          <a:latin typeface="+mj-lt"/>
                        </a:rPr>
                        <a:t>Add new texts into 6.3 as follows:</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“Discovery IDs</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For the purpose of discovery of PAC peers, the discovery signal contains a frame of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data that proposers may use for the following identifiers:</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Device ID. This is a unique identifier for compliant PDs. Example: device MAC address.</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Application ID. This identifies a specific application or set of applications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enable in a PD by a PAC peer. Example: social networking, emergency, gaming,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advertising, etc. Application type ID is included as well.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Note that it is up to proposers to present how to support identification of applications.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Example: Application type ID plus application ID.</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200" baseline="0" dirty="0" smtClean="0">
                          <a:latin typeface="+mj-lt"/>
                        </a:rPr>
                        <a:t> </a:t>
                      </a:r>
                    </a:p>
                  </a:txBody>
                  <a:tcPr anchor="ct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New Comments</a:t>
            </a:r>
            <a:br>
              <a:rPr lang="en-US" altLang="ko-KR" dirty="0" smtClean="0"/>
            </a:br>
            <a:r>
              <a:rPr lang="en-US" altLang="ko-KR" dirty="0" smtClean="0"/>
              <a:t>to 6.3 Discovery </a:t>
            </a:r>
            <a:endParaRPr lang="ko-KR" altLang="en-US" dirty="0"/>
          </a:p>
        </p:txBody>
      </p:sp>
      <p:sp>
        <p:nvSpPr>
          <p:cNvPr id="3" name="내용 개체 틀 2"/>
          <p:cNvSpPr>
            <a:spLocks noGrp="1"/>
          </p:cNvSpPr>
          <p:nvPr>
            <p:ph idx="1"/>
          </p:nvPr>
        </p:nvSpPr>
        <p:spPr/>
        <p:txBody>
          <a:bodyPr/>
          <a:lstStyle/>
          <a:p>
            <a:endParaRPr lang="ko-KR" altLang="en-US"/>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graphicFrame>
        <p:nvGraphicFramePr>
          <p:cNvPr id="7" name="내용 개체 틀 7"/>
          <p:cNvGraphicFramePr>
            <a:graphicFrameLocks/>
          </p:cNvGraphicFramePr>
          <p:nvPr/>
        </p:nvGraphicFramePr>
        <p:xfrm>
          <a:off x="214282" y="1857364"/>
          <a:ext cx="8786874" cy="3710072"/>
        </p:xfrm>
        <a:graphic>
          <a:graphicData uri="http://schemas.openxmlformats.org/drawingml/2006/table">
            <a:tbl>
              <a:tblPr firstRow="1" bandRow="1">
                <a:tableStyleId>{21E4AEA4-8DFA-4A89-87EB-49C32662AFE0}</a:tableStyleId>
              </a:tblPr>
              <a:tblGrid>
                <a:gridCol w="1285884"/>
                <a:gridCol w="7500990"/>
              </a:tblGrid>
              <a:tr h="418232">
                <a:tc>
                  <a:txBody>
                    <a:bodyPr/>
                    <a:lstStyle/>
                    <a:p>
                      <a:pPr algn="ctr" latinLnBrk="1"/>
                      <a:r>
                        <a:rPr lang="en-US" altLang="ko-KR" sz="1400" dirty="0" smtClean="0"/>
                        <a:t>Commenter</a:t>
                      </a:r>
                      <a:endParaRPr lang="ko-KR" altLang="en-US" sz="1400" dirty="0"/>
                    </a:p>
                  </a:txBody>
                  <a:tcPr anchor="ctr"/>
                </a:tc>
                <a:tc>
                  <a:txBody>
                    <a:bodyPr/>
                    <a:lstStyle/>
                    <a:p>
                      <a:pPr algn="ctr" latinLnBrk="1"/>
                      <a:r>
                        <a:rPr lang="en-US" altLang="ko-KR" dirty="0" smtClean="0"/>
                        <a:t>Comments</a:t>
                      </a:r>
                      <a:endParaRPr lang="ko-KR" altLang="en-US" dirty="0"/>
                    </a:p>
                  </a:txBody>
                  <a:tcPr anchor="ctr"/>
                </a:tc>
              </a:tr>
              <a:tr h="867652">
                <a:tc>
                  <a:txBody>
                    <a:bodyPr/>
                    <a:lstStyle/>
                    <a:p>
                      <a:pPr algn="ctr" latinLnBrk="1"/>
                      <a:r>
                        <a:rPr lang="en-US" altLang="ko-KR" sz="1400" dirty="0" smtClean="0"/>
                        <a:t>PAC</a:t>
                      </a:r>
                      <a:r>
                        <a:rPr lang="en-US" altLang="ko-KR" sz="1400" baseline="0" dirty="0" smtClean="0"/>
                        <a:t> group (11.14)</a:t>
                      </a:r>
                    </a:p>
                    <a:p>
                      <a:pPr algn="ctr" latinLnBrk="1"/>
                      <a:r>
                        <a:rPr lang="en-US" altLang="ko-KR" sz="1400" baseline="0" dirty="0" smtClean="0"/>
                        <a:t>summarized by </a:t>
                      </a:r>
                      <a:r>
                        <a:rPr lang="en-US" altLang="ko-KR" sz="1400" dirty="0" smtClean="0"/>
                        <a:t>Marco Hernandez</a:t>
                      </a:r>
                      <a:endParaRPr lang="ko-KR" altLang="en-US" sz="1400" dirty="0"/>
                    </a:p>
                  </a:txBody>
                  <a:tcPr anchor="ctr"/>
                </a:tc>
                <a:tc>
                  <a:txBody>
                    <a:bodyPr/>
                    <a:lstStyle/>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200" baseline="0" dirty="0" smtClean="0">
                          <a:latin typeface="+mj-lt"/>
                        </a:rPr>
                        <a:t>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baseline="0" dirty="0" smtClean="0">
                          <a:latin typeface="+mj-lt"/>
                        </a:rPr>
                        <a:t>Application specific user ID. This is the user ID linked to a specific application.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baseline="0" dirty="0" smtClean="0">
                          <a:latin typeface="+mj-lt"/>
                        </a:rPr>
                        <a:t>Note that we only reserve a group of bits for this identifier that will be used by an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baseline="0" dirty="0" smtClean="0">
                          <a:latin typeface="+mj-lt"/>
                        </a:rPr>
                        <a:t>application to place a user name.</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baseline="0" dirty="0" smtClean="0">
                          <a:latin typeface="+mj-lt"/>
                        </a:rPr>
                        <a:t>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baseline="0" dirty="0" smtClean="0">
                          <a:latin typeface="+mj-lt"/>
                        </a:rPr>
                        <a:t>Group ID. This identifier is used to form selected groups of peers.</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baseline="0" dirty="0" smtClean="0">
                          <a:latin typeface="+mj-lt"/>
                        </a:rPr>
                        <a:t>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baseline="0" dirty="0" smtClean="0">
                          <a:latin typeface="+mj-lt"/>
                        </a:rPr>
                        <a:t>Peer or peer ID is defined as the application specific user ID.</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baseline="0" dirty="0" smtClean="0">
                          <a:latin typeface="+mj-lt"/>
                        </a:rPr>
                        <a:t>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800" baseline="0" dirty="0" smtClean="0">
                          <a:latin typeface="+mj-lt"/>
                        </a:rPr>
                        <a:t>Note that it is up to the proposer how to use and implement these identifiers or to use part of them."</a:t>
                      </a:r>
                      <a:endParaRPr lang="ko-KR" altLang="en-US" sz="2400" dirty="0">
                        <a:latin typeface="+mn-lt"/>
                      </a:endParaRPr>
                    </a:p>
                  </a:txBody>
                  <a:tcPr anchor="ct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New Comments</a:t>
            </a:r>
            <a:br>
              <a:rPr lang="en-US" altLang="ko-KR" dirty="0" smtClean="0"/>
            </a:br>
            <a:r>
              <a:rPr lang="en-US" altLang="ko-KR" dirty="0" smtClean="0"/>
              <a:t>to 6.3 Discovery </a:t>
            </a:r>
            <a:endParaRPr lang="ko-KR" altLang="en-US" dirty="0"/>
          </a:p>
        </p:txBody>
      </p:sp>
      <p:sp>
        <p:nvSpPr>
          <p:cNvPr id="3" name="내용 개체 틀 2"/>
          <p:cNvSpPr>
            <a:spLocks noGrp="1"/>
          </p:cNvSpPr>
          <p:nvPr>
            <p:ph idx="1"/>
          </p:nvPr>
        </p:nvSpPr>
        <p:spPr/>
        <p:txBody>
          <a:bodyPr/>
          <a:lstStyle/>
          <a:p>
            <a:endParaRPr lang="ko-KR" altLang="en-US"/>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graphicFrame>
        <p:nvGraphicFramePr>
          <p:cNvPr id="7" name="내용 개체 틀 7"/>
          <p:cNvGraphicFramePr>
            <a:graphicFrameLocks/>
          </p:cNvGraphicFramePr>
          <p:nvPr/>
        </p:nvGraphicFramePr>
        <p:xfrm>
          <a:off x="214282" y="1857364"/>
          <a:ext cx="8786874" cy="4944512"/>
        </p:xfrm>
        <a:graphic>
          <a:graphicData uri="http://schemas.openxmlformats.org/drawingml/2006/table">
            <a:tbl>
              <a:tblPr firstRow="1" bandRow="1">
                <a:tableStyleId>{21E4AEA4-8DFA-4A89-87EB-49C32662AFE0}</a:tableStyleId>
              </a:tblPr>
              <a:tblGrid>
                <a:gridCol w="1357322"/>
                <a:gridCol w="7429552"/>
              </a:tblGrid>
              <a:tr h="418232">
                <a:tc>
                  <a:txBody>
                    <a:bodyPr/>
                    <a:lstStyle/>
                    <a:p>
                      <a:pPr algn="ctr" latinLnBrk="1"/>
                      <a:r>
                        <a:rPr lang="en-US" altLang="ko-KR" sz="1400" dirty="0" smtClean="0"/>
                        <a:t>Commenter</a:t>
                      </a:r>
                      <a:endParaRPr lang="ko-KR" altLang="en-US" sz="1400" dirty="0"/>
                    </a:p>
                  </a:txBody>
                  <a:tcPr anchor="ctr"/>
                </a:tc>
                <a:tc>
                  <a:txBody>
                    <a:bodyPr/>
                    <a:lstStyle/>
                    <a:p>
                      <a:pPr algn="ctr" latinLnBrk="1"/>
                      <a:r>
                        <a:rPr lang="en-US" altLang="ko-KR" dirty="0" smtClean="0"/>
                        <a:t>Comments</a:t>
                      </a:r>
                      <a:endParaRPr lang="ko-KR" altLang="en-US" dirty="0"/>
                    </a:p>
                  </a:txBody>
                  <a:tcPr anchor="ctr"/>
                </a:tc>
              </a:tr>
              <a:tr h="867652">
                <a:tc>
                  <a:txBody>
                    <a:bodyPr/>
                    <a:lstStyle/>
                    <a:p>
                      <a:pPr algn="ctr" latinLnBrk="1"/>
                      <a:r>
                        <a:rPr lang="en-US" altLang="ko-KR" sz="1400" dirty="0" err="1" smtClean="0"/>
                        <a:t>Jinyoung</a:t>
                      </a:r>
                      <a:r>
                        <a:rPr lang="en-US" altLang="ko-KR" sz="1400" dirty="0" smtClean="0"/>
                        <a:t> Chun</a:t>
                      </a:r>
                      <a:endParaRPr lang="ko-KR" altLang="en-US" sz="1400" dirty="0"/>
                    </a:p>
                  </a:txBody>
                  <a:tcPr anchor="ctr"/>
                </a:tc>
                <a:tc>
                  <a:txBody>
                    <a:bodyPr/>
                    <a:lstStyle/>
                    <a:p>
                      <a:pPr marL="0" marR="0" indent="0" algn="l" defTabSz="914400" rtl="0" eaLnBrk="1" fontAlgn="auto" latinLnBrk="1" hangingPunct="1">
                        <a:lnSpc>
                          <a:spcPct val="100000"/>
                        </a:lnSpc>
                        <a:spcBef>
                          <a:spcPts val="0"/>
                        </a:spcBef>
                        <a:spcAft>
                          <a:spcPts val="0"/>
                        </a:spcAft>
                        <a:buClrTx/>
                        <a:buSzTx/>
                        <a:buFont typeface="Wingdings" pitchFamily="2" charset="2"/>
                        <a:buChar char="§"/>
                        <a:tabLst/>
                        <a:defRPr/>
                      </a:pPr>
                      <a:r>
                        <a:rPr lang="en-US" altLang="ko-KR" sz="2800" dirty="0" smtClean="0">
                          <a:latin typeface="+mj-lt"/>
                        </a:rPr>
                        <a:t> </a:t>
                      </a:r>
                      <a:r>
                        <a:rPr lang="en-US" altLang="ko-KR" sz="2000" kern="1200" baseline="0" dirty="0" smtClean="0">
                          <a:solidFill>
                            <a:schemeClr val="dk1"/>
                          </a:solidFill>
                          <a:latin typeface="+mn-lt"/>
                          <a:ea typeface="+mn-ea"/>
                          <a:cs typeface="+mn-cs"/>
                        </a:rPr>
                        <a:t>Modify Marco’s summary as follows:</a:t>
                      </a:r>
                      <a:endParaRPr lang="en-US" altLang="ko-KR" sz="2000" baseline="0" dirty="0" smtClean="0">
                        <a:latin typeface="+mj-lt"/>
                      </a:endParaRPr>
                    </a:p>
                    <a:p>
                      <a:r>
                        <a:rPr lang="en-US" altLang="ko-KR" sz="1800" kern="1200" dirty="0" smtClean="0">
                          <a:solidFill>
                            <a:schemeClr val="dk1"/>
                          </a:solidFill>
                          <a:latin typeface="+mn-lt"/>
                          <a:ea typeface="+mn-ea"/>
                          <a:cs typeface="+mn-cs"/>
                        </a:rPr>
                        <a:t> </a:t>
                      </a:r>
                      <a:endParaRPr lang="ko-KR" altLang="ko-KR" sz="1800" kern="1200" dirty="0" smtClean="0">
                        <a:solidFill>
                          <a:schemeClr val="dk1"/>
                        </a:solidFill>
                        <a:latin typeface="+mn-lt"/>
                        <a:ea typeface="+mn-ea"/>
                        <a:cs typeface="+mn-cs"/>
                      </a:endParaRPr>
                    </a:p>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800" kern="1200" dirty="0" smtClean="0">
                          <a:solidFill>
                            <a:schemeClr val="tx1"/>
                          </a:solidFill>
                          <a:latin typeface="+mn-lt"/>
                          <a:ea typeface="+mn-ea"/>
                          <a:cs typeface="+mn-cs"/>
                        </a:rPr>
                        <a:t>Application type ID. This identifies set of applications enable in a PD by a PAC peer. Example: social networking, emergency, gaming, advertising, etc.</a:t>
                      </a:r>
                      <a:endParaRPr lang="ko-KR" altLang="ko-KR" sz="1800" kern="1200" dirty="0" smtClean="0">
                        <a:solidFill>
                          <a:schemeClr val="tx1"/>
                        </a:solidFill>
                        <a:latin typeface="+mn-lt"/>
                        <a:ea typeface="+mn-ea"/>
                        <a:cs typeface="+mn-cs"/>
                      </a:endParaRPr>
                    </a:p>
                    <a:p>
                      <a:pPr lvl="0"/>
                      <a:endParaRPr lang="en-US" altLang="ko-KR" sz="1800" kern="1200" dirty="0" smtClean="0">
                        <a:solidFill>
                          <a:schemeClr val="dk1"/>
                        </a:solidFill>
                        <a:latin typeface="+mn-lt"/>
                        <a:ea typeface="+mn-ea"/>
                        <a:cs typeface="+mn-cs"/>
                      </a:endParaRPr>
                    </a:p>
                    <a:p>
                      <a:pPr lvl="0"/>
                      <a:endParaRPr lang="en-US" altLang="ko-KR" sz="1800" kern="1200" dirty="0" smtClean="0">
                        <a:solidFill>
                          <a:schemeClr val="dk1"/>
                        </a:solidFill>
                        <a:latin typeface="+mn-lt"/>
                        <a:ea typeface="+mn-ea"/>
                        <a:cs typeface="+mn-cs"/>
                      </a:endParaRPr>
                    </a:p>
                    <a:p>
                      <a:pPr lvl="0"/>
                      <a:r>
                        <a:rPr lang="en-US" altLang="ko-KR" sz="1800" kern="1200" dirty="0" smtClean="0">
                          <a:solidFill>
                            <a:schemeClr val="dk1"/>
                          </a:solidFill>
                          <a:latin typeface="+mn-lt"/>
                          <a:ea typeface="+mn-ea"/>
                          <a:cs typeface="+mn-cs"/>
                        </a:rPr>
                        <a:t>Application ID. This identifies a specific application</a:t>
                      </a:r>
                      <a:r>
                        <a:rPr lang="en-US" altLang="ko-KR" sz="1800" strike="sngStrike" kern="1200" dirty="0" smtClean="0">
                          <a:solidFill>
                            <a:schemeClr val="dk1"/>
                          </a:solidFill>
                          <a:latin typeface="+mn-lt"/>
                          <a:ea typeface="+mn-ea"/>
                          <a:cs typeface="+mn-cs"/>
                        </a:rPr>
                        <a:t> or set of applications </a:t>
                      </a:r>
                      <a:endParaRPr lang="ko-KR" altLang="ko-KR" sz="1800" kern="1200" dirty="0" smtClean="0">
                        <a:solidFill>
                          <a:schemeClr val="dk1"/>
                        </a:solidFill>
                        <a:latin typeface="+mn-lt"/>
                        <a:ea typeface="+mn-ea"/>
                        <a:cs typeface="+mn-cs"/>
                      </a:endParaRPr>
                    </a:p>
                    <a:p>
                      <a:r>
                        <a:rPr lang="en-US" altLang="ko-KR" sz="1800" strike="sngStrike" kern="1200" dirty="0" smtClean="0">
                          <a:solidFill>
                            <a:schemeClr val="dk1"/>
                          </a:solidFill>
                          <a:latin typeface="+mn-lt"/>
                          <a:ea typeface="+mn-ea"/>
                          <a:cs typeface="+mn-cs"/>
                        </a:rPr>
                        <a:t>enable in a PD by a PAC peer. Example: social networking, emergency, gaming, </a:t>
                      </a:r>
                      <a:endParaRPr lang="ko-KR" altLang="ko-KR" sz="1800" kern="1200" dirty="0" smtClean="0">
                        <a:solidFill>
                          <a:schemeClr val="dk1"/>
                        </a:solidFill>
                        <a:latin typeface="+mn-lt"/>
                        <a:ea typeface="+mn-ea"/>
                        <a:cs typeface="+mn-cs"/>
                      </a:endParaRPr>
                    </a:p>
                    <a:p>
                      <a:r>
                        <a:rPr lang="en-US" altLang="ko-KR" sz="1800" strike="sngStrike" kern="1200" dirty="0" smtClean="0">
                          <a:solidFill>
                            <a:schemeClr val="dk1"/>
                          </a:solidFill>
                          <a:latin typeface="+mn-lt"/>
                          <a:ea typeface="+mn-ea"/>
                          <a:cs typeface="+mn-cs"/>
                        </a:rPr>
                        <a:t>advertising, etc. </a:t>
                      </a:r>
                      <a:r>
                        <a:rPr lang="en-US" altLang="ko-KR" sz="1800" kern="1200" dirty="0" smtClean="0">
                          <a:solidFill>
                            <a:schemeClr val="dk1"/>
                          </a:solidFill>
                          <a:latin typeface="+mn-lt"/>
                          <a:ea typeface="+mn-ea"/>
                          <a:cs typeface="+mn-cs"/>
                        </a:rPr>
                        <a:t>Application type ID </a:t>
                      </a:r>
                      <a:r>
                        <a:rPr lang="en-US" altLang="ko-KR" sz="1800" kern="1200" dirty="0" smtClean="0">
                          <a:solidFill>
                            <a:srgbClr val="0033CC"/>
                          </a:solidFill>
                          <a:latin typeface="+mn-lt"/>
                          <a:ea typeface="+mn-ea"/>
                          <a:cs typeface="+mn-cs"/>
                        </a:rPr>
                        <a:t>can be </a:t>
                      </a:r>
                      <a:r>
                        <a:rPr lang="en-US" altLang="ko-KR" sz="1800" strike="sngStrike" kern="1200" dirty="0" smtClean="0">
                          <a:solidFill>
                            <a:schemeClr val="dk1"/>
                          </a:solidFill>
                          <a:latin typeface="+mn-lt"/>
                          <a:ea typeface="+mn-ea"/>
                          <a:cs typeface="+mn-cs"/>
                        </a:rPr>
                        <a:t>is </a:t>
                      </a:r>
                      <a:r>
                        <a:rPr lang="en-US" altLang="ko-KR" sz="1800" kern="1200" dirty="0" smtClean="0">
                          <a:solidFill>
                            <a:schemeClr val="dk1"/>
                          </a:solidFill>
                          <a:latin typeface="+mn-lt"/>
                          <a:ea typeface="+mn-ea"/>
                          <a:cs typeface="+mn-cs"/>
                        </a:rPr>
                        <a:t>included</a:t>
                      </a:r>
                      <a:r>
                        <a:rPr lang="en-US" altLang="ko-KR" sz="1800" strike="sngStrike" kern="1200" dirty="0" smtClean="0">
                          <a:solidFill>
                            <a:schemeClr val="dk1"/>
                          </a:solidFill>
                          <a:latin typeface="+mn-lt"/>
                          <a:ea typeface="+mn-ea"/>
                          <a:cs typeface="+mn-cs"/>
                        </a:rPr>
                        <a:t> as well</a:t>
                      </a:r>
                      <a:r>
                        <a:rPr lang="en-US" altLang="ko-KR" sz="1800" kern="1200" dirty="0" smtClean="0">
                          <a:solidFill>
                            <a:schemeClr val="dk1"/>
                          </a:solidFill>
                          <a:latin typeface="+mn-lt"/>
                          <a:ea typeface="+mn-ea"/>
                          <a:cs typeface="+mn-cs"/>
                        </a:rPr>
                        <a:t>. </a:t>
                      </a:r>
                      <a:endParaRPr lang="ko-KR" altLang="ko-KR" sz="1800" kern="1200" dirty="0" smtClean="0">
                        <a:solidFill>
                          <a:schemeClr val="dk1"/>
                        </a:solidFill>
                        <a:latin typeface="+mn-lt"/>
                        <a:ea typeface="+mn-ea"/>
                        <a:cs typeface="+mn-cs"/>
                      </a:endParaRPr>
                    </a:p>
                    <a:p>
                      <a:r>
                        <a:rPr lang="en-US" altLang="ko-KR" sz="1800" kern="1200" dirty="0" smtClean="0">
                          <a:solidFill>
                            <a:schemeClr val="dk1"/>
                          </a:solidFill>
                          <a:latin typeface="+mn-lt"/>
                          <a:ea typeface="+mn-ea"/>
                          <a:cs typeface="+mn-cs"/>
                        </a:rPr>
                        <a:t>Note that it is up to proposers to present how to support identification of applications. </a:t>
                      </a:r>
                      <a:endParaRPr lang="ko-KR" altLang="ko-KR" sz="1800" kern="1200" dirty="0" smtClean="0">
                        <a:solidFill>
                          <a:schemeClr val="dk1"/>
                        </a:solidFill>
                        <a:latin typeface="+mn-lt"/>
                        <a:ea typeface="+mn-ea"/>
                        <a:cs typeface="+mn-cs"/>
                      </a:endParaRPr>
                    </a:p>
                    <a:p>
                      <a:r>
                        <a:rPr lang="en-US" altLang="ko-KR" sz="1800" kern="1200" dirty="0" smtClean="0">
                          <a:solidFill>
                            <a:schemeClr val="dk1"/>
                          </a:solidFill>
                          <a:latin typeface="+mn-lt"/>
                          <a:ea typeface="+mn-ea"/>
                          <a:cs typeface="+mn-cs"/>
                        </a:rPr>
                        <a:t>Example: Application type ID plus application ID.</a:t>
                      </a:r>
                      <a:endParaRPr lang="ko-KR" altLang="ko-KR" sz="1800" kern="1200" dirty="0" smtClean="0">
                        <a:solidFill>
                          <a:schemeClr val="dk1"/>
                        </a:solidFill>
                        <a:latin typeface="+mn-lt"/>
                        <a:ea typeface="+mn-ea"/>
                        <a:cs typeface="+mn-cs"/>
                      </a:endParaRPr>
                    </a:p>
                    <a:p>
                      <a:r>
                        <a:rPr lang="en-US" altLang="ko-KR" sz="1100" kern="1200" dirty="0" smtClean="0">
                          <a:solidFill>
                            <a:schemeClr val="dk1"/>
                          </a:solidFill>
                          <a:latin typeface="+mn-lt"/>
                          <a:ea typeface="+mn-ea"/>
                          <a:cs typeface="+mn-cs"/>
                        </a:rPr>
                        <a:t> </a:t>
                      </a:r>
                      <a:endParaRPr lang="ko-KR" altLang="ko-KR" sz="1100" kern="1200" dirty="0" smtClean="0">
                        <a:solidFill>
                          <a:schemeClr val="dk1"/>
                        </a:solidFill>
                        <a:latin typeface="+mn-lt"/>
                        <a:ea typeface="+mn-ea"/>
                        <a:cs typeface="+mn-cs"/>
                      </a:endParaRPr>
                    </a:p>
                  </a:txBody>
                  <a:tcPr anchor="ct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New Comments</a:t>
            </a:r>
            <a:br>
              <a:rPr lang="en-US" altLang="ko-KR" dirty="0" smtClean="0"/>
            </a:br>
            <a:r>
              <a:rPr lang="en-US" altLang="ko-KR" dirty="0" smtClean="0"/>
              <a:t>to 2.2 Definition</a:t>
            </a:r>
            <a:endParaRPr lang="ko-KR" altLang="en-US" dirty="0"/>
          </a:p>
        </p:txBody>
      </p:sp>
      <p:sp>
        <p:nvSpPr>
          <p:cNvPr id="3" name="내용 개체 틀 2"/>
          <p:cNvSpPr>
            <a:spLocks noGrp="1"/>
          </p:cNvSpPr>
          <p:nvPr>
            <p:ph idx="1"/>
          </p:nvPr>
        </p:nvSpPr>
        <p:spPr/>
        <p:txBody>
          <a:bodyPr/>
          <a:lstStyle/>
          <a:p>
            <a:endParaRPr lang="ko-KR" altLang="en-US"/>
          </a:p>
        </p:txBody>
      </p:sp>
      <p:sp>
        <p:nvSpPr>
          <p:cNvPr id="4" name="날짜 개체 틀 3"/>
          <p:cNvSpPr>
            <a:spLocks noGrp="1"/>
          </p:cNvSpPr>
          <p:nvPr>
            <p:ph type="dt" sz="half" idx="10"/>
          </p:nvPr>
        </p:nvSpPr>
        <p:spPr/>
        <p:txBody>
          <a:bodyPr/>
          <a:lstStyle/>
          <a:p>
            <a:pPr>
              <a:defRPr/>
            </a:pPr>
            <a:r>
              <a:rPr lang="en-US" altLang="ko-KR" smtClean="0"/>
              <a:t>&lt;November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9</a:t>
            </a:fld>
            <a:endParaRPr lang="en-US" altLang="ko-KR"/>
          </a:p>
        </p:txBody>
      </p:sp>
      <p:graphicFrame>
        <p:nvGraphicFramePr>
          <p:cNvPr id="7" name="내용 개체 틀 7"/>
          <p:cNvGraphicFramePr>
            <a:graphicFrameLocks/>
          </p:cNvGraphicFramePr>
          <p:nvPr/>
        </p:nvGraphicFramePr>
        <p:xfrm>
          <a:off x="214282" y="1857364"/>
          <a:ext cx="8786874" cy="5386472"/>
        </p:xfrm>
        <a:graphic>
          <a:graphicData uri="http://schemas.openxmlformats.org/drawingml/2006/table">
            <a:tbl>
              <a:tblPr firstRow="1" bandRow="1">
                <a:tableStyleId>{21E4AEA4-8DFA-4A89-87EB-49C32662AFE0}</a:tableStyleId>
              </a:tblPr>
              <a:tblGrid>
                <a:gridCol w="1285884"/>
                <a:gridCol w="7500990"/>
              </a:tblGrid>
              <a:tr h="418232">
                <a:tc>
                  <a:txBody>
                    <a:bodyPr/>
                    <a:lstStyle/>
                    <a:p>
                      <a:pPr algn="ctr" latinLnBrk="1"/>
                      <a:r>
                        <a:rPr lang="en-US" altLang="ko-KR" sz="1400" dirty="0" smtClean="0"/>
                        <a:t>Commenter</a:t>
                      </a:r>
                      <a:endParaRPr lang="ko-KR" altLang="en-US" sz="1400" dirty="0"/>
                    </a:p>
                  </a:txBody>
                  <a:tcPr anchor="ctr"/>
                </a:tc>
                <a:tc>
                  <a:txBody>
                    <a:bodyPr/>
                    <a:lstStyle/>
                    <a:p>
                      <a:pPr algn="ctr" latinLnBrk="1"/>
                      <a:r>
                        <a:rPr lang="en-US" altLang="ko-KR" dirty="0" smtClean="0"/>
                        <a:t>Comments</a:t>
                      </a:r>
                      <a:endParaRPr lang="ko-KR" altLang="en-US" dirty="0"/>
                    </a:p>
                  </a:txBody>
                  <a:tcPr anchor="ctr"/>
                </a:tc>
              </a:tr>
              <a:tr h="867652">
                <a:tc>
                  <a:txBody>
                    <a:bodyPr/>
                    <a:lstStyle/>
                    <a:p>
                      <a:pPr algn="ctr" latinLnBrk="1"/>
                      <a:r>
                        <a:rPr lang="en-US" altLang="ko-KR" sz="1400" dirty="0" smtClean="0"/>
                        <a:t>PAC</a:t>
                      </a:r>
                      <a:r>
                        <a:rPr lang="en-US" altLang="ko-KR" sz="1400" baseline="0" dirty="0" smtClean="0"/>
                        <a:t> group (11.15)</a:t>
                      </a:r>
                    </a:p>
                    <a:p>
                      <a:pPr algn="ctr" latinLnBrk="1"/>
                      <a:r>
                        <a:rPr lang="en-US" altLang="ko-KR" sz="1400" baseline="0" dirty="0" smtClean="0"/>
                        <a:t>Discussion</a:t>
                      </a:r>
                      <a:endParaRPr lang="ko-KR" altLang="en-US" sz="1400" dirty="0"/>
                    </a:p>
                  </a:txBody>
                  <a:tcPr anchor="ctr"/>
                </a:tc>
                <a:tc>
                  <a:txBody>
                    <a:bodyPr/>
                    <a:lstStyle/>
                    <a:p>
                      <a:pPr marL="0" marR="0" indent="0" algn="l" defTabSz="914400" rtl="0" eaLnBrk="1" fontAlgn="auto" latinLnBrk="1" hangingPunct="1">
                        <a:lnSpc>
                          <a:spcPct val="100000"/>
                        </a:lnSpc>
                        <a:spcBef>
                          <a:spcPts val="0"/>
                        </a:spcBef>
                        <a:spcAft>
                          <a:spcPts val="0"/>
                        </a:spcAft>
                        <a:buClrTx/>
                        <a:buSzTx/>
                        <a:buFont typeface="Wingdings" pitchFamily="2" charset="2"/>
                        <a:buChar char="§"/>
                        <a:tabLst/>
                        <a:defRPr/>
                      </a:pPr>
                      <a:r>
                        <a:rPr lang="en-US" altLang="ko-KR" sz="2000" dirty="0" smtClean="0">
                          <a:latin typeface="+mj-lt"/>
                        </a:rPr>
                        <a:t> </a:t>
                      </a:r>
                      <a:r>
                        <a:rPr lang="en-US" altLang="ko-KR" sz="1600" baseline="0" dirty="0" smtClean="0">
                          <a:latin typeface="+mj-lt"/>
                        </a:rPr>
                        <a:t>Add new texts into 2.2 as follows:</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 </a:t>
                      </a:r>
                      <a:r>
                        <a:rPr lang="en-US" altLang="ko-KR" sz="1600" baseline="0" dirty="0" smtClean="0">
                          <a:latin typeface="+mn-lt"/>
                        </a:rPr>
                        <a:t>- Device ID: e.g. MAC address</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n-lt"/>
                        </a:rPr>
                        <a:t>   . </a:t>
                      </a:r>
                      <a:r>
                        <a:rPr lang="en-US" altLang="ko-KR" sz="1600" kern="1200" baseline="0" dirty="0" smtClean="0">
                          <a:solidFill>
                            <a:schemeClr val="dk1"/>
                          </a:solidFill>
                          <a:latin typeface="+mn-lt"/>
                          <a:ea typeface="+mn-ea"/>
                          <a:cs typeface="+mn-cs"/>
                        </a:rPr>
                        <a:t>This is a unique identifier for a compliant PD.</a:t>
                      </a:r>
                      <a:endParaRPr lang="en-US" altLang="ko-KR" sz="1600" baseline="0" dirty="0" smtClean="0">
                        <a:latin typeface="+mn-lt"/>
                      </a:endParaRP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n-lt"/>
                        </a:rPr>
                        <a:t> - Device group ID: </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n-lt"/>
                        </a:rPr>
                        <a:t>   . </a:t>
                      </a:r>
                      <a:r>
                        <a:rPr lang="en-US" altLang="ko-KR" sz="1600" kern="1200" baseline="0" dirty="0" smtClean="0">
                          <a:solidFill>
                            <a:schemeClr val="dk1"/>
                          </a:solidFill>
                          <a:latin typeface="+mn-lt"/>
                          <a:ea typeface="+mn-ea"/>
                          <a:cs typeface="+mn-cs"/>
                        </a:rPr>
                        <a:t>This is a unique identifier for a group of compliant PDs.</a:t>
                      </a:r>
                      <a:endParaRPr lang="en-US" altLang="ko-KR" sz="1600" baseline="0" dirty="0" smtClean="0">
                        <a:latin typeface="+mn-lt"/>
                      </a:endParaRP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n-lt"/>
                        </a:rPr>
                        <a:t> - Application type ID:</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n-lt"/>
                        </a:rPr>
                        <a:t>   . </a:t>
                      </a:r>
                      <a:r>
                        <a:rPr lang="en-US" altLang="ko-KR" sz="1600" kern="1200" baseline="0" dirty="0" smtClean="0">
                          <a:solidFill>
                            <a:schemeClr val="dk1"/>
                          </a:solidFill>
                          <a:latin typeface="+mn-lt"/>
                          <a:ea typeface="+mn-ea"/>
                          <a:cs typeface="+mn-cs"/>
                        </a:rPr>
                        <a:t>This identifies a class of specific applications enabled in a PD.</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kern="1200" baseline="0" dirty="0" smtClean="0">
                          <a:solidFill>
                            <a:schemeClr val="dk1"/>
                          </a:solidFill>
                          <a:latin typeface="+mn-lt"/>
                          <a:ea typeface="+mn-ea"/>
                          <a:cs typeface="+mn-cs"/>
                        </a:rPr>
                        <a:t>   . </a:t>
                      </a:r>
                      <a:r>
                        <a:rPr lang="en-US" altLang="ko-KR" sz="1600" baseline="0" dirty="0" smtClean="0">
                          <a:latin typeface="+mn-lt"/>
                        </a:rPr>
                        <a:t>e.g. SNS, gaming, etc.</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n-lt"/>
                        </a:rPr>
                        <a:t> - Application-specific ID:</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n-lt"/>
                        </a:rPr>
                        <a:t>   . </a:t>
                      </a:r>
                      <a:r>
                        <a:rPr lang="en-US" altLang="ko-KR" sz="1600" kern="1200" baseline="0" dirty="0" smtClean="0">
                          <a:solidFill>
                            <a:schemeClr val="dk1"/>
                          </a:solidFill>
                          <a:latin typeface="+mn-lt"/>
                          <a:ea typeface="+mn-ea"/>
                          <a:cs typeface="+mn-cs"/>
                        </a:rPr>
                        <a:t>This identifies a specific application enabled in a PD.</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kern="1200" baseline="0" dirty="0" smtClean="0">
                          <a:solidFill>
                            <a:schemeClr val="dk1"/>
                          </a:solidFill>
                          <a:latin typeface="+mn-lt"/>
                          <a:ea typeface="+mn-ea"/>
                          <a:cs typeface="+mn-cs"/>
                        </a:rPr>
                        <a:t>   . </a:t>
                      </a:r>
                      <a:r>
                        <a:rPr lang="en-US" altLang="ko-KR" sz="1600" baseline="0" dirty="0" smtClean="0">
                          <a:latin typeface="+mn-lt"/>
                        </a:rPr>
                        <a:t>e.g. </a:t>
                      </a:r>
                      <a:r>
                        <a:rPr lang="en-US" altLang="ko-KR" sz="1600" baseline="0" dirty="0" err="1" smtClean="0">
                          <a:latin typeface="+mn-lt"/>
                        </a:rPr>
                        <a:t>Facebook</a:t>
                      </a:r>
                      <a:r>
                        <a:rPr lang="en-US" altLang="ko-KR" sz="1600" baseline="0" dirty="0" smtClean="0">
                          <a:latin typeface="+mn-lt"/>
                        </a:rPr>
                        <a:t>, Twitter, Space Invaders, etc.</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n-lt"/>
                        </a:rPr>
                        <a:t> - Application-specific user ID:</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n-lt"/>
                        </a:rPr>
                        <a:t>   . </a:t>
                      </a:r>
                      <a:r>
                        <a:rPr lang="en-US" altLang="ko-KR" sz="1600" kern="1200" baseline="0" dirty="0" smtClean="0">
                          <a:solidFill>
                            <a:schemeClr val="dk1"/>
                          </a:solidFill>
                          <a:latin typeface="+mn-lt"/>
                          <a:ea typeface="+mn-ea"/>
                          <a:cs typeface="+mn-cs"/>
                        </a:rPr>
                        <a:t>This is the user account ID linked to a specific application.</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kern="1200" baseline="0" dirty="0" smtClean="0">
                          <a:solidFill>
                            <a:schemeClr val="dk1"/>
                          </a:solidFill>
                          <a:latin typeface="+mn-lt"/>
                          <a:ea typeface="+mn-ea"/>
                          <a:cs typeface="+mn-cs"/>
                        </a:rPr>
                        <a:t>   . </a:t>
                      </a:r>
                      <a:r>
                        <a:rPr lang="en-US" altLang="ko-KR" sz="1600" baseline="0" dirty="0" smtClean="0">
                          <a:latin typeface="+mn-lt"/>
                        </a:rPr>
                        <a:t>e.g. </a:t>
                      </a:r>
                      <a:r>
                        <a:rPr lang="en-US" altLang="ko-KR" sz="1600" baseline="0" dirty="0" err="1" smtClean="0">
                          <a:latin typeface="+mn-lt"/>
                        </a:rPr>
                        <a:t>account@facebook</a:t>
                      </a:r>
                      <a:endParaRPr lang="en-US" altLang="ko-KR" sz="1600" baseline="0" dirty="0" smtClean="0">
                        <a:latin typeface="+mn-lt"/>
                      </a:endParaRP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n-lt"/>
                        </a:rPr>
                        <a:t> - Application-specific group ID:</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n-lt"/>
                        </a:rPr>
                        <a:t>   . </a:t>
                      </a:r>
                      <a:r>
                        <a:rPr lang="en-US" altLang="ko-KR" sz="1600" kern="1200" baseline="0" dirty="0" smtClean="0">
                          <a:solidFill>
                            <a:schemeClr val="dk1"/>
                          </a:solidFill>
                          <a:latin typeface="+mn-lt"/>
                          <a:ea typeface="+mn-ea"/>
                          <a:cs typeface="+mn-cs"/>
                        </a:rPr>
                        <a:t>This identifies a group of selected Application-specific users.</a:t>
                      </a:r>
                      <a:endParaRPr lang="en-US" altLang="ko-KR" sz="1600" baseline="0" dirty="0" smtClean="0">
                        <a:latin typeface="+mn-lt"/>
                      </a:endParaRP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 - </a:t>
                      </a:r>
                      <a:r>
                        <a:rPr lang="en-US" altLang="ko-KR" sz="1600" baseline="0" dirty="0" smtClean="0">
                          <a:latin typeface="+mn-lt"/>
                        </a:rPr>
                        <a:t>Peer is equal to Application-specific user ID.</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600" baseline="0" dirty="0" smtClean="0">
                          <a:latin typeface="+mj-lt"/>
                        </a:rPr>
                        <a:t>“</a:t>
                      </a:r>
                    </a:p>
                    <a:p>
                      <a:pPr marL="0" marR="0" indent="0" algn="l" defTabSz="914400" rtl="0" eaLnBrk="1" fontAlgn="auto" latinLnBrk="1" hangingPunct="1">
                        <a:lnSpc>
                          <a:spcPct val="100000"/>
                        </a:lnSpc>
                        <a:spcBef>
                          <a:spcPts val="0"/>
                        </a:spcBef>
                        <a:spcAft>
                          <a:spcPts val="0"/>
                        </a:spcAft>
                        <a:buClrTx/>
                        <a:buSzTx/>
                        <a:buFont typeface="Wingdings" pitchFamily="2" charset="2"/>
                        <a:buNone/>
                        <a:tabLst/>
                        <a:defRPr/>
                      </a:pPr>
                      <a:r>
                        <a:rPr lang="en-US" altLang="ko-KR" sz="1200" baseline="0" dirty="0" smtClean="0">
                          <a:latin typeface="+mj-lt"/>
                        </a:rPr>
                        <a:t> </a:t>
                      </a:r>
                    </a:p>
                  </a:txBody>
                  <a:tcPr anchor="ctr"/>
                </a:tc>
              </a:tr>
            </a:tbl>
          </a:graphicData>
        </a:graphic>
      </p:graphicFrame>
      <p:sp>
        <p:nvSpPr>
          <p:cNvPr id="8" name="모서리가 둥근 직사각형 7"/>
          <p:cNvSpPr/>
          <p:nvPr/>
        </p:nvSpPr>
        <p:spPr bwMode="auto">
          <a:xfrm>
            <a:off x="1285852" y="2643182"/>
            <a:ext cx="7715304" cy="4429156"/>
          </a:xfrm>
          <a:prstGeom prst="roundRect">
            <a:avLst/>
          </a:prstGeom>
          <a:noFill/>
          <a:ln w="28575" cap="flat" cmpd="sng" algn="ctr">
            <a:solidFill>
              <a:srgbClr val="0033CC"/>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49134</TotalTime>
  <Words>1289</Words>
  <Application>Microsoft Office PowerPoint</Application>
  <PresentationFormat>화면 슬라이드 쇼(4:3)</PresentationFormat>
  <Paragraphs>258</Paragraphs>
  <Slides>16</Slides>
  <Notes>2</Notes>
  <HiddenSlides>0</HiddenSlides>
  <MMClips>0</MMClips>
  <ScaleCrop>false</ScaleCrop>
  <HeadingPairs>
    <vt:vector size="4" baseType="variant">
      <vt:variant>
        <vt:lpstr>테마</vt:lpstr>
      </vt:variant>
      <vt:variant>
        <vt:i4>1</vt:i4>
      </vt:variant>
      <vt:variant>
        <vt:lpstr>슬라이드 제목</vt:lpstr>
      </vt:variant>
      <vt:variant>
        <vt:i4>16</vt:i4>
      </vt:variant>
    </vt:vector>
  </HeadingPairs>
  <TitlesOfParts>
    <vt:vector size="17" baseType="lpstr">
      <vt:lpstr>Blank Presentation</vt:lpstr>
      <vt:lpstr>슬라이드 1</vt:lpstr>
      <vt:lpstr>Merged Comments to  TGD</vt:lpstr>
      <vt:lpstr>Comments to Agreed Texts to 6.3 Discovery</vt:lpstr>
      <vt:lpstr>Comments to Disagreed Texts</vt:lpstr>
      <vt:lpstr>New Comments to 5.4 Operating modes</vt:lpstr>
      <vt:lpstr>New Comments to 6.3 Discovery </vt:lpstr>
      <vt:lpstr>New Comments to 6.3 Discovery </vt:lpstr>
      <vt:lpstr>New Comments to 6.3 Discovery </vt:lpstr>
      <vt:lpstr>New Comments to 2.2 Definition</vt:lpstr>
      <vt:lpstr>New Comments to 6.3 Discovery </vt:lpstr>
      <vt:lpstr>New Comments to 6.3 Discovery </vt:lpstr>
      <vt:lpstr>New Comments to 6.16 Requirements for high layer and infrastructure interaction </vt:lpstr>
      <vt:lpstr>New Comments to 7.4 Error Rate</vt:lpstr>
      <vt:lpstr>New Comments to 9.3 Simulation scenarios and parameters </vt:lpstr>
      <vt:lpstr>New Comments to 9.3 Simulation scenarios and parameters </vt:lpstr>
      <vt:lpstr>Items to be agreed</vt:lpstr>
    </vt:vector>
  </TitlesOfParts>
  <Company>Self: Consultant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Samsung Electronics</cp:lastModifiedBy>
  <cp:revision>1041</cp:revision>
  <cp:lastPrinted>1998-02-10T13:28:06Z</cp:lastPrinted>
  <dcterms:created xsi:type="dcterms:W3CDTF">1999-11-08T18:59:45Z</dcterms:created>
  <dcterms:modified xsi:type="dcterms:W3CDTF">2012-11-15T17:48:05Z</dcterms:modified>
</cp:coreProperties>
</file>