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9" r:id="rId2"/>
    <p:sldId id="334" r:id="rId3"/>
    <p:sldId id="414" r:id="rId4"/>
    <p:sldId id="415" r:id="rId5"/>
    <p:sldId id="417" r:id="rId6"/>
    <p:sldId id="419" r:id="rId7"/>
    <p:sldId id="424" r:id="rId8"/>
    <p:sldId id="422" r:id="rId9"/>
    <p:sldId id="421" r:id="rId10"/>
    <p:sldId id="420" r:id="rId11"/>
    <p:sldId id="418" r:id="rId12"/>
    <p:sldId id="423" r:id="rId13"/>
    <p:sldId id="416" r:id="rId1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000099"/>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15-12-0645-00-0008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&lt;November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Merged Comments to TGD (Draft and Clean)</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14 </a:t>
            </a:r>
            <a:r>
              <a:rPr lang="en-US" altLang="ko-KR" sz="1600" dirty="0" smtClean="0">
                <a:solidFill>
                  <a:srgbClr val="FF0000"/>
                </a:solidFill>
                <a:ea typeface="굴림" pitchFamily="50" charset="-127"/>
              </a:rPr>
              <a:t>November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Merged comments to revise TGD draft document (based on DCN385-06) and TGD clean document (based on DCN568-00)</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summary and compare comments to TGD draft and clean document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graphicFrame>
        <p:nvGraphicFramePr>
          <p:cNvPr id="7" name="내용 개체 틀 7"/>
          <p:cNvGraphicFramePr>
            <a:graphicFrameLocks/>
          </p:cNvGraphicFramePr>
          <p:nvPr/>
        </p:nvGraphicFramePr>
        <p:xfrm>
          <a:off x="685800" y="1857364"/>
          <a:ext cx="7772400" cy="343575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Add new texts into 6.3 as follows:</a:t>
                      </a:r>
                    </a:p>
                    <a:p>
                      <a:pPr latinLnBrk="1">
                        <a:buFont typeface="Wingdings" pitchFamily="2" charset="2"/>
                        <a:buNone/>
                      </a:pPr>
                      <a:r>
                        <a:rPr lang="en-US" altLang="ko-KR" sz="1600" dirty="0" smtClean="0">
                          <a:latin typeface="+mj-lt"/>
                        </a:rPr>
                        <a:t>“IEEE 802.15.8 shall support that a</a:t>
                      </a:r>
                      <a:r>
                        <a:rPr lang="en-US" altLang="ko-KR" sz="1600" baseline="0" dirty="0" smtClean="0">
                          <a:latin typeface="+mj-lt"/>
                        </a:rPr>
                        <a:t> peer identity is discovered to only other peers who is in the same </a:t>
                      </a:r>
                      <a:r>
                        <a:rPr lang="en-US" altLang="ko-KR" sz="1600" baseline="0" dirty="0" smtClean="0">
                          <a:latin typeface="+mj-lt"/>
                        </a:rPr>
                        <a:t>application ID/group ID </a:t>
                      </a:r>
                      <a:r>
                        <a:rPr lang="en-US" altLang="ko-KR" sz="1600" baseline="0" dirty="0" smtClean="0">
                          <a:latin typeface="+mj-lt"/>
                        </a:rPr>
                        <a:t>or the designated </a:t>
                      </a:r>
                      <a:r>
                        <a:rPr lang="en-US" altLang="ko-KR" sz="1600" baseline="0" dirty="0" smtClean="0">
                          <a:latin typeface="+mj-lt"/>
                        </a:rPr>
                        <a:t>application ID/group ID.” </a:t>
                      </a:r>
                      <a:endParaRPr lang="en-US" altLang="ko-KR" sz="1600" baseline="0" dirty="0" smtClean="0">
                        <a:latin typeface="+mj-lt"/>
                      </a:endParaRPr>
                    </a:p>
                    <a:p>
                      <a:pPr latinLnBrk="1">
                        <a:buFont typeface="Wingdings" pitchFamily="2" charset="2"/>
                        <a:buNone/>
                      </a:pPr>
                      <a:r>
                        <a:rPr lang="en-US" altLang="ko-KR" sz="1600" baseline="0" dirty="0" smtClean="0">
                          <a:latin typeface="+mj-lt"/>
                        </a:rPr>
                        <a:t>“IEEE 802.15.8 shall support privacy that a PD is not tracked when a user manipulate not to broadcast the peer identity of the user.”</a:t>
                      </a:r>
                    </a:p>
                    <a:p>
                      <a:pPr latinLnBrk="1">
                        <a:buFont typeface="Wingdings" pitchFamily="2" charset="2"/>
                        <a:buNone/>
                      </a:pPr>
                      <a:r>
                        <a:rPr lang="en-US" altLang="ko-KR" sz="1600" baseline="0" dirty="0" smtClean="0">
                          <a:latin typeface="+mj-lt"/>
                        </a:rPr>
                        <a:t>“IEEE 802.15.8 shall provide </a:t>
                      </a:r>
                      <a:r>
                        <a:rPr lang="en-US" altLang="ko-KR" sz="1600" baseline="0" dirty="0" smtClean="0">
                          <a:latin typeface="+mj-lt"/>
                        </a:rPr>
                        <a:t>proximity-based presence </a:t>
                      </a:r>
                      <a:r>
                        <a:rPr lang="en-US" altLang="ko-KR" sz="1600" baseline="0" dirty="0" smtClean="0">
                          <a:latin typeface="+mj-lt"/>
                        </a:rPr>
                        <a:t>functionality that a PD shall recognize another </a:t>
                      </a:r>
                      <a:r>
                        <a:rPr lang="en-US" altLang="ko-KR" sz="1600" baseline="0" dirty="0" smtClean="0">
                          <a:latin typeface="+mj-lt"/>
                        </a:rPr>
                        <a:t>peer </a:t>
                      </a:r>
                      <a:r>
                        <a:rPr lang="en-US" altLang="ko-KR" sz="1600" baseline="0" dirty="0" smtClean="0">
                          <a:latin typeface="+mj-lt"/>
                        </a:rPr>
                        <a:t>entering in the proximity as well as the </a:t>
                      </a:r>
                      <a:r>
                        <a:rPr lang="en-US" altLang="ko-KR" sz="1600" baseline="0" dirty="0" smtClean="0">
                          <a:latin typeface="+mj-lt"/>
                        </a:rPr>
                        <a:t>peer </a:t>
                      </a:r>
                      <a:r>
                        <a:rPr lang="en-US" altLang="ko-KR" sz="1600" baseline="0" dirty="0" smtClean="0">
                          <a:latin typeface="+mj-lt"/>
                        </a:rPr>
                        <a:t>going out </a:t>
                      </a:r>
                      <a:r>
                        <a:rPr lang="en-US" altLang="ko-KR" sz="1600" baseline="0" dirty="0" smtClean="0">
                          <a:latin typeface="+mj-lt"/>
                        </a:rPr>
                        <a:t>of </a:t>
                      </a:r>
                      <a:r>
                        <a:rPr lang="en-US" altLang="ko-KR" sz="1600" baseline="0" dirty="0" smtClean="0">
                          <a:latin typeface="+mj-lt"/>
                        </a:rPr>
                        <a:t>the proximity</a:t>
                      </a:r>
                      <a:r>
                        <a:rPr lang="en-US" altLang="ko-KR" sz="1600" baseline="0" dirty="0" smtClean="0">
                          <a:latin typeface="+mj-lt"/>
                        </a:rPr>
                        <a:t>.”</a:t>
                      </a:r>
                      <a:endParaRPr kumimoji="0" lang="en-US" altLang="ko-KR" sz="1600" b="0" i="0" u="none" strike="noStrike" kern="1200" cap="none" spc="0" normalizeH="0" baseline="0" noProof="0" dirty="0" smtClean="0">
                        <a:ln>
                          <a:noFill/>
                        </a:ln>
                        <a:solidFill>
                          <a:srgbClr val="000000"/>
                        </a:solidFill>
                        <a:effectLst/>
                        <a:uLnTx/>
                        <a:uFillTx/>
                        <a:latin typeface="Times New Roman"/>
                        <a:ea typeface="+mn-ea"/>
                        <a:cs typeface="+mn-cs"/>
                      </a:endParaRP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kumimoji="0" lang="en-US" altLang="ko-KR" sz="1600" b="0" i="0" u="none" strike="noStrike" kern="1200" cap="none" spc="0" normalizeH="0" baseline="0" noProof="0" dirty="0" smtClean="0">
                          <a:ln>
                            <a:noFill/>
                          </a:ln>
                          <a:solidFill>
                            <a:srgbClr val="000000"/>
                          </a:solidFill>
                          <a:effectLst/>
                          <a:uLnTx/>
                          <a:uFillTx/>
                          <a:latin typeface="Times New Roman"/>
                          <a:ea typeface="+mn-ea"/>
                          <a:cs typeface="+mn-cs"/>
                        </a:rPr>
                        <a:t>“IEEE 802.15.8 shall provide state-based presence functionality that a PD shall recognize another peer activation as well as the peer deactivation.”</a:t>
                      </a:r>
                    </a:p>
                  </a:txBody>
                  <a:tcPr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1600" dirty="0" smtClean="0"/>
              <a:t>to 6.16 Requirements for high layer and infrastructure interaction </a:t>
            </a:r>
            <a:endParaRPr lang="ko-KR" altLang="en-US" sz="1600"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내용 개체 틀 7"/>
          <p:cNvGraphicFramePr>
            <a:graphicFrameLocks/>
          </p:cNvGraphicFramePr>
          <p:nvPr/>
        </p:nvGraphicFramePr>
        <p:xfrm>
          <a:off x="685800" y="1857364"/>
          <a:ext cx="7772400" cy="270423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Eldad Zeira</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800" baseline="0" dirty="0" smtClean="0">
                          <a:latin typeface="+mj-lt"/>
                        </a:rPr>
                        <a:t>Add new texts into 6.16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 discovery identity of a PD is derived from higher layers. Discovery identity may be pre-configured e.g. for the purpose of relaying.</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8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How to handle discovery and peering in the absence of higher layers, infrastructure access or sufficient pre-configuration information is out of scope for 802.15.8-PAC.”</a:t>
                      </a:r>
                      <a:endParaRPr lang="ko-KR" altLang="en-US" sz="1800" dirty="0">
                        <a:latin typeface="+mn-lt"/>
                      </a:endParaRPr>
                    </a:p>
                  </a:txBody>
                  <a:tcPr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3200" dirty="0" smtClean="0"/>
              <a:t>to </a:t>
            </a:r>
            <a:r>
              <a:rPr lang="en-US" altLang="ko-KR" sz="3200" dirty="0" smtClean="0"/>
              <a:t>7.4 Error Rate</a:t>
            </a:r>
            <a:endParaRPr lang="ko-KR" altLang="en-US" sz="1600"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내용 개체 틀 7"/>
          <p:cNvGraphicFramePr>
            <a:graphicFrameLocks/>
          </p:cNvGraphicFramePr>
          <p:nvPr/>
        </p:nvGraphicFramePr>
        <p:xfrm>
          <a:off x="685800" y="1857364"/>
          <a:ext cx="7772400" cy="465495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Marco Hernandez</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600" baseline="0" dirty="0" smtClean="0">
                          <a:latin typeface="+mj-lt"/>
                        </a:rPr>
                        <a:t>Add new texts into </a:t>
                      </a:r>
                      <a:r>
                        <a:rPr lang="en-US" altLang="ko-KR" sz="1600" baseline="0" dirty="0" smtClean="0">
                          <a:latin typeface="+mj-lt"/>
                        </a:rPr>
                        <a:t>7.4 </a:t>
                      </a:r>
                      <a:r>
                        <a:rPr lang="en-US" altLang="ko-KR" sz="1600" baseline="0" dirty="0" smtClean="0">
                          <a:latin typeface="+mj-lt"/>
                        </a:rPr>
                        <a:t>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"Transmission range from a PD to another PD of at least 500 meters shall be supported for the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lowest link bit rate in proposed frequency band, excluding the UWB band, which has a value of 10? m.</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At this transmission range, the packet error rate (PER) shall be less than or equal to 10% for a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128 octet payload with a link success probability of 95% over all channel conditions as specified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in the channel model document per frequency band. A link success probability of 95% is defined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as the PER averaged over the channels that result in the 95% best performance at a given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err="1" smtClean="0">
                          <a:latin typeface="+mj-lt"/>
                        </a:rPr>
                        <a:t>Eb</a:t>
                      </a:r>
                      <a:r>
                        <a:rPr lang="en-US" altLang="ko-KR" sz="1600" baseline="0" dirty="0" smtClean="0">
                          <a:latin typeface="+mj-lt"/>
                        </a:rPr>
                        <a:t>/N0 for a channel mode, i.e., the PER performance due to the worst 5% channels at a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given </a:t>
                      </a:r>
                      <a:r>
                        <a:rPr lang="en-US" altLang="ko-KR" sz="1600" baseline="0" dirty="0" err="1" smtClean="0">
                          <a:latin typeface="+mj-lt"/>
                        </a:rPr>
                        <a:t>Eb</a:t>
                      </a:r>
                      <a:r>
                        <a:rPr lang="en-US" altLang="ko-KR" sz="1600" baseline="0" dirty="0" smtClean="0">
                          <a:latin typeface="+mj-lt"/>
                        </a:rPr>
                        <a:t>/N0 should not be included in the average PER calculation."</a:t>
                      </a:r>
                    </a:p>
                  </a:txBody>
                  <a:tcPr anchor="ct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2400" dirty="0" smtClean="0"/>
              <a:t>to </a:t>
            </a:r>
            <a:r>
              <a:rPr lang="en-US" altLang="ko-KR" sz="2400" dirty="0" smtClean="0"/>
              <a:t>9.3 </a:t>
            </a:r>
            <a:r>
              <a:rPr lang="en-US" altLang="ko-KR" sz="2400" dirty="0" smtClean="0"/>
              <a:t>Simulation scenarios and parameters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graphicFrame>
        <p:nvGraphicFramePr>
          <p:cNvPr id="7" name="내용 개체 틀 7"/>
          <p:cNvGraphicFramePr>
            <a:graphicFrameLocks/>
          </p:cNvGraphicFramePr>
          <p:nvPr/>
        </p:nvGraphicFramePr>
        <p:xfrm>
          <a:off x="685800" y="1857364"/>
          <a:ext cx="7772400" cy="36795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Add new sub-clauses into </a:t>
                      </a:r>
                      <a:r>
                        <a:rPr lang="en-US" altLang="ko-KR" sz="1600" dirty="0" smtClean="0">
                          <a:latin typeface="+mj-lt"/>
                        </a:rPr>
                        <a:t>9.3 </a:t>
                      </a:r>
                      <a:r>
                        <a:rPr lang="en-US" altLang="ko-KR" sz="1600" dirty="0" smtClean="0">
                          <a:latin typeface="+mj-lt"/>
                        </a:rPr>
                        <a:t>as follows:</a:t>
                      </a:r>
                    </a:p>
                    <a:p>
                      <a:pPr latinLnBrk="1">
                        <a:buFontTx/>
                        <a:buChar char="-"/>
                      </a:pPr>
                      <a:r>
                        <a:rPr lang="en-US" altLang="ko-KR" sz="1600" baseline="0" dirty="0" smtClean="0">
                          <a:latin typeface="+mj-lt"/>
                        </a:rPr>
                        <a:t>9.3.1 </a:t>
                      </a:r>
                      <a:r>
                        <a:rPr lang="en-US" altLang="ko-KR" sz="1600" baseline="0" dirty="0" smtClean="0">
                          <a:latin typeface="+mj-lt"/>
                        </a:rPr>
                        <a:t>Link-level simulation</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 </a:t>
                      </a:r>
                      <a:r>
                        <a:rPr lang="en-US" altLang="ko-KR" sz="1600" baseline="0" dirty="0" smtClean="0">
                          <a:latin typeface="+mj-lt"/>
                        </a:rPr>
                        <a:t>System-level </a:t>
                      </a:r>
                      <a:r>
                        <a:rPr lang="en-US" altLang="ko-KR" sz="1600" baseline="0" dirty="0" smtClean="0">
                          <a:latin typeface="+mj-lt"/>
                        </a:rPr>
                        <a:t>simulation</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.2.1 scenarios &amp; parameters for </a:t>
                      </a:r>
                      <a:r>
                        <a:rPr lang="en-US" altLang="ko-KR" sz="1600" baseline="0" dirty="0" err="1" smtClean="0">
                          <a:latin typeface="+mj-lt"/>
                        </a:rPr>
                        <a:t>unpeered</a:t>
                      </a:r>
                      <a:r>
                        <a:rPr lang="en-US" altLang="ko-KR" sz="1600" baseline="0" dirty="0" smtClean="0">
                          <a:latin typeface="+mj-lt"/>
                        </a:rPr>
                        <a:t> PDs (or just PDs)</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.2.2 scenarios &amp; parameters for peered PDs (or PD links)</a:t>
                      </a:r>
                    </a:p>
                    <a:p>
                      <a:pPr latinLnBrk="1">
                        <a:buFontTx/>
                        <a:buChar char="-"/>
                      </a:pPr>
                      <a:endParaRPr lang="en-US" altLang="ko-KR" sz="1600" baseline="0" dirty="0" smtClean="0">
                        <a:latin typeface="+mj-lt"/>
                      </a:endParaRPr>
                    </a:p>
                    <a:p>
                      <a:pPr latinLnBrk="1">
                        <a:buFont typeface="Wingdings" pitchFamily="2" charset="2"/>
                        <a:buChar char="§"/>
                      </a:pPr>
                      <a:r>
                        <a:rPr lang="en-US" altLang="ko-KR" sz="1600" baseline="0" dirty="0" smtClean="0">
                          <a:latin typeface="+mj-lt"/>
                        </a:rPr>
                        <a:t> comments</a:t>
                      </a:r>
                    </a:p>
                    <a:p>
                      <a:pPr latinLnBrk="1">
                        <a:buFontTx/>
                        <a:buChar char="-"/>
                      </a:pPr>
                      <a:r>
                        <a:rPr lang="en-US" altLang="ko-KR" sz="1600" baseline="0" dirty="0" smtClean="0">
                          <a:latin typeface="+mj-lt"/>
                        </a:rPr>
                        <a:t>For comparison convenience, reference system (e.g. simple CSMA or ALOHA) is required when showing results. (in case of System-level </a:t>
                      </a:r>
                      <a:r>
                        <a:rPr lang="en-US" altLang="ko-KR" sz="1600" baseline="0" dirty="0" err="1" smtClean="0">
                          <a:latin typeface="+mj-lt"/>
                        </a:rPr>
                        <a:t>sim</a:t>
                      </a:r>
                      <a:r>
                        <a:rPr lang="en-US" altLang="ko-KR" sz="1600" baseline="0" dirty="0" smtClean="0">
                          <a:latin typeface="+mj-lt"/>
                        </a:rPr>
                        <a:t>.)</a:t>
                      </a:r>
                    </a:p>
                    <a:p>
                      <a:pPr latinLnBrk="1">
                        <a:buFontTx/>
                        <a:buChar char="-"/>
                      </a:pPr>
                      <a:r>
                        <a:rPr lang="en-US" altLang="ko-KR" sz="1600" baseline="0" dirty="0" smtClean="0">
                          <a:latin typeface="+mj-lt"/>
                        </a:rPr>
                        <a:t>Suggestion of simulation parameters : for the generality, so I suggest 2.4GHz ISM band and general Wi-Fi parameters.</a:t>
                      </a:r>
                    </a:p>
                    <a:p>
                      <a:pPr latinLnBrk="1">
                        <a:buFontTx/>
                        <a:buChar char="-"/>
                      </a:pPr>
                      <a:endParaRPr lang="en-US" altLang="ko-KR" sz="1600" baseline="0" dirty="0" smtClean="0">
                        <a:latin typeface="+mj-lt"/>
                      </a:endParaRPr>
                    </a:p>
                  </a:txBody>
                  <a:tcPr anchor="ct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Merged Comments to </a:t>
            </a:r>
            <a:br>
              <a:rPr lang="en-US" altLang="ko-KR" sz="4800" dirty="0" smtClean="0">
                <a:latin typeface="Lao UI" pitchFamily="34" charset="0"/>
              </a:rPr>
            </a:br>
            <a:r>
              <a:rPr lang="en-US" altLang="ko-KR" sz="4800" dirty="0" smtClean="0">
                <a:latin typeface="Lao UI" pitchFamily="34" charset="0"/>
              </a:rPr>
              <a:t>TGD</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12, 2012</a:t>
            </a:r>
          </a:p>
          <a:p>
            <a:pPr eaLnBrk="1" fontAlgn="auto" hangingPunct="1">
              <a:spcAft>
                <a:spcPts val="0"/>
              </a:spcAft>
              <a:buClr>
                <a:schemeClr val="bg2">
                  <a:lumMod val="10000"/>
                </a:schemeClr>
              </a:buClr>
              <a:defRPr/>
            </a:pPr>
            <a:r>
              <a:rPr lang="en-US" altLang="ko-KR" dirty="0" err="1" smtClean="0">
                <a:cs typeface="Times New Roman" pitchFamily="18" charset="0"/>
              </a:rPr>
              <a:t>Seung-Hoon</a:t>
            </a:r>
            <a:r>
              <a:rPr lang="en-US" altLang="ko-KR" dirty="0" smtClean="0">
                <a:cs typeface="Times New Roman" pitchFamily="18" charset="0"/>
              </a:rPr>
              <a:t> Park</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Agreed </a:t>
            </a:r>
            <a:r>
              <a:rPr lang="en-US" altLang="ko-KR" dirty="0" smtClean="0"/>
              <a:t>Texts</a:t>
            </a:r>
            <a:br>
              <a:rPr lang="en-US" altLang="ko-KR" dirty="0" smtClean="0"/>
            </a:br>
            <a:r>
              <a:rPr lang="en-US" altLang="ko-KR" dirty="0" smtClean="0"/>
              <a:t>to 6.3 Discovery</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graphicFrame>
        <p:nvGraphicFramePr>
          <p:cNvPr id="8" name="내용 개체 틀 7"/>
          <p:cNvGraphicFramePr>
            <a:graphicFrameLocks/>
          </p:cNvGraphicFramePr>
          <p:nvPr/>
        </p:nvGraphicFramePr>
        <p:xfrm>
          <a:off x="685800" y="1857364"/>
          <a:ext cx="7772400" cy="24603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a:t>
                      </a:r>
                      <a:r>
                        <a:rPr lang="en-US" altLang="ko-KR" sz="1600" dirty="0" smtClean="0">
                          <a:latin typeface="+mj-lt"/>
                        </a:rPr>
                        <a:t>Modify texts in </a:t>
                      </a:r>
                      <a:r>
                        <a:rPr lang="en-US" altLang="ko-KR" sz="1600" dirty="0" smtClean="0">
                          <a:latin typeface="+mj-lt"/>
                        </a:rPr>
                        <a:t>6.3 as follows</a:t>
                      </a:r>
                      <a:r>
                        <a:rPr lang="en-US" altLang="ko-KR" sz="1600" dirty="0" smtClean="0">
                          <a:latin typeface="+mj-lt"/>
                        </a:rPr>
                        <a:t>:</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j-lt"/>
                        </a:rPr>
                        <a:t>“</a:t>
                      </a:r>
                      <a:r>
                        <a:rPr lang="en-US" altLang="ko-KR" sz="1600" dirty="0" smtClean="0">
                          <a:latin typeface="+mn-lt"/>
                        </a:rPr>
                        <a:t>Energy-efficient discovery”</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n-lt"/>
                          <a:sym typeface="Wingdings" pitchFamily="2" charset="2"/>
                        </a:rPr>
                        <a:t> “Energy-efficient discovery </a:t>
                      </a:r>
                      <a:r>
                        <a:rPr lang="en-US" altLang="ko-KR" sz="1600" dirty="0" smtClean="0">
                          <a:solidFill>
                            <a:srgbClr val="0033CC"/>
                          </a:solidFill>
                          <a:latin typeface="+mn-lt"/>
                          <a:sym typeface="Wingdings" pitchFamily="2" charset="2"/>
                        </a:rPr>
                        <a:t>including low duty cycling</a:t>
                      </a:r>
                      <a:r>
                        <a:rPr lang="en-US" altLang="ko-KR" sz="1600" dirty="0" smtClean="0">
                          <a:latin typeface="+mn-lt"/>
                          <a:sym typeface="Wingdings" pitchFamily="2" charset="2"/>
                        </a:rPr>
                        <a:t>”</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600" dirty="0" smtClean="0">
                        <a:latin typeface="+mn-lt"/>
                      </a:endParaRP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n-lt"/>
                        </a:rPr>
                        <a:t>“Support high PD density”</a:t>
                      </a:r>
                    </a:p>
                    <a:p>
                      <a:pPr marL="0" marR="0" lvl="0" indent="0" algn="l" defTabSz="914400" rtl="0" eaLnBrk="1" fontAlgn="auto" latinLnBrk="1" hangingPunct="1">
                        <a:lnSpc>
                          <a:spcPct val="100000"/>
                        </a:lnSpc>
                        <a:spcBef>
                          <a:spcPts val="0"/>
                        </a:spcBef>
                        <a:spcAft>
                          <a:spcPts val="0"/>
                        </a:spcAft>
                        <a:buClrTx/>
                        <a:buSzTx/>
                        <a:buFont typeface="Wingdings" pitchFamily="2" charset="2"/>
                        <a:buChar char="à"/>
                        <a:tabLst/>
                        <a:defRPr/>
                      </a:pPr>
                      <a:r>
                        <a:rPr lang="en-US" altLang="ko-KR" sz="1600" dirty="0" smtClean="0">
                          <a:latin typeface="+mn-lt"/>
                        </a:rPr>
                        <a:t>“Support high PD density </a:t>
                      </a:r>
                      <a:r>
                        <a:rPr lang="en-US" altLang="ko-KR" sz="1600" dirty="0" smtClean="0">
                          <a:solidFill>
                            <a:srgbClr val="0033CC"/>
                          </a:solidFill>
                          <a:latin typeface="+mn-lt"/>
                        </a:rPr>
                        <a:t>and high peer density</a:t>
                      </a:r>
                      <a:r>
                        <a:rPr lang="en-US" altLang="ko-KR" sz="1600" dirty="0" smtClean="0">
                          <a:latin typeface="+mn-lt"/>
                        </a:rPr>
                        <a:t>”</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j-lt"/>
                        </a:rPr>
                        <a:t>Comments: a PD may have</a:t>
                      </a:r>
                      <a:r>
                        <a:rPr lang="en-US" altLang="ko-KR" sz="1600" baseline="0" dirty="0" smtClean="0">
                          <a:latin typeface="+mj-lt"/>
                        </a:rPr>
                        <a:t> several peer IDs when using several applications.</a:t>
                      </a:r>
                      <a:endParaRPr lang="en-US" altLang="ko-KR" sz="1600" dirty="0" smtClean="0">
                        <a:latin typeface="+mn-lt"/>
                      </a:endParaRPr>
                    </a:p>
                  </a:txBody>
                  <a:tcPr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Disagreed Texts</a:t>
            </a:r>
            <a:endParaRPr lang="ko-KR" altLang="en-US" dirty="0"/>
          </a:p>
        </p:txBody>
      </p:sp>
      <p:sp>
        <p:nvSpPr>
          <p:cNvPr id="3" name="내용 개체 틀 2"/>
          <p:cNvSpPr>
            <a:spLocks noGrp="1"/>
          </p:cNvSpPr>
          <p:nvPr>
            <p:ph idx="1"/>
          </p:nvPr>
        </p:nvSpPr>
        <p:spPr/>
        <p:txBody>
          <a:bodyPr/>
          <a:lstStyle/>
          <a:p>
            <a:r>
              <a:rPr lang="en-US" altLang="ko-KR" dirty="0" smtClean="0"/>
              <a:t>Not yet gathered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5.4 Operating modes</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graphicFrame>
        <p:nvGraphicFramePr>
          <p:cNvPr id="7" name="내용 개체 틀 7"/>
          <p:cNvGraphicFramePr>
            <a:graphicFrameLocks/>
          </p:cNvGraphicFramePr>
          <p:nvPr/>
        </p:nvGraphicFramePr>
        <p:xfrm>
          <a:off x="685800" y="1857364"/>
          <a:ext cx="7772400" cy="160695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Eldad Zeira</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dirty="0" smtClean="0">
                          <a:latin typeface="+mj-lt"/>
                        </a:rPr>
                        <a:t> Add new sub-clause 5.4</a:t>
                      </a:r>
                      <a:r>
                        <a:rPr lang="en-US" altLang="ko-KR" sz="1800" baseline="0" dirty="0" smtClean="0">
                          <a:latin typeface="+mj-lt"/>
                        </a:rPr>
                        <a:t> “Operating modes”</a:t>
                      </a: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baseline="0" dirty="0" smtClean="0">
                          <a:latin typeface="+mj-lt"/>
                        </a:rPr>
                        <a:t> Add new texts into 5.4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“All PDs shall support at least one common communication mode.”</a:t>
                      </a:r>
                      <a:endParaRPr lang="ko-KR" altLang="en-US" sz="1600" dirty="0">
                        <a:latin typeface="+mn-lt"/>
                      </a:endParaRPr>
                    </a:p>
                  </a:txBody>
                  <a:tcPr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graphicFrame>
        <p:nvGraphicFramePr>
          <p:cNvPr id="7" name="내용 개체 틀 7"/>
          <p:cNvGraphicFramePr>
            <a:graphicFrameLocks/>
          </p:cNvGraphicFramePr>
          <p:nvPr/>
        </p:nvGraphicFramePr>
        <p:xfrm>
          <a:off x="214282" y="1857364"/>
          <a:ext cx="8786874" cy="392343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(11.14)</a:t>
                      </a:r>
                    </a:p>
                    <a:p>
                      <a:pPr algn="ctr" latinLnBrk="1"/>
                      <a:r>
                        <a:rPr lang="en-US" altLang="ko-KR" sz="1400" baseline="0" dirty="0" smtClean="0"/>
                        <a:t>summarized by </a:t>
                      </a:r>
                      <a:r>
                        <a:rPr lang="en-US" altLang="ko-KR" sz="1400" dirty="0" smtClean="0"/>
                        <a:t>Marco Hernandez</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000" dirty="0" smtClean="0">
                          <a:latin typeface="+mj-lt"/>
                        </a:rPr>
                        <a:t> </a:t>
                      </a:r>
                      <a:r>
                        <a:rPr lang="en-US" altLang="ko-KR" sz="1600" baseline="0" dirty="0" smtClean="0">
                          <a:latin typeface="+mj-lt"/>
                        </a:rPr>
                        <a:t>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“Discovery IDs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For the purpose of discovery of PAC peers, the discovery signal contains a frame of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data that proposers may use for the following identifiers: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Device ID. This is a unique identifier for compliant PDs. Example: device MAC address.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Application ID. This identifies a specific application or set of applications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enable in a PD by a PAC peer. Example: social networking, emergency, gaming,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advertising, etc. Application type ID is included as well.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Note that it is up to proposers to present how to support identification of applications.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Example: Application type ID plus application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txBody>
                  <a:tcPr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aphicFrame>
        <p:nvGraphicFramePr>
          <p:cNvPr id="7" name="내용 개체 틀 7"/>
          <p:cNvGraphicFramePr>
            <a:graphicFrameLocks/>
          </p:cNvGraphicFramePr>
          <p:nvPr/>
        </p:nvGraphicFramePr>
        <p:xfrm>
          <a:off x="214282" y="1857364"/>
          <a:ext cx="8786874" cy="371007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(11.14)</a:t>
                      </a:r>
                    </a:p>
                    <a:p>
                      <a:pPr algn="ctr" latinLnBrk="1"/>
                      <a:r>
                        <a:rPr lang="en-US" altLang="ko-KR" sz="1400" baseline="0" dirty="0" smtClean="0"/>
                        <a:t>summarized by </a:t>
                      </a:r>
                      <a:r>
                        <a:rPr lang="en-US" altLang="ko-KR" sz="1400" dirty="0" smtClean="0"/>
                        <a:t>Marco Hernandez</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Application specific user ID. This is the user ID linked to a specific application.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Note that we only reserve a group of bits for this identifier that will be used by an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application to place a user name.</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Group ID. This identifier is used to form selected groups of peers.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Peer or peer ID is defined as the application specific user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Note that it is up to the proposer how to use and implement these identifiers or to use part of them."</a:t>
                      </a:r>
                      <a:endParaRPr lang="ko-KR" altLang="en-US" sz="2400" dirty="0">
                        <a:latin typeface="+mn-lt"/>
                      </a:endParaRPr>
                    </a:p>
                  </a:txBody>
                  <a:tcPr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7" name="내용 개체 틀 7"/>
          <p:cNvGraphicFramePr>
            <a:graphicFrameLocks/>
          </p:cNvGraphicFramePr>
          <p:nvPr/>
        </p:nvGraphicFramePr>
        <p:xfrm>
          <a:off x="214282" y="1857364"/>
          <a:ext cx="8786874" cy="3572912"/>
        </p:xfrm>
        <a:graphic>
          <a:graphicData uri="http://schemas.openxmlformats.org/drawingml/2006/table">
            <a:tbl>
              <a:tblPr firstRow="1" bandRow="1">
                <a:tableStyleId>{21E4AEA4-8DFA-4A89-87EB-49C32662AFE0}</a:tableStyleId>
              </a:tblPr>
              <a:tblGrid>
                <a:gridCol w="1357322"/>
                <a:gridCol w="7429552"/>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err="1" smtClean="0"/>
                        <a:t>Jinyoung</a:t>
                      </a:r>
                      <a:r>
                        <a:rPr lang="en-US" altLang="ko-KR" sz="1400" dirty="0" smtClean="0"/>
                        <a:t> Chun</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800" dirty="0" smtClean="0">
                          <a:latin typeface="+mj-lt"/>
                        </a:rPr>
                        <a:t> </a:t>
                      </a:r>
                      <a:r>
                        <a:rPr lang="en-US" altLang="ko-KR" sz="2000" kern="1200" baseline="0" dirty="0" smtClean="0">
                          <a:solidFill>
                            <a:schemeClr val="dk1"/>
                          </a:solidFill>
                          <a:latin typeface="+mn-lt"/>
                          <a:ea typeface="+mn-ea"/>
                          <a:cs typeface="+mn-cs"/>
                        </a:rPr>
                        <a:t>Modify Marco’s summary as follows:</a:t>
                      </a:r>
                      <a:endParaRPr lang="en-US" altLang="ko-KR" sz="2000" baseline="0" dirty="0" smtClean="0">
                        <a:latin typeface="+mj-lt"/>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pPr lvl="0"/>
                      <a:r>
                        <a:rPr lang="en-US" altLang="ko-KR" sz="1800" kern="1200" dirty="0" smtClean="0">
                          <a:solidFill>
                            <a:schemeClr val="dk1"/>
                          </a:solidFill>
                          <a:latin typeface="+mn-lt"/>
                          <a:ea typeface="+mn-ea"/>
                          <a:cs typeface="+mn-cs"/>
                        </a:rPr>
                        <a:t>Application ID. This identifies a specific application</a:t>
                      </a:r>
                      <a:r>
                        <a:rPr lang="en-US" altLang="ko-KR" sz="1800" strike="sngStrike" kern="1200" dirty="0" smtClean="0">
                          <a:solidFill>
                            <a:schemeClr val="dk1"/>
                          </a:solidFill>
                          <a:latin typeface="+mn-lt"/>
                          <a:ea typeface="+mn-ea"/>
                          <a:cs typeface="+mn-cs"/>
                        </a:rPr>
                        <a:t> or set of applications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enable in a PD by a PAC peer. Example: social networking, emergency, gaming,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advertising, etc. </a:t>
                      </a:r>
                      <a:r>
                        <a:rPr lang="en-US" altLang="ko-KR" sz="1800" kern="1200" dirty="0" smtClean="0">
                          <a:solidFill>
                            <a:schemeClr val="dk1"/>
                          </a:solidFill>
                          <a:latin typeface="+mn-lt"/>
                          <a:ea typeface="+mn-ea"/>
                          <a:cs typeface="+mn-cs"/>
                        </a:rPr>
                        <a:t>Application type ID can be </a:t>
                      </a:r>
                      <a:r>
                        <a:rPr lang="en-US" altLang="ko-KR" sz="1800" strike="sngStrike" kern="1200" dirty="0" smtClean="0">
                          <a:solidFill>
                            <a:schemeClr val="dk1"/>
                          </a:solidFill>
                          <a:latin typeface="+mn-lt"/>
                          <a:ea typeface="+mn-ea"/>
                          <a:cs typeface="+mn-cs"/>
                        </a:rPr>
                        <a:t>is </a:t>
                      </a:r>
                      <a:r>
                        <a:rPr lang="en-US" altLang="ko-KR" sz="1800" kern="1200" dirty="0" smtClean="0">
                          <a:solidFill>
                            <a:schemeClr val="dk1"/>
                          </a:solidFill>
                          <a:latin typeface="+mn-lt"/>
                          <a:ea typeface="+mn-ea"/>
                          <a:cs typeface="+mn-cs"/>
                        </a:rPr>
                        <a:t>included</a:t>
                      </a:r>
                      <a:r>
                        <a:rPr lang="en-US" altLang="ko-KR" sz="1800" strike="sngStrike" kern="1200" dirty="0" smtClean="0">
                          <a:solidFill>
                            <a:schemeClr val="dk1"/>
                          </a:solidFill>
                          <a:latin typeface="+mn-lt"/>
                          <a:ea typeface="+mn-ea"/>
                          <a:cs typeface="+mn-cs"/>
                        </a:rPr>
                        <a:t> as well</a:t>
                      </a:r>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Note that it is up to proposers to present how to support identification of applications.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Example: Application type ID plus application ID.</a:t>
                      </a:r>
                      <a:endParaRPr lang="ko-KR" altLang="ko-KR" sz="1800" kern="1200" dirty="0" smtClean="0">
                        <a:solidFill>
                          <a:schemeClr val="dk1"/>
                        </a:solidFill>
                        <a:latin typeface="+mn-lt"/>
                        <a:ea typeface="+mn-ea"/>
                        <a:cs typeface="+mn-cs"/>
                      </a:endParaRPr>
                    </a:p>
                    <a:p>
                      <a:r>
                        <a:rPr lang="en-US" altLang="ko-KR" sz="1100" kern="1200" dirty="0" smtClean="0">
                          <a:solidFill>
                            <a:schemeClr val="dk1"/>
                          </a:solidFill>
                          <a:latin typeface="+mn-lt"/>
                          <a:ea typeface="+mn-ea"/>
                          <a:cs typeface="+mn-cs"/>
                        </a:rPr>
                        <a:t> </a:t>
                      </a:r>
                      <a:endParaRPr lang="ko-KR" altLang="ko-KR" sz="1100" kern="1200" dirty="0" smtClean="0">
                        <a:solidFill>
                          <a:schemeClr val="dk1"/>
                        </a:solidFill>
                        <a:latin typeface="+mn-lt"/>
                        <a:ea typeface="+mn-ea"/>
                        <a:cs typeface="+mn-cs"/>
                      </a:endParaRPr>
                    </a:p>
                  </a:txBody>
                  <a:tcPr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7" name="내용 개체 틀 7"/>
          <p:cNvGraphicFramePr>
            <a:graphicFrameLocks/>
          </p:cNvGraphicFramePr>
          <p:nvPr/>
        </p:nvGraphicFramePr>
        <p:xfrm>
          <a:off x="214282" y="1857364"/>
          <a:ext cx="8786874" cy="4350152"/>
        </p:xfrm>
        <a:graphic>
          <a:graphicData uri="http://schemas.openxmlformats.org/drawingml/2006/table">
            <a:tbl>
              <a:tblPr firstRow="1" bandRow="1">
                <a:tableStyleId>{21E4AEA4-8DFA-4A89-87EB-49C32662AFE0}</a:tableStyleId>
              </a:tblPr>
              <a:tblGrid>
                <a:gridCol w="1001422"/>
                <a:gridCol w="7785452"/>
              </a:tblGrid>
              <a:tr h="418232">
                <a:tc>
                  <a:txBody>
                    <a:bodyPr/>
                    <a:lstStyle/>
                    <a:p>
                      <a:pPr algn="ctr" latinLnBrk="1"/>
                      <a:r>
                        <a:rPr lang="en-US" altLang="ko-KR" sz="1100" dirty="0" smtClean="0"/>
                        <a:t>Commenter</a:t>
                      </a:r>
                      <a:endParaRPr lang="ko-KR" altLang="en-US" sz="11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100" dirty="0" smtClean="0"/>
                        <a:t>Eldad Zeira</a:t>
                      </a:r>
                      <a:endParaRPr lang="ko-KR" altLang="en-US" sz="11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800" baseline="0" dirty="0" smtClean="0">
                          <a:latin typeface="+mj-lt"/>
                        </a:rPr>
                        <a:t>Modify Marco’s summary as </a:t>
                      </a:r>
                      <a:r>
                        <a:rPr lang="en-US" altLang="ko-KR" sz="1800" baseline="0" dirty="0" smtClean="0">
                          <a:latin typeface="+mj-lt"/>
                        </a:rPr>
                        <a:t>follows:</a:t>
                      </a:r>
                      <a:endParaRPr lang="en-US" altLang="ko-KR" sz="12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kern="1200" dirty="0" smtClean="0">
                          <a:solidFill>
                            <a:schemeClr val="dk1"/>
                          </a:solidFill>
                          <a:latin typeface="+mn-lt"/>
                          <a:ea typeface="+mn-ea"/>
                          <a:cs typeface="+mn-cs"/>
                        </a:rPr>
                        <a:t>For the purpose of discovery of PAC peers, the discovery signal </a:t>
                      </a:r>
                      <a:r>
                        <a:rPr lang="en-US" altLang="ko-KR" sz="1800" strike="sngStrike" kern="1200" dirty="0" smtClean="0">
                          <a:solidFill>
                            <a:schemeClr val="dk1"/>
                          </a:solidFill>
                          <a:latin typeface="+mn-lt"/>
                          <a:ea typeface="+mn-ea"/>
                          <a:cs typeface="+mn-cs"/>
                        </a:rPr>
                        <a:t>contains a frame of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data that proposers may use for the</a:t>
                      </a:r>
                      <a:r>
                        <a:rPr lang="en-US" altLang="ko-KR" sz="1800" kern="1200" dirty="0" smtClean="0">
                          <a:solidFill>
                            <a:schemeClr val="dk1"/>
                          </a:solidFill>
                          <a:latin typeface="+mn-lt"/>
                          <a:ea typeface="+mn-ea"/>
                          <a:cs typeface="+mn-cs"/>
                        </a:rPr>
                        <a:t> </a:t>
                      </a:r>
                      <a:r>
                        <a:rPr lang="en-US" altLang="ko-KR" sz="1800" u="sng" kern="1200" dirty="0" smtClean="0">
                          <a:solidFill>
                            <a:schemeClr val="dk1"/>
                          </a:solidFill>
                          <a:latin typeface="+mn-lt"/>
                          <a:ea typeface="+mn-ea"/>
                          <a:cs typeface="+mn-cs"/>
                        </a:rPr>
                        <a:t>conveys information that may reflect one of the</a:t>
                      </a:r>
                      <a:r>
                        <a:rPr lang="en-US" altLang="ko-KR" sz="1800" kern="1200" dirty="0" smtClean="0">
                          <a:solidFill>
                            <a:schemeClr val="dk1"/>
                          </a:solidFill>
                          <a:latin typeface="+mn-lt"/>
                          <a:ea typeface="+mn-ea"/>
                          <a:cs typeface="+mn-cs"/>
                        </a:rPr>
                        <a:t> following identifiers:</a:t>
                      </a:r>
                    </a:p>
                    <a:p>
                      <a:endParaRPr lang="en-US"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a:t>
                      </a:r>
                    </a:p>
                    <a:p>
                      <a:endParaRPr lang="en-US" altLang="ko-KR" sz="18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Note that it is up to the </a:t>
                      </a:r>
                      <a:r>
                        <a:rPr lang="en-US" altLang="ko-KR" sz="1800" strike="sngStrike" kern="1200" dirty="0" smtClean="0">
                          <a:solidFill>
                            <a:schemeClr val="dk1"/>
                          </a:solidFill>
                          <a:latin typeface="+mn-lt"/>
                          <a:ea typeface="+mn-ea"/>
                          <a:cs typeface="+mn-cs"/>
                        </a:rPr>
                        <a:t>proposer</a:t>
                      </a:r>
                      <a:r>
                        <a:rPr lang="en-US" altLang="ko-KR" sz="1800" kern="1200" dirty="0" smtClean="0">
                          <a:solidFill>
                            <a:schemeClr val="dk1"/>
                          </a:solidFill>
                          <a:latin typeface="+mn-lt"/>
                          <a:ea typeface="+mn-ea"/>
                          <a:cs typeface="+mn-cs"/>
                        </a:rPr>
                        <a:t> </a:t>
                      </a:r>
                      <a:r>
                        <a:rPr lang="en-US" altLang="ko-KR" sz="1800" u="sng" kern="1200" dirty="0" smtClean="0">
                          <a:solidFill>
                            <a:schemeClr val="dk1"/>
                          </a:solidFill>
                          <a:latin typeface="+mn-lt"/>
                          <a:ea typeface="+mn-ea"/>
                          <a:cs typeface="+mn-cs"/>
                        </a:rPr>
                        <a:t>implementer</a:t>
                      </a:r>
                      <a:r>
                        <a:rPr lang="en-US" altLang="ko-KR" sz="1800" kern="1200" dirty="0" smtClean="0">
                          <a:solidFill>
                            <a:schemeClr val="dk1"/>
                          </a:solidFill>
                          <a:latin typeface="+mn-lt"/>
                          <a:ea typeface="+mn-ea"/>
                          <a:cs typeface="+mn-cs"/>
                        </a:rPr>
                        <a:t> how to use and implement these identifiers or to use part of them.“</a:t>
                      </a: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8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kern="1200" baseline="0" dirty="0" smtClean="0">
                          <a:solidFill>
                            <a:schemeClr val="dk1"/>
                          </a:solidFill>
                          <a:latin typeface="+mn-lt"/>
                          <a:ea typeface="+mn-ea"/>
                          <a:cs typeface="+mn-cs"/>
                        </a:rPr>
                        <a:t>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kern="1200" baseline="0" dirty="0" smtClean="0">
                          <a:solidFill>
                            <a:schemeClr val="dk1"/>
                          </a:solidFill>
                          <a:latin typeface="+mn-lt"/>
                          <a:ea typeface="+mn-ea"/>
                          <a:cs typeface="+mn-cs"/>
                        </a:rPr>
                        <a:t>“A PD may use multiple discovery identities at the same time.”</a:t>
                      </a:r>
                      <a:endParaRPr lang="ko-KR" altLang="ko-KR" sz="1800" kern="1200" dirty="0" smtClean="0">
                        <a:solidFill>
                          <a:schemeClr val="dk1"/>
                        </a:solidFill>
                        <a:latin typeface="+mn-lt"/>
                        <a:ea typeface="+mn-ea"/>
                        <a:cs typeface="+mn-cs"/>
                      </a:endParaRPr>
                    </a:p>
                    <a:p>
                      <a:endParaRPr lang="ko-KR" altLang="ko-KR" sz="1800" kern="1200" dirty="0">
                        <a:solidFill>
                          <a:schemeClr val="dk1"/>
                        </a:solidFill>
                        <a:latin typeface="+mn-lt"/>
                        <a:ea typeface="+mn-ea"/>
                        <a:cs typeface="+mn-cs"/>
                      </a:endParaRPr>
                    </a:p>
                  </a:txBody>
                  <a:tcPr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48488</TotalTime>
  <Words>838</Words>
  <Application>Microsoft Office PowerPoint</Application>
  <PresentationFormat>화면 슬라이드 쇼(4:3)</PresentationFormat>
  <Paragraphs>184</Paragraphs>
  <Slides>13</Slides>
  <Notes>2</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Blank Presentation</vt:lpstr>
      <vt:lpstr>슬라이드 1</vt:lpstr>
      <vt:lpstr>Merged Comments to  TGD</vt:lpstr>
      <vt:lpstr>Comments to Agreed Texts to 6.3 Discovery</vt:lpstr>
      <vt:lpstr>Comments to Disagreed Texts</vt:lpstr>
      <vt:lpstr>New Comments to 5.4 Operating modes</vt:lpstr>
      <vt:lpstr>New Comments to 6.3 Discovery </vt:lpstr>
      <vt:lpstr>New Comments to 6.3 Discovery </vt:lpstr>
      <vt:lpstr>New Comments to 6.3 Discovery </vt:lpstr>
      <vt:lpstr>New Comments to 6.3 Discovery </vt:lpstr>
      <vt:lpstr>New Comments to 6.3 Discovery </vt:lpstr>
      <vt:lpstr>New Comments to 6.16 Requirements for high layer and infrastructure interaction </vt:lpstr>
      <vt:lpstr>New Comments to 7.4 Error Rate</vt:lpstr>
      <vt:lpstr>New Comments to 9.3 Simulation scenarios and parameters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951</cp:revision>
  <cp:lastPrinted>1998-02-10T13:28:06Z</cp:lastPrinted>
  <dcterms:created xsi:type="dcterms:W3CDTF">1999-11-08T18:59:45Z</dcterms:created>
  <dcterms:modified xsi:type="dcterms:W3CDTF">2012-11-14T19:48:10Z</dcterms:modified>
</cp:coreProperties>
</file>