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60" r:id="rId2"/>
    <p:sldId id="404" r:id="rId3"/>
    <p:sldId id="423" r:id="rId4"/>
    <p:sldId id="424" r:id="rId5"/>
    <p:sldId id="420" r:id="rId6"/>
    <p:sldId id="425" r:id="rId7"/>
    <p:sldId id="426" r:id="rId8"/>
    <p:sldId id="42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1" autoAdjust="0"/>
    <p:restoredTop sz="96047" autoAdjust="0"/>
  </p:normalViewPr>
  <p:slideViewPr>
    <p:cSldViewPr>
      <p:cViewPr varScale="1">
        <p:scale>
          <a:sx n="87" d="100"/>
          <a:sy n="87" d="100"/>
        </p:scale>
        <p:origin x="-1186"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001F0495-46DE-4921-B5AB-3D1D3A5BA199}"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9FA78EF6-85D6-428C-8447-5377F5009B1A}"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155700" y="701675"/>
            <a:ext cx="4622800" cy="3468688"/>
          </a:xfrm>
          <a:ln/>
        </p:spPr>
      </p:sp>
      <p:sp>
        <p:nvSpPr>
          <p:cNvPr id="27651"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27652" name="Header Placeholder 3"/>
          <p:cNvSpPr>
            <a:spLocks noGrp="1"/>
          </p:cNvSpPr>
          <p:nvPr>
            <p:ph type="hdr" sz="quarter"/>
          </p:nvPr>
        </p:nvSpPr>
        <p:spPr>
          <a:xfrm>
            <a:off x="3467100" y="-120650"/>
            <a:ext cx="2814638" cy="431800"/>
          </a:xfrm>
          <a:noFill/>
        </p:spPr>
        <p:txBody>
          <a:bodyPr/>
          <a:lstStyle/>
          <a:p>
            <a:r>
              <a:rPr lang="en-US" altLang="ko-KR" smtClean="0">
                <a:ea typeface="굴림" pitchFamily="50" charset="-127"/>
              </a:rPr>
              <a:t>doc.: IEEE 802.15-09-0114-00-004g-Trends-in-SUN-capacity</a:t>
            </a:r>
          </a:p>
        </p:txBody>
      </p:sp>
      <p:sp>
        <p:nvSpPr>
          <p:cNvPr id="27653" name="Date Placeholder 4"/>
          <p:cNvSpPr>
            <a:spLocks noGrp="1"/>
          </p:cNvSpPr>
          <p:nvPr>
            <p:ph type="dt" sz="quarter" idx="1"/>
          </p:nvPr>
        </p:nvSpPr>
        <p:spPr>
          <a:xfrm>
            <a:off x="654050" y="95250"/>
            <a:ext cx="2736850" cy="215900"/>
          </a:xfrm>
          <a:noFill/>
        </p:spPr>
        <p:txBody>
          <a:bodyPr/>
          <a:lstStyle/>
          <a:p>
            <a:r>
              <a:rPr lang="en-US" altLang="ko-KR" smtClean="0">
                <a:ea typeface="굴림" pitchFamily="50" charset="-127"/>
              </a:rPr>
              <a:t>&lt;month year&gt;</a:t>
            </a:r>
          </a:p>
        </p:txBody>
      </p:sp>
      <p:sp>
        <p:nvSpPr>
          <p:cNvPr id="27654" name="Footer Placeholder 5"/>
          <p:cNvSpPr>
            <a:spLocks noGrp="1"/>
          </p:cNvSpPr>
          <p:nvPr>
            <p:ph type="ftr" sz="quarter" idx="4"/>
          </p:nvPr>
        </p:nvSpPr>
        <p:spPr>
          <a:xfrm>
            <a:off x="3771900" y="8985250"/>
            <a:ext cx="2509838" cy="369888"/>
          </a:xfrm>
          <a:noFill/>
        </p:spPr>
        <p:txBody>
          <a:bodyPr/>
          <a:lstStyle/>
          <a:p>
            <a:pPr lvl="4"/>
            <a:r>
              <a:rPr lang="en-US" altLang="ko-KR" smtClean="0">
                <a:ea typeface="굴림" pitchFamily="50" charset="-127"/>
              </a:rPr>
              <a:t>Emmanuel Monnerie, Landis+Gyr</a:t>
            </a:r>
          </a:p>
        </p:txBody>
      </p:sp>
      <p:sp>
        <p:nvSpPr>
          <p:cNvPr id="27655" name="Slide Number Placeholder 6"/>
          <p:cNvSpPr>
            <a:spLocks noGrp="1"/>
          </p:cNvSpPr>
          <p:nvPr>
            <p:ph type="sldNum" sz="quarter" idx="5"/>
          </p:nvPr>
        </p:nvSpPr>
        <p:spPr>
          <a:xfrm>
            <a:off x="2933700" y="8985250"/>
            <a:ext cx="801688" cy="184150"/>
          </a:xfrm>
          <a:noFill/>
        </p:spPr>
        <p:txBody>
          <a:bodyPr/>
          <a:lstStyle/>
          <a:p>
            <a:r>
              <a:rPr lang="en-US" altLang="ko-KR" smtClean="0">
                <a:ea typeface="굴림" pitchFamily="50" charset="-127"/>
              </a:rPr>
              <a:t>Page </a:t>
            </a:r>
            <a:fld id="{A6C16C11-7D63-4524-943C-A2105D6FDF13}" type="slidenum">
              <a:rPr lang="en-US" altLang="ko-KR" smtClean="0">
                <a:ea typeface="굴림" pitchFamily="50" charset="-127"/>
              </a:rPr>
              <a:pPr/>
              <a:t>1</a:t>
            </a:fld>
            <a:endParaRPr lang="en-US" altLang="ko-KR"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BD3136C-CD11-4014-9837-B06F5A259770}"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9224CFD7-E48D-4D53-A04E-05F789F82165}"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5F2C52C-C013-4FF0-8D58-7B0B67DC28AC}"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154796CE-FB6C-4139-8B03-116C3F7E6ACC}"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DD7D758-B286-4FBD-BD88-45B55F9EE7DB}"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E3358B7E-99C4-44B6-A3C9-E41A39261B90}"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87641591-BFA7-4E59-BA8D-11D419BB3087}"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2D32979-B240-4A08-A350-49F1EC492079}"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4AD2A6B4-9E25-40A7-B2A0-9D90BE6ECB5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5C35F82-09B5-41FB-8913-2A555F7AA68E}"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November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578542EF-A978-4FDC-A6E4-312C882C0341}"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Novemver2012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a:t>(ETRI)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1E6D5438-7E87-4BCB-9D03-796773BE6E25}"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charset="-127"/>
              </a:rPr>
              <a:t>doc.: IEEE </a:t>
            </a:r>
            <a:r>
              <a:rPr lang="en-US" altLang="ko-KR" sz="1400" b="1" dirty="0" smtClean="0">
                <a:ea typeface="굴림" charset="-127"/>
              </a:rPr>
              <a:t>802.15-12-0641-00-004m</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shin@etri.re.k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dirty="0">
                <a:ea typeface="MS PGothic" pitchFamily="34" charset="-128"/>
              </a:rPr>
              <a:t>Slide </a:t>
            </a:r>
            <a:fld id="{89D4D282-D3F3-4F8A-A0AC-87F6AE1AC82C}" type="slidenum">
              <a:rPr lang="en-US" altLang="ko-KR">
                <a:ea typeface="MS PGothic" pitchFamily="34" charset="-128"/>
              </a:rPr>
              <a:pPr algn="ctr"/>
              <a:t>1</a:t>
            </a:fld>
            <a:endParaRPr lang="en-US" altLang="ko-KR" dirty="0">
              <a:ea typeface="MS PGothic" pitchFamily="34" charset="-128"/>
            </a:endParaRPr>
          </a:p>
        </p:txBody>
      </p:sp>
      <p:sp>
        <p:nvSpPr>
          <p:cNvPr id="3075" name="Rectangle 4"/>
          <p:cNvSpPr>
            <a:spLocks noGrp="1" noChangeArrowheads="1"/>
          </p:cNvSpPr>
          <p:nvPr>
            <p:ph type="dt" sz="quarter" idx="10"/>
          </p:nvPr>
        </p:nvSpPr>
        <p:spPr>
          <a:noFill/>
        </p:spPr>
        <p:txBody>
          <a:bodyPr/>
          <a:lstStyle/>
          <a:p>
            <a:r>
              <a:rPr lang="en-US" altLang="ko-KR" dirty="0" smtClean="0">
                <a:ea typeface="MS PGothic" pitchFamily="34" charset="-128"/>
              </a:rPr>
              <a:t>November 2012</a:t>
            </a:r>
          </a:p>
        </p:txBody>
      </p:sp>
      <p:sp>
        <p:nvSpPr>
          <p:cNvPr id="6" name="Rectangle 4"/>
          <p:cNvSpPr>
            <a:spLocks noChangeArrowheads="1"/>
          </p:cNvSpPr>
          <p:nvPr/>
        </p:nvSpPr>
        <p:spPr bwMode="auto">
          <a:xfrm>
            <a:off x="228600" y="765175"/>
            <a:ext cx="8610600" cy="5001369"/>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1600" dirty="0">
              <a:ea typeface="굴림" pitchFamily="50" charset="-127"/>
            </a:endParaRPr>
          </a:p>
          <a:p>
            <a:pPr marL="914400" indent="-914400">
              <a:defRPr/>
            </a:pPr>
            <a:r>
              <a:rPr lang="en-US" altLang="ko-KR" sz="1600" b="1" dirty="0">
                <a:ea typeface="굴림" pitchFamily="50" charset="-127"/>
              </a:rPr>
              <a:t>Submission Title:</a:t>
            </a:r>
            <a:r>
              <a:rPr lang="en-US" altLang="ko-KR" sz="1600" dirty="0">
                <a:ea typeface="굴림" pitchFamily="50" charset="-127"/>
              </a:rPr>
              <a:t> </a:t>
            </a:r>
            <a:r>
              <a:rPr lang="en-US" altLang="ko-KR" sz="1600" dirty="0" smtClean="0">
                <a:ea typeface="굴림" pitchFamily="50" charset="-127"/>
              </a:rPr>
              <a:t> Correlation characteristics of STF and LTF for TVWS-OFDM PHY</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Date Submitted: </a:t>
            </a:r>
            <a:r>
              <a:rPr lang="en-US" altLang="ko-KR" sz="1600" dirty="0" smtClean="0">
                <a:ea typeface="굴림" pitchFamily="50" charset="-127"/>
              </a:rPr>
              <a:t>November 2012</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Source:</a:t>
            </a:r>
            <a:r>
              <a:rPr lang="en-US" altLang="ko-KR" sz="1600" dirty="0">
                <a:ea typeface="굴림" pitchFamily="50" charset="-127"/>
              </a:rPr>
              <a:t>  </a:t>
            </a:r>
            <a:r>
              <a:rPr lang="en-US" altLang="ko-KR" sz="1600" dirty="0" err="1">
                <a:ea typeface="굴림" pitchFamily="50" charset="-127"/>
              </a:rPr>
              <a:t>Cheol</a:t>
            </a:r>
            <a:r>
              <a:rPr lang="en-US" altLang="ko-KR" sz="1600" dirty="0">
                <a:ea typeface="굴림" pitchFamily="50" charset="-127"/>
              </a:rPr>
              <a:t>-ho Shin</a:t>
            </a:r>
            <a:r>
              <a:rPr lang="en-US" altLang="ko-KR" sz="1600" dirty="0">
                <a:solidFill>
                  <a:schemeClr val="tx2"/>
                </a:solidFill>
                <a:ea typeface="굴림" charset="-127"/>
              </a:rPr>
              <a:t> , </a:t>
            </a:r>
            <a:r>
              <a:rPr lang="en-US" altLang="ko-KR" sz="1600" dirty="0" err="1" smtClean="0">
                <a:solidFill>
                  <a:schemeClr val="tx2"/>
                </a:solidFill>
                <a:ea typeface="굴림" charset="-127"/>
              </a:rPr>
              <a:t>Sangsung</a:t>
            </a:r>
            <a:r>
              <a:rPr lang="en-US" altLang="ko-KR" sz="1600" dirty="0" smtClean="0">
                <a:solidFill>
                  <a:schemeClr val="tx2"/>
                </a:solidFill>
                <a:ea typeface="굴림" charset="-127"/>
              </a:rPr>
              <a:t> </a:t>
            </a:r>
            <a:r>
              <a:rPr lang="en-US" altLang="ko-KR" sz="1600" dirty="0" err="1">
                <a:solidFill>
                  <a:schemeClr val="tx2"/>
                </a:solidFill>
                <a:ea typeface="굴림" charset="-127"/>
              </a:rPr>
              <a:t>Choi</a:t>
            </a:r>
            <a:r>
              <a:rPr lang="en-US" altLang="ko-KR" sz="1600" dirty="0">
                <a:solidFill>
                  <a:schemeClr val="tx2"/>
                </a:solidFill>
                <a:ea typeface="굴림" charset="-127"/>
              </a:rPr>
              <a:t> </a:t>
            </a:r>
            <a:r>
              <a:rPr lang="en-US" altLang="ko-KR" sz="1600" dirty="0">
                <a:solidFill>
                  <a:schemeClr val="tx2"/>
                </a:solidFill>
                <a:ea typeface="굴림" pitchFamily="50" charset="-127"/>
              </a:rPr>
              <a:t>(ETRI</a:t>
            </a:r>
            <a:r>
              <a:rPr lang="en-US" altLang="ko-KR" sz="1600" dirty="0" smtClean="0">
                <a:solidFill>
                  <a:schemeClr val="tx2"/>
                </a:solidFill>
                <a:ea typeface="굴림" pitchFamily="50" charset="-127"/>
              </a:rPr>
              <a:t>) and </a:t>
            </a:r>
            <a:r>
              <a:rPr lang="en-GB" altLang="ko-KR" sz="1600" dirty="0" err="1"/>
              <a:t>Soo</a:t>
            </a:r>
            <a:r>
              <a:rPr lang="en-GB" altLang="ko-KR" sz="1600" dirty="0"/>
              <a:t>-Young Chang </a:t>
            </a:r>
            <a:r>
              <a:rPr lang="en-GB" altLang="ko-KR" sz="1600" dirty="0" smtClean="0"/>
              <a:t>(</a:t>
            </a:r>
            <a:r>
              <a:rPr lang="en-US" altLang="ko-KR" sz="1600" dirty="0" smtClean="0"/>
              <a:t>SYCA</a:t>
            </a:r>
            <a:r>
              <a:rPr lang="en-GB" altLang="ko-KR" sz="1600" dirty="0" smtClean="0"/>
              <a:t>)</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Contact: </a:t>
            </a:r>
            <a:r>
              <a:rPr lang="en-US" altLang="ko-KR" sz="1600" dirty="0">
                <a:ea typeface="굴림" pitchFamily="50" charset="-127"/>
                <a:hlinkClick r:id="rId3"/>
              </a:rPr>
              <a:t>chshin@etri.re.kr</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Voice:</a:t>
            </a:r>
            <a:r>
              <a:rPr lang="en-US" altLang="ko-KR" sz="1600" dirty="0">
                <a:ea typeface="굴림" pitchFamily="50" charset="-127"/>
              </a:rPr>
              <a:t> </a:t>
            </a:r>
            <a:r>
              <a:rPr lang="en-US" altLang="ko-KR" sz="1600" dirty="0">
                <a:solidFill>
                  <a:schemeClr val="tx2"/>
                </a:solidFill>
                <a:ea typeface="굴림" pitchFamily="50" charset="-127"/>
              </a:rPr>
              <a:t>+82 42 860 6831</a:t>
            </a:r>
            <a:r>
              <a:rPr lang="en-US" altLang="ko-KR" sz="1600" dirty="0">
                <a:ea typeface="굴림" pitchFamily="50" charset="-127"/>
              </a:rPr>
              <a:t>, E-Mail: chshin@etri.re.kr 	</a:t>
            </a:r>
          </a:p>
          <a:p>
            <a:pPr marL="914400" indent="-914400">
              <a:spcBef>
                <a:spcPts val="600"/>
              </a:spcBef>
              <a:defRPr/>
            </a:pPr>
            <a:r>
              <a:rPr lang="en-US" altLang="ko-KR" sz="1600" b="1" dirty="0">
                <a:ea typeface="굴림" pitchFamily="50" charset="-127"/>
              </a:rPr>
              <a:t>Re:</a:t>
            </a:r>
            <a:r>
              <a:rPr lang="en-US" altLang="ko-KR" sz="1600" dirty="0">
                <a:ea typeface="굴림" pitchFamily="50" charset="-127"/>
              </a:rPr>
              <a:t> </a:t>
            </a:r>
            <a:r>
              <a:rPr lang="en-US" altLang="ko-KR" sz="1600" dirty="0"/>
              <a:t>Call for proposals</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Abstract: </a:t>
            </a:r>
            <a:r>
              <a:rPr lang="en-US" altLang="ko-KR" sz="1600" dirty="0" smtClean="0">
                <a:solidFill>
                  <a:schemeClr val="tx2"/>
                </a:solidFill>
                <a:ea typeface="굴림" charset="-127"/>
              </a:rPr>
              <a:t>This presentation show the correlation characteristics of STF and LTF for TVWS-OFDM PHY</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Purpose</a:t>
            </a:r>
            <a:r>
              <a:rPr lang="en-US" altLang="ko-KR" sz="1600" b="1" dirty="0" smtClean="0">
                <a:ea typeface="굴림" pitchFamily="50" charset="-127"/>
              </a:rPr>
              <a:t>: </a:t>
            </a:r>
            <a:endParaRPr lang="en-US" altLang="ko-KR" sz="1600" dirty="0">
              <a:ea typeface="굴림" pitchFamily="50" charset="-127"/>
            </a:endParaRPr>
          </a:p>
          <a:p>
            <a:pPr marL="811213" indent="-811213">
              <a:spcBef>
                <a:spcPts val="600"/>
              </a:spcBef>
              <a:defRPr/>
            </a:pPr>
            <a:r>
              <a:rPr lang="en-US" altLang="ko-KR" sz="1600" b="1" dirty="0">
                <a:ea typeface="굴림" pitchFamily="50" charset="-127"/>
              </a:rPr>
              <a:t>Notice: </a:t>
            </a:r>
            <a:r>
              <a:rPr lang="en-US" altLang="ko-KR" sz="1600" b="1" dirty="0" smtClean="0">
                <a:ea typeface="굴림" pitchFamily="50" charset="-127"/>
              </a:rPr>
              <a:t>  </a:t>
            </a:r>
            <a:r>
              <a:rPr lang="en-US" altLang="ko-KR" sz="1600" dirty="0" smtClean="0"/>
              <a:t>This </a:t>
            </a:r>
            <a:r>
              <a:rPr lang="en-US" altLang="ko-KR"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Release: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1"/>
          <p:cNvSpPr txBox="1">
            <a:spLocks/>
          </p:cNvSpPr>
          <p:nvPr/>
        </p:nvSpPr>
        <p:spPr>
          <a:xfrm>
            <a:off x="685800" y="765175"/>
            <a:ext cx="7772400" cy="863600"/>
          </a:xfrm>
          <a:prstGeom prst="rect">
            <a:avLst/>
          </a:prstGeom>
        </p:spPr>
        <p:txBody>
          <a:bodyPr/>
          <a:lstStyle/>
          <a:p>
            <a:pPr algn="ctr">
              <a:defRPr/>
            </a:pPr>
            <a:r>
              <a:rPr lang="en-US" altLang="ko-KR" sz="3600" kern="0" dirty="0">
                <a:solidFill>
                  <a:schemeClr val="tx2"/>
                </a:solidFill>
                <a:latin typeface="+mj-lt"/>
                <a:ea typeface="굴림" pitchFamily="50" charset="-127"/>
                <a:cs typeface="+mj-cs"/>
              </a:rPr>
              <a:t>Contents</a:t>
            </a:r>
            <a:endParaRPr lang="ko-KR" altLang="en-US" sz="3600" kern="0" dirty="0">
              <a:solidFill>
                <a:schemeClr val="tx2"/>
              </a:solidFill>
              <a:latin typeface="+mj-lt"/>
              <a:ea typeface="굴림" pitchFamily="50" charset="-127"/>
              <a:cs typeface="+mj-cs"/>
            </a:endParaRPr>
          </a:p>
        </p:txBody>
      </p:sp>
      <p:sp>
        <p:nvSpPr>
          <p:cNvPr id="4" name="내용 개체 틀 2"/>
          <p:cNvSpPr txBox="1">
            <a:spLocks/>
          </p:cNvSpPr>
          <p:nvPr/>
        </p:nvSpPr>
        <p:spPr>
          <a:xfrm>
            <a:off x="685800" y="1773238"/>
            <a:ext cx="7772400" cy="4322762"/>
          </a:xfrm>
          <a:prstGeom prst="rect">
            <a:avLst/>
          </a:prstGeom>
        </p:spPr>
        <p:txBody>
          <a:bodyPr/>
          <a:lstStyle/>
          <a:p>
            <a:pPr marL="342900" indent="-342900">
              <a:spcBef>
                <a:spcPct val="20000"/>
              </a:spcBef>
              <a:buFontTx/>
              <a:buChar char="•"/>
              <a:defRPr/>
            </a:pPr>
            <a:r>
              <a:rPr lang="en-US" altLang="ko-KR" sz="2400" i="1" dirty="0" smtClean="0">
                <a:latin typeface="Calibri" pitchFamily="34" charset="0"/>
                <a:ea typeface="굴림" charset="-127"/>
              </a:rPr>
              <a:t>Frequency domain STF of TVWS-OFDM </a:t>
            </a:r>
            <a:r>
              <a:rPr lang="en-US" altLang="ko-KR" sz="2400" i="1" dirty="0" err="1" smtClean="0">
                <a:latin typeface="Calibri" pitchFamily="34" charset="0"/>
                <a:ea typeface="굴림" charset="-127"/>
              </a:rPr>
              <a:t>PHYPropose</a:t>
            </a:r>
            <a:r>
              <a:rPr lang="en-US" altLang="ko-KR" sz="2400" i="1" dirty="0" smtClean="0">
                <a:latin typeface="Calibri" pitchFamily="34" charset="0"/>
                <a:ea typeface="굴림" charset="-127"/>
              </a:rPr>
              <a:t> a</a:t>
            </a:r>
          </a:p>
          <a:p>
            <a:pPr marL="342900" indent="-342900">
              <a:spcBef>
                <a:spcPct val="20000"/>
              </a:spcBef>
              <a:buFontTx/>
              <a:buChar char="•"/>
              <a:defRPr/>
            </a:pPr>
            <a:r>
              <a:rPr lang="en-US" altLang="ko-KR" sz="2400" i="1" dirty="0" smtClean="0">
                <a:latin typeface="Calibri" pitchFamily="34" charset="0"/>
                <a:ea typeface="굴림" charset="-127"/>
              </a:rPr>
              <a:t>Frequency domain LTF of TVWS-OFDM PHY</a:t>
            </a:r>
          </a:p>
          <a:p>
            <a:pPr marL="342900" indent="-342900">
              <a:spcBef>
                <a:spcPct val="20000"/>
              </a:spcBef>
              <a:buFontTx/>
              <a:buChar char="•"/>
              <a:defRPr/>
            </a:pPr>
            <a:r>
              <a:rPr lang="en-US" altLang="ko-KR" sz="2400" i="1" dirty="0" smtClean="0">
                <a:latin typeface="Calibri" pitchFamily="34" charset="0"/>
                <a:ea typeface="굴림" charset="-127"/>
              </a:rPr>
              <a:t>Waveform of TVWS-OFDM packet</a:t>
            </a:r>
          </a:p>
          <a:p>
            <a:pPr marL="342900" lvl="0" indent="-342900">
              <a:spcBef>
                <a:spcPct val="20000"/>
              </a:spcBef>
              <a:buFontTx/>
              <a:buChar char="•"/>
              <a:defRPr/>
            </a:pPr>
            <a:r>
              <a:rPr lang="en-US" altLang="ko-KR" sz="2400" i="1" kern="0" dirty="0" smtClean="0">
                <a:latin typeface="Calibri" pitchFamily="34" charset="0"/>
                <a:ea typeface="굴림" charset="-127"/>
              </a:rPr>
              <a:t>Time-domain Characteristic of preamble</a:t>
            </a:r>
          </a:p>
          <a:p>
            <a:pPr marL="342900" lvl="0" indent="-342900">
              <a:spcBef>
                <a:spcPct val="20000"/>
              </a:spcBef>
              <a:buFontTx/>
              <a:buChar char="•"/>
              <a:defRPr/>
            </a:pPr>
            <a:r>
              <a:rPr lang="en-US" altLang="ko-KR" sz="2400" i="1" kern="0" dirty="0" smtClean="0">
                <a:latin typeface="Calibri" pitchFamily="34" charset="0"/>
                <a:ea typeface="굴림" charset="-127"/>
              </a:rPr>
              <a:t>Frequency-domain Characteristic of preamble</a:t>
            </a:r>
          </a:p>
          <a:p>
            <a:pPr marL="342900" indent="-342900">
              <a:spcBef>
                <a:spcPct val="20000"/>
              </a:spcBef>
              <a:buFontTx/>
              <a:buChar char="•"/>
              <a:defRPr/>
            </a:pPr>
            <a:r>
              <a:rPr lang="en-US" altLang="ko-KR" sz="2400" i="1" dirty="0" smtClean="0">
                <a:latin typeface="Calibri" pitchFamily="34" charset="0"/>
                <a:ea typeface="굴림" charset="-127"/>
              </a:rPr>
              <a:t>Conclusion</a:t>
            </a:r>
            <a:endParaRPr lang="en-US" altLang="ko-KR" sz="2400" kern="0" dirty="0">
              <a:latin typeface="+mn-lt"/>
              <a:ea typeface="굴림" pitchFamily="50" charset="-127"/>
            </a:endParaRPr>
          </a:p>
        </p:txBody>
      </p:sp>
      <p:sp>
        <p:nvSpPr>
          <p:cNvPr id="5" name="슬라이드 번호 개체 틀 5"/>
          <p:cNvSpPr>
            <a:spLocks noGrp="1"/>
          </p:cNvSpPr>
          <p:nvPr>
            <p:ph type="sldNum" sz="quarter" idx="12"/>
          </p:nvPr>
        </p:nvSpPr>
        <p:spPr>
          <a:xfrm>
            <a:off x="4344988" y="6475413"/>
            <a:ext cx="530225" cy="182562"/>
          </a:xfrm>
          <a:noFill/>
        </p:spPr>
        <p:txBody>
          <a:bodyPr/>
          <a:lstStyle/>
          <a:p>
            <a:r>
              <a:rPr lang="en-US" altLang="ko-KR" dirty="0" smtClean="0">
                <a:ea typeface="굴림" pitchFamily="50" charset="-127"/>
              </a:rPr>
              <a:t>Slide </a:t>
            </a:r>
            <a:fld id="{F9B940B4-DF7A-4700-9A8B-BB293AEE414D}" type="slidenum">
              <a:rPr lang="en-US" altLang="ko-KR" smtClean="0">
                <a:ea typeface="굴림" pitchFamily="50" charset="-127"/>
              </a:rPr>
              <a:pPr/>
              <a:t>2</a:t>
            </a:fld>
            <a:endParaRPr lang="en-US" altLang="ko-KR" dirty="0" smtClean="0">
              <a:ea typeface="굴림" pitchFamily="50" charset="-127"/>
            </a:endParaRPr>
          </a:p>
        </p:txBody>
      </p:sp>
      <p:sp>
        <p:nvSpPr>
          <p:cNvPr id="7"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ts val="3200"/>
              </a:lnSpc>
            </a:pPr>
            <a:r>
              <a:rPr lang="en-US" altLang="ko-KR" sz="3200" i="1" dirty="0" smtClean="0">
                <a:solidFill>
                  <a:schemeClr val="tx1"/>
                </a:solidFill>
                <a:latin typeface="Calibri" pitchFamily="34" charset="0"/>
                <a:ea typeface="굴림" charset="-127"/>
              </a:rPr>
              <a:t>Frequency domain STF of TVWS-OFDM PHY</a:t>
            </a:r>
          </a:p>
        </p:txBody>
      </p:sp>
      <p:sp>
        <p:nvSpPr>
          <p:cNvPr id="6147" name="내용 개체 틀 2"/>
          <p:cNvSpPr>
            <a:spLocks noGrp="1"/>
          </p:cNvSpPr>
          <p:nvPr>
            <p:ph idx="1"/>
          </p:nvPr>
        </p:nvSpPr>
        <p:spPr>
          <a:xfrm>
            <a:off x="685800" y="1628800"/>
            <a:ext cx="7772400" cy="4322762"/>
          </a:xfrm>
        </p:spPr>
        <p:txBody>
          <a:bodyPr/>
          <a:lstStyle/>
          <a:p>
            <a:r>
              <a:rPr lang="en-US" altLang="ko-KR" dirty="0" smtClean="0">
                <a:ea typeface="굴림" charset="-127"/>
              </a:rPr>
              <a:t>Frequency domain STF</a:t>
            </a:r>
          </a:p>
        </p:txBody>
      </p:sp>
      <p:sp>
        <p:nvSpPr>
          <p:cNvPr id="5" name="슬라이드 번호 개체 틀 5"/>
          <p:cNvSpPr>
            <a:spLocks noGrp="1"/>
          </p:cNvSpPr>
          <p:nvPr>
            <p:ph type="sldNum" sz="quarter" idx="12"/>
          </p:nvPr>
        </p:nvSpPr>
        <p:spPr>
          <a:xfrm>
            <a:off x="4344988" y="6475413"/>
            <a:ext cx="530225" cy="182562"/>
          </a:xfrm>
          <a:noFill/>
        </p:spPr>
        <p:txBody>
          <a:bodyPr/>
          <a:lstStyle/>
          <a:p>
            <a:r>
              <a:rPr lang="en-US" altLang="ko-KR" dirty="0" smtClean="0">
                <a:ea typeface="굴림" pitchFamily="50" charset="-127"/>
              </a:rPr>
              <a:t>Slide </a:t>
            </a:r>
            <a:fld id="{F9B940B4-DF7A-4700-9A8B-BB293AEE414D}" type="slidenum">
              <a:rPr lang="en-US" altLang="ko-KR" smtClean="0">
                <a:ea typeface="굴림" pitchFamily="50" charset="-127"/>
              </a:rPr>
              <a:pPr/>
              <a:t>3</a:t>
            </a:fld>
            <a:endParaRPr lang="en-US" altLang="ko-KR" dirty="0" smtClean="0">
              <a:ea typeface="굴림" pitchFamily="50" charset="-127"/>
            </a:endParaRPr>
          </a:p>
        </p:txBody>
      </p:sp>
      <p:sp>
        <p:nvSpPr>
          <p:cNvPr id="7"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pic>
        <p:nvPicPr>
          <p:cNvPr id="1027" name="Picture 3"/>
          <p:cNvPicPr>
            <a:picLocks noChangeAspect="1" noChangeArrowheads="1"/>
          </p:cNvPicPr>
          <p:nvPr/>
        </p:nvPicPr>
        <p:blipFill>
          <a:blip r:embed="rId2" cstate="print"/>
          <a:srcRect/>
          <a:stretch>
            <a:fillRect/>
          </a:stretch>
        </p:blipFill>
        <p:spPr bwMode="auto">
          <a:xfrm>
            <a:off x="827584" y="2348880"/>
            <a:ext cx="8043242" cy="368437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내용 개체 틀 2"/>
          <p:cNvSpPr>
            <a:spLocks noGrp="1"/>
          </p:cNvSpPr>
          <p:nvPr>
            <p:ph idx="1"/>
          </p:nvPr>
        </p:nvSpPr>
        <p:spPr>
          <a:xfrm>
            <a:off x="685800" y="1341438"/>
            <a:ext cx="8062913" cy="4895850"/>
          </a:xfrm>
        </p:spPr>
        <p:txBody>
          <a:bodyPr/>
          <a:lstStyle/>
          <a:p>
            <a:pPr lvl="1" eaLnBrk="1" hangingPunct="1">
              <a:defRPr/>
            </a:pPr>
            <a:endParaRPr lang="en-US" altLang="ko-KR" dirty="0" smtClean="0">
              <a:latin typeface="+mj-lt"/>
              <a:ea typeface="굴림" pitchFamily="50" charset="-127"/>
            </a:endParaRPr>
          </a:p>
          <a:p>
            <a:pPr lvl="1" eaLnBrk="1" hangingPunct="1">
              <a:defRPr/>
            </a:pPr>
            <a:endParaRPr lang="en-US" altLang="ko-KR" dirty="0" smtClean="0">
              <a:latin typeface="+mj-lt"/>
              <a:ea typeface="굴림" pitchFamily="50" charset="-127"/>
            </a:endParaRPr>
          </a:p>
        </p:txBody>
      </p:sp>
      <p:sp>
        <p:nvSpPr>
          <p:cNvPr id="10243" name="Rectangle 5"/>
          <p:cNvSpPr>
            <a:spLocks noChangeArrowheads="1"/>
          </p:cNvSpPr>
          <p:nvPr/>
        </p:nvSpPr>
        <p:spPr bwMode="auto">
          <a:xfrm>
            <a:off x="0" y="-395288"/>
            <a:ext cx="9144000" cy="0"/>
          </a:xfrm>
          <a:prstGeom prst="rect">
            <a:avLst/>
          </a:prstGeom>
          <a:noFill/>
          <a:ln w="9525">
            <a:noFill/>
            <a:miter lim="800000"/>
            <a:headEnd/>
            <a:tailEnd/>
          </a:ln>
        </p:spPr>
        <p:txBody>
          <a:bodyPr wrap="none" anchor="ctr">
            <a:spAutoFit/>
          </a:bodyPr>
          <a:lstStyle/>
          <a:p>
            <a:endParaRPr lang="ko-KR" altLang="en-US"/>
          </a:p>
        </p:txBody>
      </p:sp>
      <p:sp>
        <p:nvSpPr>
          <p:cNvPr id="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dirty="0">
                <a:ea typeface="굴림" charset="-127"/>
              </a:rPr>
              <a:t>Slide </a:t>
            </a:r>
            <a:fld id="{88ECC44A-4A00-4BE5-8AA6-4F9F52010CA0}" type="slidenum">
              <a:rPr lang="en-US" altLang="ko-KR">
                <a:ea typeface="굴림" charset="-127"/>
              </a:rPr>
              <a:pPr algn="ctr" eaLnBrk="0" hangingPunct="0"/>
              <a:t>4</a:t>
            </a:fld>
            <a:endParaRPr lang="en-US" altLang="ko-KR" dirty="0">
              <a:ea typeface="굴림" charset="-127"/>
            </a:endParaRPr>
          </a:p>
        </p:txBody>
      </p:sp>
      <p:sp>
        <p:nvSpPr>
          <p:cNvPr id="9" name="내용 개체 틀 2"/>
          <p:cNvSpPr txBox="1">
            <a:spLocks/>
          </p:cNvSpPr>
          <p:nvPr/>
        </p:nvSpPr>
        <p:spPr bwMode="auto">
          <a:xfrm>
            <a:off x="683568" y="1556792"/>
            <a:ext cx="7772400" cy="43227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400" b="0" i="0" u="none" strike="noStrike" kern="0" cap="none" spc="0" normalizeH="0" baseline="0" noProof="0" dirty="0" smtClean="0">
                <a:ln>
                  <a:noFill/>
                </a:ln>
                <a:solidFill>
                  <a:schemeClr val="tx1"/>
                </a:solidFill>
                <a:effectLst/>
                <a:uLnTx/>
                <a:uFillTx/>
                <a:latin typeface="+mn-lt"/>
                <a:ea typeface="굴림" charset="-127"/>
                <a:cs typeface="+mn-cs"/>
              </a:rPr>
              <a:t>Frequency domain LTF</a:t>
            </a:r>
          </a:p>
        </p:txBody>
      </p:sp>
      <p:graphicFrame>
        <p:nvGraphicFramePr>
          <p:cNvPr id="12" name="표 11"/>
          <p:cNvGraphicFramePr>
            <a:graphicFrameLocks noGrp="1"/>
          </p:cNvGraphicFramePr>
          <p:nvPr/>
        </p:nvGraphicFramePr>
        <p:xfrm>
          <a:off x="1187624" y="2204864"/>
          <a:ext cx="7200800" cy="4023360"/>
        </p:xfrm>
        <a:graphic>
          <a:graphicData uri="http://schemas.openxmlformats.org/drawingml/2006/table">
            <a:tbl>
              <a:tblPr/>
              <a:tblGrid>
                <a:gridCol w="7200800"/>
              </a:tblGrid>
              <a:tr h="936104">
                <a:tc>
                  <a:txBody>
                    <a:bodyPr/>
                    <a:lstStyle/>
                    <a:p>
                      <a:pPr algn="l">
                        <a:spcAft>
                          <a:spcPts val="0"/>
                        </a:spcAft>
                      </a:pPr>
                      <a:r>
                        <a:rPr lang="en-US" altLang="ko-KR" sz="1800" b="1" kern="100" dirty="0" smtClean="0">
                          <a:latin typeface="Times New Roman"/>
                          <a:ea typeface="맑은 고딕"/>
                          <a:cs typeface="Times New Roman"/>
                        </a:rPr>
                        <a:t>Tone #: </a:t>
                      </a:r>
                    </a:p>
                    <a:p>
                      <a:pPr algn="l">
                        <a:spcAft>
                          <a:spcPts val="0"/>
                        </a:spcAft>
                      </a:pPr>
                      <a:r>
                        <a:rPr lang="en-US" altLang="ko-KR" sz="1500" b="1" kern="100" dirty="0" smtClean="0">
                          <a:latin typeface="Times New Roman"/>
                          <a:ea typeface="맑은 고딕"/>
                          <a:cs typeface="Times New Roman"/>
                        </a:rPr>
                        <a:t>-64                                                                                                                                      -33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b="1" kern="100" dirty="0" smtClean="0">
                          <a:latin typeface="Times New Roman"/>
                          <a:ea typeface="맑은 고딕"/>
                          <a:cs typeface="Times New Roman"/>
                        </a:rPr>
                        <a:t>Value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kern="1200" baseline="0" dirty="0" smtClean="0">
                          <a:solidFill>
                            <a:schemeClr val="tx1"/>
                          </a:solidFill>
                          <a:latin typeface="+mn-lt"/>
                          <a:ea typeface="+mn-ea"/>
                          <a:cs typeface="+mn-cs"/>
                        </a:rPr>
                        <a:t>  0  0  0  0  0  0  0  0  0  0  1  1 -1  1 -1  1  1  1  1  1 -1 -1 -1  1  1 -1  1 -1  1  1  1  1</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l">
                        <a:spcAft>
                          <a:spcPts val="0"/>
                        </a:spcAft>
                      </a:pPr>
                      <a:r>
                        <a:rPr lang="en-US" altLang="ko-KR" sz="1800" b="1" kern="100" dirty="0" smtClean="0">
                          <a:latin typeface="Times New Roman"/>
                          <a:ea typeface="맑은 고딕"/>
                          <a:cs typeface="Times New Roman"/>
                        </a:rPr>
                        <a:t>Tone #:</a:t>
                      </a:r>
                    </a:p>
                    <a:p>
                      <a:pPr algn="l">
                        <a:spcAft>
                          <a:spcPts val="0"/>
                        </a:spcAft>
                      </a:pPr>
                      <a:r>
                        <a:rPr lang="en-US" altLang="ko-KR" sz="1500" b="1" kern="100" dirty="0" smtClean="0">
                          <a:latin typeface="Times New Roman"/>
                          <a:ea typeface="맑은 고딕"/>
                          <a:cs typeface="Times New Roman"/>
                        </a:rPr>
                        <a:t>-32                                                                                                                                        -1 </a:t>
                      </a:r>
                    </a:p>
                    <a:p>
                      <a:pPr algn="l">
                        <a:spcAft>
                          <a:spcPts val="0"/>
                        </a:spcAft>
                      </a:pPr>
                      <a:r>
                        <a:rPr lang="en-US" altLang="ko-KR" sz="1800" b="1" kern="100" dirty="0" smtClean="0">
                          <a:latin typeface="Times New Roman"/>
                          <a:ea typeface="맑은 고딕"/>
                          <a:cs typeface="Times New Roman"/>
                        </a:rPr>
                        <a:t>Value:</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kern="1200" baseline="0" dirty="0" smtClean="0">
                          <a:solidFill>
                            <a:schemeClr val="tx1"/>
                          </a:solidFill>
                          <a:latin typeface="+mn-lt"/>
                          <a:ea typeface="+mn-ea"/>
                          <a:cs typeface="+mn-cs"/>
                        </a:rPr>
                        <a:t> 1  1 -1 -1  1  1 -1  1 -1  1 -1 -1 -1 -1 -1  1  1 -1 -1  1 -1  1 -1  1  1  1 -1 -1 -1 -1  1 -1</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0504">
                <a:tc>
                  <a:txBody>
                    <a:bodyPr/>
                    <a:lstStyle/>
                    <a:p>
                      <a:pPr algn="l">
                        <a:spcAft>
                          <a:spcPts val="0"/>
                        </a:spcAft>
                      </a:pPr>
                      <a:r>
                        <a:rPr lang="en-US" altLang="ko-KR" sz="1800" b="1" kern="100" dirty="0" smtClean="0">
                          <a:latin typeface="Times New Roman"/>
                          <a:ea typeface="맑은 고딕"/>
                          <a:cs typeface="Times New Roman"/>
                        </a:rPr>
                        <a:t>Tone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b="1" kern="100" dirty="0" smtClean="0">
                          <a:latin typeface="Times New Roman"/>
                          <a:ea typeface="맑은 고딕"/>
                          <a:cs typeface="Times New Roman"/>
                        </a:rPr>
                        <a:t> 0                                                                                                                                         31 </a:t>
                      </a:r>
                    </a:p>
                    <a:p>
                      <a:pPr algn="l">
                        <a:spcAft>
                          <a:spcPts val="0"/>
                        </a:spcAft>
                      </a:pPr>
                      <a:r>
                        <a:rPr lang="en-US" altLang="ko-KR" sz="1800" b="1" kern="100" dirty="0" smtClean="0">
                          <a:latin typeface="Times New Roman"/>
                          <a:ea typeface="맑은 고딕"/>
                          <a:cs typeface="Times New Roman"/>
                        </a:rPr>
                        <a:t>Value:</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kern="1200" baseline="0" dirty="0" smtClean="0">
                          <a:solidFill>
                            <a:schemeClr val="tx1"/>
                          </a:solidFill>
                          <a:latin typeface="+mn-lt"/>
                          <a:ea typeface="+mn-ea"/>
                          <a:cs typeface="+mn-cs"/>
                        </a:rPr>
                        <a:t> 0 -1 -1  1  1 -1  1  1 -1 -1  1  1 -1  1 -1 -1  1  1  1  1  1 -1 -1  1  1 -1  1 -1  1  1  1 -1</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489">
                <a:tc>
                  <a:txBody>
                    <a:bodyPr/>
                    <a:lstStyle/>
                    <a:p>
                      <a:pPr algn="l">
                        <a:spcAft>
                          <a:spcPts val="0"/>
                        </a:spcAft>
                      </a:pPr>
                      <a:r>
                        <a:rPr lang="en-US" altLang="ko-KR" sz="1800" b="1" kern="100" dirty="0" smtClean="0">
                          <a:latin typeface="Times New Roman"/>
                          <a:ea typeface="맑은 고딕"/>
                          <a:cs typeface="Times New Roman"/>
                        </a:rPr>
                        <a:t>Tone #:</a:t>
                      </a:r>
                    </a:p>
                    <a:p>
                      <a:pPr algn="l">
                        <a:spcAft>
                          <a:spcPts val="0"/>
                        </a:spcAft>
                      </a:pPr>
                      <a:r>
                        <a:rPr lang="en-US" altLang="ko-KR" sz="1500" b="1" kern="100" dirty="0" smtClean="0">
                          <a:latin typeface="Times New Roman"/>
                          <a:ea typeface="맑은 고딕"/>
                          <a:cs typeface="Times New Roman"/>
                        </a:rPr>
                        <a:t> 32                                                                                                                                       63 </a:t>
                      </a:r>
                    </a:p>
                    <a:p>
                      <a:pPr algn="l">
                        <a:spcAft>
                          <a:spcPts val="0"/>
                        </a:spcAft>
                      </a:pPr>
                      <a:r>
                        <a:rPr lang="en-US" altLang="ko-KR" sz="1800" b="1" kern="100" dirty="0" smtClean="0">
                          <a:latin typeface="Times New Roman"/>
                          <a:ea typeface="맑은 고딕"/>
                          <a:cs typeface="Times New Roman"/>
                        </a:rPr>
                        <a:t>Value:</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500" kern="1200" baseline="0" dirty="0" smtClean="0">
                          <a:solidFill>
                            <a:schemeClr val="tx1"/>
                          </a:solidFill>
                          <a:latin typeface="+mn-lt"/>
                          <a:ea typeface="+mn-ea"/>
                          <a:cs typeface="+mn-cs"/>
                        </a:rPr>
                        <a:t> 1  1 -1 -1  1  1 -1  1 -1  1 -1 -1 -1 -1 -1  1  1 -1 -1  1 -1  1 -1  0  0  0  0  0  0  0  0  0</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제목 1"/>
          <p:cNvSpPr txBox="1">
            <a:spLocks/>
          </p:cNvSpPr>
          <p:nvPr/>
        </p:nvSpPr>
        <p:spPr bwMode="auto">
          <a:xfrm>
            <a:off x="685800" y="765175"/>
            <a:ext cx="7772400" cy="86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ts val="3200"/>
              </a:lnSpc>
              <a:spcBef>
                <a:spcPct val="0"/>
              </a:spcBef>
              <a:spcAft>
                <a:spcPct val="0"/>
              </a:spcAft>
              <a:buClrTx/>
              <a:buSzTx/>
              <a:buFontTx/>
              <a:buNone/>
              <a:tabLst/>
              <a:defRPr/>
            </a:pPr>
            <a:r>
              <a:rPr kumimoji="0" lang="en-US" altLang="ko-KR" sz="3200" b="0" i="1" u="none" strike="noStrike" kern="0" cap="none" spc="0" normalizeH="0" baseline="0" noProof="0" dirty="0" smtClean="0">
                <a:ln>
                  <a:noFill/>
                </a:ln>
                <a:solidFill>
                  <a:schemeClr val="tx1"/>
                </a:solidFill>
                <a:effectLst/>
                <a:uLnTx/>
                <a:uFillTx/>
                <a:latin typeface="Calibri" pitchFamily="34" charset="0"/>
                <a:ea typeface="굴림" charset="-127"/>
                <a:cs typeface="+mj-cs"/>
              </a:rPr>
              <a:t>Frequency domain LTF of TVWS-OFDM PHY</a:t>
            </a:r>
          </a:p>
        </p:txBody>
      </p:sp>
      <p:sp>
        <p:nvSpPr>
          <p:cNvPr id="8"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541784" y="692696"/>
            <a:ext cx="7990656" cy="72008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latin typeface="Calibri" pitchFamily="34" charset="0"/>
                <a:ea typeface="굴림" charset="-127"/>
              </a:rPr>
              <a:t>Waveform of TVWS-OFDM packet at baseband</a:t>
            </a:r>
            <a:br>
              <a:rPr lang="en-US" altLang="ko-KR" sz="3200" i="1" dirty="0" smtClean="0">
                <a:latin typeface="Calibri" pitchFamily="34" charset="0"/>
                <a:ea typeface="굴림" charset="-127"/>
              </a:rPr>
            </a:br>
            <a:endParaRPr lang="en-US" altLang="ko-KR" sz="3200" i="1" dirty="0" smtClean="0">
              <a:solidFill>
                <a:schemeClr val="tx1"/>
              </a:solidFill>
              <a:latin typeface="Calibri" pitchFamily="34" charset="0"/>
              <a:ea typeface="굴림" charset="-127"/>
            </a:endParaRPr>
          </a:p>
        </p:txBody>
      </p:sp>
      <p:sp>
        <p:nvSpPr>
          <p:cNvPr id="24579"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charset="-127"/>
              </a:rPr>
              <a:t>Slide </a:t>
            </a:r>
            <a:fld id="{1F32A5EB-ADFE-4E52-B458-BA446879BA8D}" type="slidenum">
              <a:rPr lang="en-US" altLang="ko-KR">
                <a:ea typeface="굴림" charset="-127"/>
              </a:rPr>
              <a:pPr algn="ctr" eaLnBrk="0" hangingPunct="0"/>
              <a:t>5</a:t>
            </a:fld>
            <a:endParaRPr lang="en-US" altLang="ko-KR">
              <a:ea typeface="굴림" charset="-127"/>
            </a:endParaRPr>
          </a:p>
        </p:txBody>
      </p:sp>
      <p:pic>
        <p:nvPicPr>
          <p:cNvPr id="9" name="그림 8" descr="Packet_wave.emf"/>
          <p:cNvPicPr>
            <a:picLocks noChangeAspect="1"/>
          </p:cNvPicPr>
          <p:nvPr/>
        </p:nvPicPr>
        <p:blipFill>
          <a:blip r:embed="rId2" cstate="print"/>
          <a:stretch>
            <a:fillRect/>
          </a:stretch>
        </p:blipFill>
        <p:spPr>
          <a:xfrm>
            <a:off x="251520" y="1556792"/>
            <a:ext cx="5980027" cy="4489451"/>
          </a:xfrm>
          <a:prstGeom prst="rect">
            <a:avLst/>
          </a:prstGeom>
        </p:spPr>
      </p:pic>
      <p:sp>
        <p:nvSpPr>
          <p:cNvPr id="10" name="Text Box 4"/>
          <p:cNvSpPr txBox="1">
            <a:spLocks noChangeArrowheads="1"/>
          </p:cNvSpPr>
          <p:nvPr/>
        </p:nvSpPr>
        <p:spPr bwMode="auto">
          <a:xfrm>
            <a:off x="5868144" y="2035175"/>
            <a:ext cx="3123456" cy="2062103"/>
          </a:xfrm>
          <a:prstGeom prst="rect">
            <a:avLst/>
          </a:prstGeom>
          <a:solidFill>
            <a:schemeClr val="accent1">
              <a:lumMod val="40000"/>
              <a:lumOff val="60000"/>
            </a:schemeClr>
          </a:solidFill>
          <a:ln w="12700">
            <a:miter lim="800000"/>
            <a:headEnd type="none" w="sm" len="sm"/>
            <a:tailEnd type="none" w="sm" len="sm"/>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square">
            <a:spAutoFit/>
            <a:flatTx/>
          </a:bodyPr>
          <a:lstStyle/>
          <a:p>
            <a:pPr algn="l" eaLnBrk="0" latinLnBrk="0" hangingPunct="0">
              <a:spcBef>
                <a:spcPct val="50000"/>
              </a:spcBef>
              <a:buFontTx/>
              <a:buChar char="•"/>
            </a:pPr>
            <a:r>
              <a:rPr kumimoji="0" lang="en-US" altLang="ko-KR" sz="1600" b="0" dirty="0" smtClean="0">
                <a:solidFill>
                  <a:schemeClr val="bg1"/>
                </a:solidFill>
                <a:latin typeface="Arial" pitchFamily="34" charset="0"/>
              </a:rPr>
              <a:t> </a:t>
            </a:r>
            <a:r>
              <a:rPr kumimoji="0" lang="en-US" altLang="ko-KR" sz="1600" b="0" dirty="0">
                <a:solidFill>
                  <a:schemeClr val="bg1"/>
                </a:solidFill>
                <a:latin typeface="Arial" pitchFamily="34" charset="0"/>
              </a:rPr>
              <a:t>Number of OFDM Symbols</a:t>
            </a:r>
            <a:r>
              <a:rPr kumimoji="0" lang="en-US" altLang="ko-KR" b="0" dirty="0" smtClean="0">
                <a:solidFill>
                  <a:schemeClr val="bg1"/>
                </a:solidFill>
                <a:latin typeface="Arial" pitchFamily="34" charset="0"/>
              </a:rPr>
              <a:t>:</a:t>
            </a:r>
          </a:p>
          <a:p>
            <a:pPr>
              <a:lnSpc>
                <a:spcPct val="50000"/>
              </a:lnSpc>
              <a:spcBef>
                <a:spcPct val="50000"/>
              </a:spcBef>
            </a:pPr>
            <a:r>
              <a:rPr lang="en-US" altLang="ko-KR" sz="1400" dirty="0" smtClean="0">
                <a:solidFill>
                  <a:schemeClr val="bg1"/>
                </a:solidFill>
                <a:latin typeface="Arial" pitchFamily="34" charset="0"/>
              </a:rPr>
              <a:t> - OFDM symbol is composed of 160</a:t>
            </a:r>
          </a:p>
          <a:p>
            <a:pPr>
              <a:lnSpc>
                <a:spcPct val="50000"/>
              </a:lnSpc>
              <a:spcBef>
                <a:spcPct val="50000"/>
              </a:spcBef>
            </a:pPr>
            <a:r>
              <a:rPr lang="en-US" altLang="ko-KR" sz="1400" dirty="0" smtClean="0">
                <a:solidFill>
                  <a:schemeClr val="bg1"/>
                </a:solidFill>
                <a:latin typeface="Arial" pitchFamily="34" charset="0"/>
              </a:rPr>
              <a:t>    samples</a:t>
            </a:r>
          </a:p>
          <a:p>
            <a:pPr algn="l" eaLnBrk="0" latinLnBrk="0" hangingPunct="0">
              <a:lnSpc>
                <a:spcPct val="50000"/>
              </a:lnSpc>
              <a:spcBef>
                <a:spcPct val="50000"/>
              </a:spcBef>
            </a:pPr>
            <a:r>
              <a:rPr kumimoji="0" lang="en-US" altLang="ko-KR" b="0" dirty="0">
                <a:solidFill>
                  <a:schemeClr val="bg1"/>
                </a:solidFill>
                <a:latin typeface="Arial" pitchFamily="34" charset="0"/>
              </a:rPr>
              <a:t> </a:t>
            </a:r>
            <a:r>
              <a:rPr kumimoji="0" lang="en-US" altLang="ko-KR" sz="1400" b="0" dirty="0">
                <a:solidFill>
                  <a:schemeClr val="bg1"/>
                </a:solidFill>
                <a:latin typeface="Arial" pitchFamily="34" charset="0"/>
              </a:rPr>
              <a:t>- </a:t>
            </a:r>
            <a:r>
              <a:rPr kumimoji="0" lang="en-US" altLang="ko-KR" sz="1400" b="0" dirty="0" smtClean="0">
                <a:solidFill>
                  <a:schemeClr val="bg1"/>
                </a:solidFill>
                <a:latin typeface="Arial" pitchFamily="34" charset="0"/>
              </a:rPr>
              <a:t>STF: 1 – 4, 2 in this figure</a:t>
            </a:r>
            <a:r>
              <a:rPr lang="en-US" altLang="ko-KR" sz="1400" dirty="0" smtClean="0">
                <a:solidFill>
                  <a:schemeClr val="bg1"/>
                </a:solidFill>
                <a:latin typeface="Arial" pitchFamily="34" charset="0"/>
              </a:rPr>
              <a:t> and </a:t>
            </a:r>
          </a:p>
          <a:p>
            <a:pPr algn="l" eaLnBrk="0" latinLnBrk="0" hangingPunct="0">
              <a:lnSpc>
                <a:spcPct val="50000"/>
              </a:lnSpc>
              <a:spcBef>
                <a:spcPct val="50000"/>
              </a:spcBef>
            </a:pPr>
            <a:r>
              <a:rPr lang="en-US" altLang="ko-KR" sz="1400" dirty="0" smtClean="0">
                <a:solidFill>
                  <a:schemeClr val="bg1"/>
                </a:solidFill>
                <a:latin typeface="Arial" pitchFamily="34" charset="0"/>
              </a:rPr>
              <a:t>            STF power boosting of 2 is</a:t>
            </a:r>
          </a:p>
          <a:p>
            <a:pPr algn="l" eaLnBrk="0" latinLnBrk="0" hangingPunct="0">
              <a:lnSpc>
                <a:spcPct val="50000"/>
              </a:lnSpc>
              <a:spcBef>
                <a:spcPct val="50000"/>
              </a:spcBef>
            </a:pPr>
            <a:r>
              <a:rPr lang="en-US" altLang="ko-KR" sz="1400" dirty="0" smtClean="0">
                <a:solidFill>
                  <a:schemeClr val="bg1"/>
                </a:solidFill>
                <a:latin typeface="Arial" pitchFamily="34" charset="0"/>
              </a:rPr>
              <a:t>            assumed  </a:t>
            </a:r>
            <a:endParaRPr kumimoji="0" lang="en-US" altLang="ko-KR" sz="1400" b="0" dirty="0">
              <a:solidFill>
                <a:schemeClr val="bg1"/>
              </a:solidFill>
              <a:latin typeface="Arial" pitchFamily="34" charset="0"/>
            </a:endParaRPr>
          </a:p>
          <a:p>
            <a:pPr algn="l" eaLnBrk="0" latinLnBrk="0" hangingPunct="0">
              <a:lnSpc>
                <a:spcPct val="50000"/>
              </a:lnSpc>
              <a:spcBef>
                <a:spcPct val="50000"/>
              </a:spcBef>
            </a:pPr>
            <a:r>
              <a:rPr kumimoji="0" lang="en-US" altLang="ko-KR" sz="1400" b="0" dirty="0">
                <a:solidFill>
                  <a:schemeClr val="bg1"/>
                </a:solidFill>
                <a:latin typeface="Arial" pitchFamily="34" charset="0"/>
              </a:rPr>
              <a:t> - </a:t>
            </a:r>
            <a:r>
              <a:rPr lang="en-US" altLang="ko-KR" sz="1400" dirty="0" smtClean="0">
                <a:solidFill>
                  <a:schemeClr val="bg1"/>
                </a:solidFill>
                <a:latin typeface="Arial" pitchFamily="34" charset="0"/>
              </a:rPr>
              <a:t>L</a:t>
            </a:r>
            <a:r>
              <a:rPr kumimoji="0" lang="en-US" altLang="ko-KR" sz="1400" b="0" dirty="0" smtClean="0">
                <a:solidFill>
                  <a:schemeClr val="bg1"/>
                </a:solidFill>
                <a:latin typeface="Arial" pitchFamily="34" charset="0"/>
              </a:rPr>
              <a:t>TF: 2</a:t>
            </a:r>
            <a:endParaRPr kumimoji="0" lang="en-US" altLang="ko-KR" sz="1400" b="0" dirty="0">
              <a:solidFill>
                <a:schemeClr val="bg1"/>
              </a:solidFill>
              <a:latin typeface="Arial" pitchFamily="34" charset="0"/>
            </a:endParaRPr>
          </a:p>
          <a:p>
            <a:pPr algn="l" eaLnBrk="0" latinLnBrk="0" hangingPunct="0">
              <a:lnSpc>
                <a:spcPct val="50000"/>
              </a:lnSpc>
              <a:spcBef>
                <a:spcPct val="50000"/>
              </a:spcBef>
            </a:pPr>
            <a:r>
              <a:rPr kumimoji="0" lang="en-US" altLang="ko-KR" sz="1400" b="0" dirty="0" smtClean="0">
                <a:solidFill>
                  <a:schemeClr val="bg1"/>
                </a:solidFill>
                <a:latin typeface="Arial" pitchFamily="34" charset="0"/>
              </a:rPr>
              <a:t> - </a:t>
            </a:r>
            <a:r>
              <a:rPr kumimoji="0" lang="en-US" altLang="ko-KR" sz="1400" b="0" dirty="0">
                <a:solidFill>
                  <a:schemeClr val="bg1"/>
                </a:solidFill>
                <a:latin typeface="Arial" pitchFamily="34" charset="0"/>
              </a:rPr>
              <a:t>PLCP header: </a:t>
            </a:r>
            <a:r>
              <a:rPr kumimoji="0" lang="en-US" altLang="ko-KR" sz="1400" b="0" dirty="0" smtClean="0">
                <a:solidFill>
                  <a:schemeClr val="bg1"/>
                </a:solidFill>
                <a:latin typeface="Arial" pitchFamily="34" charset="0"/>
              </a:rPr>
              <a:t>1</a:t>
            </a:r>
            <a:endParaRPr kumimoji="0" lang="en-US" altLang="ko-KR" sz="1400" b="0" dirty="0">
              <a:solidFill>
                <a:schemeClr val="bg1"/>
              </a:solidFill>
              <a:latin typeface="Arial" pitchFamily="34" charset="0"/>
            </a:endParaRPr>
          </a:p>
          <a:p>
            <a:pPr algn="l" eaLnBrk="0" latinLnBrk="0" hangingPunct="0"/>
            <a:r>
              <a:rPr kumimoji="0" lang="en-US" altLang="ko-KR" sz="1400" b="0" dirty="0">
                <a:solidFill>
                  <a:schemeClr val="bg1"/>
                </a:solidFill>
                <a:latin typeface="Arial" pitchFamily="34" charset="0"/>
              </a:rPr>
              <a:t> - Payload: Variable</a:t>
            </a:r>
          </a:p>
        </p:txBody>
      </p:sp>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내용 개체 틀 2"/>
          <p:cNvSpPr>
            <a:spLocks noGrp="1"/>
          </p:cNvSpPr>
          <p:nvPr>
            <p:ph idx="1"/>
          </p:nvPr>
        </p:nvSpPr>
        <p:spPr>
          <a:xfrm>
            <a:off x="685800" y="1341438"/>
            <a:ext cx="8062913" cy="4895850"/>
          </a:xfrm>
        </p:spPr>
        <p:txBody>
          <a:bodyPr/>
          <a:lstStyle/>
          <a:p>
            <a:pPr lvl="1" eaLnBrk="1" hangingPunct="1">
              <a:defRPr/>
            </a:pPr>
            <a:endParaRPr lang="en-US" altLang="ko-KR" dirty="0" smtClean="0">
              <a:latin typeface="+mj-lt"/>
              <a:ea typeface="굴림" pitchFamily="50" charset="-127"/>
            </a:endParaRPr>
          </a:p>
          <a:p>
            <a:pPr lvl="1" eaLnBrk="1" hangingPunct="1">
              <a:defRPr/>
            </a:pPr>
            <a:endParaRPr lang="en-US" altLang="ko-KR" dirty="0" smtClean="0">
              <a:latin typeface="+mj-lt"/>
              <a:ea typeface="굴림" pitchFamily="50" charset="-127"/>
            </a:endParaRPr>
          </a:p>
        </p:txBody>
      </p:sp>
      <p:sp>
        <p:nvSpPr>
          <p:cNvPr id="10243" name="Rectangle 5"/>
          <p:cNvSpPr>
            <a:spLocks noChangeArrowheads="1"/>
          </p:cNvSpPr>
          <p:nvPr/>
        </p:nvSpPr>
        <p:spPr bwMode="auto">
          <a:xfrm>
            <a:off x="0" y="-395288"/>
            <a:ext cx="9144000" cy="0"/>
          </a:xfrm>
          <a:prstGeom prst="rect">
            <a:avLst/>
          </a:prstGeom>
          <a:noFill/>
          <a:ln w="9525">
            <a:noFill/>
            <a:miter lim="800000"/>
            <a:headEnd/>
            <a:tailEnd/>
          </a:ln>
        </p:spPr>
        <p:txBody>
          <a:bodyPr wrap="none" anchor="ctr">
            <a:spAutoFit/>
          </a:bodyPr>
          <a:lstStyle/>
          <a:p>
            <a:endParaRPr lang="ko-KR" altLang="en-US"/>
          </a:p>
        </p:txBody>
      </p:sp>
      <p:sp>
        <p:nvSpPr>
          <p:cNvPr id="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dirty="0">
                <a:ea typeface="굴림" charset="-127"/>
              </a:rPr>
              <a:t>Slide </a:t>
            </a:r>
            <a:fld id="{88ECC44A-4A00-4BE5-8AA6-4F9F52010CA0}" type="slidenum">
              <a:rPr lang="en-US" altLang="ko-KR">
                <a:ea typeface="굴림" charset="-127"/>
              </a:rPr>
              <a:pPr algn="ctr" eaLnBrk="0" hangingPunct="0"/>
              <a:t>6</a:t>
            </a:fld>
            <a:endParaRPr lang="en-US" altLang="ko-KR" dirty="0">
              <a:ea typeface="굴림" charset="-127"/>
            </a:endParaRPr>
          </a:p>
        </p:txBody>
      </p:sp>
      <p:sp>
        <p:nvSpPr>
          <p:cNvPr id="9" name="내용 개체 틀 2"/>
          <p:cNvSpPr txBox="1">
            <a:spLocks/>
          </p:cNvSpPr>
          <p:nvPr/>
        </p:nvSpPr>
        <p:spPr bwMode="auto">
          <a:xfrm>
            <a:off x="683568" y="1196752"/>
            <a:ext cx="7772400" cy="43227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ko-KR" sz="2400" kern="0" dirty="0" smtClean="0">
                <a:ea typeface="굴림" charset="-127"/>
              </a:rPr>
              <a:t>The result of correlation between preamble and STF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US" altLang="ko-KR" sz="2400" kern="0" baseline="0" dirty="0" smtClean="0">
              <a:latin typeface="+mn-lt"/>
              <a:ea typeface="굴림" charset="-127"/>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altLang="ko-KR" sz="2400" b="0" i="0" u="none" strike="noStrike" kern="0" cap="none" spc="0" normalizeH="0" noProof="0" dirty="0" smtClean="0">
              <a:ln>
                <a:noFill/>
              </a:ln>
              <a:solidFill>
                <a:schemeClr val="tx1"/>
              </a:solidFill>
              <a:effectLst/>
              <a:uLnTx/>
              <a:uFillTx/>
              <a:latin typeface="+mn-lt"/>
              <a:ea typeface="굴림" charset="-127"/>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US" altLang="ko-KR" sz="2400" kern="0" baseline="0" dirty="0" smtClean="0">
              <a:latin typeface="+mn-lt"/>
              <a:ea typeface="굴림" charset="-127"/>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altLang="ko-KR" sz="2400" b="0" i="0" u="none" strike="noStrike" kern="0" cap="none" spc="0" normalizeH="0" noProof="0" dirty="0" smtClean="0">
              <a:ln>
                <a:noFill/>
              </a:ln>
              <a:solidFill>
                <a:schemeClr val="tx1"/>
              </a:solidFill>
              <a:effectLst/>
              <a:uLnTx/>
              <a:uFillTx/>
              <a:latin typeface="+mn-lt"/>
              <a:ea typeface="굴림" charset="-127"/>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US" altLang="ko-KR" sz="2400" kern="0" baseline="0" dirty="0" smtClean="0">
              <a:latin typeface="+mn-lt"/>
              <a:ea typeface="굴림" charset="-127"/>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altLang="ko-KR" sz="2400" b="0" i="0" u="none" strike="noStrike" kern="0" cap="none" spc="0" normalizeH="0" noProof="0" dirty="0" smtClean="0">
              <a:ln>
                <a:noFill/>
              </a:ln>
              <a:solidFill>
                <a:schemeClr val="tx1"/>
              </a:solidFill>
              <a:effectLst/>
              <a:uLnTx/>
              <a:uFillTx/>
              <a:latin typeface="+mn-lt"/>
              <a:ea typeface="굴림" charset="-127"/>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US" altLang="ko-KR" sz="2400" kern="0" baseline="0" dirty="0" smtClean="0">
              <a:latin typeface="+mn-lt"/>
              <a:ea typeface="굴림" charset="-127"/>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altLang="ko-KR" sz="2400" b="0" i="0" u="none" strike="noStrike" kern="0" cap="none" spc="0" normalizeH="0" noProof="0" dirty="0" smtClean="0">
              <a:ln>
                <a:noFill/>
              </a:ln>
              <a:solidFill>
                <a:schemeClr val="tx1"/>
              </a:solidFill>
              <a:effectLst/>
              <a:uLnTx/>
              <a:uFillTx/>
              <a:latin typeface="+mn-lt"/>
              <a:ea typeface="굴림" charset="-127"/>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US" altLang="ko-KR" sz="2400" kern="0" baseline="0" dirty="0" smtClean="0">
              <a:latin typeface="+mn-lt"/>
              <a:ea typeface="굴림" charset="-127"/>
            </a:endParaRPr>
          </a:p>
          <a:p>
            <a:pPr marL="342900" marR="0" lvl="0" indent="-342900" algn="l" defTabSz="914400" rtl="0" eaLnBrk="0" fontAlgn="base" latinLnBrk="0" hangingPunct="0">
              <a:lnSpc>
                <a:spcPct val="100000"/>
              </a:lnSpc>
              <a:spcBef>
                <a:spcPct val="20000"/>
              </a:spcBef>
              <a:spcAft>
                <a:spcPct val="0"/>
              </a:spcAft>
              <a:buClrTx/>
              <a:buSzTx/>
              <a:tabLst/>
              <a:defRPr/>
            </a:pPr>
            <a:r>
              <a:rPr kumimoji="0" lang="en-US" altLang="ko-KR" sz="2400" b="0" i="0" u="none" strike="noStrike" kern="0" cap="none" spc="0" normalizeH="0" noProof="0" dirty="0" smtClean="0">
                <a:ln>
                  <a:noFill/>
                </a:ln>
                <a:solidFill>
                  <a:schemeClr val="tx1"/>
                </a:solidFill>
                <a:effectLst/>
                <a:uLnTx/>
                <a:uFillTx/>
                <a:latin typeface="+mn-lt"/>
                <a:ea typeface="굴림" charset="-127"/>
                <a:cs typeface="+mn-cs"/>
              </a:rPr>
              <a:t>     </a:t>
            </a:r>
          </a:p>
          <a:p>
            <a:pPr marL="342900" indent="-342900">
              <a:spcBef>
                <a:spcPct val="20000"/>
              </a:spcBef>
              <a:defRPr/>
            </a:pPr>
            <a:r>
              <a:rPr lang="en-US" altLang="ko-KR" sz="2000" kern="0" dirty="0" smtClean="0">
                <a:ea typeface="굴림" charset="-127"/>
              </a:rPr>
              <a:t>      - Twenty STF repetitions are detected.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altLang="ko-KR" sz="2400" b="0" i="0" u="none" strike="noStrike" kern="0" cap="none" spc="0" normalizeH="0" baseline="0" noProof="0" dirty="0" smtClean="0">
              <a:ln>
                <a:noFill/>
              </a:ln>
              <a:solidFill>
                <a:schemeClr val="tx1"/>
              </a:solidFill>
              <a:effectLst/>
              <a:uLnTx/>
              <a:uFillTx/>
              <a:latin typeface="+mn-lt"/>
              <a:ea typeface="굴림" charset="-127"/>
              <a:cs typeface="+mn-cs"/>
            </a:endParaRPr>
          </a:p>
        </p:txBody>
      </p:sp>
      <p:sp>
        <p:nvSpPr>
          <p:cNvPr id="10" name="제목 1"/>
          <p:cNvSpPr txBox="1">
            <a:spLocks/>
          </p:cNvSpPr>
          <p:nvPr/>
        </p:nvSpPr>
        <p:spPr bwMode="auto">
          <a:xfrm>
            <a:off x="685800" y="765175"/>
            <a:ext cx="7772400" cy="86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ts val="3200"/>
              </a:lnSpc>
              <a:spcBef>
                <a:spcPct val="0"/>
              </a:spcBef>
              <a:spcAft>
                <a:spcPct val="0"/>
              </a:spcAft>
              <a:buClrTx/>
              <a:buSzTx/>
              <a:buFontTx/>
              <a:buNone/>
              <a:tabLst/>
              <a:defRPr/>
            </a:pPr>
            <a:r>
              <a:rPr kumimoji="0" lang="en-US" altLang="ko-KR" sz="3200" b="0" i="1" u="none" strike="noStrike" kern="0" cap="none" spc="0" normalizeH="0" baseline="0" noProof="0" dirty="0" smtClean="0">
                <a:ln>
                  <a:noFill/>
                </a:ln>
                <a:solidFill>
                  <a:schemeClr val="tx1"/>
                </a:solidFill>
                <a:effectLst/>
                <a:uLnTx/>
                <a:uFillTx/>
                <a:latin typeface="Calibri" pitchFamily="34" charset="0"/>
                <a:ea typeface="굴림" charset="-127"/>
                <a:cs typeface="+mj-cs"/>
              </a:rPr>
              <a:t>Time-domain Characteristic</a:t>
            </a:r>
            <a:r>
              <a:rPr kumimoji="0" lang="en-US" altLang="ko-KR" sz="3200" b="0" i="1" u="none" strike="noStrike" kern="0" cap="none" spc="0" normalizeH="0" noProof="0" dirty="0" smtClean="0">
                <a:ln>
                  <a:noFill/>
                </a:ln>
                <a:solidFill>
                  <a:schemeClr val="tx1"/>
                </a:solidFill>
                <a:effectLst/>
                <a:uLnTx/>
                <a:uFillTx/>
                <a:latin typeface="Calibri" pitchFamily="34" charset="0"/>
                <a:ea typeface="굴림" charset="-127"/>
                <a:cs typeface="+mj-cs"/>
              </a:rPr>
              <a:t> </a:t>
            </a:r>
            <a:r>
              <a:rPr kumimoji="0" lang="en-US" altLang="ko-KR" sz="3200" b="0" i="1" u="none" strike="noStrike" kern="0" cap="none" spc="0" normalizeH="0" baseline="0" noProof="0" dirty="0" smtClean="0">
                <a:ln>
                  <a:noFill/>
                </a:ln>
                <a:solidFill>
                  <a:schemeClr val="tx1"/>
                </a:solidFill>
                <a:effectLst/>
                <a:uLnTx/>
                <a:uFillTx/>
                <a:latin typeface="Calibri" pitchFamily="34" charset="0"/>
                <a:ea typeface="굴림" charset="-127"/>
                <a:cs typeface="+mj-cs"/>
              </a:rPr>
              <a:t>of preamble</a:t>
            </a:r>
          </a:p>
        </p:txBody>
      </p:sp>
      <p:pic>
        <p:nvPicPr>
          <p:cNvPr id="8" name="그림 7" descr="Time domian correlation.emf"/>
          <p:cNvPicPr>
            <a:picLocks noChangeAspect="1"/>
          </p:cNvPicPr>
          <p:nvPr/>
        </p:nvPicPr>
        <p:blipFill>
          <a:blip r:embed="rId2" cstate="print"/>
          <a:stretch>
            <a:fillRect/>
          </a:stretch>
        </p:blipFill>
        <p:spPr>
          <a:xfrm>
            <a:off x="1331640" y="1628800"/>
            <a:ext cx="5980027" cy="4489451"/>
          </a:xfrm>
          <a:prstGeom prst="rect">
            <a:avLst/>
          </a:prstGeom>
        </p:spPr>
      </p:pic>
      <p:sp>
        <p:nvSpPr>
          <p:cNvPr id="11"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내용 개체 틀 2"/>
          <p:cNvSpPr>
            <a:spLocks noGrp="1"/>
          </p:cNvSpPr>
          <p:nvPr>
            <p:ph idx="1"/>
          </p:nvPr>
        </p:nvSpPr>
        <p:spPr>
          <a:xfrm>
            <a:off x="685800" y="1341438"/>
            <a:ext cx="8062913" cy="4895850"/>
          </a:xfrm>
        </p:spPr>
        <p:txBody>
          <a:bodyPr/>
          <a:lstStyle/>
          <a:p>
            <a:pPr lvl="1" eaLnBrk="1" hangingPunct="1">
              <a:defRPr/>
            </a:pPr>
            <a:endParaRPr lang="en-US" altLang="ko-KR" dirty="0" smtClean="0">
              <a:latin typeface="+mj-lt"/>
              <a:ea typeface="굴림" pitchFamily="50" charset="-127"/>
            </a:endParaRPr>
          </a:p>
          <a:p>
            <a:pPr lvl="1" eaLnBrk="1" hangingPunct="1">
              <a:defRPr/>
            </a:pPr>
            <a:endParaRPr lang="en-US" altLang="ko-KR" dirty="0" smtClean="0">
              <a:latin typeface="+mj-lt"/>
              <a:ea typeface="굴림" pitchFamily="50" charset="-127"/>
            </a:endParaRPr>
          </a:p>
        </p:txBody>
      </p:sp>
      <p:sp>
        <p:nvSpPr>
          <p:cNvPr id="10243" name="Rectangle 5"/>
          <p:cNvSpPr>
            <a:spLocks noChangeArrowheads="1"/>
          </p:cNvSpPr>
          <p:nvPr/>
        </p:nvSpPr>
        <p:spPr bwMode="auto">
          <a:xfrm>
            <a:off x="0" y="-395288"/>
            <a:ext cx="9144000" cy="0"/>
          </a:xfrm>
          <a:prstGeom prst="rect">
            <a:avLst/>
          </a:prstGeom>
          <a:noFill/>
          <a:ln w="9525">
            <a:noFill/>
            <a:miter lim="800000"/>
            <a:headEnd/>
            <a:tailEnd/>
          </a:ln>
        </p:spPr>
        <p:txBody>
          <a:bodyPr wrap="none" anchor="ctr">
            <a:spAutoFit/>
          </a:bodyPr>
          <a:lstStyle/>
          <a:p>
            <a:endParaRPr lang="ko-KR" altLang="en-US"/>
          </a:p>
        </p:txBody>
      </p:sp>
      <p:sp>
        <p:nvSpPr>
          <p:cNvPr id="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dirty="0">
                <a:ea typeface="굴림" charset="-127"/>
              </a:rPr>
              <a:t>Slide </a:t>
            </a:r>
            <a:fld id="{88ECC44A-4A00-4BE5-8AA6-4F9F52010CA0}" type="slidenum">
              <a:rPr lang="en-US" altLang="ko-KR">
                <a:ea typeface="굴림" charset="-127"/>
              </a:rPr>
              <a:pPr algn="ctr" eaLnBrk="0" hangingPunct="0"/>
              <a:t>7</a:t>
            </a:fld>
            <a:endParaRPr lang="en-US" altLang="ko-KR" dirty="0">
              <a:ea typeface="굴림" charset="-127"/>
            </a:endParaRPr>
          </a:p>
        </p:txBody>
      </p:sp>
      <p:sp>
        <p:nvSpPr>
          <p:cNvPr id="9" name="내용 개체 틀 2"/>
          <p:cNvSpPr txBox="1">
            <a:spLocks/>
          </p:cNvSpPr>
          <p:nvPr/>
        </p:nvSpPr>
        <p:spPr bwMode="auto">
          <a:xfrm>
            <a:off x="683568" y="1196752"/>
            <a:ext cx="7772400" cy="43227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defRPr/>
            </a:pPr>
            <a:r>
              <a:rPr lang="en-US" altLang="ko-KR" sz="2400" kern="0" dirty="0" smtClean="0">
                <a:ea typeface="굴림" charset="-127"/>
              </a:rPr>
              <a:t>The result of correlation between preamble and LTF</a:t>
            </a: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buFontTx/>
              <a:buChar char="•"/>
              <a:defRPr/>
            </a:pPr>
            <a:endParaRPr lang="en-US" altLang="ko-KR" sz="2400" kern="0" dirty="0" smtClean="0">
              <a:ea typeface="굴림" charset="-127"/>
            </a:endParaRPr>
          </a:p>
          <a:p>
            <a:pPr marL="342900" lvl="0" indent="-342900">
              <a:spcBef>
                <a:spcPct val="20000"/>
              </a:spcBef>
              <a:defRPr/>
            </a:pPr>
            <a:r>
              <a:rPr lang="en-US" altLang="ko-KR" sz="2000" kern="0" dirty="0" smtClean="0">
                <a:ea typeface="굴림" charset="-127"/>
              </a:rPr>
              <a:t>      - CP and two LTF sequences are detected.</a:t>
            </a:r>
          </a:p>
        </p:txBody>
      </p:sp>
      <p:pic>
        <p:nvPicPr>
          <p:cNvPr id="11" name="그림 10" descr="Frequency domian correlation.emf"/>
          <p:cNvPicPr>
            <a:picLocks noChangeAspect="1"/>
          </p:cNvPicPr>
          <p:nvPr/>
        </p:nvPicPr>
        <p:blipFill>
          <a:blip r:embed="rId2" cstate="print"/>
          <a:stretch>
            <a:fillRect/>
          </a:stretch>
        </p:blipFill>
        <p:spPr>
          <a:xfrm>
            <a:off x="1547664" y="1628800"/>
            <a:ext cx="5980027" cy="4489451"/>
          </a:xfrm>
          <a:prstGeom prst="rect">
            <a:avLst/>
          </a:prstGeom>
        </p:spPr>
      </p:pic>
      <p:sp>
        <p:nvSpPr>
          <p:cNvPr id="12" name="제목 1"/>
          <p:cNvSpPr txBox="1">
            <a:spLocks/>
          </p:cNvSpPr>
          <p:nvPr/>
        </p:nvSpPr>
        <p:spPr bwMode="auto">
          <a:xfrm>
            <a:off x="685800" y="765175"/>
            <a:ext cx="7772400" cy="86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ts val="3200"/>
              </a:lnSpc>
              <a:spcBef>
                <a:spcPct val="0"/>
              </a:spcBef>
              <a:spcAft>
                <a:spcPct val="0"/>
              </a:spcAft>
              <a:buClrTx/>
              <a:buSzTx/>
              <a:buFontTx/>
              <a:buNone/>
              <a:tabLst/>
              <a:defRPr/>
            </a:pPr>
            <a:r>
              <a:rPr kumimoji="0" lang="en-US" altLang="ko-KR" sz="3200" b="0" i="1" u="none" strike="noStrike" kern="0" cap="none" spc="0" normalizeH="0" baseline="0" noProof="0" dirty="0" smtClean="0">
                <a:ln>
                  <a:noFill/>
                </a:ln>
                <a:solidFill>
                  <a:schemeClr val="tx1"/>
                </a:solidFill>
                <a:effectLst/>
                <a:uLnTx/>
                <a:uFillTx/>
                <a:latin typeface="Calibri" pitchFamily="34" charset="0"/>
                <a:ea typeface="굴림" charset="-127"/>
                <a:cs typeface="+mj-cs"/>
              </a:rPr>
              <a:t>Frequency-domain Characteristic</a:t>
            </a:r>
            <a:r>
              <a:rPr kumimoji="0" lang="en-US" altLang="ko-KR" sz="3200" b="0" i="1" u="none" strike="noStrike" kern="0" cap="none" spc="0" normalizeH="0" noProof="0" dirty="0" smtClean="0">
                <a:ln>
                  <a:noFill/>
                </a:ln>
                <a:solidFill>
                  <a:schemeClr val="tx1"/>
                </a:solidFill>
                <a:effectLst/>
                <a:uLnTx/>
                <a:uFillTx/>
                <a:latin typeface="Calibri" pitchFamily="34" charset="0"/>
                <a:ea typeface="굴림" charset="-127"/>
                <a:cs typeface="+mj-cs"/>
              </a:rPr>
              <a:t> </a:t>
            </a:r>
            <a:r>
              <a:rPr kumimoji="0" lang="en-US" altLang="ko-KR" sz="3200" b="0" i="1" u="none" strike="noStrike" kern="0" cap="none" spc="0" normalizeH="0" baseline="0" noProof="0" dirty="0" smtClean="0">
                <a:ln>
                  <a:noFill/>
                </a:ln>
                <a:solidFill>
                  <a:schemeClr val="tx1"/>
                </a:solidFill>
                <a:effectLst/>
                <a:uLnTx/>
                <a:uFillTx/>
                <a:latin typeface="Calibri" pitchFamily="34" charset="0"/>
                <a:ea typeface="굴림" charset="-127"/>
                <a:cs typeface="+mj-cs"/>
              </a:rPr>
              <a:t>of preamble</a:t>
            </a:r>
          </a:p>
        </p:txBody>
      </p:sp>
      <p:sp>
        <p:nvSpPr>
          <p:cNvPr id="8"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533400" y="685800"/>
            <a:ext cx="8229600" cy="65496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Conclusion</a:t>
            </a:r>
          </a:p>
        </p:txBody>
      </p:sp>
      <p:sp>
        <p:nvSpPr>
          <p:cNvPr id="25603"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dirty="0">
                <a:ea typeface="굴림" charset="-127"/>
              </a:rPr>
              <a:t>Slide </a:t>
            </a:r>
            <a:fld id="{72DE1764-039D-40F2-87D1-88031BCD9795}" type="slidenum">
              <a:rPr lang="en-US" altLang="ko-KR">
                <a:ea typeface="굴림" charset="-127"/>
              </a:rPr>
              <a:pPr algn="ctr" eaLnBrk="0" hangingPunct="0"/>
              <a:t>8</a:t>
            </a:fld>
            <a:endParaRPr lang="en-US" altLang="ko-KR" dirty="0">
              <a:ea typeface="굴림" charset="-127"/>
            </a:endParaRPr>
          </a:p>
        </p:txBody>
      </p:sp>
      <p:sp>
        <p:nvSpPr>
          <p:cNvPr id="5" name="내용 개체 틀 2"/>
          <p:cNvSpPr txBox="1">
            <a:spLocks/>
          </p:cNvSpPr>
          <p:nvPr/>
        </p:nvSpPr>
        <p:spPr>
          <a:xfrm>
            <a:off x="467544" y="1268760"/>
            <a:ext cx="8208912" cy="4322762"/>
          </a:xfrm>
          <a:prstGeom prst="rect">
            <a:avLst/>
          </a:prstGeom>
        </p:spPr>
        <p:txBody>
          <a:bodyPr/>
          <a:lstStyle/>
          <a:p>
            <a:pPr marL="342900" lvl="0" indent="-342900">
              <a:spcBef>
                <a:spcPct val="20000"/>
              </a:spcBef>
              <a:buFontTx/>
              <a:buChar char="•"/>
            </a:pPr>
            <a:r>
              <a:rPr lang="en-US" altLang="ko-KR" sz="2400" kern="0" dirty="0" smtClean="0">
                <a:latin typeface="+mn-lt"/>
                <a:ea typeface="굴림" charset="-127"/>
              </a:rPr>
              <a:t>Proposed STF and LTF are suitable for synchronization algorithms. </a:t>
            </a:r>
            <a:endParaRPr kumimoji="0" lang="en-US" altLang="ko-KR" sz="2400" b="0" i="0" u="none" strike="noStrike" kern="0" cap="none" spc="0" normalizeH="0" baseline="0" noProof="0" dirty="0" smtClean="0">
              <a:ln>
                <a:noFill/>
              </a:ln>
              <a:solidFill>
                <a:schemeClr val="tx1"/>
              </a:solidFill>
              <a:effectLst/>
              <a:uLnTx/>
              <a:uFillTx/>
              <a:latin typeface="+mn-lt"/>
              <a:ea typeface="굴림" charset="-127"/>
              <a:cs typeface="+mn-cs"/>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2000" b="0" i="0" u="none" strike="noStrike" kern="0" cap="none" spc="0" normalizeH="0" baseline="0" noProof="0" dirty="0" smtClean="0">
                <a:ln>
                  <a:noFill/>
                </a:ln>
                <a:solidFill>
                  <a:schemeClr val="tx1"/>
                </a:solidFill>
                <a:effectLst/>
                <a:uLnTx/>
                <a:uFillTx/>
                <a:latin typeface="+mn-lt"/>
                <a:ea typeface="굴림" charset="-127"/>
              </a:rPr>
              <a:t>Packet</a:t>
            </a:r>
            <a:r>
              <a:rPr kumimoji="0" lang="en-US" altLang="ko-KR" sz="2000" b="0" i="0" u="none" strike="noStrike" kern="0" cap="none" spc="0" normalizeH="0" noProof="0" dirty="0" smtClean="0">
                <a:ln>
                  <a:noFill/>
                </a:ln>
                <a:solidFill>
                  <a:schemeClr val="tx1"/>
                </a:solidFill>
                <a:effectLst/>
                <a:uLnTx/>
                <a:uFillTx/>
                <a:latin typeface="+mn-lt"/>
                <a:ea typeface="굴림" charset="-127"/>
              </a:rPr>
              <a:t> detection algorithm using time-domain correlation characteristic of STF</a:t>
            </a:r>
            <a:endParaRPr kumimoji="0" lang="en-US" altLang="ko-KR" sz="2000" b="0" i="0" u="none" strike="noStrike" kern="0" cap="none" spc="0" normalizeH="0" baseline="0" noProof="0" dirty="0" smtClean="0">
              <a:ln>
                <a:noFill/>
              </a:ln>
              <a:solidFill>
                <a:schemeClr val="tx1"/>
              </a:solidFill>
              <a:effectLst/>
              <a:uLnTx/>
              <a:uFillTx/>
              <a:latin typeface="+mn-lt"/>
              <a:ea typeface="굴림" charset="-127"/>
            </a:endParaRPr>
          </a:p>
          <a:p>
            <a:pPr marL="742950" lvl="1" indent="-285750">
              <a:spcBef>
                <a:spcPct val="20000"/>
              </a:spcBef>
              <a:buFontTx/>
              <a:buChar char="–"/>
              <a:defRPr/>
            </a:pPr>
            <a:r>
              <a:rPr lang="en-US" altLang="ko-KR" sz="2000" kern="0" dirty="0" smtClean="0">
                <a:latin typeface="+mn-lt"/>
                <a:ea typeface="굴림" charset="-127"/>
              </a:rPr>
              <a:t>LTF detection algorithm using frequency-domain correlation characteristic of LTF</a:t>
            </a:r>
          </a:p>
        </p:txBody>
      </p:sp>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November 2012</a:t>
            </a:r>
          </a:p>
        </p:txBody>
      </p:sp>
    </p:spTree>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28689</TotalTime>
  <Words>495</Words>
  <Application>Microsoft Office PowerPoint</Application>
  <PresentationFormat>화면 슬라이드 쇼(4:3)</PresentationFormat>
  <Paragraphs>99</Paragraphs>
  <Slides>8</Slides>
  <Notes>1</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Office 테마</vt:lpstr>
      <vt:lpstr>슬라이드 1</vt:lpstr>
      <vt:lpstr>슬라이드 2</vt:lpstr>
      <vt:lpstr>Frequency domain STF of TVWS-OFDM PHY</vt:lpstr>
      <vt:lpstr>슬라이드 4</vt:lpstr>
      <vt:lpstr>Waveform of TVWS-OFDM packet at baseband </vt:lpstr>
      <vt:lpstr>슬라이드 6</vt:lpstr>
      <vt:lpstr>슬라이드 7</vt:lpstr>
      <vt:lpstr>Conclusion</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sbear</cp:lastModifiedBy>
  <cp:revision>480</cp:revision>
  <cp:lastPrinted>1998-02-10T13:28:06Z</cp:lastPrinted>
  <dcterms:created xsi:type="dcterms:W3CDTF">1999-11-08T18:59:45Z</dcterms:created>
  <dcterms:modified xsi:type="dcterms:W3CDTF">2012-11-14T13:56:40Z</dcterms:modified>
</cp:coreProperties>
</file>