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70" r:id="rId3"/>
    <p:sldId id="272" r:id="rId4"/>
    <p:sldId id="274" r:id="rId5"/>
    <p:sldId id="275" r:id="rId6"/>
    <p:sldId id="279" r:id="rId7"/>
    <p:sldId id="276" r:id="rId8"/>
    <p:sldId id="277" r:id="rId9"/>
    <p:sldId id="278" r:id="rId10"/>
    <p:sldId id="280" r:id="rId11"/>
    <p:sldId id="281" r:id="rId12"/>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4705" autoAdjust="0"/>
  </p:normalViewPr>
  <p:slideViewPr>
    <p:cSldViewPr>
      <p:cViewPr>
        <p:scale>
          <a:sx n="75" d="100"/>
          <a:sy n="75" d="100"/>
        </p:scale>
        <p:origin x="-1862" y="-3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11/14/2012</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11/14/2012</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11/14/2012</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6088040" y="296840"/>
            <a:ext cx="3429000" cy="307777"/>
            <a:chOff x="6088040" y="296840"/>
            <a:chExt cx="3429000" cy="307777"/>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latin typeface="+mj-lt"/>
              </a:endParaRPr>
            </a:p>
          </p:txBody>
        </p:sp>
      </p:grpSp>
      <p:sp>
        <p:nvSpPr>
          <p:cNvPr id="10" name="Rectangle 3"/>
          <p:cNvSpPr>
            <a:spLocks noChangeArrowheads="1"/>
          </p:cNvSpPr>
          <p:nvPr/>
        </p:nvSpPr>
        <p:spPr bwMode="auto">
          <a:xfrm>
            <a:off x="228600" y="792063"/>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Technical Issues of </a:t>
            </a:r>
            <a:r>
              <a:rPr lang="en-US" altLang="ko-KR" sz="1600" dirty="0" smtClean="0"/>
              <a:t> Active LED-ID system</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[November, 2012]</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Jang</a:t>
            </a:r>
            <a:r>
              <a:rPr lang="en-US" altLang="ko-KR" sz="1600" dirty="0" smtClean="0"/>
              <a:t>, Ratan Kumar Mondal</a:t>
            </a:r>
            <a:r>
              <a:rPr lang="en-US" altLang="ko-KR" sz="1600" smtClean="0"/>
              <a:t>, </a:t>
            </a:r>
            <a:r>
              <a:rPr lang="en-US" altLang="ko-KR" sz="1600" smtClean="0"/>
              <a:t>and Tuan </a:t>
            </a:r>
            <a:r>
              <a:rPr lang="en-US" altLang="ko-KR" sz="1600" dirty="0" smtClean="0"/>
              <a:t>Nguyen]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t>Technical Issues of </a:t>
            </a:r>
            <a:r>
              <a:rPr lang="en-US" altLang="ko-KR" sz="1600" dirty="0" smtClean="0"/>
              <a:t> Active LED-ID system</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a:t>
            </a:r>
            <a:r>
              <a:rPr lang="en-US" sz="1600" dirty="0" smtClean="0">
                <a:solidFill>
                  <a:schemeClr val="tx2"/>
                </a:solidFill>
              </a:rPr>
              <a:t>.</a:t>
            </a:r>
            <a:r>
              <a:rPr lang="en-US" sz="1600" dirty="0">
                <a:solidFill>
                  <a:schemeClr val="tx2"/>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10</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sp>
        <p:nvSpPr>
          <p:cNvPr id="14" name="Content Placeholder 2"/>
          <p:cNvSpPr txBox="1">
            <a:spLocks/>
          </p:cNvSpPr>
          <p:nvPr/>
        </p:nvSpPr>
        <p:spPr>
          <a:xfrm>
            <a:off x="685800" y="1600200"/>
            <a:ext cx="7772400" cy="4648200"/>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v"/>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For deployment </a:t>
            </a:r>
            <a:r>
              <a:rPr lang="en-US" sz="2000" kern="0" dirty="0" smtClean="0">
                <a:cs typeface="Times New Roman" pitchFamily="18" charset="0"/>
              </a:rPr>
              <a:t>of active LED-ID system the</a:t>
            </a: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PHY sub layer</a:t>
            </a:r>
            <a:r>
              <a:rPr kumimoji="0" lang="en-US" sz="2000" b="0" i="0" u="none" strike="noStrike" kern="0" cap="none" spc="0" normalizeH="0" noProof="0" dirty="0" smtClean="0">
                <a:ln>
                  <a:noFill/>
                </a:ln>
                <a:solidFill>
                  <a:schemeClr val="tx1"/>
                </a:solidFill>
                <a:effectLst/>
                <a:uLnTx/>
                <a:uFillTx/>
                <a:latin typeface="Times New Roman" pitchFamily="18" charset="0"/>
                <a:ea typeface="+mn-ea"/>
                <a:cs typeface="Times New Roman" pitchFamily="18" charset="0"/>
              </a:rPr>
              <a:t> should be </a:t>
            </a: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responsible for the following tasks:</a:t>
            </a:r>
          </a:p>
          <a:p>
            <a:pPr marL="742950" lvl="1" indent="-285750" eaLnBrk="0" hangingPunct="0">
              <a:spcBef>
                <a:spcPct val="20000"/>
              </a:spcBef>
              <a:buFont typeface="Wingdings" pitchFamily="2" charset="2"/>
              <a:buChar char="ü"/>
            </a:pPr>
            <a:r>
              <a:rPr lang="en-US" sz="1800" kern="0" dirty="0" smtClean="0">
                <a:ea typeface="Gulim" pitchFamily="34" charset="-127"/>
                <a:cs typeface="Times New Roman" pitchFamily="18" charset="0"/>
              </a:rPr>
              <a:t>Activation and deactivation of the VLC transceiver</a:t>
            </a:r>
            <a:endPar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endParaRPr>
          </a:p>
          <a:p>
            <a:pPr marL="742950" lvl="1" indent="-285750" eaLnBrk="0" hangingPunct="0">
              <a:spcBef>
                <a:spcPct val="20000"/>
              </a:spcBef>
              <a:buFont typeface="Wingdings" pitchFamily="2" charset="2"/>
              <a:buChar char="ü"/>
            </a:pPr>
            <a:r>
              <a:rPr lang="en-US" sz="1800" kern="0" dirty="0" smtClean="0"/>
              <a:t>Channel selection</a:t>
            </a:r>
            <a:endParaRPr lang="en-US" sz="2800" kern="0" dirty="0"/>
          </a:p>
          <a:p>
            <a:pPr marL="742950" lvl="1" indent="-285750" eaLnBrk="0" hangingPunct="0">
              <a:spcBef>
                <a:spcPct val="20000"/>
              </a:spcBef>
              <a:buFont typeface="Wingdings" pitchFamily="2" charset="2"/>
              <a:buChar char="ü"/>
            </a:pPr>
            <a:r>
              <a:rPr lang="en-US" sz="1800" kern="0" dirty="0" smtClean="0"/>
              <a:t>Data transmission and reception</a:t>
            </a:r>
          </a:p>
          <a:p>
            <a:pPr marL="742950" lvl="1" indent="-285750" eaLnBrk="0" hangingPunct="0">
              <a:spcBef>
                <a:spcPct val="20000"/>
              </a:spcBef>
              <a:buFont typeface="Wingdings" pitchFamily="2" charset="2"/>
              <a:buChar char="ü"/>
            </a:pPr>
            <a:r>
              <a:rPr lang="en-US" sz="1800" kern="0" dirty="0" smtClean="0"/>
              <a:t>WQI for received frames</a:t>
            </a:r>
          </a:p>
          <a:p>
            <a:pPr marL="742950" lvl="1" indent="-285750" eaLnBrk="0" hangingPunct="0">
              <a:spcBef>
                <a:spcPct val="20000"/>
              </a:spcBef>
              <a:buFont typeface="Wingdings" pitchFamily="2" charset="2"/>
              <a:buChar char="ü"/>
            </a:pPr>
            <a:r>
              <a:rPr lang="en-US" sz="1800" kern="0" dirty="0" smtClean="0"/>
              <a:t>Error correction</a:t>
            </a:r>
          </a:p>
          <a:p>
            <a:pPr marL="742950" lvl="1" indent="-285750" eaLnBrk="0" hangingPunct="0">
              <a:spcBef>
                <a:spcPct val="20000"/>
              </a:spcBef>
              <a:buFont typeface="Wingdings" pitchFamily="2" charset="2"/>
              <a:buChar char="ü"/>
            </a:pPr>
            <a:r>
              <a:rPr lang="en-US" sz="1800" kern="0" dirty="0" smtClean="0"/>
              <a:t>Synchronization</a:t>
            </a:r>
          </a:p>
        </p:txBody>
      </p:sp>
      <p:sp>
        <p:nvSpPr>
          <p:cNvPr id="15" name="Title 1"/>
          <p:cNvSpPr txBox="1">
            <a:spLocks/>
          </p:cNvSpPr>
          <p:nvPr/>
        </p:nvSpPr>
        <p:spPr>
          <a:xfrm>
            <a:off x="152400" y="685800"/>
            <a:ext cx="8763000" cy="685800"/>
          </a:xfrm>
          <a:prstGeom prst="rect">
            <a:avLst/>
          </a:prstGeom>
        </p:spPr>
        <p:txBody>
          <a:bodyPr/>
          <a:lstStyle/>
          <a:p>
            <a:pPr lvl="0" algn="ctr" eaLnBrk="0" hangingPunct="0">
              <a:defRPr/>
            </a:pPr>
            <a:r>
              <a:rPr lang="en-US" sz="3600" kern="0" dirty="0" smtClean="0">
                <a:solidFill>
                  <a:schemeClr val="tx2"/>
                </a:solidFill>
                <a:ea typeface="+mj-ea"/>
                <a:cs typeface="Times New Roman" pitchFamily="18" charset="0"/>
              </a:rPr>
              <a:t>PHY</a:t>
            </a:r>
            <a:r>
              <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functionalities for Active LED-ID</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Yeong Min Jang, Kookmin University</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65D8D74-25E4-4A14-9B13-1C1CBE0663D9}" type="slidenum">
              <a:rPr lang="en-US" smtClean="0"/>
              <a:pPr>
                <a:defRPr/>
              </a:pPr>
              <a:t>11</a:t>
            </a:fld>
            <a:endParaRPr lang="en-US"/>
          </a:p>
        </p:txBody>
      </p:sp>
      <p:sp>
        <p:nvSpPr>
          <p:cNvPr id="5" name="Date Placeholder 1"/>
          <p:cNvSpPr txBox="1">
            <a:spLocks/>
          </p:cNvSpPr>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November 2012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6" name="Rectangle 6"/>
          <p:cNvSpPr txBox="1">
            <a:spLocks noChangeArrowheads="1"/>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168A0E28-C750-41B9-A69D-2C32EC8D3106}"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7" name="바닥글 개체 틀 6"/>
          <p:cNvSpPr txBox="1">
            <a:spLocks/>
          </p:cNvSpPr>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nn-NO" sz="1200" b="0" i="0" u="none" strike="noStrike" kern="1200" cap="none" spc="0" normalizeH="0" baseline="0" noProof="0" smtClean="0">
                <a:ln>
                  <a:noFill/>
                </a:ln>
                <a:solidFill>
                  <a:schemeClr val="tx1"/>
                </a:solidFill>
                <a:effectLst/>
                <a:uLnTx/>
                <a:uFillTx/>
                <a:latin typeface="Times New Roman" pitchFamily="18" charset="0"/>
                <a:ea typeface="+mn-ea"/>
                <a:cs typeface="+mn-cs"/>
              </a:rPr>
              <a:t>Yeong Min Jang, Kookmin University</a:t>
            </a:r>
            <a:endPar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endParaRPr>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sp>
        <p:nvSpPr>
          <p:cNvPr id="12" name="Content Placeholder 2"/>
          <p:cNvSpPr txBox="1">
            <a:spLocks/>
          </p:cNvSpPr>
          <p:nvPr/>
        </p:nvSpPr>
        <p:spPr>
          <a:xfrm>
            <a:off x="685800" y="1600200"/>
            <a:ext cx="7772400" cy="4572000"/>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v"/>
              <a:tabLst/>
              <a:defRPr/>
            </a:pPr>
            <a:r>
              <a:rPr lang="en-US" sz="2400" kern="0" dirty="0" smtClean="0"/>
              <a:t>Some technical issues for active LED-ID system</a:t>
            </a:r>
          </a:p>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v"/>
              <a:tabLst/>
              <a:defRPr/>
            </a:pPr>
            <a:r>
              <a:rPr lang="en-US" sz="2400" kern="0" dirty="0" smtClean="0"/>
              <a:t>Active LED-ID system: amendment of IEEE 802.15.7 WPAN visible light communication (Expecting IEEE802.15.7a)</a:t>
            </a:r>
          </a:p>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v"/>
              <a:tabLst/>
              <a:defRPr/>
            </a:pPr>
            <a:r>
              <a:rPr lang="en-US" sz="2400" kern="0" dirty="0" smtClean="0"/>
              <a:t>The required technologies should be developed for standardizing the active LED-ID system</a:t>
            </a:r>
          </a:p>
          <a:p>
            <a:pPr marL="342900" lvl="0" indent="-342900" algn="just" eaLnBrk="0" hangingPunct="0">
              <a:spcBef>
                <a:spcPct val="20000"/>
              </a:spcBef>
              <a:buFont typeface="Wingdings" pitchFamily="2" charset="2"/>
              <a:buChar char="v"/>
            </a:pPr>
            <a:r>
              <a:rPr lang="en-US" sz="2400" kern="0" dirty="0" smtClean="0"/>
              <a:t> </a:t>
            </a:r>
            <a:r>
              <a:rPr lang="en-US" sz="2400" dirty="0" smtClean="0">
                <a:cs typeface="Times New Roman" pitchFamily="18" charset="0"/>
              </a:rPr>
              <a:t>A call for contribution in next meeting</a:t>
            </a:r>
            <a:endParaRPr lang="en-US" sz="2400" kern="0" dirty="0" smtClean="0"/>
          </a:p>
        </p:txBody>
      </p:sp>
      <p:sp>
        <p:nvSpPr>
          <p:cNvPr id="13" name="Title 1"/>
          <p:cNvSpPr txBox="1">
            <a:spLocks/>
          </p:cNvSpPr>
          <p:nvPr/>
        </p:nvSpPr>
        <p:spPr>
          <a:xfrm>
            <a:off x="152400" y="685800"/>
            <a:ext cx="8763000" cy="685800"/>
          </a:xfrm>
          <a:prstGeom prst="rect">
            <a:avLst/>
          </a:prstGeom>
        </p:spPr>
        <p:txBody>
          <a:bodyPr/>
          <a:lstStyle/>
          <a:p>
            <a:pPr lvl="0" algn="ctr" eaLnBrk="0" hangingPunct="0">
              <a:defRPr/>
            </a:pPr>
            <a:r>
              <a:rPr lang="en-US" sz="3600" dirty="0" smtClean="0">
                <a:cs typeface="Times New Roman" pitchFamily="18" charset="0"/>
              </a:rPr>
              <a:t>Conclusions</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Contents</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sp>
        <p:nvSpPr>
          <p:cNvPr id="13" name="Content Placeholder 2"/>
          <p:cNvSpPr>
            <a:spLocks noGrp="1"/>
          </p:cNvSpPr>
          <p:nvPr>
            <p:ph idx="1"/>
          </p:nvPr>
        </p:nvSpPr>
        <p:spPr>
          <a:xfrm>
            <a:off x="685800" y="1524000"/>
            <a:ext cx="7772400" cy="4114800"/>
          </a:xfrm>
        </p:spPr>
        <p:txBody>
          <a:bodyPr/>
          <a:lstStyle/>
          <a:p>
            <a:pPr>
              <a:lnSpc>
                <a:spcPct val="150000"/>
              </a:lnSpc>
              <a:buFont typeface="Wingdings" pitchFamily="2" charset="2"/>
              <a:buChar char="v"/>
            </a:pPr>
            <a:r>
              <a:rPr lang="en-US" sz="2400" dirty="0" smtClean="0"/>
              <a:t>Key issues of Active LED-ID system</a:t>
            </a:r>
            <a:endParaRPr lang="en-US" altLang="ko-KR" sz="2400" dirty="0" smtClean="0"/>
          </a:p>
          <a:p>
            <a:pPr>
              <a:lnSpc>
                <a:spcPct val="150000"/>
              </a:lnSpc>
              <a:buFont typeface="Wingdings" pitchFamily="2" charset="2"/>
              <a:buChar char="v"/>
            </a:pPr>
            <a:r>
              <a:rPr lang="en-US" sz="2400" dirty="0" smtClean="0"/>
              <a:t>Overview of Active LED-ID system</a:t>
            </a:r>
          </a:p>
          <a:p>
            <a:pPr lvl="0">
              <a:lnSpc>
                <a:spcPct val="150000"/>
              </a:lnSpc>
              <a:buFont typeface="Wingdings" pitchFamily="2" charset="2"/>
              <a:buChar char="v"/>
            </a:pPr>
            <a:r>
              <a:rPr lang="en-US" sz="2400" dirty="0" smtClean="0">
                <a:solidFill>
                  <a:schemeClr val="tx2"/>
                </a:solidFill>
                <a:cs typeface="Times New Roman" pitchFamily="18" charset="0"/>
              </a:rPr>
              <a:t>Technologies of Active LED-ID system</a:t>
            </a:r>
          </a:p>
          <a:p>
            <a:pPr>
              <a:lnSpc>
                <a:spcPct val="150000"/>
              </a:lnSpc>
              <a:buFont typeface="Wingdings" pitchFamily="2" charset="2"/>
              <a:buChar char="v"/>
            </a:pPr>
            <a:r>
              <a:rPr lang="en-US" sz="2400" dirty="0" smtClean="0">
                <a:cs typeface="Times New Roman" pitchFamily="18" charset="0"/>
              </a:rPr>
              <a:t>Required MAC &amp; PHY functionalities for Active LED-ID</a:t>
            </a:r>
            <a:endParaRPr lang="en-US" sz="2400" dirty="0" smtClean="0"/>
          </a:p>
          <a:p>
            <a:pPr>
              <a:lnSpc>
                <a:spcPct val="150000"/>
              </a:lnSpc>
              <a:buFont typeface="Wingdings" pitchFamily="2" charset="2"/>
              <a:buChar char="v"/>
            </a:pPr>
            <a:r>
              <a:rPr lang="en-US" sz="2400" dirty="0" smtClean="0"/>
              <a:t>Conclusions</a:t>
            </a:r>
          </a:p>
        </p:txBody>
      </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sp>
        <p:nvSpPr>
          <p:cNvPr id="14" name="Content Placeholder 2"/>
          <p:cNvSpPr>
            <a:spLocks noGrp="1"/>
          </p:cNvSpPr>
          <p:nvPr>
            <p:ph idx="1"/>
          </p:nvPr>
        </p:nvSpPr>
        <p:spPr>
          <a:xfrm>
            <a:off x="685800" y="1524000"/>
            <a:ext cx="7772400" cy="4572000"/>
          </a:xfrm>
        </p:spPr>
        <p:txBody>
          <a:bodyPr/>
          <a:lstStyle/>
          <a:p>
            <a:pPr>
              <a:buFont typeface="Wingdings" pitchFamily="2" charset="2"/>
              <a:buChar char="ü"/>
            </a:pPr>
            <a:r>
              <a:rPr lang="en-US" sz="2000" dirty="0" smtClean="0"/>
              <a:t>Supportable network topologies</a:t>
            </a:r>
          </a:p>
          <a:p>
            <a:pPr>
              <a:buFont typeface="Wingdings" pitchFamily="2" charset="2"/>
              <a:buChar char="ü"/>
            </a:pPr>
            <a:r>
              <a:rPr lang="en-US" sz="2000" dirty="0" smtClean="0"/>
              <a:t>Channel access mechanism</a:t>
            </a:r>
          </a:p>
          <a:p>
            <a:pPr>
              <a:buFont typeface="Wingdings" pitchFamily="2" charset="2"/>
              <a:buChar char="ü"/>
            </a:pPr>
            <a:r>
              <a:rPr lang="en-US" sz="2000" dirty="0" smtClean="0"/>
              <a:t>Transmission reliability</a:t>
            </a:r>
          </a:p>
          <a:p>
            <a:pPr>
              <a:buFont typeface="Wingdings" pitchFamily="2" charset="2"/>
              <a:buChar char="ü"/>
            </a:pPr>
            <a:r>
              <a:rPr lang="en-US" sz="2000" dirty="0" smtClean="0"/>
              <a:t>Dimming and visibility support</a:t>
            </a:r>
          </a:p>
          <a:p>
            <a:pPr>
              <a:buFont typeface="Wingdings" pitchFamily="2" charset="2"/>
              <a:buChar char="ü"/>
            </a:pPr>
            <a:r>
              <a:rPr lang="en-US" sz="2000" dirty="0" smtClean="0"/>
              <a:t>Color function support</a:t>
            </a:r>
          </a:p>
          <a:p>
            <a:pPr>
              <a:buFont typeface="Wingdings" pitchFamily="2" charset="2"/>
              <a:buChar char="ü"/>
            </a:pPr>
            <a:r>
              <a:rPr lang="en-US" sz="2000" dirty="0" smtClean="0"/>
              <a:t>Security</a:t>
            </a:r>
          </a:p>
          <a:p>
            <a:pPr>
              <a:buFont typeface="Wingdings" pitchFamily="2" charset="2"/>
              <a:buChar char="ü"/>
            </a:pPr>
            <a:r>
              <a:rPr lang="en-US" sz="2000" dirty="0" smtClean="0"/>
              <a:t>Mobility support</a:t>
            </a:r>
          </a:p>
          <a:p>
            <a:pPr>
              <a:buFont typeface="Wingdings" pitchFamily="2" charset="2"/>
              <a:buChar char="ü"/>
            </a:pPr>
            <a:r>
              <a:rPr lang="en-US" sz="2000" dirty="0" smtClean="0"/>
              <a:t>High data rate</a:t>
            </a:r>
          </a:p>
          <a:p>
            <a:pPr>
              <a:buFont typeface="Wingdings" pitchFamily="2" charset="2"/>
              <a:buChar char="ü"/>
            </a:pPr>
            <a:r>
              <a:rPr lang="en-US" sz="2000" dirty="0" smtClean="0"/>
              <a:t>User location determination</a:t>
            </a:r>
          </a:p>
          <a:p>
            <a:pPr>
              <a:buFont typeface="Wingdings" pitchFamily="2" charset="2"/>
              <a:buChar char="ü"/>
            </a:pPr>
            <a:r>
              <a:rPr lang="en-US" sz="2000" dirty="0" smtClean="0"/>
              <a:t>Unique ID concept deployment</a:t>
            </a:r>
          </a:p>
          <a:p>
            <a:endParaRPr lang="en-US" sz="2000" dirty="0" smtClean="0"/>
          </a:p>
          <a:p>
            <a:pPr>
              <a:buNone/>
            </a:pPr>
            <a:r>
              <a:rPr lang="en-US" sz="2800" dirty="0" smtClean="0"/>
              <a:t> </a:t>
            </a:r>
            <a:endParaRPr lang="en-US" sz="2800" dirty="0"/>
          </a:p>
        </p:txBody>
      </p:sp>
      <p:sp>
        <p:nvSpPr>
          <p:cNvPr id="15" name="Title 1"/>
          <p:cNvSpPr>
            <a:spLocks noGrp="1"/>
          </p:cNvSpPr>
          <p:nvPr>
            <p:ph type="title"/>
          </p:nvPr>
        </p:nvSpPr>
        <p:spPr>
          <a:xfrm>
            <a:off x="685800" y="533400"/>
            <a:ext cx="7772400" cy="762000"/>
          </a:xfrm>
        </p:spPr>
        <p:txBody>
          <a:bodyPr/>
          <a:lstStyle/>
          <a:p>
            <a:r>
              <a:rPr lang="en-US" dirty="0" smtClean="0"/>
              <a:t>Key issues of </a:t>
            </a:r>
            <a:r>
              <a:rPr lang="en-US" dirty="0" smtClean="0">
                <a:solidFill>
                  <a:schemeClr val="tx1"/>
                </a:solidFill>
              </a:rPr>
              <a:t>Active</a:t>
            </a:r>
            <a:r>
              <a:rPr lang="en-US" dirty="0" smtClean="0"/>
              <a:t> LED-ID system</a:t>
            </a:r>
            <a:endParaRPr lang="en-US" dirty="0"/>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sp>
        <p:nvSpPr>
          <p:cNvPr id="14" name="Title 1"/>
          <p:cNvSpPr txBox="1">
            <a:spLocks/>
          </p:cNvSpPr>
          <p:nvPr/>
        </p:nvSpPr>
        <p:spPr>
          <a:xfrm>
            <a:off x="685800" y="685800"/>
            <a:ext cx="7772400" cy="762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3600" kern="0" dirty="0" smtClean="0">
                <a:solidFill>
                  <a:schemeClr val="tx2"/>
                </a:solidFill>
                <a:ea typeface="+mj-ea"/>
                <a:cs typeface="Times New Roman" pitchFamily="18" charset="0"/>
              </a:rPr>
              <a:t>Overview of Active LED-ID system</a:t>
            </a:r>
            <a:endParaRPr kumimoji="0" 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15" name="Content Placeholder 2"/>
          <p:cNvSpPr txBox="1">
            <a:spLocks/>
          </p:cNvSpPr>
          <p:nvPr/>
        </p:nvSpPr>
        <p:spPr>
          <a:xfrm>
            <a:off x="685800" y="1600200"/>
            <a:ext cx="7772400" cy="4648200"/>
          </a:xfrm>
          <a:prstGeom prst="rect">
            <a:avLst/>
          </a:prstGeom>
        </p:spPr>
        <p:txBody>
          <a:bodyPr/>
          <a:lstStyle/>
          <a:p>
            <a:pPr marL="285750" marR="0" lvl="0" indent="-285750" algn="l" defTabSz="914400" rtl="0" eaLnBrk="0" fontAlgn="base" latinLnBrk="0" hangingPunct="0">
              <a:lnSpc>
                <a:spcPct val="150000"/>
              </a:lnSpc>
              <a:spcBef>
                <a:spcPct val="0"/>
              </a:spcBef>
              <a:spcAft>
                <a:spcPct val="0"/>
              </a:spcAft>
              <a:buClrTx/>
              <a:buSzTx/>
              <a:buFont typeface="Wingdings" pitchFamily="2" charset="2"/>
              <a:buChar char="v"/>
              <a:tabLst/>
              <a:defRPr/>
            </a:pPr>
            <a:r>
              <a:rPr kumimoji="0" lang="en-US" altLang="ko-KR" sz="2400" b="0" i="0" u="none" strike="noStrike" kern="0" cap="none" spc="0" normalizeH="0" baseline="0" noProof="0" dirty="0" smtClean="0">
                <a:ln>
                  <a:noFill/>
                </a:ln>
                <a:solidFill>
                  <a:schemeClr val="tx1"/>
                </a:solidFill>
                <a:effectLst/>
                <a:uLnTx/>
                <a:uFillTx/>
                <a:latin typeface="Times New Roman" pitchFamily="18" charset="0"/>
                <a:ea typeface="+mn-ea"/>
                <a:cs typeface="+mn-cs"/>
              </a:rPr>
              <a:t> </a:t>
            </a:r>
            <a:r>
              <a:rPr kumimoji="0" lang="en-US" altLang="ko-KR" sz="2000" b="0" i="0" u="none" strike="noStrike" kern="0" cap="none" spc="0" normalizeH="0" baseline="0" noProof="0" dirty="0" smtClean="0">
                <a:ln>
                  <a:noFill/>
                </a:ln>
                <a:solidFill>
                  <a:schemeClr val="tx1"/>
                </a:solidFill>
                <a:effectLst/>
                <a:uLnTx/>
                <a:uFillTx/>
                <a:latin typeface="Times New Roman" pitchFamily="18" charset="0"/>
                <a:ea typeface="+mn-ea"/>
                <a:cs typeface="+mn-cs"/>
              </a:rPr>
              <a:t>Light</a:t>
            </a:r>
            <a:r>
              <a:rPr kumimoji="0" lang="en-US" altLang="ko-KR" sz="2000" b="0" i="0" u="none" strike="noStrike" kern="0" cap="none" spc="0" normalizeH="0" noProof="0" dirty="0" smtClean="0">
                <a:ln>
                  <a:noFill/>
                </a:ln>
                <a:solidFill>
                  <a:schemeClr val="tx1"/>
                </a:solidFill>
                <a:effectLst/>
                <a:uLnTx/>
                <a:uFillTx/>
                <a:latin typeface="Times New Roman" pitchFamily="18" charset="0"/>
                <a:ea typeface="+mn-ea"/>
                <a:cs typeface="+mn-cs"/>
              </a:rPr>
              <a:t> Emitting Diode Identification (LED-ID) is a technology that uses communication via visible light to exchange information among Tag(or Reader) to one or more identified Readers (or Tags)</a:t>
            </a:r>
            <a:endParaRPr kumimoji="0" lang="en-US" altLang="ko-KR" sz="2400" b="0" i="0" u="none" strike="noStrike" kern="0" cap="none" spc="0" normalizeH="0" noProof="0" dirty="0" smtClean="0">
              <a:ln>
                <a:noFill/>
              </a:ln>
              <a:solidFill>
                <a:schemeClr val="tx1"/>
              </a:solidFill>
              <a:effectLst/>
              <a:uLnTx/>
              <a:uFillTx/>
              <a:latin typeface="Times New Roman" pitchFamily="18" charset="0"/>
              <a:ea typeface="+mn-ea"/>
              <a:cs typeface="+mn-cs"/>
            </a:endParaRPr>
          </a:p>
          <a:p>
            <a:pPr marL="285750" marR="0" lvl="0" indent="-285750" algn="l" defTabSz="914400" rtl="0" eaLnBrk="0" fontAlgn="base" latinLnBrk="0" hangingPunct="0">
              <a:lnSpc>
                <a:spcPct val="150000"/>
              </a:lnSpc>
              <a:spcBef>
                <a:spcPct val="0"/>
              </a:spcBef>
              <a:spcAft>
                <a:spcPct val="0"/>
              </a:spcAft>
              <a:buClrTx/>
              <a:buSzTx/>
              <a:buFont typeface="Wingdings" pitchFamily="2" charset="2"/>
              <a:buChar char="v"/>
              <a:tabLst/>
              <a:defRPr/>
            </a:pPr>
            <a:r>
              <a:rPr lang="en-US" altLang="ko-KR" sz="2400" kern="0" baseline="0" dirty="0" smtClean="0"/>
              <a:t> Active LED-ID system:</a:t>
            </a:r>
          </a:p>
          <a:p>
            <a:pPr marL="742950" lvl="1" indent="-285750" eaLnBrk="0" hangingPunct="0">
              <a:lnSpc>
                <a:spcPct val="150000"/>
              </a:lnSpc>
              <a:buFont typeface="Wingdings" pitchFamily="2" charset="2"/>
              <a:buChar char="ü"/>
              <a:defRPr/>
            </a:pPr>
            <a:r>
              <a:rPr lang="en-US" altLang="ko-KR" sz="1800" kern="0" dirty="0" smtClean="0"/>
              <a:t>Unique identification </a:t>
            </a:r>
          </a:p>
          <a:p>
            <a:pPr marL="742950" lvl="1" indent="-285750" eaLnBrk="0" hangingPunct="0">
              <a:lnSpc>
                <a:spcPct val="150000"/>
              </a:lnSpc>
              <a:buFont typeface="Wingdings" pitchFamily="2" charset="2"/>
              <a:buChar char="ü"/>
              <a:defRPr/>
            </a:pPr>
            <a:r>
              <a:rPr lang="en-US" altLang="ko-KR" sz="1800" kern="0" baseline="0" dirty="0" smtClean="0"/>
              <a:t>Visibility</a:t>
            </a:r>
            <a:r>
              <a:rPr lang="en-US" altLang="ko-KR" sz="1800" kern="0" dirty="0" smtClean="0"/>
              <a:t> support</a:t>
            </a:r>
          </a:p>
          <a:p>
            <a:pPr marL="742950" lvl="1" indent="-285750" eaLnBrk="0" hangingPunct="0">
              <a:lnSpc>
                <a:spcPct val="150000"/>
              </a:lnSpc>
              <a:buFont typeface="Wingdings" pitchFamily="2" charset="2"/>
              <a:buChar char="ü"/>
              <a:defRPr/>
            </a:pPr>
            <a:r>
              <a:rPr lang="en-US" altLang="ko-KR" sz="1800" kern="0" dirty="0" smtClean="0"/>
              <a:t>Active reader &amp; tag: Not derived from external light signal</a:t>
            </a:r>
          </a:p>
          <a:p>
            <a:pPr marL="742950" lvl="1" indent="-285750" eaLnBrk="0" hangingPunct="0">
              <a:lnSpc>
                <a:spcPct val="150000"/>
              </a:lnSpc>
              <a:buFont typeface="Wingdings" pitchFamily="2" charset="2"/>
              <a:buChar char="ü"/>
              <a:defRPr/>
            </a:pPr>
            <a:r>
              <a:rPr lang="en-US" altLang="ko-KR" sz="1800" kern="0" baseline="0" dirty="0" smtClean="0"/>
              <a:t>Self powered</a:t>
            </a:r>
            <a:r>
              <a:rPr lang="en-US" altLang="ko-KR" sz="1800" kern="0" dirty="0" smtClean="0"/>
              <a:t> and activated device</a:t>
            </a:r>
            <a:r>
              <a:rPr lang="en-US" altLang="ko-KR" sz="1800" kern="0" dirty="0" smtClean="0">
                <a:solidFill>
                  <a:srgbClr val="FF0000"/>
                </a:solidFill>
              </a:rPr>
              <a:t>.</a:t>
            </a:r>
            <a:endParaRPr kumimoji="0" lang="en-US" sz="1800" b="0" i="0" u="none" strike="noStrike" kern="1200" cap="none" spc="0" normalizeH="0" baseline="0" noProof="0" dirty="0" smtClean="0">
              <a:ln>
                <a:noFill/>
              </a:ln>
              <a:solidFill>
                <a:srgbClr val="000000"/>
              </a:solidFill>
              <a:effectLst/>
              <a:uLnTx/>
              <a:uFillTx/>
              <a:latin typeface="Times New Roman" pitchFamily="18" charset="0"/>
              <a:ea typeface="Gulim" pitchFamily="34" charset="-127"/>
              <a:cs typeface="Times New Roman" pitchFamily="18"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Times New Roman" pitchFamily="18" charset="0"/>
              <a:ea typeface="Gulim" pitchFamily="34" charset="-127"/>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Times New Roman" pitchFamily="18" charset="0"/>
            </a:endParaRPr>
          </a:p>
        </p:txBody>
      </p:sp>
    </p:spTree>
    <p:extLst>
      <p:ext uri="{BB962C8B-B14F-4D97-AF65-F5344CB8AC3E}">
        <p14:creationId xmlns:p14="http://schemas.microsoft.com/office/powerpoint/2010/main" val="785516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graphicFrame>
        <p:nvGraphicFramePr>
          <p:cNvPr id="14" name="Object 2"/>
          <p:cNvGraphicFramePr>
            <a:graphicFrameLocks noChangeAspect="1"/>
          </p:cNvGraphicFramePr>
          <p:nvPr>
            <p:extLst>
              <p:ext uri="{D42A27DB-BD31-4B8C-83A1-F6EECF244321}">
                <p14:modId xmlns:p14="http://schemas.microsoft.com/office/powerpoint/2010/main" val="2413613101"/>
              </p:ext>
            </p:extLst>
          </p:nvPr>
        </p:nvGraphicFramePr>
        <p:xfrm>
          <a:off x="4315339" y="3429000"/>
          <a:ext cx="3909338" cy="2819400"/>
        </p:xfrm>
        <a:graphic>
          <a:graphicData uri="http://schemas.openxmlformats.org/presentationml/2006/ole">
            <mc:AlternateContent xmlns:mc="http://schemas.openxmlformats.org/markup-compatibility/2006">
              <mc:Choice xmlns:v="urn:schemas-microsoft-com:vml" Requires="v">
                <p:oleObj spid="_x0000_s24586" name="Visio" r:id="rId3" imgW="6419689" imgH="5955880" progId="Visio.Drawing.11">
                  <p:embed/>
                </p:oleObj>
              </mc:Choice>
              <mc:Fallback>
                <p:oleObj name="Visio" r:id="rId3" imgW="6419689" imgH="5955880" progId="Visio.Drawing.11">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5339" y="3429000"/>
                        <a:ext cx="3909338" cy="281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itle 1"/>
          <p:cNvSpPr txBox="1">
            <a:spLocks/>
          </p:cNvSpPr>
          <p:nvPr/>
        </p:nvSpPr>
        <p:spPr>
          <a:xfrm>
            <a:off x="152400" y="685800"/>
            <a:ext cx="8763000" cy="685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Technologies of Active LED-ID system</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16" name="Content Placeholder 2"/>
          <p:cNvSpPr txBox="1">
            <a:spLocks/>
          </p:cNvSpPr>
          <p:nvPr/>
        </p:nvSpPr>
        <p:spPr>
          <a:xfrm>
            <a:off x="76200" y="1447800"/>
            <a:ext cx="7870208" cy="5029200"/>
          </a:xfrm>
          <a:prstGeom prst="rect">
            <a:avLst/>
          </a:prstGeom>
        </p:spPr>
        <p:txBody>
          <a:bodyPr/>
          <a:lstStyle/>
          <a:p>
            <a:pPr marL="742950" lvl="0" indent="-280988" eaLnBrk="0" hangingPunct="0">
              <a:lnSpc>
                <a:spcPct val="150000"/>
              </a:lnSpc>
              <a:spcBef>
                <a:spcPct val="20000"/>
              </a:spcBef>
              <a:buFont typeface="Wingdings" pitchFamily="2" charset="2"/>
              <a:buChar char="ü"/>
              <a:defRPr/>
            </a:pPr>
            <a:r>
              <a:rPr lang="en-US" altLang="ko-KR" sz="2000" kern="0" dirty="0" smtClean="0">
                <a:ea typeface="Gulim" pitchFamily="34" charset="-127"/>
                <a:cs typeface="Times New Roman" pitchFamily="18" charset="0"/>
              </a:rPr>
              <a:t>Amendment </a:t>
            </a:r>
            <a:r>
              <a:rPr lang="en-US" altLang="ko-KR" sz="2000" kern="0" dirty="0">
                <a:ea typeface="Gulim" pitchFamily="34" charset="-127"/>
                <a:cs typeface="Times New Roman" pitchFamily="18" charset="0"/>
              </a:rPr>
              <a:t>of IEEE 802.15.7 </a:t>
            </a:r>
            <a:r>
              <a:rPr lang="en-US" altLang="ko-KR" sz="2000" kern="0" dirty="0" smtClean="0">
                <a:ea typeface="Gulim" pitchFamily="34" charset="-127"/>
                <a:cs typeface="Times New Roman" pitchFamily="18" charset="0"/>
              </a:rPr>
              <a:t>WPAN(IEEE802.7a)</a:t>
            </a:r>
            <a:endParaRPr lang="en-US" sz="2000" kern="0" dirty="0" smtClean="0">
              <a:ea typeface="Gulim" pitchFamily="34" charset="-127"/>
              <a:cs typeface="Times New Roman" pitchFamily="18" charset="0"/>
            </a:endParaRPr>
          </a:p>
          <a:p>
            <a:pPr marL="1200150" lvl="1" indent="-280988" eaLnBrk="0" hangingPunct="0">
              <a:lnSpc>
                <a:spcPct val="150000"/>
              </a:lnSpc>
              <a:spcBef>
                <a:spcPct val="20000"/>
              </a:spcBef>
              <a:buFont typeface="Wingdings" pitchFamily="2" charset="2"/>
              <a:buChar char="ü"/>
              <a:defRPr/>
            </a:pPr>
            <a:r>
              <a:rPr lang="en-US" sz="2000" kern="0" dirty="0" smtClean="0">
                <a:ea typeface="Gulim" pitchFamily="34" charset="-127"/>
                <a:cs typeface="Times New Roman" pitchFamily="18" charset="0"/>
              </a:rPr>
              <a:t>Network architecture</a:t>
            </a:r>
          </a:p>
          <a:p>
            <a:pPr marL="1200150" lvl="1" indent="-280988" eaLnBrk="0" hangingPunct="0">
              <a:lnSpc>
                <a:spcPct val="150000"/>
              </a:lnSpc>
              <a:spcBef>
                <a:spcPct val="20000"/>
              </a:spcBef>
              <a:buFont typeface="Wingdings" pitchFamily="2" charset="2"/>
              <a:buChar char="ü"/>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ea typeface="Gulim" pitchFamily="34" charset="-127"/>
                <a:cs typeface="Times New Roman" pitchFamily="18" charset="0"/>
              </a:rPr>
              <a:t>Link</a:t>
            </a:r>
            <a:r>
              <a:rPr kumimoji="0" lang="en-US" sz="2000" b="0" i="0" u="none" strike="noStrike" kern="0" cap="none" spc="0" normalizeH="0" noProof="0" dirty="0" smtClean="0">
                <a:ln>
                  <a:noFill/>
                </a:ln>
                <a:solidFill>
                  <a:schemeClr val="tx1"/>
                </a:solidFill>
                <a:effectLst/>
                <a:uLnTx/>
                <a:uFillTx/>
                <a:latin typeface="Times New Roman" pitchFamily="18" charset="0"/>
                <a:ea typeface="Gulim" pitchFamily="34" charset="-127"/>
                <a:cs typeface="Times New Roman" pitchFamily="18" charset="0"/>
              </a:rPr>
              <a:t> switching</a:t>
            </a:r>
          </a:p>
          <a:p>
            <a:pPr marL="1200150" lvl="1" indent="-280988" eaLnBrk="0" hangingPunct="0">
              <a:lnSpc>
                <a:spcPct val="150000"/>
              </a:lnSpc>
              <a:spcBef>
                <a:spcPct val="20000"/>
              </a:spcBef>
              <a:buFont typeface="Wingdings" pitchFamily="2" charset="2"/>
              <a:buChar char="ü"/>
              <a:defRPr/>
            </a:pPr>
            <a:r>
              <a:rPr lang="en-US" sz="2000" kern="0" baseline="0" dirty="0" smtClean="0">
                <a:ea typeface="Gulim" pitchFamily="34" charset="-127"/>
                <a:cs typeface="Times New Roman" pitchFamily="18" charset="0"/>
              </a:rPr>
              <a:t>Resource management:</a:t>
            </a:r>
            <a:r>
              <a:rPr lang="en-US" sz="2000" kern="0" dirty="0" smtClean="0">
                <a:ea typeface="Gulim" pitchFamily="34" charset="-127"/>
                <a:cs typeface="Times New Roman" pitchFamily="18" charset="0"/>
              </a:rPr>
              <a:t> </a:t>
            </a:r>
            <a:r>
              <a:rPr lang="en-US" sz="2000" kern="0" baseline="0" dirty="0" smtClean="0">
                <a:ea typeface="Gulim" pitchFamily="34" charset="-127"/>
                <a:cs typeface="Times New Roman" pitchFamily="18" charset="0"/>
              </a:rPr>
              <a:t>TDMA</a:t>
            </a:r>
            <a:r>
              <a:rPr lang="en-US" sz="2000" kern="0" dirty="0" smtClean="0">
                <a:ea typeface="Gulim" pitchFamily="34" charset="-127"/>
                <a:cs typeface="Times New Roman" pitchFamily="18" charset="0"/>
              </a:rPr>
              <a:t> based slot allocation</a:t>
            </a:r>
          </a:p>
          <a:p>
            <a:pPr marL="1200150" lvl="1" indent="-280988" eaLnBrk="0" hangingPunct="0">
              <a:lnSpc>
                <a:spcPct val="150000"/>
              </a:lnSpc>
              <a:spcBef>
                <a:spcPct val="20000"/>
              </a:spcBef>
              <a:buFont typeface="Wingdings" pitchFamily="2" charset="2"/>
              <a:buChar char="ü"/>
              <a:defRPr/>
            </a:pPr>
            <a:r>
              <a:rPr lang="en-US" sz="2000" kern="0" baseline="0" dirty="0" smtClean="0">
                <a:ea typeface="Gulim" pitchFamily="34" charset="-127"/>
                <a:cs typeface="Times New Roman" pitchFamily="18" charset="0"/>
              </a:rPr>
              <a:t>LBS</a:t>
            </a:r>
            <a:r>
              <a:rPr lang="en-US" sz="2000" kern="0" dirty="0" smtClean="0">
                <a:ea typeface="Gulim" pitchFamily="34" charset="-127"/>
                <a:cs typeface="Times New Roman" pitchFamily="18" charset="0"/>
              </a:rPr>
              <a:t> supported applications</a:t>
            </a:r>
            <a:endParaRPr kumimoji="0" lang="en-US" sz="2000" b="0" i="0" u="none" strike="noStrike" kern="0" cap="none" spc="0" normalizeH="0" baseline="0" noProof="0" dirty="0" smtClean="0">
              <a:ln>
                <a:noFill/>
              </a:ln>
              <a:solidFill>
                <a:schemeClr val="tx1"/>
              </a:solidFill>
              <a:effectLst/>
              <a:uLnTx/>
              <a:uFillTx/>
              <a:latin typeface="Times New Roman" pitchFamily="18" charset="0"/>
              <a:ea typeface="Gulim" pitchFamily="34" charset="-127"/>
              <a:cs typeface="Times New Roman" pitchFamily="18" charset="0"/>
            </a:endParaRPr>
          </a:p>
        </p:txBody>
      </p:sp>
    </p:spTree>
    <p:extLst>
      <p:ext uri="{BB962C8B-B14F-4D97-AF65-F5344CB8AC3E}">
        <p14:creationId xmlns:p14="http://schemas.microsoft.com/office/powerpoint/2010/main" val="685726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graphicFrame>
        <p:nvGraphicFramePr>
          <p:cNvPr id="14" name="Group 2"/>
          <p:cNvGraphicFramePr>
            <a:graphicFrameLocks noGrp="1"/>
          </p:cNvGraphicFramePr>
          <p:nvPr>
            <p:extLst>
              <p:ext uri="{D42A27DB-BD31-4B8C-83A1-F6EECF244321}">
                <p14:modId xmlns:p14="http://schemas.microsoft.com/office/powerpoint/2010/main" val="2781277264"/>
              </p:ext>
            </p:extLst>
          </p:nvPr>
        </p:nvGraphicFramePr>
        <p:xfrm>
          <a:off x="914400" y="1234440"/>
          <a:ext cx="7315200" cy="5242560"/>
        </p:xfrm>
        <a:graphic>
          <a:graphicData uri="http://schemas.openxmlformats.org/drawingml/2006/table">
            <a:tbl>
              <a:tblPr>
                <a:tableStyleId>{ED083AE6-46FA-4A59-8FB0-9F97EB10719F}</a:tableStyleId>
              </a:tblPr>
              <a:tblGrid>
                <a:gridCol w="2014283"/>
                <a:gridCol w="2271855"/>
                <a:gridCol w="3029062"/>
              </a:tblGrid>
              <a:tr h="282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RFID</a:t>
                      </a:r>
                      <a:endParaRPr kumimoji="0" lang="en-US" sz="1400" b="0" i="0" u="none" strike="noStrike" cap="none" normalizeH="0" baseline="0" dirty="0" smtClean="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LED-ID</a:t>
                      </a:r>
                      <a:endParaRPr kumimoji="0" lang="en-US" sz="1400" b="0" i="0" u="none" strike="noStrike" cap="none" normalizeH="0" baseline="0" dirty="0" smtClean="0">
                        <a:ln>
                          <a:noFill/>
                        </a:ln>
                        <a:solidFill>
                          <a:schemeClr val="tx1"/>
                        </a:solidFill>
                        <a:effectLst/>
                        <a:latin typeface="+mj-lt"/>
                      </a:endParaRPr>
                    </a:p>
                  </a:txBody>
                  <a:tcPr horzOverflow="overflow"/>
                </a:tc>
              </a:tr>
              <a:tr h="4706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Signal Format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(Transmission medium)</a:t>
                      </a:r>
                      <a:endParaRPr kumimoji="0" lang="en-US" sz="1400" b="0" i="0" u="none" strike="noStrike" cap="none" normalizeH="0" baseline="0" dirty="0" smtClean="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RF</a:t>
                      </a:r>
                      <a:endParaRPr kumimoji="0" lang="en-US" sz="1400" b="0" i="0" u="none" strike="noStrike" cap="none" normalizeH="0" baseline="0" dirty="0" smtClean="0">
                        <a:ln>
                          <a:noFill/>
                        </a:ln>
                        <a:solidFill>
                          <a:schemeClr val="tx1"/>
                        </a:solidFill>
                        <a:effectLst/>
                        <a:latin typeface="+mj-lt"/>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LED light (Visible Light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Infra-red Light/ Ultra Violet Light etc)</a:t>
                      </a:r>
                      <a:endParaRPr kumimoji="0" lang="en-US" sz="1400" b="0" i="0" u="none" strike="noStrike" cap="none" normalizeH="0" baseline="0" dirty="0" smtClean="0">
                        <a:ln>
                          <a:noFill/>
                        </a:ln>
                        <a:solidFill>
                          <a:schemeClr val="tx1"/>
                        </a:solidFill>
                        <a:effectLst/>
                        <a:latin typeface="+mj-lt"/>
                      </a:endParaRPr>
                    </a:p>
                  </a:txBody>
                  <a:tcPr horzOverflow="overflow"/>
                </a:tc>
              </a:tr>
              <a:tr h="282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Reliability</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u="none" strike="noStrike" cap="none" normalizeH="0" baseline="0" dirty="0" smtClean="0">
                          <a:ln>
                            <a:noFill/>
                          </a:ln>
                          <a:effectLst/>
                          <a:latin typeface="+mj-lt"/>
                        </a:rPr>
                        <a:t>Flawless</a:t>
                      </a:r>
                      <a:r>
                        <a:rPr kumimoji="0" lang="en-US" sz="1400" u="none" strike="noStrike" cap="none" normalizeH="0" baseline="0" dirty="0" smtClean="0">
                          <a:ln>
                            <a:noFill/>
                          </a:ln>
                          <a:effectLst/>
                          <a:latin typeface="+mj-lt"/>
                        </a:rPr>
                        <a:t> read rate</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Flawless read rate</a:t>
                      </a:r>
                      <a:endParaRPr kumimoji="0" lang="en-US" sz="1400" b="0" i="0" u="none" strike="noStrike" cap="none" normalizeH="0" baseline="0" dirty="0" smtClean="0">
                        <a:ln>
                          <a:noFill/>
                        </a:ln>
                        <a:solidFill>
                          <a:schemeClr val="tx1"/>
                        </a:solidFill>
                        <a:effectLst/>
                        <a:latin typeface="+mj-lt"/>
                      </a:endParaRPr>
                    </a:p>
                  </a:txBody>
                  <a:tcPr anchor="ctr" horzOverflow="overflow"/>
                </a:tc>
              </a:tr>
              <a:tr h="282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Readable through objects</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Yes</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Depend on FOV</a:t>
                      </a:r>
                      <a:endParaRPr kumimoji="0" lang="en-US" sz="1400" b="0" i="0" u="none" strike="noStrike" cap="none" normalizeH="0" baseline="0" dirty="0" smtClean="0">
                        <a:ln>
                          <a:noFill/>
                        </a:ln>
                        <a:solidFill>
                          <a:schemeClr val="tx1"/>
                        </a:solidFill>
                        <a:effectLst/>
                        <a:latin typeface="+mj-lt"/>
                      </a:endParaRPr>
                    </a:p>
                  </a:txBody>
                  <a:tcPr horzOverflow="overflow"/>
                </a:tc>
              </a:tr>
              <a:tr h="282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Orientation dependence</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No</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rPr>
                        <a:t>Yes</a:t>
                      </a:r>
                    </a:p>
                  </a:txBody>
                  <a:tcPr horzOverflow="overflow"/>
                </a:tc>
              </a:tr>
              <a:tr h="282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Read speed</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u="none" strike="noStrike" cap="none" normalizeH="0" baseline="0" dirty="0" smtClean="0">
                          <a:ln>
                            <a:noFill/>
                          </a:ln>
                          <a:effectLst/>
                          <a:latin typeface="+mj-lt"/>
                        </a:rPr>
                        <a:t>Variable Speed</a:t>
                      </a:r>
                      <a:endParaRPr kumimoji="0" lang="en-US" altLang="ko-KR"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Variable Speed</a:t>
                      </a:r>
                      <a:endParaRPr kumimoji="0" lang="en-US" sz="1400" b="0" i="0" u="none" strike="noStrike" cap="none" normalizeH="0" baseline="0" dirty="0" smtClean="0">
                        <a:ln>
                          <a:noFill/>
                        </a:ln>
                        <a:solidFill>
                          <a:schemeClr val="tx1"/>
                        </a:solidFill>
                        <a:effectLst/>
                        <a:latin typeface="+mj-lt"/>
                      </a:endParaRPr>
                    </a:p>
                  </a:txBody>
                  <a:tcPr horzOverflow="overflow"/>
                </a:tc>
              </a:tr>
              <a:tr h="4706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Multiple tags</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Yes (10-1000 tags per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second)</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Yes</a:t>
                      </a:r>
                      <a:endParaRPr kumimoji="0" lang="en-US" sz="1400" b="0" i="0" u="none" strike="noStrike" cap="none" normalizeH="0" baseline="0" dirty="0" smtClean="0">
                        <a:ln>
                          <a:noFill/>
                        </a:ln>
                        <a:solidFill>
                          <a:schemeClr val="tx1"/>
                        </a:solidFill>
                        <a:effectLst/>
                        <a:latin typeface="+mj-lt"/>
                      </a:endParaRPr>
                    </a:p>
                  </a:txBody>
                  <a:tcPr horzOverflow="overflow"/>
                </a:tc>
              </a:tr>
              <a:tr h="4706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Updateable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(programmable)</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Yes</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Yes</a:t>
                      </a:r>
                      <a:endParaRPr kumimoji="0" lang="en-US" sz="1400" b="0" i="0" u="none" strike="noStrike" cap="none" normalizeH="0" baseline="0" dirty="0" smtClean="0">
                        <a:ln>
                          <a:noFill/>
                        </a:ln>
                        <a:solidFill>
                          <a:schemeClr val="tx1"/>
                        </a:solidFill>
                        <a:effectLst/>
                        <a:latin typeface="+mj-lt"/>
                      </a:endParaRPr>
                    </a:p>
                  </a:txBody>
                  <a:tcPr horzOverflow="overflow"/>
                </a:tc>
              </a:tr>
              <a:tr h="282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Data type</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Non real-time</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Non real-time and real-time</a:t>
                      </a:r>
                      <a:endParaRPr kumimoji="0" lang="en-US" sz="1400" b="0" i="0" u="none" strike="noStrike" cap="none" normalizeH="0" baseline="0" dirty="0" smtClean="0">
                        <a:ln>
                          <a:noFill/>
                        </a:ln>
                        <a:solidFill>
                          <a:schemeClr val="tx1"/>
                        </a:solidFill>
                        <a:effectLst/>
                        <a:latin typeface="+mj-lt"/>
                      </a:endParaRPr>
                    </a:p>
                  </a:txBody>
                  <a:tcPr horzOverflow="overflow"/>
                </a:tc>
              </a:tr>
              <a:tr h="4706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Tag and reader position</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No need to bring the tag near the reader</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Need to bring within the FOV</a:t>
                      </a:r>
                      <a:endParaRPr kumimoji="0" lang="en-US" sz="1400" b="0" i="0" u="none" strike="noStrike" cap="none" normalizeH="0" baseline="0" dirty="0" smtClean="0">
                        <a:ln>
                          <a:noFill/>
                        </a:ln>
                        <a:solidFill>
                          <a:schemeClr val="tx1"/>
                        </a:solidFill>
                        <a:effectLst/>
                        <a:latin typeface="+mj-lt"/>
                      </a:endParaRPr>
                    </a:p>
                  </a:txBody>
                  <a:tcPr horzOverflow="overflow"/>
                </a:tc>
              </a:tr>
              <a:tr h="282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Transmission data type</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text</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Text &amp; Multimedia</a:t>
                      </a:r>
                      <a:endParaRPr kumimoji="0" lang="en-US" sz="1400" b="0" i="0" u="none" strike="noStrike" cap="none" normalizeH="0" baseline="0" dirty="0" smtClean="0">
                        <a:ln>
                          <a:noFill/>
                        </a:ln>
                        <a:solidFill>
                          <a:schemeClr val="tx1"/>
                        </a:solidFill>
                        <a:effectLst/>
                        <a:latin typeface="+mj-lt"/>
                      </a:endParaRPr>
                    </a:p>
                  </a:txBody>
                  <a:tcPr horzOverflow="overflow"/>
                </a:tc>
              </a:tr>
              <a:tr h="282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Duplex</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Full</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Full</a:t>
                      </a:r>
                      <a:endParaRPr kumimoji="0" lang="en-US" sz="1400" b="0" i="0" u="none" strike="noStrike" cap="none" normalizeH="0" baseline="0" dirty="0" smtClean="0">
                        <a:ln>
                          <a:noFill/>
                        </a:ln>
                        <a:solidFill>
                          <a:schemeClr val="tx1"/>
                        </a:solidFill>
                        <a:effectLst/>
                        <a:latin typeface="+mj-lt"/>
                      </a:endParaRPr>
                    </a:p>
                  </a:txBody>
                  <a:tcPr anchor="ctr" horzOverflow="overflow"/>
                </a:tc>
              </a:tr>
              <a:tr h="65890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Existing Home network Infrastructure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 (Light etc.)  </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No, New setup</a:t>
                      </a:r>
                      <a:endParaRPr kumimoji="0" lang="en-US" sz="1400" b="0" i="0" u="none" strike="noStrike" cap="none" normalizeH="0" baseline="0" dirty="0" smtClean="0">
                        <a:ln>
                          <a:noFill/>
                        </a:ln>
                        <a:solidFill>
                          <a:schemeClr val="tx1"/>
                        </a:solidFill>
                        <a:effectLst/>
                        <a:latin typeface="+mj-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Yes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effectLst/>
                          <a:latin typeface="+mj-lt"/>
                        </a:rPr>
                        <a:t>( LED light)</a:t>
                      </a:r>
                      <a:endParaRPr kumimoji="0" lang="en-US" sz="1400" b="0" i="0" u="none" strike="noStrike" cap="none" normalizeH="0" baseline="0" dirty="0" smtClean="0">
                        <a:ln>
                          <a:noFill/>
                        </a:ln>
                        <a:solidFill>
                          <a:schemeClr val="tx1"/>
                        </a:solidFill>
                        <a:effectLst/>
                        <a:latin typeface="+mj-lt"/>
                      </a:endParaRPr>
                    </a:p>
                  </a:txBody>
                  <a:tcPr horzOverflow="overflow"/>
                </a:tc>
              </a:tr>
            </a:tbl>
          </a:graphicData>
        </a:graphic>
      </p:graphicFrame>
      <p:sp>
        <p:nvSpPr>
          <p:cNvPr id="15" name="Title 1"/>
          <p:cNvSpPr txBox="1">
            <a:spLocks/>
          </p:cNvSpPr>
          <p:nvPr/>
        </p:nvSpPr>
        <p:spPr>
          <a:xfrm>
            <a:off x="76200" y="533400"/>
            <a:ext cx="8763000" cy="685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3600" kern="0" dirty="0" smtClean="0">
                <a:solidFill>
                  <a:schemeClr val="tx2"/>
                </a:solidFill>
                <a:ea typeface="+mj-ea"/>
                <a:cs typeface="Times New Roman" pitchFamily="18" charset="0"/>
              </a:rPr>
              <a:t>Comparison of ID technologies</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687474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sp>
        <p:nvSpPr>
          <p:cNvPr id="19" name="Title 1"/>
          <p:cNvSpPr txBox="1">
            <a:spLocks/>
          </p:cNvSpPr>
          <p:nvPr/>
        </p:nvSpPr>
        <p:spPr>
          <a:xfrm>
            <a:off x="685800" y="609600"/>
            <a:ext cx="7772400" cy="685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Link switching</a:t>
            </a:r>
          </a:p>
        </p:txBody>
      </p:sp>
      <p:pic>
        <p:nvPicPr>
          <p:cNvPr id="2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524000"/>
            <a:ext cx="411427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Content Placeholder 2"/>
          <p:cNvSpPr txBox="1">
            <a:spLocks/>
          </p:cNvSpPr>
          <p:nvPr/>
        </p:nvSpPr>
        <p:spPr>
          <a:xfrm>
            <a:off x="457200" y="1600200"/>
            <a:ext cx="4953000" cy="4114800"/>
          </a:xfrm>
          <a:prstGeom prst="rect">
            <a:avLst/>
          </a:prstGeom>
        </p:spPr>
        <p:txBody>
          <a:bodyPr/>
          <a:lstStyle/>
          <a:p>
            <a:pPr marL="342900" marR="0" lvl="0" indent="-342900" algn="l" defTabSz="914400" rtl="0" eaLnBrk="0" fontAlgn="base" latinLnBrk="0" hangingPunct="0">
              <a:lnSpc>
                <a:spcPct val="150000"/>
              </a:lnSpc>
              <a:spcBef>
                <a:spcPct val="20000"/>
              </a:spcBef>
              <a:spcAft>
                <a:spcPct val="0"/>
              </a:spcAft>
              <a:buClrTx/>
              <a:buSzTx/>
              <a:buFont typeface="Wingdings" pitchFamily="2" charset="2"/>
              <a:buChar char="v"/>
              <a:tabLst/>
              <a:defRPr/>
            </a:pPr>
            <a:r>
              <a:rPr kumimoji="0" lang="en-US" sz="2400" b="0" i="0" u="none" strike="noStrike" kern="0" cap="none" spc="0" normalizeH="0" baseline="0" noProof="0" dirty="0" smtClean="0">
                <a:ln>
                  <a:noFill/>
                </a:ln>
                <a:solidFill>
                  <a:schemeClr val="tx1"/>
                </a:solidFill>
                <a:effectLst/>
                <a:uLnTx/>
                <a:uFillTx/>
                <a:latin typeface="Times New Roman" pitchFamily="18" charset="0"/>
                <a:ea typeface="+mn-ea"/>
                <a:cs typeface="+mn-cs"/>
              </a:rPr>
              <a:t>Link switching:</a:t>
            </a:r>
          </a:p>
          <a:p>
            <a:pPr marL="742950" marR="0" lvl="1" indent="-285750" algn="l" defTabSz="914400" rtl="0" eaLnBrk="0" fontAlgn="base" latinLnBrk="0" hangingPunct="0">
              <a:lnSpc>
                <a:spcPct val="150000"/>
              </a:lnSpc>
              <a:spcBef>
                <a:spcPct val="20000"/>
              </a:spcBef>
              <a:spcAft>
                <a:spcPct val="0"/>
              </a:spcAft>
              <a:buClrTx/>
              <a:buSzTx/>
              <a:buFont typeface="Wingdings" pitchFamily="2" charset="2"/>
              <a:buChar char="ü"/>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rPr>
              <a:t>Guaranteeing seamless connectivity in the system</a:t>
            </a:r>
          </a:p>
          <a:p>
            <a:pPr marL="742950" marR="0" lvl="1" indent="-285750" algn="l" defTabSz="914400" rtl="0" eaLnBrk="0" fontAlgn="base" latinLnBrk="0" hangingPunct="0">
              <a:lnSpc>
                <a:spcPct val="150000"/>
              </a:lnSpc>
              <a:spcBef>
                <a:spcPct val="20000"/>
              </a:spcBef>
              <a:spcAft>
                <a:spcPct val="0"/>
              </a:spcAft>
              <a:buClrTx/>
              <a:buSzTx/>
              <a:buFont typeface="Wingdings" pitchFamily="2" charset="2"/>
              <a:buChar char="ü"/>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rPr>
              <a:t>Improving quality of service (</a:t>
            </a:r>
            <a:r>
              <a:rPr kumimoji="0" lang="en-US" sz="2000" b="0" i="0" u="none" strike="noStrike" kern="0" cap="none" spc="0" normalizeH="0" baseline="0" noProof="0" dirty="0" err="1" smtClean="0">
                <a:ln>
                  <a:noFill/>
                </a:ln>
                <a:solidFill>
                  <a:schemeClr val="tx1"/>
                </a:solidFill>
                <a:effectLst/>
                <a:uLnTx/>
                <a:uFillTx/>
                <a:latin typeface="Times New Roman" pitchFamily="18" charset="0"/>
              </a:rPr>
              <a:t>QoS</a:t>
            </a:r>
            <a:r>
              <a:rPr kumimoji="0" lang="en-US" sz="2000" b="0" i="0" u="none" strike="noStrike" kern="0" cap="none" spc="0" normalizeH="0" baseline="0" noProof="0" dirty="0" smtClean="0">
                <a:ln>
                  <a:noFill/>
                </a:ln>
                <a:solidFill>
                  <a:schemeClr val="tx1"/>
                </a:solidFill>
                <a:effectLst/>
                <a:uLnTx/>
                <a:uFillTx/>
                <a:latin typeface="Times New Roman" pitchFamily="18" charset="0"/>
              </a:rPr>
              <a:t>) in boundary areas of tags </a:t>
            </a:r>
          </a:p>
          <a:p>
            <a:pPr marL="342900" marR="0" lvl="0" indent="-342900" algn="l" defTabSz="914400" rtl="0" eaLnBrk="0" fontAlgn="base" latinLnBrk="0" hangingPunct="0">
              <a:lnSpc>
                <a:spcPct val="150000"/>
              </a:lnSpc>
              <a:spcBef>
                <a:spcPct val="20000"/>
              </a:spcBef>
              <a:spcAft>
                <a:spcPct val="0"/>
              </a:spcAft>
              <a:buClrTx/>
              <a:buSzTx/>
              <a:buFont typeface="Wingdings" pitchFamily="2" charset="2"/>
              <a:buChar char="v"/>
              <a:tabLst/>
              <a:defRPr/>
            </a:pPr>
            <a:r>
              <a:rPr kumimoji="0" lang="en-US" sz="2400" b="0" i="0" u="none" strike="noStrike" kern="0" cap="none" spc="0" normalizeH="0" baseline="0" noProof="0" dirty="0" smtClean="0">
                <a:ln>
                  <a:noFill/>
                </a:ln>
                <a:solidFill>
                  <a:schemeClr val="tx1"/>
                </a:solidFill>
                <a:effectLst/>
                <a:uLnTx/>
                <a:uFillTx/>
                <a:latin typeface="Times New Roman" pitchFamily="18" charset="0"/>
                <a:ea typeface="+mn-ea"/>
                <a:cs typeface="+mn-cs"/>
              </a:rPr>
              <a:t>Problems:</a:t>
            </a:r>
          </a:p>
          <a:p>
            <a:pPr marL="742950" marR="0" lvl="1" indent="-285750" algn="l" defTabSz="914400" rtl="0" eaLnBrk="0" fontAlgn="base" latinLnBrk="0" hangingPunct="0">
              <a:lnSpc>
                <a:spcPct val="150000"/>
              </a:lnSpc>
              <a:spcBef>
                <a:spcPct val="20000"/>
              </a:spcBef>
              <a:spcAft>
                <a:spcPct val="0"/>
              </a:spcAft>
              <a:buClrTx/>
              <a:buSzTx/>
              <a:buFont typeface="Wingdings" pitchFamily="2" charset="2"/>
              <a:buChar char="ü"/>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rPr>
              <a:t>Link switching delay</a:t>
            </a:r>
          </a:p>
          <a:p>
            <a:pPr marL="742950" marR="0" lvl="1" indent="-285750" algn="l" defTabSz="914400" rtl="0" eaLnBrk="0" fontAlgn="base" latinLnBrk="0" hangingPunct="0">
              <a:lnSpc>
                <a:spcPct val="150000"/>
              </a:lnSpc>
              <a:spcBef>
                <a:spcPct val="20000"/>
              </a:spcBef>
              <a:spcAft>
                <a:spcPct val="0"/>
              </a:spcAft>
              <a:buClrTx/>
              <a:buSzTx/>
              <a:buFont typeface="Wingdings" pitchFamily="2" charset="2"/>
              <a:buChar char="ü"/>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rPr>
              <a:t>Data packet loss</a:t>
            </a:r>
          </a:p>
        </p:txBody>
      </p:sp>
    </p:spTree>
    <p:extLst>
      <p:ext uri="{BB962C8B-B14F-4D97-AF65-F5344CB8AC3E}">
        <p14:creationId xmlns:p14="http://schemas.microsoft.com/office/powerpoint/2010/main" val="1127721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sp>
        <p:nvSpPr>
          <p:cNvPr id="14" name="Content Placeholder 2"/>
          <p:cNvSpPr txBox="1">
            <a:spLocks/>
          </p:cNvSpPr>
          <p:nvPr/>
        </p:nvSpPr>
        <p:spPr>
          <a:xfrm>
            <a:off x="685800" y="1295400"/>
            <a:ext cx="8077200" cy="4114800"/>
          </a:xfrm>
          <a:prstGeom prst="rect">
            <a:avLst/>
          </a:prstGeom>
        </p:spPr>
        <p:txBody>
          <a:bodyPr/>
          <a:lstStyle/>
          <a:p>
            <a:pPr marL="342900" marR="0" lvl="0" indent="-342900" algn="l" defTabSz="914400" rtl="0" eaLnBrk="0" fontAlgn="base" latinLnBrk="0" hangingPunct="0">
              <a:lnSpc>
                <a:spcPct val="150000"/>
              </a:lnSpc>
              <a:spcBef>
                <a:spcPct val="20000"/>
              </a:spcBef>
              <a:spcAft>
                <a:spcPct val="0"/>
              </a:spcAft>
              <a:buClrTx/>
              <a:buSzTx/>
              <a:buFont typeface="Wingdings" pitchFamily="2" charset="2"/>
              <a:buChar char="v"/>
              <a:tabLst/>
              <a:defRPr/>
            </a:pPr>
            <a:r>
              <a:rPr kumimoji="0" lang="en-US" sz="2400" b="0" i="0" u="none" strike="noStrike" kern="0" cap="none" spc="0" normalizeH="0" baseline="0" noProof="0" dirty="0" smtClean="0">
                <a:ln>
                  <a:noFill/>
                </a:ln>
                <a:solidFill>
                  <a:schemeClr val="tx1"/>
                </a:solidFill>
                <a:effectLst/>
                <a:uLnTx/>
                <a:uFillTx/>
                <a:latin typeface="Times New Roman" pitchFamily="18" charset="0"/>
                <a:ea typeface="+mn-ea"/>
                <a:cs typeface="+mn-cs"/>
              </a:rPr>
              <a:t>Some of indoor positioning techniques:</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rPr>
              <a:t>Received Signal Strength Indication (RSSI)</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rPr>
              <a:t>Time Different of Arrival (TDOA)</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rPr>
              <a:t>Time of Arrival (TOA)</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rPr>
              <a:t>Angle of Arrival (AOA)</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rPr>
              <a:t>Multipath pattern</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v"/>
              <a:tabLst/>
              <a:defRPr/>
            </a:pPr>
            <a:r>
              <a:rPr kumimoji="0" lang="en-US" sz="2400" b="0" i="0" u="none" strike="noStrike" kern="0" cap="none" spc="0" normalizeH="0" baseline="0" noProof="0" dirty="0" smtClean="0">
                <a:ln>
                  <a:noFill/>
                </a:ln>
                <a:solidFill>
                  <a:schemeClr val="tx1"/>
                </a:solidFill>
                <a:effectLst/>
                <a:uLnTx/>
                <a:uFillTx/>
                <a:latin typeface="Times New Roman" pitchFamily="18" charset="0"/>
                <a:ea typeface="+mn-ea"/>
                <a:cs typeface="+mn-cs"/>
              </a:rPr>
              <a:t>RSSI is the simplest technique for implementation</a:t>
            </a:r>
            <a:endParaRPr kumimoji="0" lang="en-US" sz="2000" b="0" i="0" u="none" strike="noStrike" kern="0" cap="none" spc="0" normalizeH="0" baseline="0" noProof="0" dirty="0" smtClean="0">
              <a:ln>
                <a:noFill/>
              </a:ln>
              <a:solidFill>
                <a:schemeClr val="tx1"/>
              </a:solidFill>
              <a:effectLst/>
              <a:uLnTx/>
              <a:uFillTx/>
              <a:latin typeface="Times New Roman" pitchFamily="18" charset="0"/>
            </a:endParaRPr>
          </a:p>
          <a:p>
            <a:pPr marL="342900" lvl="0" indent="-342900" eaLnBrk="0" hangingPunct="0">
              <a:spcBef>
                <a:spcPct val="20000"/>
              </a:spcBef>
              <a:buFont typeface="Wingdings" pitchFamily="2" charset="2"/>
              <a:buChar char="v"/>
              <a:defRPr/>
            </a:pPr>
            <a:r>
              <a:rPr lang="en-US" altLang="ko-KR" sz="2000" kern="0" dirty="0" smtClean="0"/>
              <a:t>Advantage of LED localization</a:t>
            </a:r>
          </a:p>
          <a:p>
            <a:pPr marL="742950" lvl="1" indent="-285750" eaLnBrk="0" hangingPunct="0">
              <a:spcBef>
                <a:spcPct val="20000"/>
              </a:spcBef>
              <a:buFont typeface="Wingdings" pitchFamily="2" charset="2"/>
              <a:buChar char="ü"/>
              <a:defRPr/>
            </a:pPr>
            <a:r>
              <a:rPr lang="en-US" altLang="ko-KR" sz="2000" kern="0" dirty="0" smtClean="0"/>
              <a:t>Higher resolutions (</a:t>
            </a:r>
            <a:r>
              <a:rPr lang="en-US" altLang="ko-KR" sz="2000" kern="0" dirty="0"/>
              <a:t>cm level </a:t>
            </a:r>
            <a:r>
              <a:rPr lang="en-US" altLang="ko-KR" sz="2000" kern="0" dirty="0" smtClean="0"/>
              <a:t>)</a:t>
            </a:r>
          </a:p>
          <a:p>
            <a:pPr marL="342900" lvl="0" indent="-342900" eaLnBrk="0" hangingPunct="0">
              <a:spcBef>
                <a:spcPct val="20000"/>
              </a:spcBef>
              <a:buFont typeface="Wingdings" pitchFamily="2" charset="2"/>
              <a:buChar char="v"/>
              <a:defRPr/>
            </a:pPr>
            <a:r>
              <a:rPr lang="en-US" altLang="ko-KR" sz="2400" kern="0" dirty="0"/>
              <a:t>Problems of LED localization:</a:t>
            </a:r>
          </a:p>
          <a:p>
            <a:pPr marL="742950" lvl="1" indent="-285750" eaLnBrk="0" hangingPunct="0">
              <a:spcBef>
                <a:spcPct val="20000"/>
              </a:spcBef>
              <a:buFont typeface="Wingdings" pitchFamily="2" charset="2"/>
              <a:buChar char="ü"/>
              <a:defRPr/>
            </a:pPr>
            <a:r>
              <a:rPr lang="en-US" altLang="ko-KR" sz="2000" kern="0" dirty="0"/>
              <a:t>Narrow coverage</a:t>
            </a:r>
          </a:p>
          <a:p>
            <a:pPr marL="742950" lvl="1" indent="-285750" eaLnBrk="0" hangingPunct="0">
              <a:spcBef>
                <a:spcPct val="20000"/>
              </a:spcBef>
              <a:buFont typeface="Wingdings" pitchFamily="2" charset="2"/>
              <a:buChar char="ü"/>
              <a:defRPr/>
            </a:pPr>
            <a:r>
              <a:rPr lang="en-US" altLang="ko-KR" sz="2000" kern="0" dirty="0"/>
              <a:t>Short distance</a:t>
            </a:r>
          </a:p>
          <a:p>
            <a:pPr marL="742950" lvl="1" indent="-285750" eaLnBrk="0" hangingPunct="0">
              <a:spcBef>
                <a:spcPct val="20000"/>
              </a:spcBef>
              <a:buFont typeface="Wingdings" pitchFamily="2" charset="2"/>
              <a:buChar char="ü"/>
              <a:defRPr/>
            </a:pPr>
            <a:endParaRPr lang="en-US" altLang="ko-KR" sz="2000" kern="0" dirty="0"/>
          </a:p>
        </p:txBody>
      </p:sp>
      <p:sp>
        <p:nvSpPr>
          <p:cNvPr id="15" name="Title 1"/>
          <p:cNvSpPr txBox="1">
            <a:spLocks/>
          </p:cNvSpPr>
          <p:nvPr/>
        </p:nvSpPr>
        <p:spPr>
          <a:xfrm>
            <a:off x="685800" y="609600"/>
            <a:ext cx="7772400" cy="685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Localization for LBS applications</a:t>
            </a:r>
          </a:p>
        </p:txBody>
      </p:sp>
    </p:spTree>
    <p:extLst>
      <p:ext uri="{BB962C8B-B14F-4D97-AF65-F5344CB8AC3E}">
        <p14:creationId xmlns:p14="http://schemas.microsoft.com/office/powerpoint/2010/main" val="1903073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a:xfrm>
            <a:off x="685800" y="381456"/>
            <a:ext cx="1600200" cy="215444"/>
          </a:xfrm>
        </p:spPr>
        <p:txBody>
          <a:bodyPr/>
          <a:lstStyle/>
          <a:p>
            <a:r>
              <a:rPr lang="en-US" altLang="ko-KR" dirty="0" smtClean="0"/>
              <a:t>November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9</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sz="1400" b="1" dirty="0" smtClean="0"/>
                <a:t>doc.: IEEE 15-12-0636-00-0led</a:t>
              </a:r>
              <a:endParaRPr lang="ko-KR" altLang="en-US" sz="1400" b="1" dirty="0"/>
            </a:p>
          </p:txBody>
        </p:sp>
      </p:grpSp>
      <p:sp>
        <p:nvSpPr>
          <p:cNvPr id="15" name="Content Placeholder 2"/>
          <p:cNvSpPr txBox="1">
            <a:spLocks/>
          </p:cNvSpPr>
          <p:nvPr/>
        </p:nvSpPr>
        <p:spPr>
          <a:xfrm>
            <a:off x="685800" y="1600200"/>
            <a:ext cx="7772400" cy="4572000"/>
          </a:xfrm>
          <a:prstGeom prst="rect">
            <a:avLst/>
          </a:prstGeom>
        </p:spPr>
        <p:txBody>
          <a:bodyPr/>
          <a:lstStyle/>
          <a:p>
            <a:pPr marL="342900" marR="0" lvl="0" indent="-342900" algn="just" defTabSz="914400" rtl="0" eaLnBrk="0" fontAlgn="base" latinLnBrk="0" hangingPunct="0">
              <a:lnSpc>
                <a:spcPct val="100000"/>
              </a:lnSpc>
              <a:spcBef>
                <a:spcPct val="20000"/>
              </a:spcBef>
              <a:spcAft>
                <a:spcPct val="0"/>
              </a:spcAft>
              <a:buClrTx/>
              <a:buSzTx/>
              <a:buFont typeface="Wingdings" pitchFamily="2" charset="2"/>
              <a:buChar char="v"/>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For deployment </a:t>
            </a:r>
            <a:r>
              <a:rPr lang="en-US" sz="2000" kern="0" dirty="0" smtClean="0">
                <a:cs typeface="Times New Roman" pitchFamily="18" charset="0"/>
              </a:rPr>
              <a:t>of active LED-ID system the</a:t>
            </a: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MAC sub layer</a:t>
            </a:r>
            <a:r>
              <a:rPr kumimoji="0" lang="en-US" sz="2000" b="0" i="0" u="none" strike="noStrike" kern="0" cap="none" spc="0" normalizeH="0" noProof="0" dirty="0" smtClean="0">
                <a:ln>
                  <a:noFill/>
                </a:ln>
                <a:solidFill>
                  <a:schemeClr val="tx1"/>
                </a:solidFill>
                <a:effectLst/>
                <a:uLnTx/>
                <a:uFillTx/>
                <a:latin typeface="Times New Roman" pitchFamily="18" charset="0"/>
                <a:ea typeface="+mn-ea"/>
                <a:cs typeface="Times New Roman" pitchFamily="18" charset="0"/>
              </a:rPr>
              <a:t> should be </a:t>
            </a: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responsible for the following tasks:</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Generating network beacons if the device is a coordinator</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Synchronizing to network beacons</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Supporting VPAN association and disassociation</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Supporting color function</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Supporting visibility</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Supporting dimming</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Flicker removal scheme</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Supporting visual indication of device status and channel quality</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Supporting device security</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Providing a reliable link between two peer MAC entities</a:t>
            </a:r>
          </a:p>
          <a:p>
            <a:pPr marL="742950" marR="0" lvl="1" indent="-285750" algn="l"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en-US" sz="18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Supporting mobility</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800" b="0" i="0" u="none" strike="noStrike" kern="0" cap="none" spc="0" normalizeH="0" baseline="0" noProof="0" dirty="0">
              <a:ln>
                <a:noFill/>
              </a:ln>
              <a:solidFill>
                <a:schemeClr val="tx1"/>
              </a:solidFill>
              <a:effectLst/>
              <a:uLnTx/>
              <a:uFillTx/>
              <a:latin typeface="Times New Roman" pitchFamily="18" charset="0"/>
              <a:ea typeface="+mn-ea"/>
              <a:cs typeface="+mn-cs"/>
            </a:endParaRPr>
          </a:p>
        </p:txBody>
      </p:sp>
      <p:sp>
        <p:nvSpPr>
          <p:cNvPr id="16" name="Title 1"/>
          <p:cNvSpPr txBox="1">
            <a:spLocks/>
          </p:cNvSpPr>
          <p:nvPr/>
        </p:nvSpPr>
        <p:spPr>
          <a:xfrm>
            <a:off x="152400" y="685800"/>
            <a:ext cx="8763000" cy="685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MAC functionalities for Active LED-ID</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920591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6621</TotalTime>
  <Words>728</Words>
  <Application>Microsoft Office PowerPoint</Application>
  <PresentationFormat>On-screen Show (4:3)</PresentationFormat>
  <Paragraphs>189</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VLC_Composition_090917</vt:lpstr>
      <vt:lpstr>Visio</vt:lpstr>
      <vt:lpstr>PowerPoint Presentation</vt:lpstr>
      <vt:lpstr>Contents</vt:lpstr>
      <vt:lpstr>Key issues of Active LED-ID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Jippo</cp:lastModifiedBy>
  <cp:revision>436</cp:revision>
  <cp:lastPrinted>2012-03-12T07:40:50Z</cp:lastPrinted>
  <dcterms:created xsi:type="dcterms:W3CDTF">2009-09-18T11:31:33Z</dcterms:created>
  <dcterms:modified xsi:type="dcterms:W3CDTF">2012-11-14T08:18:29Z</dcterms:modified>
</cp:coreProperties>
</file>