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9" r:id="rId2"/>
    <p:sldId id="270" r:id="rId3"/>
    <p:sldId id="272" r:id="rId4"/>
    <p:sldId id="274" r:id="rId5"/>
    <p:sldId id="275" r:id="rId6"/>
    <p:sldId id="279" r:id="rId7"/>
    <p:sldId id="276" r:id="rId8"/>
    <p:sldId id="277" r:id="rId9"/>
    <p:sldId id="281" r:id="rId10"/>
    <p:sldId id="278" r:id="rId11"/>
    <p:sldId id="280" r:id="rId12"/>
  </p:sldIdLst>
  <p:sldSz cx="9144000" cy="6858000" type="screen4x3"/>
  <p:notesSz cx="70104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33"/>
    <a:srgbClr val="CC00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718" autoAdjust="0"/>
    <p:restoredTop sz="94705" autoAdjust="0"/>
  </p:normalViewPr>
  <p:slideViewPr>
    <p:cSldViewPr>
      <p:cViewPr>
        <p:scale>
          <a:sx n="80" d="100"/>
          <a:sy n="80" d="100"/>
        </p:scale>
        <p:origin x="-1718"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0" d="100"/>
          <a:sy n="60" d="100"/>
        </p:scale>
        <p:origin x="-2760"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84576" y="-40361"/>
            <a:ext cx="2722563" cy="430887"/>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8213" eaLnBrk="0" hangingPunct="0">
              <a:defRPr sz="1400" b="1"/>
            </a:lvl1pPr>
          </a:lstStyle>
          <a:p>
            <a:r>
              <a:rPr lang="en-US" smtClean="0"/>
              <a:t>September 2009doc.: IEEE 802.15-12-0278-00-wng0</a:t>
            </a:r>
            <a:endParaRPr lang="en-US"/>
          </a:p>
        </p:txBody>
      </p:sp>
      <p:sp>
        <p:nvSpPr>
          <p:cNvPr id="3075" name="Rectangle 3"/>
          <p:cNvSpPr>
            <a:spLocks noGrp="1" noChangeArrowheads="1"/>
          </p:cNvSpPr>
          <p:nvPr>
            <p:ph type="dt" sz="quarter" idx="1"/>
          </p:nvPr>
        </p:nvSpPr>
        <p:spPr bwMode="auto">
          <a:xfrm>
            <a:off x="703263" y="175081"/>
            <a:ext cx="2335212"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8213" eaLnBrk="0" hangingPunct="0">
              <a:defRPr sz="1400" b="1"/>
            </a:lvl1pPr>
          </a:lstStyle>
          <a:p>
            <a:fld id="{378C396A-494E-4CAA-B146-1CF12B224978}" type="datetime1">
              <a:rPr lang="en-US"/>
              <a:pPr/>
              <a:t>11/14/2012</a:t>
            </a:fld>
            <a:r>
              <a:rPr lang="en-US"/>
              <a:t>&lt;month year&gt;</a:t>
            </a:r>
          </a:p>
        </p:txBody>
      </p:sp>
      <p:sp>
        <p:nvSpPr>
          <p:cNvPr id="3076" name="Rectangle 4"/>
          <p:cNvSpPr>
            <a:spLocks noGrp="1" noChangeArrowheads="1"/>
          </p:cNvSpPr>
          <p:nvPr>
            <p:ph type="ftr" sz="quarter" idx="2"/>
          </p:nvPr>
        </p:nvSpPr>
        <p:spPr bwMode="auto">
          <a:xfrm>
            <a:off x="4206876" y="8997950"/>
            <a:ext cx="2181225"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8213" eaLnBrk="0" hangingPunct="0">
              <a:defRPr sz="1000"/>
            </a:lvl1pPr>
          </a:lstStyle>
          <a:p>
            <a:r>
              <a:rPr lang="en-US"/>
              <a:t>&lt;author&gt;, &lt;company&gt;</a:t>
            </a:r>
          </a:p>
        </p:txBody>
      </p:sp>
      <p:sp>
        <p:nvSpPr>
          <p:cNvPr id="3077" name="Rectangle 5"/>
          <p:cNvSpPr>
            <a:spLocks noGrp="1" noChangeArrowheads="1"/>
          </p:cNvSpPr>
          <p:nvPr>
            <p:ph type="sldNum" sz="quarter" idx="3"/>
          </p:nvPr>
        </p:nvSpPr>
        <p:spPr bwMode="auto">
          <a:xfrm>
            <a:off x="2727326" y="8997950"/>
            <a:ext cx="1400175"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8213" eaLnBrk="0" hangingPunct="0">
              <a:defRPr sz="1000"/>
            </a:lvl1pPr>
          </a:lstStyle>
          <a:p>
            <a:r>
              <a:rPr lang="en-US"/>
              <a:t>Page </a:t>
            </a:r>
            <a:fld id="{3356F652-433C-46BD-A755-9E2264A25F45}" type="slidenum">
              <a:rPr lang="en-US"/>
              <a:pPr/>
              <a:t>‹#›</a:t>
            </a:fld>
            <a:endParaRPr lang="en-US"/>
          </a:p>
        </p:txBody>
      </p:sp>
      <p:sp>
        <p:nvSpPr>
          <p:cNvPr id="3078" name="Line 6"/>
          <p:cNvSpPr>
            <a:spLocks noChangeShapeType="1"/>
          </p:cNvSpPr>
          <p:nvPr/>
        </p:nvSpPr>
        <p:spPr bwMode="auto">
          <a:xfrm>
            <a:off x="701676" y="387350"/>
            <a:ext cx="560705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3079" name="Rectangle 7"/>
          <p:cNvSpPr>
            <a:spLocks noChangeArrowheads="1"/>
          </p:cNvSpPr>
          <p:nvPr/>
        </p:nvSpPr>
        <p:spPr bwMode="auto">
          <a:xfrm>
            <a:off x="701675" y="8997950"/>
            <a:ext cx="719138" cy="184666"/>
          </a:xfrm>
          <a:prstGeom prst="rect">
            <a:avLst/>
          </a:prstGeom>
          <a:noFill/>
          <a:ln w="9525">
            <a:noFill/>
            <a:miter lim="800000"/>
            <a:headEnd/>
            <a:tailEnd/>
          </a:ln>
          <a:effectLst/>
        </p:spPr>
        <p:txBody>
          <a:bodyPr lIns="0" tIns="0" rIns="0" bIns="0">
            <a:spAutoFit/>
          </a:bodyPr>
          <a:lstStyle/>
          <a:p>
            <a:pPr defTabSz="938213" eaLnBrk="0" hangingPunct="0"/>
            <a:r>
              <a:rPr lang="en-US"/>
              <a:t>Submission</a:t>
            </a:r>
          </a:p>
        </p:txBody>
      </p:sp>
      <p:sp>
        <p:nvSpPr>
          <p:cNvPr id="3080" name="Line 8"/>
          <p:cNvSpPr>
            <a:spLocks noChangeShapeType="1"/>
          </p:cNvSpPr>
          <p:nvPr/>
        </p:nvSpPr>
        <p:spPr bwMode="auto">
          <a:xfrm>
            <a:off x="701676" y="8986838"/>
            <a:ext cx="57626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extLst>
      <p:ext uri="{BB962C8B-B14F-4D97-AF65-F5344CB8AC3E}">
        <p14:creationId xmlns:p14="http://schemas.microsoft.com/office/powerpoint/2010/main" val="191185838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05200" y="-119737"/>
            <a:ext cx="2844800" cy="430887"/>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8213" eaLnBrk="0" hangingPunct="0">
              <a:defRPr sz="1400" b="1"/>
            </a:lvl1pPr>
          </a:lstStyle>
          <a:p>
            <a:r>
              <a:rPr lang="en-US" smtClean="0"/>
              <a:t>September 2009doc.: IEEE 802.15-12-0278-00-wng0</a:t>
            </a:r>
            <a:endParaRPr lang="en-US"/>
          </a:p>
        </p:txBody>
      </p:sp>
      <p:sp>
        <p:nvSpPr>
          <p:cNvPr id="2051" name="Rectangle 3"/>
          <p:cNvSpPr>
            <a:spLocks noGrp="1" noChangeArrowheads="1"/>
          </p:cNvSpPr>
          <p:nvPr>
            <p:ph type="dt" idx="1"/>
          </p:nvPr>
        </p:nvSpPr>
        <p:spPr bwMode="auto">
          <a:xfrm>
            <a:off x="661988" y="95707"/>
            <a:ext cx="2765425"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8213" eaLnBrk="0" hangingPunct="0">
              <a:defRPr sz="1400" b="1"/>
            </a:lvl1pPr>
          </a:lstStyle>
          <a:p>
            <a:fld id="{AFDAFFE8-75B2-4EB4-8EB5-D649CD28A1B2}" type="datetime1">
              <a:rPr lang="en-US"/>
              <a:pPr/>
              <a:t>11/14/2012</a:t>
            </a:fld>
            <a:r>
              <a:rPr lang="en-US"/>
              <a:t>&lt;month year&gt;</a:t>
            </a:r>
          </a:p>
        </p:txBody>
      </p:sp>
      <p:sp>
        <p:nvSpPr>
          <p:cNvPr id="23556" name="Rectangle 4"/>
          <p:cNvSpPr>
            <a:spLocks noGrp="1" noRot="1" noChangeAspect="1" noChangeArrowheads="1" noTextEdit="1"/>
          </p:cNvSpPr>
          <p:nvPr>
            <p:ph type="sldImg" idx="2"/>
          </p:nvPr>
        </p:nvSpPr>
        <p:spPr bwMode="auto">
          <a:xfrm>
            <a:off x="1190625" y="703263"/>
            <a:ext cx="4630738" cy="347345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33451" y="4416426"/>
            <a:ext cx="5143500" cy="4183063"/>
          </a:xfrm>
          <a:prstGeom prst="rect">
            <a:avLst/>
          </a:prstGeom>
          <a:noFill/>
          <a:ln w="9525">
            <a:noFill/>
            <a:miter lim="800000"/>
            <a:headEnd/>
            <a:tailEnd/>
          </a:ln>
        </p:spPr>
        <p:txBody>
          <a:bodyPr vert="horz" wrap="square" lIns="94187" tIns="46296" rIns="94187" bIns="4629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813176" y="9001125"/>
            <a:ext cx="2536825"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60375" lvl="4" algn="r" defTabSz="938213" eaLnBrk="0" hangingPunct="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65451" y="9001125"/>
            <a:ext cx="81121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8213" eaLnBrk="0" hangingPunct="0">
              <a:defRPr/>
            </a:lvl1pPr>
          </a:lstStyle>
          <a:p>
            <a:r>
              <a:rPr lang="en-US"/>
              <a:t>Page </a:t>
            </a:r>
            <a:fld id="{3D3E9B2A-6799-40D7-89FD-ABBA798CF9AC}" type="slidenum">
              <a:rPr lang="en-US"/>
              <a:pPr/>
              <a:t>‹#›</a:t>
            </a:fld>
            <a:endParaRPr lang="en-US"/>
          </a:p>
        </p:txBody>
      </p:sp>
      <p:sp>
        <p:nvSpPr>
          <p:cNvPr id="2056" name="Rectangle 8"/>
          <p:cNvSpPr>
            <a:spLocks noChangeArrowheads="1"/>
          </p:cNvSpPr>
          <p:nvPr/>
        </p:nvSpPr>
        <p:spPr bwMode="auto">
          <a:xfrm>
            <a:off x="731839" y="9001125"/>
            <a:ext cx="719137" cy="184666"/>
          </a:xfrm>
          <a:prstGeom prst="rect">
            <a:avLst/>
          </a:prstGeom>
          <a:noFill/>
          <a:ln w="9525">
            <a:noFill/>
            <a:miter lim="800000"/>
            <a:headEnd/>
            <a:tailEnd/>
          </a:ln>
          <a:effectLst/>
        </p:spPr>
        <p:txBody>
          <a:bodyPr lIns="0" tIns="0" rIns="0" bIns="0">
            <a:spAutoFit/>
          </a:bodyPr>
          <a:lstStyle/>
          <a:p>
            <a:pPr defTabSz="919163" eaLnBrk="0" hangingPunct="0"/>
            <a:r>
              <a:rPr lang="en-US"/>
              <a:t>Submission</a:t>
            </a:r>
          </a:p>
        </p:txBody>
      </p:sp>
      <p:sp>
        <p:nvSpPr>
          <p:cNvPr id="2057" name="Line 9"/>
          <p:cNvSpPr>
            <a:spLocks noChangeShapeType="1"/>
          </p:cNvSpPr>
          <p:nvPr/>
        </p:nvSpPr>
        <p:spPr bwMode="auto">
          <a:xfrm>
            <a:off x="731838" y="8999538"/>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2058" name="Line 10"/>
          <p:cNvSpPr>
            <a:spLocks noChangeShapeType="1"/>
          </p:cNvSpPr>
          <p:nvPr/>
        </p:nvSpPr>
        <p:spPr bwMode="auto">
          <a:xfrm>
            <a:off x="654051" y="296863"/>
            <a:ext cx="57023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extLst>
      <p:ext uri="{BB962C8B-B14F-4D97-AF65-F5344CB8AC3E}">
        <p14:creationId xmlns:p14="http://schemas.microsoft.com/office/powerpoint/2010/main" val="32604583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hdr" sz="quarter"/>
          </p:nvPr>
        </p:nvSpPr>
        <p:spPr>
          <a:ln/>
        </p:spPr>
        <p:txBody>
          <a:bodyPr/>
          <a:lstStyle/>
          <a:p>
            <a:r>
              <a:rPr lang="en-US" smtClean="0"/>
              <a:t>September 2009doc.: IEEE 802.15-12-0278-00-wng0</a:t>
            </a:r>
            <a:endParaRPr lang="en-US" dirty="0"/>
          </a:p>
        </p:txBody>
      </p:sp>
      <p:sp>
        <p:nvSpPr>
          <p:cNvPr id="9" name="Rectangle 3"/>
          <p:cNvSpPr>
            <a:spLocks noGrp="1" noChangeArrowheads="1"/>
          </p:cNvSpPr>
          <p:nvPr>
            <p:ph type="dt" idx="1"/>
          </p:nvPr>
        </p:nvSpPr>
        <p:spPr>
          <a:ln/>
        </p:spPr>
        <p:txBody>
          <a:bodyPr/>
          <a:lstStyle/>
          <a:p>
            <a:fld id="{DDEB5ECF-DBF0-4B00-A34B-6D739605B8EB}" type="datetime1">
              <a:rPr lang="en-US"/>
              <a:pPr/>
              <a:t>11/14/2012</a:t>
            </a:fld>
            <a:r>
              <a:rPr lang="en-US"/>
              <a:t>&lt;month year&gt;</a:t>
            </a:r>
          </a:p>
        </p:txBody>
      </p:sp>
      <p:sp>
        <p:nvSpPr>
          <p:cNvPr id="24578" name="Slide Image Placeholder 1"/>
          <p:cNvSpPr>
            <a:spLocks noGrp="1" noRot="1" noChangeAspect="1" noTextEdit="1"/>
          </p:cNvSpPr>
          <p:nvPr>
            <p:ph type="sldImg"/>
          </p:nvPr>
        </p:nvSpPr>
        <p:spPr>
          <a:xfrm>
            <a:off x="1189038" y="703263"/>
            <a:ext cx="4632325" cy="3473450"/>
          </a:xfrm>
          <a:ln/>
        </p:spPr>
      </p:sp>
      <p:sp>
        <p:nvSpPr>
          <p:cNvPr id="24579" name="Notes Placeholder 2"/>
          <p:cNvSpPr>
            <a:spLocks noGrp="1"/>
          </p:cNvSpPr>
          <p:nvPr>
            <p:ph type="body" idx="1"/>
          </p:nvPr>
        </p:nvSpPr>
        <p:spPr/>
        <p:txBody>
          <a:bodyPr/>
          <a:lstStyle/>
          <a:p>
            <a:endParaRPr lang="en-US" smtClean="0"/>
          </a:p>
        </p:txBody>
      </p:sp>
      <p:sp>
        <p:nvSpPr>
          <p:cNvPr id="24580" name="Header Placeholder 3"/>
          <p:cNvSpPr txBox="1">
            <a:spLocks noGrp="1"/>
          </p:cNvSpPr>
          <p:nvPr/>
        </p:nvSpPr>
        <p:spPr bwMode="auto">
          <a:xfrm>
            <a:off x="3505200" y="95707"/>
            <a:ext cx="2844800" cy="215444"/>
          </a:xfrm>
          <a:prstGeom prst="rect">
            <a:avLst/>
          </a:prstGeom>
          <a:noFill/>
          <a:ln w="9525">
            <a:noFill/>
            <a:miter lim="800000"/>
            <a:headEnd/>
            <a:tailEnd/>
          </a:ln>
        </p:spPr>
        <p:txBody>
          <a:bodyPr lIns="0" tIns="0" rIns="0" bIns="0" anchor="b">
            <a:spAutoFit/>
          </a:bodyPr>
          <a:lstStyle/>
          <a:p>
            <a:pPr algn="r" defTabSz="938213" eaLnBrk="0" hangingPunct="0"/>
            <a:r>
              <a:rPr lang="en-US" sz="1400" b="1"/>
              <a:t>doc.: IEEE 802.15-09-0117-00-0007</a:t>
            </a:r>
          </a:p>
        </p:txBody>
      </p:sp>
      <p:sp>
        <p:nvSpPr>
          <p:cNvPr id="24581" name="Date Placeholder 4"/>
          <p:cNvSpPr txBox="1">
            <a:spLocks noGrp="1"/>
          </p:cNvSpPr>
          <p:nvPr/>
        </p:nvSpPr>
        <p:spPr bwMode="auto">
          <a:xfrm>
            <a:off x="661988" y="95707"/>
            <a:ext cx="2765425" cy="215444"/>
          </a:xfrm>
          <a:prstGeom prst="rect">
            <a:avLst/>
          </a:prstGeom>
          <a:noFill/>
          <a:ln w="9525">
            <a:noFill/>
            <a:miter lim="800000"/>
            <a:headEnd/>
            <a:tailEnd/>
          </a:ln>
        </p:spPr>
        <p:txBody>
          <a:bodyPr lIns="0" tIns="0" rIns="0" bIns="0" anchor="b">
            <a:spAutoFit/>
          </a:bodyPr>
          <a:lstStyle/>
          <a:p>
            <a:pPr defTabSz="938213" eaLnBrk="0" hangingPunct="0"/>
            <a:r>
              <a:rPr lang="en-US" sz="1400" b="1"/>
              <a:t>&lt;month year&gt;</a:t>
            </a:r>
          </a:p>
        </p:txBody>
      </p:sp>
      <p:sp>
        <p:nvSpPr>
          <p:cNvPr id="24582" name="Footer Placeholder 5"/>
          <p:cNvSpPr>
            <a:spLocks noGrp="1"/>
          </p:cNvSpPr>
          <p:nvPr>
            <p:ph type="ftr" sz="quarter" idx="4"/>
          </p:nvPr>
        </p:nvSpPr>
        <p:spPr>
          <a:noFill/>
        </p:spPr>
        <p:txBody>
          <a:bodyPr/>
          <a:lstStyle/>
          <a:p>
            <a:pPr lvl="4"/>
            <a:r>
              <a:rPr lang="en-US"/>
              <a:t>&lt;author&gt;, &lt;company&gt;</a:t>
            </a:r>
          </a:p>
        </p:txBody>
      </p:sp>
      <p:sp>
        <p:nvSpPr>
          <p:cNvPr id="24583" name="Slide Number Placeholder 6"/>
          <p:cNvSpPr>
            <a:spLocks noGrp="1"/>
          </p:cNvSpPr>
          <p:nvPr>
            <p:ph type="sldNum" sz="quarter" idx="5"/>
          </p:nvPr>
        </p:nvSpPr>
        <p:spPr>
          <a:noFill/>
        </p:spPr>
        <p:txBody>
          <a:bodyPr/>
          <a:lstStyle/>
          <a:p>
            <a:r>
              <a:rPr lang="en-US"/>
              <a:t>Page </a:t>
            </a:r>
            <a:fld id="{DE724A62-13E4-4261-84BB-CCFBA250F072}" type="slidenum">
              <a:rPr lang="en-US"/>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a:spLocks noChangeArrowheads="1"/>
          </p:cNvSpPr>
          <p:nvPr/>
        </p:nvSpPr>
        <p:spPr bwMode="auto">
          <a:xfrm>
            <a:off x="4495800" y="396875"/>
            <a:ext cx="3962400" cy="215900"/>
          </a:xfrm>
          <a:prstGeom prst="rect">
            <a:avLst/>
          </a:prstGeom>
          <a:noFill/>
          <a:ln w="9525">
            <a:noFill/>
            <a:miter lim="800000"/>
            <a:headEnd/>
            <a:tailEnd/>
          </a:ln>
          <a:effectLst/>
        </p:spPr>
        <p:txBody>
          <a:bodyPr lIns="0" tIns="0" rIns="0" bIns="0" anchor="b">
            <a:spAutoFit/>
          </a:bodyPr>
          <a:lstStyle/>
          <a:p>
            <a:pPr lvl="4" algn="r" eaLnBrk="0" hangingPunct="0">
              <a:defRPr/>
            </a:pPr>
            <a:r>
              <a:rPr lang="en-US" sz="1400" b="1" dirty="0"/>
              <a:t>doc.: IEEE 802.15-xxxxx</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8" name="TextBox 7"/>
          <p:cNvSpPr txBox="1"/>
          <p:nvPr/>
        </p:nvSpPr>
        <p:spPr>
          <a:xfrm>
            <a:off x="5791200" y="301625"/>
            <a:ext cx="3171825" cy="307975"/>
          </a:xfrm>
          <a:prstGeom prst="rect">
            <a:avLst/>
          </a:prstGeom>
          <a:solidFill>
            <a:schemeClr val="bg1"/>
          </a:solidFill>
        </p:spPr>
        <p:txBody>
          <a:bodyPr wrap="none">
            <a:spAutoFit/>
          </a:bodyPr>
          <a:lstStyle/>
          <a:p>
            <a:r>
              <a:rPr lang="en-US" sz="1400" b="1" dirty="0" smtClean="0">
                <a:solidFill>
                  <a:schemeClr val="tx1"/>
                </a:solidFill>
              </a:rPr>
              <a:t>doc. : </a:t>
            </a:r>
            <a:r>
              <a:rPr lang="en-US" altLang="ko-KR" sz="1400" b="1" dirty="0" smtClean="0">
                <a:solidFill>
                  <a:schemeClr val="tx1"/>
                </a:solidFill>
              </a:rPr>
              <a:t>: IEEE 802.</a:t>
            </a:r>
            <a:r>
              <a:rPr lang="en-US" altLang="ko-KR" sz="1400" b="1" dirty="0" smtClean="0">
                <a:solidFill>
                  <a:schemeClr val="tx1"/>
                </a:solidFill>
                <a:effectLst/>
              </a:rPr>
              <a:t> 15-12-0164-00-wng0 </a:t>
            </a:r>
            <a:endParaRPr lang="en-US" sz="1400" b="1" dirty="0">
              <a:solidFill>
                <a:schemeClr val="tx1"/>
              </a:solidFill>
            </a:endParaRPr>
          </a:p>
        </p:txBody>
      </p:sp>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12" name="Rectangle 11"/>
          <p:cNvSpPr>
            <a:spLocks noGrp="1" noChangeArrowheads="1"/>
          </p:cNvSpPr>
          <p:nvPr>
            <p:ph type="ftr" sz="quarter" idx="11"/>
          </p:nvPr>
        </p:nvSpPr>
        <p:spPr>
          <a:xfrm>
            <a:off x="5486400" y="6475413"/>
            <a:ext cx="3124200" cy="182562"/>
          </a:xfrm>
        </p:spPr>
        <p:txBody>
          <a:bodyPr/>
          <a:lstStyle>
            <a:lvl1pPr>
              <a:defRPr/>
            </a:lvl1pPr>
          </a:lstStyle>
          <a:p>
            <a:r>
              <a:rPr lang="nn-NO" smtClean="0"/>
              <a:t>Yeong Min Jang, Kookmin University</a:t>
            </a:r>
            <a:endParaRPr lang="en-US"/>
          </a:p>
        </p:txBody>
      </p:sp>
      <p:sp>
        <p:nvSpPr>
          <p:cNvPr id="13" name="Rectangle 12"/>
          <p:cNvSpPr>
            <a:spLocks noGrp="1" noChangeArrowheads="1"/>
          </p:cNvSpPr>
          <p:nvPr>
            <p:ph type="sldNum" sz="quarter" idx="12"/>
          </p:nvPr>
        </p:nvSpPr>
        <p:spPr/>
        <p:txBody>
          <a:bodyPr/>
          <a:lstStyle>
            <a:lvl1pPr>
              <a:defRPr/>
            </a:lvl1pPr>
          </a:lstStyle>
          <a:p>
            <a:pPr>
              <a:defRPr/>
            </a:pPr>
            <a:r>
              <a:rPr lang="en-US"/>
              <a:t>Slide </a:t>
            </a:r>
            <a:fld id="{BF29BC87-BF55-421B-B54D-29C11A5C93C2}" type="slidenum">
              <a:rPr lang="en-US"/>
              <a:pPr>
                <a:defRPr/>
              </a:pPr>
              <a:t>‹#›</a:t>
            </a:fld>
            <a:endParaRPr lang="en-US"/>
          </a:p>
        </p:txBody>
      </p:sp>
      <p:sp>
        <p:nvSpPr>
          <p:cNvPr id="14" name="Date Placeholder 1"/>
          <p:cNvSpPr>
            <a:spLocks noGrp="1"/>
          </p:cNvSpPr>
          <p:nvPr>
            <p:ph type="dt" sz="half" idx="10"/>
          </p:nvPr>
        </p:nvSpPr>
        <p:spPr>
          <a:xfrm>
            <a:off x="685800" y="381456"/>
            <a:ext cx="1600200" cy="215444"/>
          </a:xfrm>
        </p:spPr>
        <p:txBody>
          <a:bodyPr/>
          <a:lstStyle/>
          <a:p>
            <a:r>
              <a:rPr lang="en-US" altLang="ko-KR" smtClean="0"/>
              <a:t>May 2012</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5"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766B7E9-C1CC-4B81-9E3E-BDC5014A504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5"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9A7FD99-E112-416B-8982-6B30D5468DF1}"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981200"/>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384175"/>
            <a:ext cx="1600200" cy="212725"/>
          </a:xfrm>
        </p:spPr>
        <p:txBody>
          <a:bodyPr/>
          <a:lstStyle>
            <a:lvl1pPr>
              <a:defRPr/>
            </a:lvl1pPr>
          </a:lstStyle>
          <a:p>
            <a:r>
              <a:rPr lang="en-US" altLang="ko-KR" smtClean="0"/>
              <a:t>May 2012</a:t>
            </a:r>
            <a:endParaRPr lang="en-US"/>
          </a:p>
        </p:txBody>
      </p:sp>
      <p:sp>
        <p:nvSpPr>
          <p:cNvPr id="5" name="Footer Placeholder 4"/>
          <p:cNvSpPr>
            <a:spLocks noGrp="1"/>
          </p:cNvSpPr>
          <p:nvPr>
            <p:ph type="ftr" sz="quarter" idx="11"/>
          </p:nvPr>
        </p:nvSpPr>
        <p:spPr>
          <a:xfrm>
            <a:off x="5486400" y="6475413"/>
            <a:ext cx="3124200" cy="184150"/>
          </a:xfrm>
        </p:spPr>
        <p:txBody>
          <a:bodyPr/>
          <a:lstStyle>
            <a:lvl1pPr>
              <a:defRPr/>
            </a:lvl1pPr>
          </a:lstStyle>
          <a:p>
            <a:r>
              <a:rPr lang="en-US"/>
              <a:t>Yeong Min Jang, Kookmin University</a:t>
            </a:r>
          </a:p>
        </p:txBody>
      </p:sp>
      <p:sp>
        <p:nvSpPr>
          <p:cNvPr id="6" name="Slide Number Placeholder 5"/>
          <p:cNvSpPr>
            <a:spLocks noGrp="1"/>
          </p:cNvSpPr>
          <p:nvPr>
            <p:ph type="sldNum" sz="quarter" idx="12"/>
          </p:nvPr>
        </p:nvSpPr>
        <p:spPr>
          <a:xfrm>
            <a:off x="4344988" y="6475413"/>
            <a:ext cx="530225" cy="182562"/>
          </a:xfrm>
        </p:spPr>
        <p:txBody>
          <a:bodyPr/>
          <a:lstStyle>
            <a:lvl1pPr>
              <a:defRPr smtClean="0"/>
            </a:lvl1pPr>
          </a:lstStyle>
          <a:p>
            <a:pPr>
              <a:defRPr/>
            </a:pPr>
            <a:r>
              <a:rPr lang="en-US"/>
              <a:t>Slide </a:t>
            </a:r>
            <a:fld id="{656268D0-4611-45F7-BF6F-449ED53C6C0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Rectangle 7"/>
          <p:cNvSpPr>
            <a:spLocks noChangeArrowheads="1"/>
          </p:cNvSpPr>
          <p:nvPr/>
        </p:nvSpPr>
        <p:spPr bwMode="auto">
          <a:xfrm>
            <a:off x="4495800" y="396875"/>
            <a:ext cx="3962400" cy="215900"/>
          </a:xfrm>
          <a:prstGeom prst="rect">
            <a:avLst/>
          </a:prstGeom>
          <a:noFill/>
          <a:ln w="9525">
            <a:noFill/>
            <a:miter lim="800000"/>
            <a:headEnd/>
            <a:tailEnd/>
          </a:ln>
          <a:effectLst/>
        </p:spPr>
        <p:txBody>
          <a:bodyPr lIns="0" tIns="0" rIns="0" bIns="0" anchor="b">
            <a:spAutoFit/>
          </a:bodyPr>
          <a:lstStyle/>
          <a:p>
            <a:pPr lvl="4" algn="r" eaLnBrk="0" hangingPunct="0">
              <a:defRPr/>
            </a:pPr>
            <a:r>
              <a:rPr lang="en-US" sz="1400" b="1" dirty="0"/>
              <a:t>doc.: IEEE 802.15-xxxxx</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8" name="TextBox 7"/>
          <p:cNvSpPr txBox="1"/>
          <p:nvPr/>
        </p:nvSpPr>
        <p:spPr>
          <a:xfrm>
            <a:off x="5791200" y="301625"/>
            <a:ext cx="3171825" cy="307975"/>
          </a:xfrm>
          <a:prstGeom prst="rect">
            <a:avLst/>
          </a:prstGeom>
          <a:solidFill>
            <a:schemeClr val="bg1"/>
          </a:solidFill>
        </p:spPr>
        <p:txBody>
          <a:bodyPr wrap="none">
            <a:spAutoFit/>
          </a:bodyPr>
          <a:lstStyle/>
          <a:p>
            <a:pPr>
              <a:defRPr/>
            </a:pPr>
            <a:r>
              <a:rPr lang="en-US" sz="1400" b="1" dirty="0"/>
              <a:t>doc. : IEEE 802.15-15-09-0549-00-0007</a:t>
            </a:r>
          </a:p>
        </p:txBody>
      </p:sp>
      <p:sp>
        <p:nvSpPr>
          <p:cNvPr id="9" name="TextBox 8"/>
          <p:cNvSpPr txBox="1"/>
          <p:nvPr/>
        </p:nvSpPr>
        <p:spPr>
          <a:xfrm>
            <a:off x="5791200" y="301625"/>
            <a:ext cx="3175869" cy="307777"/>
          </a:xfrm>
          <a:prstGeom prst="rect">
            <a:avLst/>
          </a:prstGeom>
          <a:solidFill>
            <a:schemeClr val="bg1"/>
          </a:solidFill>
        </p:spPr>
        <p:txBody>
          <a:bodyPr wrap="none">
            <a:spAutoFit/>
          </a:bodyPr>
          <a:lstStyle/>
          <a:p>
            <a:r>
              <a:rPr lang="en-US" sz="1400" b="1" dirty="0" smtClean="0">
                <a:solidFill>
                  <a:schemeClr val="tx1"/>
                </a:solidFill>
              </a:rPr>
              <a:t>doc. : </a:t>
            </a:r>
            <a:r>
              <a:rPr lang="en-US" altLang="ko-KR" sz="1400" b="1" dirty="0" smtClean="0">
                <a:solidFill>
                  <a:schemeClr val="tx1"/>
                </a:solidFill>
              </a:rPr>
              <a:t>: IEEE 802.</a:t>
            </a:r>
            <a:r>
              <a:rPr lang="en-US" altLang="ko-KR" sz="1400" b="1" dirty="0" smtClean="0">
                <a:solidFill>
                  <a:schemeClr val="tx1"/>
                </a:solidFill>
                <a:effectLst/>
              </a:rPr>
              <a:t> 15-12-0164-00-wng0 </a:t>
            </a:r>
            <a:endParaRPr lang="en-US" sz="1400" b="1" dirty="0">
              <a:solidFill>
                <a:schemeClr val="tx1"/>
              </a:solidFill>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Rectangle 9"/>
          <p:cNvSpPr>
            <a:spLocks noGrp="1" noChangeArrowheads="1"/>
          </p:cNvSpPr>
          <p:nvPr>
            <p:ph type="dt" sz="half" idx="10"/>
          </p:nvPr>
        </p:nvSpPr>
        <p:spPr>
          <a:xfrm>
            <a:off x="685800" y="171450"/>
            <a:ext cx="1600200" cy="425450"/>
          </a:xfrm>
        </p:spPr>
        <p:txBody>
          <a:bodyPr/>
          <a:lstStyle>
            <a:lvl1pPr>
              <a:defRPr/>
            </a:lvl1pPr>
          </a:lstStyle>
          <a:p>
            <a:r>
              <a:rPr lang="en-US" altLang="ko-KR" smtClean="0"/>
              <a:t>May 2012</a:t>
            </a:r>
            <a:endParaRPr lang="en-US"/>
          </a:p>
        </p:txBody>
      </p:sp>
      <p:sp>
        <p:nvSpPr>
          <p:cNvPr id="11" name="Rectangle 10"/>
          <p:cNvSpPr>
            <a:spLocks noGrp="1" noChangeArrowheads="1"/>
          </p:cNvSpPr>
          <p:nvPr>
            <p:ph type="ftr" sz="quarter" idx="11"/>
          </p:nvPr>
        </p:nvSpPr>
        <p:spPr/>
        <p:txBody>
          <a:bodyPr/>
          <a:lstStyle>
            <a:lvl1pPr>
              <a:defRPr/>
            </a:lvl1pPr>
          </a:lstStyle>
          <a:p>
            <a:r>
              <a:rPr lang="nn-NO" smtClean="0"/>
              <a:t>Yeong Min Jang, Kookmin University</a:t>
            </a:r>
            <a:endParaRPr lang="en-US"/>
          </a:p>
        </p:txBody>
      </p:sp>
      <p:sp>
        <p:nvSpPr>
          <p:cNvPr id="12" name="Rectangle 11"/>
          <p:cNvSpPr>
            <a:spLocks noGrp="1" noChangeArrowheads="1"/>
          </p:cNvSpPr>
          <p:nvPr>
            <p:ph type="sldNum" sz="quarter" idx="12"/>
          </p:nvPr>
        </p:nvSpPr>
        <p:spPr/>
        <p:txBody>
          <a:bodyPr/>
          <a:lstStyle>
            <a:lvl1pPr>
              <a:defRPr/>
            </a:lvl1pPr>
          </a:lstStyle>
          <a:p>
            <a:pPr>
              <a:defRPr/>
            </a:pPr>
            <a:r>
              <a:rPr lang="en-US"/>
              <a:t>Slide </a:t>
            </a:r>
            <a:fld id="{B3B06152-741F-4076-B040-D5427CE11BFD}"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5"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C4D94FD-E4DD-4F9E-8EC1-ADEA95DCB75C}"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6"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DD008D0-DE3E-462A-80B6-DB0642E9FE1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8"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922185FD-586F-4088-A214-BA15FCD9BB9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4"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88E86A2-24BB-437A-8099-76D2C87A480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81456"/>
            <a:ext cx="1600200" cy="215444"/>
          </a:xfrm>
          <a:ln/>
        </p:spPr>
        <p:txBody>
          <a:bodyPr/>
          <a:lstStyle>
            <a:lvl1pPr>
              <a:defRPr/>
            </a:lvl1pPr>
          </a:lstStyle>
          <a:p>
            <a:r>
              <a:rPr lang="en-US" altLang="ko-KR" smtClean="0"/>
              <a:t>May 2012</a:t>
            </a:r>
            <a:endParaRPr lang="en-US" dirty="0"/>
          </a:p>
        </p:txBody>
      </p:sp>
      <p:sp>
        <p:nvSpPr>
          <p:cNvPr id="3"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C65D8D74-25E4-4A14-9B13-1C1CBE0663D9}"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baseline="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85800" y="381456"/>
            <a:ext cx="1600200" cy="215444"/>
          </a:xfrm>
          <a:ln/>
        </p:spPr>
        <p:txBody>
          <a:bodyPr/>
          <a:lstStyle>
            <a:lvl1pPr>
              <a:defRPr/>
            </a:lvl1pPr>
          </a:lstStyle>
          <a:p>
            <a:r>
              <a:rPr lang="en-US" altLang="ko-KR" smtClean="0"/>
              <a:t>May 2012</a:t>
            </a:r>
            <a:endParaRPr lang="en-US" dirty="0"/>
          </a:p>
        </p:txBody>
      </p:sp>
      <p:sp>
        <p:nvSpPr>
          <p:cNvPr id="6"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471750D-E916-4F89-8F86-FAE22FA4F1D5}"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6"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EC8C10B-49B0-4DCB-A09C-78F31659FC8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85800" y="381456"/>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r>
              <a:rPr lang="en-US" altLang="ko-KR" smtClean="0"/>
              <a:t>May 2012</a:t>
            </a:r>
            <a:endParaRPr lang="en-US"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r>
              <a:rPr lang="en-US"/>
              <a:t>Yeong Min Jang, Kookmin University</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4EBBADF4-F1EE-4625-B56B-3F43C0FFBEC0}"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w="9525">
            <a:noFill/>
            <a:miter lim="800000"/>
            <a:headEnd/>
            <a:tailEnd/>
          </a:ln>
          <a:effectLst/>
        </p:spPr>
        <p:txBody>
          <a:bodyPr lIns="0" tIns="0" rIns="0" bIns="0" anchor="b">
            <a:spAutoFit/>
          </a:bodyPr>
          <a:lstStyle/>
          <a:p>
            <a:pPr lvl="4" algn="r" eaLnBrk="0" hangingPunct="0">
              <a:defRPr/>
            </a:pPr>
            <a:r>
              <a:rPr lang="en-US" sz="1400" b="1" dirty="0"/>
              <a:t>doc.: IEEE 802.15-xxxxx</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11" name="TextBox 10"/>
          <p:cNvSpPr txBox="1"/>
          <p:nvPr/>
        </p:nvSpPr>
        <p:spPr>
          <a:xfrm>
            <a:off x="5486400" y="304800"/>
            <a:ext cx="3071675" cy="307777"/>
          </a:xfrm>
          <a:prstGeom prst="rect">
            <a:avLst/>
          </a:prstGeom>
          <a:solidFill>
            <a:schemeClr val="bg1"/>
          </a:solidFill>
        </p:spPr>
        <p:txBody>
          <a:bodyPr wrap="none">
            <a:spAutoFit/>
          </a:bodyPr>
          <a:lstStyle/>
          <a:p>
            <a:r>
              <a:rPr lang="en-US" sz="1400" b="1" dirty="0">
                <a:solidFill>
                  <a:schemeClr val="tx1"/>
                </a:solidFill>
              </a:rPr>
              <a:t>doc. : IEEE </a:t>
            </a:r>
            <a:r>
              <a:rPr lang="en-US" sz="1400" b="1" dirty="0" smtClean="0">
                <a:solidFill>
                  <a:schemeClr val="tx1"/>
                </a:solidFill>
              </a:rPr>
              <a:t>802.</a:t>
            </a:r>
            <a:r>
              <a:rPr lang="en-US" altLang="ko-KR" sz="1400" b="1" dirty="0" smtClean="0">
                <a:solidFill>
                  <a:schemeClr val="tx1"/>
                </a:solidFill>
                <a:effectLst/>
              </a:rPr>
              <a:t> 15-12-0164-00-wng0 </a:t>
            </a:r>
            <a:endParaRPr lang="en-US" sz="1400" b="1" dirty="0">
              <a:solidFill>
                <a:schemeClr val="tx1"/>
              </a:solidFill>
            </a:endParaRPr>
          </a:p>
        </p:txBody>
      </p:sp>
    </p:spTree>
  </p:cSld>
  <p:clrMap bg1="lt1" tx1="dk1" bg2="lt2" tx2="dk2" accent1="accent1" accent2="accent2" accent3="accent3" accent4="accent4" accent5="accent5" accent6="accent6" hlink="hlink" folHlink="folHlink"/>
  <p:sldLayoutIdLst>
    <p:sldLayoutId id="2147483921" r:id="rId1"/>
    <p:sldLayoutId id="2147483922" r:id="rId2"/>
    <p:sldLayoutId id="2147483919" r:id="rId3"/>
    <p:sldLayoutId id="2147483918" r:id="rId4"/>
    <p:sldLayoutId id="2147483917" r:id="rId5"/>
    <p:sldLayoutId id="2147483916" r:id="rId6"/>
    <p:sldLayoutId id="2147483915" r:id="rId7"/>
    <p:sldLayoutId id="2147483914" r:id="rId8"/>
    <p:sldLayoutId id="2147483913" r:id="rId9"/>
    <p:sldLayoutId id="2147483912" r:id="rId10"/>
    <p:sldLayoutId id="2147483911" r:id="rId11"/>
    <p:sldLayoutId id="2147483920" r:id="rId12"/>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085850" indent="-228600" algn="l" rtl="0" eaLnBrk="0" fontAlgn="base" hangingPunct="0">
        <a:spcBef>
          <a:spcPct val="20000"/>
        </a:spcBef>
        <a:spcAft>
          <a:spcPct val="0"/>
        </a:spcAft>
        <a:buChar char="•"/>
        <a:defRPr sz="2400">
          <a:solidFill>
            <a:schemeClr val="tx1"/>
          </a:solidFill>
          <a:latin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a:spLocks noGrp="1" noChangeArrowheads="1"/>
          </p:cNvSpPr>
          <p:nvPr>
            <p:ph type="sldNum" sz="quarter" idx="12"/>
          </p:nvPr>
        </p:nvSpPr>
        <p:spPr>
          <a:ln/>
        </p:spPr>
        <p:txBody>
          <a:bodyPr/>
          <a:lstStyle/>
          <a:p>
            <a:pPr>
              <a:defRPr/>
            </a:pPr>
            <a:r>
              <a:rPr lang="en-US" dirty="0"/>
              <a:t>Slide </a:t>
            </a:r>
            <a:fld id="{168A0E28-C750-41B9-A69D-2C32EC8D3106}" type="slidenum">
              <a:rPr lang="en-US"/>
              <a:pPr>
                <a:defRPr/>
              </a:pPr>
              <a:t>1</a:t>
            </a:fld>
            <a:endParaRPr lang="en-US" dirty="0"/>
          </a:p>
        </p:txBody>
      </p:sp>
      <p:sp>
        <p:nvSpPr>
          <p:cNvPr id="27651" name="Rectangle 3"/>
          <p:cNvSpPr>
            <a:spLocks noChangeArrowheads="1"/>
          </p:cNvSpPr>
          <p:nvPr/>
        </p:nvSpPr>
        <p:spPr bwMode="auto">
          <a:xfrm>
            <a:off x="152400" y="609600"/>
            <a:ext cx="8763000" cy="4770537"/>
          </a:xfrm>
          <a:prstGeom prst="rect">
            <a:avLst/>
          </a:prstGeom>
          <a:noFill/>
          <a:ln w="12700">
            <a:noFill/>
            <a:miter lim="800000"/>
            <a:headEnd type="none" w="sm" len="sm"/>
            <a:tailEnd type="none" w="sm" len="sm"/>
          </a:ln>
          <a:effectLst/>
        </p:spPr>
        <p:txBody>
          <a:bodyPr>
            <a:spAutoFit/>
          </a:bodyPr>
          <a:lstStyle/>
          <a:p>
            <a:pPr marL="739775" indent="-739775" algn="ctr" eaLnBrk="0" hangingPunct="0"/>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marL="739775" indent="-739775" eaLnBrk="0" hangingPunct="0"/>
            <a:endParaRPr lang="en-US" sz="1600" dirty="0">
              <a:solidFill>
                <a:schemeClr val="tx2"/>
              </a:solidFill>
            </a:endParaRPr>
          </a:p>
          <a:p>
            <a:pPr marL="739775" indent="-739775" eaLnBrk="0" hangingPunct="0"/>
            <a:r>
              <a:rPr lang="en-US" sz="1600" b="1" dirty="0">
                <a:solidFill>
                  <a:schemeClr val="tx2"/>
                </a:solidFill>
              </a:rPr>
              <a:t>Submission Title:</a:t>
            </a:r>
            <a:r>
              <a:rPr lang="en-US" sz="1600" dirty="0">
                <a:solidFill>
                  <a:schemeClr val="tx2"/>
                </a:solidFill>
              </a:rPr>
              <a:t> </a:t>
            </a:r>
            <a:r>
              <a:rPr lang="en-US" sz="1600" dirty="0" smtClean="0">
                <a:solidFill>
                  <a:schemeClr val="tx2"/>
                </a:solidFill>
              </a:rPr>
              <a:t>[Active LED-ID Standardization based on IEEE 802.15.7]</a:t>
            </a:r>
            <a:r>
              <a:rPr lang="en-US" sz="1600" dirty="0">
                <a:solidFill>
                  <a:schemeClr val="tx2"/>
                </a:solidFill>
              </a:rPr>
              <a:t>	</a:t>
            </a:r>
          </a:p>
          <a:p>
            <a:pPr marL="739775" indent="-739775" eaLnBrk="0" hangingPunct="0"/>
            <a:r>
              <a:rPr lang="en-US" sz="1600" b="1" dirty="0">
                <a:solidFill>
                  <a:schemeClr val="tx2"/>
                </a:solidFill>
              </a:rPr>
              <a:t>Date Submitted</a:t>
            </a:r>
            <a:r>
              <a:rPr lang="en-US" sz="1600" b="1" dirty="0"/>
              <a:t>: </a:t>
            </a:r>
            <a:r>
              <a:rPr lang="en-US" sz="1600" dirty="0" smtClean="0"/>
              <a:t>[November</a:t>
            </a:r>
            <a:r>
              <a:rPr lang="en-US" sz="1600" dirty="0" smtClean="0"/>
              <a:t>, 2012]</a:t>
            </a:r>
            <a:r>
              <a:rPr lang="en-US" sz="1600" dirty="0">
                <a:solidFill>
                  <a:schemeClr val="tx2"/>
                </a:solidFill>
              </a:rPr>
              <a:t>	</a:t>
            </a:r>
          </a:p>
          <a:p>
            <a:pPr marL="739775" indent="-739775" eaLnBrk="0" hangingPunct="0"/>
            <a:r>
              <a:rPr lang="en-US" sz="1600" b="1" dirty="0">
                <a:solidFill>
                  <a:schemeClr val="tx2"/>
                </a:solidFill>
              </a:rPr>
              <a:t>Source:</a:t>
            </a:r>
            <a:r>
              <a:rPr lang="en-US" sz="1600" dirty="0">
                <a:solidFill>
                  <a:schemeClr val="tx2"/>
                </a:solidFill>
              </a:rPr>
              <a:t> </a:t>
            </a:r>
            <a:r>
              <a:rPr lang="en-US" sz="1600" dirty="0" smtClean="0"/>
              <a:t>[</a:t>
            </a:r>
            <a:r>
              <a:rPr lang="en-US" altLang="ko-KR" sz="1600" dirty="0" smtClean="0"/>
              <a:t>Yeong </a:t>
            </a:r>
            <a:r>
              <a:rPr lang="en-US" altLang="ko-KR" sz="1600" dirty="0"/>
              <a:t>Min </a:t>
            </a:r>
            <a:r>
              <a:rPr lang="en-US" altLang="ko-KR" sz="1600" dirty="0" smtClean="0"/>
              <a:t>Jang</a:t>
            </a:r>
            <a:r>
              <a:rPr lang="en-US" altLang="ko-KR" sz="1600" dirty="0"/>
              <a:t>,</a:t>
            </a:r>
            <a:r>
              <a:rPr lang="en-US" altLang="ko-KR" sz="1600" dirty="0" smtClean="0"/>
              <a:t> Tuan Nguyen, and </a:t>
            </a:r>
            <a:r>
              <a:rPr lang="en-US" altLang="ko-KR" sz="1600" dirty="0" err="1" smtClean="0"/>
              <a:t>Ratan</a:t>
            </a:r>
            <a:r>
              <a:rPr lang="en-US" altLang="ko-KR" sz="1600" dirty="0" smtClean="0"/>
              <a:t> Kumar </a:t>
            </a:r>
            <a:r>
              <a:rPr lang="en-US" altLang="ko-KR" sz="1600" dirty="0" err="1" smtClean="0"/>
              <a:t>Mondal</a:t>
            </a:r>
            <a:r>
              <a:rPr lang="en-US" altLang="ko-KR" sz="1600" dirty="0" smtClean="0"/>
              <a:t>]           </a:t>
            </a:r>
            <a:endParaRPr lang="en-US" altLang="ko-KR" sz="1600" dirty="0"/>
          </a:p>
          <a:p>
            <a:pPr marL="739775" indent="-739775" eaLnBrk="0" hangingPunct="0"/>
            <a:r>
              <a:rPr lang="en-US" altLang="ko-KR" sz="1600" dirty="0"/>
              <a:t>              </a:t>
            </a:r>
            <a:r>
              <a:rPr lang="en-US" altLang="ko-KR" sz="1600" dirty="0" smtClean="0"/>
              <a:t>[</a:t>
            </a:r>
            <a:r>
              <a:rPr lang="en-US" altLang="ko-KR" sz="1600" dirty="0" err="1"/>
              <a:t>Kookmin</a:t>
            </a:r>
            <a:r>
              <a:rPr lang="en-US" altLang="ko-KR" sz="1600" dirty="0"/>
              <a:t> </a:t>
            </a:r>
            <a:r>
              <a:rPr lang="en-US" altLang="ko-KR" sz="1600" dirty="0" smtClean="0"/>
              <a:t>University]                                  </a:t>
            </a:r>
            <a:endParaRPr lang="en-US" altLang="ko-KR" sz="1600" dirty="0"/>
          </a:p>
          <a:p>
            <a:pPr marL="739775" indent="-739775" eaLnBrk="0" hangingPunct="0"/>
            <a:r>
              <a:rPr lang="en-US" altLang="ko-KR" sz="1600" dirty="0"/>
              <a:t>Address [</a:t>
            </a:r>
            <a:r>
              <a:rPr lang="en-US" altLang="ko-KR" sz="1600" dirty="0" err="1"/>
              <a:t>Kookmin</a:t>
            </a:r>
            <a:r>
              <a:rPr lang="en-US" altLang="ko-KR" sz="1600" dirty="0"/>
              <a:t> University, Seoul, Korea]</a:t>
            </a:r>
          </a:p>
          <a:p>
            <a:pPr marL="739775" indent="-739775" eaLnBrk="0" hangingPunct="0"/>
            <a:r>
              <a:rPr lang="en-US" altLang="ko-KR" sz="1600" dirty="0"/>
              <a:t>Voice:[82-2-910-5068], FAX: [82-2-910-5068], E-Mail</a:t>
            </a:r>
            <a:r>
              <a:rPr lang="en-US" altLang="ko-KR" sz="1600" dirty="0" smtClean="0"/>
              <a:t>:[yjang@kookmin.ac.kr</a:t>
            </a:r>
            <a:r>
              <a:rPr lang="en-US" altLang="ko-KR" sz="1600" dirty="0"/>
              <a:t>]	</a:t>
            </a:r>
          </a:p>
          <a:p>
            <a:pPr marL="739775" indent="-739775" eaLnBrk="0" hangingPunct="0">
              <a:spcBef>
                <a:spcPts val="600"/>
              </a:spcBef>
              <a:spcAft>
                <a:spcPts val="600"/>
              </a:spcAft>
            </a:pPr>
            <a:r>
              <a:rPr lang="en-US" sz="1600" b="1" dirty="0" smtClean="0">
                <a:solidFill>
                  <a:schemeClr val="tx2"/>
                </a:solidFill>
              </a:rPr>
              <a:t>Re</a:t>
            </a:r>
            <a:r>
              <a:rPr lang="en-US" sz="1600" b="1" dirty="0">
                <a:solidFill>
                  <a:schemeClr val="tx2"/>
                </a:solidFill>
              </a:rPr>
              <a:t>:</a:t>
            </a:r>
            <a:r>
              <a:rPr lang="en-US" sz="1600" dirty="0">
                <a:solidFill>
                  <a:schemeClr val="tx2"/>
                </a:solidFill>
              </a:rPr>
              <a:t> []</a:t>
            </a:r>
          </a:p>
          <a:p>
            <a:pPr marL="739775" indent="-739775" eaLnBrk="0" hangingPunct="0">
              <a:spcBef>
                <a:spcPts val="600"/>
              </a:spcBef>
              <a:spcAft>
                <a:spcPts val="600"/>
              </a:spcAft>
            </a:pPr>
            <a:r>
              <a:rPr lang="en-US" sz="1600" b="1" dirty="0">
                <a:solidFill>
                  <a:schemeClr val="tx2"/>
                </a:solidFill>
              </a:rPr>
              <a:t>Abstract:</a:t>
            </a:r>
            <a:r>
              <a:rPr lang="en-US" sz="1600" dirty="0">
                <a:solidFill>
                  <a:schemeClr val="tx2"/>
                </a:solidFill>
              </a:rPr>
              <a:t>	[Active LED-ID standardization based on IEEE 802.15.7]</a:t>
            </a:r>
            <a:endParaRPr lang="en-US" sz="1600" dirty="0" smtClean="0">
              <a:solidFill>
                <a:schemeClr val="tx2"/>
              </a:solidFill>
            </a:endParaRPr>
          </a:p>
          <a:p>
            <a:pPr marL="739775" indent="-739775" eaLnBrk="0" hangingPunct="0">
              <a:spcBef>
                <a:spcPts val="600"/>
              </a:spcBef>
              <a:spcAft>
                <a:spcPts val="600"/>
              </a:spcAft>
            </a:pPr>
            <a:r>
              <a:rPr lang="en-US" sz="1600" b="1" dirty="0" smtClean="0">
                <a:solidFill>
                  <a:schemeClr val="tx2"/>
                </a:solidFill>
              </a:rPr>
              <a:t>Purpose</a:t>
            </a:r>
            <a:r>
              <a:rPr lang="en-US" sz="1600" b="1" dirty="0">
                <a:solidFill>
                  <a:schemeClr val="tx2"/>
                </a:solidFill>
              </a:rPr>
              <a:t>:</a:t>
            </a:r>
            <a:r>
              <a:rPr lang="en-US" sz="1600" dirty="0">
                <a:solidFill>
                  <a:schemeClr val="tx2"/>
                </a:solidFill>
              </a:rPr>
              <a:t>	</a:t>
            </a:r>
            <a:r>
              <a:rPr lang="en-US" sz="1600" dirty="0" smtClean="0">
                <a:solidFill>
                  <a:schemeClr val="tx2"/>
                </a:solidFill>
              </a:rPr>
              <a:t>[</a:t>
            </a:r>
            <a:r>
              <a:rPr lang="en-US" altLang="ko-KR" sz="1600" dirty="0"/>
              <a:t>Contribution to IEEE 802.15 IG-LED</a:t>
            </a:r>
            <a:r>
              <a:rPr lang="en-US" sz="1600" dirty="0" smtClean="0">
                <a:solidFill>
                  <a:schemeClr val="tx2"/>
                </a:solidFill>
              </a:rPr>
              <a:t>]</a:t>
            </a:r>
            <a:endParaRPr lang="en-US" sz="1600" dirty="0">
              <a:solidFill>
                <a:schemeClr val="tx2"/>
              </a:solidFill>
            </a:endParaRPr>
          </a:p>
          <a:p>
            <a:pPr marL="739775" indent="-739775" eaLnBrk="0" hangingPunct="0"/>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739775" indent="-739775" eaLnBrk="0" hangingPunct="0"/>
            <a:r>
              <a:rPr lang="en-US" sz="1600" b="1" dirty="0">
                <a:solidFill>
                  <a:schemeClr val="tx2"/>
                </a:solidFill>
              </a:rPr>
              <a:t>Release:</a:t>
            </a:r>
            <a:r>
              <a:rPr lang="en-US" sz="1600" dirty="0">
                <a:solidFill>
                  <a:schemeClr val="tx2"/>
                </a:solidFill>
              </a:rPr>
              <a:t>	</a:t>
            </a:r>
            <a:r>
              <a:rPr lang="en-US" sz="1600" dirty="0" smtClean="0">
                <a:solidFill>
                  <a:schemeClr val="tx2"/>
                </a:solidFill>
              </a:rPr>
              <a:t> The </a:t>
            </a:r>
            <a:r>
              <a:rPr lang="en-US" sz="1600" dirty="0">
                <a:solidFill>
                  <a:schemeClr val="tx2"/>
                </a:solidFill>
              </a:rPr>
              <a:t>contributor acknowledges and accepts that this contribution becomes the property of IEEE and may be made publicly available by P802.15.	</a:t>
            </a:r>
          </a:p>
        </p:txBody>
      </p:sp>
      <p:sp>
        <p:nvSpPr>
          <p:cNvPr id="6" name="Date Placeholder 1"/>
          <p:cNvSpPr>
            <a:spLocks noGrp="1"/>
          </p:cNvSpPr>
          <p:nvPr>
            <p:ph type="dt" sz="half" idx="10"/>
          </p:nvPr>
        </p:nvSpPr>
        <p:spPr>
          <a:xfrm>
            <a:off x="685800" y="381456"/>
            <a:ext cx="1600200" cy="215444"/>
          </a:xfrm>
        </p:spPr>
        <p:txBody>
          <a:bodyPr/>
          <a:lstStyle/>
          <a:p>
            <a:r>
              <a:rPr lang="en-US" altLang="ko-KR" dirty="0" smtClean="0"/>
              <a:t>November 2012</a:t>
            </a:r>
            <a:endParaRPr lang="en-US" dirty="0"/>
          </a:p>
        </p:txBody>
      </p:sp>
      <p:sp>
        <p:nvSpPr>
          <p:cNvPr id="5" name="바닥글 개체 틀 4"/>
          <p:cNvSpPr>
            <a:spLocks noGrp="1"/>
          </p:cNvSpPr>
          <p:nvPr>
            <p:ph type="ftr" sz="quarter" idx="11"/>
          </p:nvPr>
        </p:nvSpPr>
        <p:spPr/>
        <p:txBody>
          <a:bodyPr/>
          <a:lstStyle/>
          <a:p>
            <a:r>
              <a:rPr lang="en-US" smtClean="0"/>
              <a:t>Yeong Min Jang, Kookmin University</a:t>
            </a:r>
            <a:endParaRPr lang="en-US"/>
          </a:p>
        </p:txBody>
      </p:sp>
      <p:sp>
        <p:nvSpPr>
          <p:cNvPr id="11" name="직사각형 10"/>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15" name="그룹 14"/>
          <p:cNvGrpSpPr/>
          <p:nvPr/>
        </p:nvGrpSpPr>
        <p:grpSpPr>
          <a:xfrm>
            <a:off x="6088040" y="296840"/>
            <a:ext cx="3429000" cy="307777"/>
            <a:chOff x="6088040" y="296840"/>
            <a:chExt cx="3429000" cy="307777"/>
          </a:xfrm>
        </p:grpSpPr>
        <p:sp>
          <p:nvSpPr>
            <p:cNvPr id="16" name="직사각형 15"/>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7" name="TextBox 16"/>
            <p:cNvSpPr txBox="1"/>
            <p:nvPr/>
          </p:nvSpPr>
          <p:spPr>
            <a:xfrm>
              <a:off x="6088040" y="296840"/>
              <a:ext cx="3429000" cy="307777"/>
            </a:xfrm>
            <a:prstGeom prst="rect">
              <a:avLst/>
            </a:prstGeom>
            <a:noFill/>
          </p:spPr>
          <p:txBody>
            <a:bodyPr wrap="square" rtlCol="0">
              <a:spAutoFit/>
            </a:bodyPr>
            <a:lstStyle/>
            <a:p>
              <a:r>
                <a:rPr lang="en-US" altLang="ko-KR" sz="1400" b="1" dirty="0" smtClean="0">
                  <a:latin typeface="+mj-lt"/>
                </a:rPr>
                <a:t>doc.: </a:t>
              </a:r>
              <a:r>
                <a:rPr lang="en-US" altLang="ko-KR" sz="1400" b="1" dirty="0" smtClean="0">
                  <a:latin typeface="+mj-lt"/>
                </a:rPr>
                <a:t>IEEE 15-12-0635-00-0led</a:t>
              </a:r>
              <a:endParaRPr lang="ko-KR" altLang="en-US" sz="1400" b="1" dirty="0">
                <a:latin typeface="+mj-lt"/>
              </a:endParaRPr>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838200"/>
            <a:ext cx="8077200" cy="609600"/>
          </a:xfrm>
        </p:spPr>
        <p:txBody>
          <a:bodyPr/>
          <a:lstStyle/>
          <a:p>
            <a:r>
              <a:rPr lang="en-US" sz="3200" dirty="0" smtClean="0"/>
              <a:t>Revision of PHY</a:t>
            </a:r>
          </a:p>
        </p:txBody>
      </p:sp>
      <p:sp>
        <p:nvSpPr>
          <p:cNvPr id="3075" name="Content Placeholder 2"/>
          <p:cNvSpPr>
            <a:spLocks noGrp="1"/>
          </p:cNvSpPr>
          <p:nvPr>
            <p:ph idx="1"/>
          </p:nvPr>
        </p:nvSpPr>
        <p:spPr>
          <a:xfrm>
            <a:off x="457200" y="1447800"/>
            <a:ext cx="4114800" cy="4191000"/>
          </a:xfrm>
        </p:spPr>
        <p:txBody>
          <a:bodyPr/>
          <a:lstStyle/>
          <a:p>
            <a:pPr algn="just">
              <a:lnSpc>
                <a:spcPct val="120000"/>
              </a:lnSpc>
              <a:buFont typeface="Wingdings" pitchFamily="2" charset="2"/>
              <a:buChar char="v"/>
            </a:pPr>
            <a:r>
              <a:rPr lang="en-US" sz="2000" dirty="0" smtClean="0"/>
              <a:t>Current modulation schemes of IEEE 802.15.7  specification: </a:t>
            </a:r>
          </a:p>
          <a:p>
            <a:pPr lvl="1" algn="just">
              <a:lnSpc>
                <a:spcPct val="120000"/>
              </a:lnSpc>
              <a:buFont typeface="Arial" pitchFamily="34" charset="0"/>
              <a:buChar char="•"/>
            </a:pPr>
            <a:r>
              <a:rPr lang="en-US" sz="1600" dirty="0" smtClean="0"/>
              <a:t>OOK</a:t>
            </a:r>
          </a:p>
          <a:p>
            <a:pPr lvl="1" algn="just">
              <a:lnSpc>
                <a:spcPct val="120000"/>
              </a:lnSpc>
              <a:buFont typeface="Arial" pitchFamily="34" charset="0"/>
              <a:buChar char="•"/>
            </a:pPr>
            <a:r>
              <a:rPr lang="en-US" sz="1600" dirty="0" smtClean="0"/>
              <a:t>VPPM</a:t>
            </a:r>
          </a:p>
          <a:p>
            <a:pPr lvl="1" algn="just">
              <a:lnSpc>
                <a:spcPct val="120000"/>
              </a:lnSpc>
              <a:buFont typeface="Arial" pitchFamily="34" charset="0"/>
              <a:buChar char="•"/>
            </a:pPr>
            <a:r>
              <a:rPr lang="en-US" sz="1600" dirty="0" smtClean="0"/>
              <a:t>CSK</a:t>
            </a:r>
          </a:p>
          <a:p>
            <a:pPr algn="just">
              <a:lnSpc>
                <a:spcPct val="120000"/>
              </a:lnSpc>
              <a:buFont typeface="Wingdings" pitchFamily="2" charset="2"/>
              <a:buChar char="v"/>
            </a:pPr>
            <a:r>
              <a:rPr lang="en-US" sz="2000" dirty="0" smtClean="0"/>
              <a:t>Drawback of </a:t>
            </a:r>
            <a:r>
              <a:rPr lang="en-US" sz="2000" dirty="0"/>
              <a:t> </a:t>
            </a:r>
            <a:r>
              <a:rPr lang="en-US" sz="2000" dirty="0" smtClean="0"/>
              <a:t>current modulation schemes:</a:t>
            </a:r>
          </a:p>
          <a:p>
            <a:pPr lvl="1" algn="just">
              <a:lnSpc>
                <a:spcPct val="120000"/>
              </a:lnSpc>
              <a:buFont typeface="Arial" pitchFamily="34" charset="0"/>
              <a:buChar char="•"/>
            </a:pPr>
            <a:r>
              <a:rPr lang="en-US" sz="1600" dirty="0" smtClean="0"/>
              <a:t>Signal differentiation in the overlapping areas</a:t>
            </a:r>
          </a:p>
          <a:p>
            <a:pPr algn="just">
              <a:lnSpc>
                <a:spcPct val="120000"/>
              </a:lnSpc>
              <a:buFont typeface="Wingdings" pitchFamily="2" charset="2"/>
              <a:buChar char="v"/>
            </a:pPr>
            <a:r>
              <a:rPr lang="en-US" sz="2000" dirty="0" smtClean="0"/>
              <a:t>Solutions:</a:t>
            </a:r>
          </a:p>
          <a:p>
            <a:pPr lvl="1" algn="just">
              <a:lnSpc>
                <a:spcPct val="120000"/>
              </a:lnSpc>
              <a:buFont typeface="Arial" pitchFamily="34" charset="0"/>
              <a:buChar char="•"/>
            </a:pPr>
            <a:r>
              <a:rPr lang="en-US" sz="1600" dirty="0" smtClean="0"/>
              <a:t>Using multi-carrier modulation scheme: OFDM</a:t>
            </a:r>
          </a:p>
        </p:txBody>
      </p:sp>
      <p:sp>
        <p:nvSpPr>
          <p:cNvPr id="5" name="Date Placeholder 1"/>
          <p:cNvSpPr>
            <a:spLocks noGrp="1"/>
          </p:cNvSpPr>
          <p:nvPr>
            <p:ph type="dt" sz="half" idx="10"/>
          </p:nvPr>
        </p:nvSpPr>
        <p:spPr>
          <a:xfrm>
            <a:off x="685800" y="381456"/>
            <a:ext cx="1600200" cy="215444"/>
          </a:xfrm>
        </p:spPr>
        <p:txBody>
          <a:bodyPr/>
          <a:lstStyle/>
          <a:p>
            <a:r>
              <a:rPr lang="en-US" altLang="ko-KR" dirty="0" smtClean="0"/>
              <a:t>November 2012</a:t>
            </a:r>
            <a:endParaRPr lang="en-US" dirty="0"/>
          </a:p>
        </p:txBody>
      </p:sp>
      <p:sp>
        <p:nvSpPr>
          <p:cNvPr id="6"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10</a:t>
            </a:fld>
            <a:endParaRPr lang="en-US" dirty="0"/>
          </a:p>
        </p:txBody>
      </p:sp>
      <p:sp>
        <p:nvSpPr>
          <p:cNvPr id="7" name="바닥글 개체 틀 6"/>
          <p:cNvSpPr>
            <a:spLocks noGrp="1"/>
          </p:cNvSpPr>
          <p:nvPr>
            <p:ph type="ftr" sz="quarter" idx="11"/>
          </p:nvPr>
        </p:nvSpPr>
        <p:spPr/>
        <p:txBody>
          <a:bodyPr/>
          <a:lstStyle/>
          <a:p>
            <a:r>
              <a:rPr lang="nn-NO" smtClean="0"/>
              <a:t>Yeong Min Jang, Kookmin University</a:t>
            </a:r>
            <a:endParaRPr lang="en-US"/>
          </a:p>
        </p:txBody>
      </p:sp>
      <p:sp>
        <p:nvSpPr>
          <p:cNvPr id="8" name="직사각형 7"/>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aphicFrame>
        <p:nvGraphicFramePr>
          <p:cNvPr id="2" name="Object 1"/>
          <p:cNvGraphicFramePr>
            <a:graphicFrameLocks noChangeAspect="1"/>
          </p:cNvGraphicFramePr>
          <p:nvPr>
            <p:extLst>
              <p:ext uri="{D42A27DB-BD31-4B8C-83A1-F6EECF244321}">
                <p14:modId xmlns:p14="http://schemas.microsoft.com/office/powerpoint/2010/main" val="2078412303"/>
              </p:ext>
            </p:extLst>
          </p:nvPr>
        </p:nvGraphicFramePr>
        <p:xfrm>
          <a:off x="4648200" y="1422400"/>
          <a:ext cx="4495800" cy="3759200"/>
        </p:xfrm>
        <a:graphic>
          <a:graphicData uri="http://schemas.openxmlformats.org/presentationml/2006/ole">
            <mc:AlternateContent xmlns:mc="http://schemas.openxmlformats.org/markup-compatibility/2006">
              <mc:Choice xmlns:v="urn:schemas-microsoft-com:vml" Requires="v">
                <p:oleObj spid="_x0000_s2082" name="Visio" r:id="rId3" imgW="6003867" imgH="3417552" progId="Visio.Drawing.11">
                  <p:embed/>
                </p:oleObj>
              </mc:Choice>
              <mc:Fallback>
                <p:oleObj name="Visio" r:id="rId3" imgW="6003867" imgH="3417552" progId="Visio.Drawing.11">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8200" y="1422400"/>
                        <a:ext cx="4495800" cy="3759200"/>
                      </a:xfrm>
                      <a:prstGeom prst="rect">
                        <a:avLst/>
                      </a:prstGeom>
                      <a:noFill/>
                      <a:ln>
                        <a:noFill/>
                      </a:ln>
                    </p:spPr>
                  </p:pic>
                </p:oleObj>
              </mc:Fallback>
            </mc:AlternateContent>
          </a:graphicData>
        </a:graphic>
      </p:graphicFrame>
      <p:sp>
        <p:nvSpPr>
          <p:cNvPr id="3" name="TextBox 2"/>
          <p:cNvSpPr txBox="1"/>
          <p:nvPr/>
        </p:nvSpPr>
        <p:spPr>
          <a:xfrm>
            <a:off x="457200" y="5715000"/>
            <a:ext cx="8022608" cy="646331"/>
          </a:xfrm>
          <a:prstGeom prst="rect">
            <a:avLst/>
          </a:prstGeom>
          <a:noFill/>
        </p:spPr>
        <p:txBody>
          <a:bodyPr wrap="square" rtlCol="0">
            <a:spAutoFit/>
          </a:bodyPr>
          <a:lstStyle/>
          <a:p>
            <a:pPr marL="342900" lvl="0" indent="-342900" algn="just" eaLnBrk="0" hangingPunct="0">
              <a:lnSpc>
                <a:spcPct val="120000"/>
              </a:lnSpc>
              <a:spcBef>
                <a:spcPct val="20000"/>
              </a:spcBef>
              <a:buFont typeface="Wingdings" pitchFamily="2" charset="2"/>
              <a:buChar char="v"/>
            </a:pPr>
            <a:r>
              <a:rPr lang="en-US" sz="2000" kern="0" dirty="0" smtClean="0">
                <a:solidFill>
                  <a:srgbClr val="000000"/>
                </a:solidFill>
              </a:rPr>
              <a:t>Need </a:t>
            </a:r>
            <a:r>
              <a:rPr lang="en-US" sz="2000" kern="0" dirty="0">
                <a:solidFill>
                  <a:srgbClr val="000000"/>
                </a:solidFill>
              </a:rPr>
              <a:t>to put multi-carrier modulation part into PHY </a:t>
            </a:r>
            <a:r>
              <a:rPr lang="en-US" sz="2000" kern="0" dirty="0" smtClean="0">
                <a:solidFill>
                  <a:srgbClr val="000000"/>
                </a:solidFill>
              </a:rPr>
              <a:t>specification part </a:t>
            </a:r>
            <a:endParaRPr lang="en-US" sz="2000" kern="0" dirty="0">
              <a:solidFill>
                <a:srgbClr val="000000"/>
              </a:solidFill>
            </a:endParaRPr>
          </a:p>
          <a:p>
            <a:endParaRPr lang="en-US" dirty="0"/>
          </a:p>
        </p:txBody>
      </p:sp>
      <p:grpSp>
        <p:nvGrpSpPr>
          <p:cNvPr id="13" name="그룹 14"/>
          <p:cNvGrpSpPr/>
          <p:nvPr/>
        </p:nvGrpSpPr>
        <p:grpSpPr>
          <a:xfrm>
            <a:off x="6088040" y="296840"/>
            <a:ext cx="3429000" cy="307777"/>
            <a:chOff x="6088040" y="296840"/>
            <a:chExt cx="3429000" cy="307777"/>
          </a:xfrm>
        </p:grpSpPr>
        <p:sp>
          <p:nvSpPr>
            <p:cNvPr id="14" name="직사각형 15"/>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5" name="TextBox 14"/>
            <p:cNvSpPr txBox="1"/>
            <p:nvPr/>
          </p:nvSpPr>
          <p:spPr>
            <a:xfrm>
              <a:off x="6088040" y="296840"/>
              <a:ext cx="3429000" cy="307777"/>
            </a:xfrm>
            <a:prstGeom prst="rect">
              <a:avLst/>
            </a:prstGeom>
            <a:noFill/>
          </p:spPr>
          <p:txBody>
            <a:bodyPr wrap="square" rtlCol="0">
              <a:spAutoFit/>
            </a:bodyPr>
            <a:lstStyle/>
            <a:p>
              <a:r>
                <a:rPr lang="en-US" altLang="ko-KR" sz="1400" b="1" dirty="0" smtClean="0">
                  <a:latin typeface="+mj-lt"/>
                </a:rPr>
                <a:t>doc.: </a:t>
              </a:r>
              <a:r>
                <a:rPr lang="en-US" altLang="ko-KR" sz="1400" b="1" dirty="0" smtClean="0">
                  <a:latin typeface="+mj-lt"/>
                </a:rPr>
                <a:t>IEEE 15-12-0635-00-0led</a:t>
              </a:r>
              <a:endParaRPr lang="ko-KR" altLang="en-US" sz="1400" b="1" dirty="0">
                <a:latin typeface="+mj-lt"/>
              </a:endParaRPr>
            </a:p>
          </p:txBody>
        </p:sp>
      </p:grpSp>
    </p:spTree>
    <p:extLst>
      <p:ext uri="{BB962C8B-B14F-4D97-AF65-F5344CB8AC3E}">
        <p14:creationId xmlns:p14="http://schemas.microsoft.com/office/powerpoint/2010/main" val="29205911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838200"/>
            <a:ext cx="8077200" cy="609600"/>
          </a:xfrm>
        </p:spPr>
        <p:txBody>
          <a:bodyPr/>
          <a:lstStyle/>
          <a:p>
            <a:r>
              <a:rPr lang="en-US" sz="3200" dirty="0" smtClean="0"/>
              <a:t>Conclusions</a:t>
            </a:r>
          </a:p>
        </p:txBody>
      </p:sp>
      <p:sp>
        <p:nvSpPr>
          <p:cNvPr id="3075" name="Content Placeholder 2"/>
          <p:cNvSpPr>
            <a:spLocks noGrp="1"/>
          </p:cNvSpPr>
          <p:nvPr>
            <p:ph idx="1"/>
          </p:nvPr>
        </p:nvSpPr>
        <p:spPr>
          <a:xfrm>
            <a:off x="685800" y="1524000"/>
            <a:ext cx="7946408" cy="4114800"/>
          </a:xfrm>
        </p:spPr>
        <p:txBody>
          <a:bodyPr/>
          <a:lstStyle/>
          <a:p>
            <a:pPr algn="just">
              <a:lnSpc>
                <a:spcPct val="150000"/>
              </a:lnSpc>
              <a:buFont typeface="Wingdings" pitchFamily="2" charset="2"/>
              <a:buChar char="v"/>
            </a:pPr>
            <a:r>
              <a:rPr lang="en-US" sz="2000" dirty="0" smtClean="0"/>
              <a:t>Proposing some revision directions for standardizing active LED-ID technology based on IEEE 802.15.7</a:t>
            </a:r>
          </a:p>
          <a:p>
            <a:pPr algn="just">
              <a:lnSpc>
                <a:spcPct val="150000"/>
              </a:lnSpc>
              <a:buFont typeface="Wingdings" pitchFamily="2" charset="2"/>
              <a:buChar char="v"/>
            </a:pPr>
            <a:r>
              <a:rPr lang="en-US" sz="2000" dirty="0" smtClean="0"/>
              <a:t>Other revision directions</a:t>
            </a:r>
          </a:p>
          <a:p>
            <a:pPr lvl="1" algn="just">
              <a:lnSpc>
                <a:spcPct val="150000"/>
              </a:lnSpc>
              <a:buFont typeface="Wingdings" pitchFamily="2" charset="2"/>
              <a:buChar char="v"/>
            </a:pPr>
            <a:r>
              <a:rPr lang="en-US" sz="1600" dirty="0" smtClean="0"/>
              <a:t>PHY</a:t>
            </a:r>
          </a:p>
          <a:p>
            <a:pPr lvl="1" algn="just">
              <a:lnSpc>
                <a:spcPct val="150000"/>
              </a:lnSpc>
              <a:buFont typeface="Wingdings" pitchFamily="2" charset="2"/>
              <a:buChar char="v"/>
            </a:pPr>
            <a:r>
              <a:rPr lang="en-US" sz="1600" dirty="0" smtClean="0"/>
              <a:t>MAC</a:t>
            </a:r>
          </a:p>
          <a:p>
            <a:pPr lvl="1" algn="just">
              <a:lnSpc>
                <a:spcPct val="150000"/>
              </a:lnSpc>
              <a:buFont typeface="Wingdings" pitchFamily="2" charset="2"/>
              <a:buChar char="v"/>
            </a:pPr>
            <a:r>
              <a:rPr lang="en-US" sz="1600" dirty="0" smtClean="0"/>
              <a:t>Link Management and Link switching</a:t>
            </a:r>
          </a:p>
          <a:p>
            <a:pPr lvl="1" algn="just">
              <a:lnSpc>
                <a:spcPct val="150000"/>
              </a:lnSpc>
              <a:buFont typeface="Wingdings" pitchFamily="2" charset="2"/>
              <a:buChar char="v"/>
            </a:pPr>
            <a:r>
              <a:rPr lang="en-US" sz="1600" dirty="0" smtClean="0"/>
              <a:t>LBS</a:t>
            </a:r>
          </a:p>
          <a:p>
            <a:pPr lvl="1" algn="just">
              <a:lnSpc>
                <a:spcPct val="150000"/>
              </a:lnSpc>
              <a:buFont typeface="Wingdings" pitchFamily="2" charset="2"/>
              <a:buChar char="v"/>
            </a:pPr>
            <a:r>
              <a:rPr lang="en-US" sz="1600" dirty="0" smtClean="0"/>
              <a:t>Simple implementation</a:t>
            </a:r>
            <a:endParaRPr lang="en-US" sz="2000" dirty="0" smtClean="0"/>
          </a:p>
          <a:p>
            <a:pPr algn="just">
              <a:lnSpc>
                <a:spcPct val="150000"/>
              </a:lnSpc>
              <a:buFont typeface="Wingdings" pitchFamily="2" charset="2"/>
              <a:buChar char="v"/>
            </a:pPr>
            <a:r>
              <a:rPr lang="en-US" sz="2000" dirty="0" smtClean="0"/>
              <a:t>A call for contributions in next meeting.</a:t>
            </a:r>
          </a:p>
        </p:txBody>
      </p:sp>
      <p:sp>
        <p:nvSpPr>
          <p:cNvPr id="5" name="Date Placeholder 1"/>
          <p:cNvSpPr>
            <a:spLocks noGrp="1"/>
          </p:cNvSpPr>
          <p:nvPr>
            <p:ph type="dt" sz="half" idx="10"/>
          </p:nvPr>
        </p:nvSpPr>
        <p:spPr>
          <a:xfrm>
            <a:off x="685800" y="381456"/>
            <a:ext cx="1600200" cy="215444"/>
          </a:xfrm>
        </p:spPr>
        <p:txBody>
          <a:bodyPr/>
          <a:lstStyle/>
          <a:p>
            <a:r>
              <a:rPr lang="en-US" altLang="ko-KR" dirty="0" smtClean="0"/>
              <a:t>November 2012</a:t>
            </a:r>
            <a:endParaRPr lang="en-US" dirty="0"/>
          </a:p>
        </p:txBody>
      </p:sp>
      <p:sp>
        <p:nvSpPr>
          <p:cNvPr id="6"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11</a:t>
            </a:fld>
            <a:endParaRPr lang="en-US" dirty="0"/>
          </a:p>
        </p:txBody>
      </p:sp>
      <p:sp>
        <p:nvSpPr>
          <p:cNvPr id="7" name="바닥글 개체 틀 6"/>
          <p:cNvSpPr>
            <a:spLocks noGrp="1"/>
          </p:cNvSpPr>
          <p:nvPr>
            <p:ph type="ftr" sz="quarter" idx="11"/>
          </p:nvPr>
        </p:nvSpPr>
        <p:spPr/>
        <p:txBody>
          <a:bodyPr/>
          <a:lstStyle/>
          <a:p>
            <a:r>
              <a:rPr lang="nn-NO" smtClean="0"/>
              <a:t>Yeong Min Jang, Kookmin University</a:t>
            </a:r>
            <a:endParaRPr lang="en-US"/>
          </a:p>
        </p:txBody>
      </p:sp>
      <p:sp>
        <p:nvSpPr>
          <p:cNvPr id="8" name="직사각형 7"/>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12" name="그룹 14"/>
          <p:cNvGrpSpPr/>
          <p:nvPr/>
        </p:nvGrpSpPr>
        <p:grpSpPr>
          <a:xfrm>
            <a:off x="6088040" y="296840"/>
            <a:ext cx="3429000" cy="307777"/>
            <a:chOff x="6088040" y="296840"/>
            <a:chExt cx="3429000" cy="307777"/>
          </a:xfrm>
        </p:grpSpPr>
        <p:sp>
          <p:nvSpPr>
            <p:cNvPr id="13" name="직사각형 15"/>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4" name="TextBox 13"/>
            <p:cNvSpPr txBox="1"/>
            <p:nvPr/>
          </p:nvSpPr>
          <p:spPr>
            <a:xfrm>
              <a:off x="6088040" y="296840"/>
              <a:ext cx="3429000" cy="307777"/>
            </a:xfrm>
            <a:prstGeom prst="rect">
              <a:avLst/>
            </a:prstGeom>
            <a:noFill/>
          </p:spPr>
          <p:txBody>
            <a:bodyPr wrap="square" rtlCol="0">
              <a:spAutoFit/>
            </a:bodyPr>
            <a:lstStyle/>
            <a:p>
              <a:r>
                <a:rPr lang="en-US" altLang="ko-KR" sz="1400" b="1" dirty="0" smtClean="0">
                  <a:latin typeface="+mj-lt"/>
                </a:rPr>
                <a:t>doc.: </a:t>
              </a:r>
              <a:r>
                <a:rPr lang="en-US" altLang="ko-KR" sz="1400" b="1" dirty="0" smtClean="0">
                  <a:latin typeface="+mj-lt"/>
                </a:rPr>
                <a:t>IEEE 15-12-0635-00-0led</a:t>
              </a:r>
              <a:endParaRPr lang="ko-KR" altLang="en-US" sz="1400" b="1" dirty="0">
                <a:latin typeface="+mj-lt"/>
              </a:endParaRPr>
            </a:p>
          </p:txBody>
        </p:sp>
      </p:grpSp>
    </p:spTree>
    <p:extLst>
      <p:ext uri="{BB962C8B-B14F-4D97-AF65-F5344CB8AC3E}">
        <p14:creationId xmlns:p14="http://schemas.microsoft.com/office/powerpoint/2010/main" val="29880151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dirty="0" smtClean="0"/>
              <a:t>Contents</a:t>
            </a:r>
          </a:p>
        </p:txBody>
      </p:sp>
      <p:sp>
        <p:nvSpPr>
          <p:cNvPr id="3075" name="Content Placeholder 2"/>
          <p:cNvSpPr>
            <a:spLocks noGrp="1"/>
          </p:cNvSpPr>
          <p:nvPr>
            <p:ph idx="1"/>
          </p:nvPr>
        </p:nvSpPr>
        <p:spPr>
          <a:xfrm>
            <a:off x="685800" y="1676400"/>
            <a:ext cx="7772400" cy="4114800"/>
          </a:xfrm>
        </p:spPr>
        <p:txBody>
          <a:bodyPr/>
          <a:lstStyle/>
          <a:p>
            <a:pPr algn="just">
              <a:lnSpc>
                <a:spcPct val="170000"/>
              </a:lnSpc>
              <a:buFont typeface="Wingdings" pitchFamily="2" charset="2"/>
              <a:buChar char="v"/>
            </a:pPr>
            <a:r>
              <a:rPr lang="en-US" sz="2400" dirty="0" smtClean="0"/>
              <a:t>Goals</a:t>
            </a:r>
          </a:p>
          <a:p>
            <a:pPr algn="just">
              <a:lnSpc>
                <a:spcPct val="170000"/>
              </a:lnSpc>
              <a:buFont typeface="Wingdings" pitchFamily="2" charset="2"/>
              <a:buChar char="v"/>
            </a:pPr>
            <a:r>
              <a:rPr lang="en-US" sz="2400" dirty="0" smtClean="0"/>
              <a:t>Revision directions for active LED-ID standardization </a:t>
            </a:r>
          </a:p>
          <a:p>
            <a:pPr algn="just">
              <a:lnSpc>
                <a:spcPct val="170000"/>
              </a:lnSpc>
              <a:buFont typeface="Wingdings" pitchFamily="2" charset="2"/>
              <a:buChar char="v"/>
            </a:pPr>
            <a:r>
              <a:rPr lang="en-US" sz="2400" dirty="0" smtClean="0"/>
              <a:t>Conclusions</a:t>
            </a:r>
          </a:p>
        </p:txBody>
      </p:sp>
      <p:sp>
        <p:nvSpPr>
          <p:cNvPr id="5" name="Date Placeholder 1"/>
          <p:cNvSpPr>
            <a:spLocks noGrp="1"/>
          </p:cNvSpPr>
          <p:nvPr>
            <p:ph type="dt" sz="half" idx="10"/>
          </p:nvPr>
        </p:nvSpPr>
        <p:spPr>
          <a:xfrm>
            <a:off x="685800" y="381456"/>
            <a:ext cx="1600200" cy="215444"/>
          </a:xfrm>
        </p:spPr>
        <p:txBody>
          <a:bodyPr/>
          <a:lstStyle/>
          <a:p>
            <a:r>
              <a:rPr lang="en-US" altLang="ko-KR" dirty="0" smtClean="0"/>
              <a:t>November 2012</a:t>
            </a:r>
            <a:endParaRPr lang="en-US" dirty="0"/>
          </a:p>
        </p:txBody>
      </p:sp>
      <p:sp>
        <p:nvSpPr>
          <p:cNvPr id="6"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2</a:t>
            </a:fld>
            <a:endParaRPr lang="en-US" dirty="0"/>
          </a:p>
        </p:txBody>
      </p:sp>
      <p:sp>
        <p:nvSpPr>
          <p:cNvPr id="7" name="바닥글 개체 틀 6"/>
          <p:cNvSpPr>
            <a:spLocks noGrp="1"/>
          </p:cNvSpPr>
          <p:nvPr>
            <p:ph type="ftr" sz="quarter" idx="11"/>
          </p:nvPr>
        </p:nvSpPr>
        <p:spPr/>
        <p:txBody>
          <a:bodyPr/>
          <a:lstStyle/>
          <a:p>
            <a:r>
              <a:rPr lang="nn-NO" smtClean="0"/>
              <a:t>Yeong Min Jang, Kookmin University</a:t>
            </a:r>
            <a:endParaRPr lang="en-US"/>
          </a:p>
        </p:txBody>
      </p:sp>
      <p:sp>
        <p:nvSpPr>
          <p:cNvPr id="8" name="직사각형 7"/>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15" name="그룹 14"/>
          <p:cNvGrpSpPr/>
          <p:nvPr/>
        </p:nvGrpSpPr>
        <p:grpSpPr>
          <a:xfrm>
            <a:off x="6088040" y="296840"/>
            <a:ext cx="3429000" cy="307777"/>
            <a:chOff x="6088040" y="296840"/>
            <a:chExt cx="3429000" cy="307777"/>
          </a:xfrm>
        </p:grpSpPr>
        <p:sp>
          <p:nvSpPr>
            <p:cNvPr id="16" name="직사각형 15"/>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7" name="TextBox 16"/>
            <p:cNvSpPr txBox="1"/>
            <p:nvPr/>
          </p:nvSpPr>
          <p:spPr>
            <a:xfrm>
              <a:off x="6088040" y="296840"/>
              <a:ext cx="3429000" cy="307777"/>
            </a:xfrm>
            <a:prstGeom prst="rect">
              <a:avLst/>
            </a:prstGeom>
            <a:noFill/>
          </p:spPr>
          <p:txBody>
            <a:bodyPr wrap="square" rtlCol="0">
              <a:spAutoFit/>
            </a:bodyPr>
            <a:lstStyle/>
            <a:p>
              <a:r>
                <a:rPr lang="en-US" altLang="ko-KR" sz="1400" b="1" dirty="0" smtClean="0">
                  <a:latin typeface="+mj-lt"/>
                </a:rPr>
                <a:t>doc.: </a:t>
              </a:r>
              <a:r>
                <a:rPr lang="en-US" altLang="ko-KR" sz="1400" b="1" dirty="0" smtClean="0">
                  <a:latin typeface="+mj-lt"/>
                </a:rPr>
                <a:t>IEEE 15-12-0635-00-0led</a:t>
              </a:r>
              <a:endParaRPr lang="ko-KR" altLang="en-US" sz="1400" b="1" dirty="0">
                <a:latin typeface="+mj-lt"/>
              </a:endParaRPr>
            </a:p>
          </p:txBody>
        </p:sp>
      </p:grpSp>
    </p:spTree>
    <p:extLst>
      <p:ext uri="{BB962C8B-B14F-4D97-AF65-F5344CB8AC3E}">
        <p14:creationId xmlns:p14="http://schemas.microsoft.com/office/powerpoint/2010/main" val="16765683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dirty="0" smtClean="0"/>
              <a:t>Goals</a:t>
            </a:r>
          </a:p>
        </p:txBody>
      </p:sp>
      <p:sp>
        <p:nvSpPr>
          <p:cNvPr id="3075" name="Content Placeholder 2"/>
          <p:cNvSpPr>
            <a:spLocks noGrp="1"/>
          </p:cNvSpPr>
          <p:nvPr>
            <p:ph idx="1"/>
          </p:nvPr>
        </p:nvSpPr>
        <p:spPr>
          <a:xfrm>
            <a:off x="685800" y="1524000"/>
            <a:ext cx="7946408" cy="4267200"/>
          </a:xfrm>
        </p:spPr>
        <p:txBody>
          <a:bodyPr/>
          <a:lstStyle/>
          <a:p>
            <a:pPr algn="just">
              <a:lnSpc>
                <a:spcPct val="170000"/>
              </a:lnSpc>
              <a:buFont typeface="Wingdings" pitchFamily="2" charset="2"/>
              <a:buChar char="v"/>
            </a:pPr>
            <a:r>
              <a:rPr lang="en-US" sz="2400" dirty="0" smtClean="0"/>
              <a:t>Need to standardize active LED-ID system for low-cost implementations</a:t>
            </a:r>
          </a:p>
          <a:p>
            <a:pPr>
              <a:lnSpc>
                <a:spcPct val="170000"/>
              </a:lnSpc>
              <a:buFont typeface="Wingdings" pitchFamily="2" charset="2"/>
              <a:buChar char="v"/>
            </a:pPr>
            <a:r>
              <a:rPr lang="en-US" sz="2400" dirty="0" smtClean="0"/>
              <a:t>Need to apply to indoor LBS applications</a:t>
            </a:r>
          </a:p>
        </p:txBody>
      </p:sp>
      <p:sp>
        <p:nvSpPr>
          <p:cNvPr id="5" name="Date Placeholder 1"/>
          <p:cNvSpPr>
            <a:spLocks noGrp="1"/>
          </p:cNvSpPr>
          <p:nvPr>
            <p:ph type="dt" sz="half" idx="10"/>
          </p:nvPr>
        </p:nvSpPr>
        <p:spPr>
          <a:xfrm>
            <a:off x="685800" y="381456"/>
            <a:ext cx="1600200" cy="215444"/>
          </a:xfrm>
        </p:spPr>
        <p:txBody>
          <a:bodyPr/>
          <a:lstStyle/>
          <a:p>
            <a:r>
              <a:rPr lang="en-US" altLang="ko-KR" dirty="0" smtClean="0"/>
              <a:t>November 2012</a:t>
            </a:r>
            <a:endParaRPr lang="en-US" dirty="0"/>
          </a:p>
        </p:txBody>
      </p:sp>
      <p:sp>
        <p:nvSpPr>
          <p:cNvPr id="6"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3</a:t>
            </a:fld>
            <a:endParaRPr lang="en-US" dirty="0"/>
          </a:p>
        </p:txBody>
      </p:sp>
      <p:sp>
        <p:nvSpPr>
          <p:cNvPr id="7" name="바닥글 개체 틀 6"/>
          <p:cNvSpPr>
            <a:spLocks noGrp="1"/>
          </p:cNvSpPr>
          <p:nvPr>
            <p:ph type="ftr" sz="quarter" idx="11"/>
          </p:nvPr>
        </p:nvSpPr>
        <p:spPr/>
        <p:txBody>
          <a:bodyPr/>
          <a:lstStyle/>
          <a:p>
            <a:r>
              <a:rPr lang="nn-NO" smtClean="0"/>
              <a:t>Yeong Min Jang, Kookmin University</a:t>
            </a:r>
            <a:endParaRPr lang="en-US"/>
          </a:p>
        </p:txBody>
      </p:sp>
      <p:sp>
        <p:nvSpPr>
          <p:cNvPr id="8" name="직사각형 7"/>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0" name="직사각형 9"/>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15" name="그룹 14"/>
          <p:cNvGrpSpPr/>
          <p:nvPr/>
        </p:nvGrpSpPr>
        <p:grpSpPr>
          <a:xfrm>
            <a:off x="6088040" y="296840"/>
            <a:ext cx="3429000" cy="307777"/>
            <a:chOff x="6088040" y="296840"/>
            <a:chExt cx="3429000" cy="307777"/>
          </a:xfrm>
        </p:grpSpPr>
        <p:sp>
          <p:nvSpPr>
            <p:cNvPr id="16" name="직사각형 15"/>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7" name="TextBox 16"/>
            <p:cNvSpPr txBox="1"/>
            <p:nvPr/>
          </p:nvSpPr>
          <p:spPr>
            <a:xfrm>
              <a:off x="6088040" y="296840"/>
              <a:ext cx="3429000" cy="307777"/>
            </a:xfrm>
            <a:prstGeom prst="rect">
              <a:avLst/>
            </a:prstGeom>
            <a:noFill/>
          </p:spPr>
          <p:txBody>
            <a:bodyPr wrap="square" rtlCol="0">
              <a:spAutoFit/>
            </a:bodyPr>
            <a:lstStyle/>
            <a:p>
              <a:r>
                <a:rPr lang="en-US" altLang="ko-KR" sz="1400" b="1" dirty="0" smtClean="0">
                  <a:latin typeface="+mj-lt"/>
                </a:rPr>
                <a:t>doc.: </a:t>
              </a:r>
              <a:r>
                <a:rPr lang="en-US" altLang="ko-KR" sz="1400" b="1" dirty="0" smtClean="0">
                  <a:latin typeface="+mj-lt"/>
                </a:rPr>
                <a:t>IEEE 15-12-0635-00-0led</a:t>
              </a:r>
              <a:endParaRPr lang="ko-KR" altLang="en-US" sz="1400" b="1" dirty="0">
                <a:latin typeface="+mj-lt"/>
              </a:endParaRPr>
            </a:p>
          </p:txBody>
        </p:sp>
      </p:grpSp>
    </p:spTree>
    <p:extLst>
      <p:ext uri="{BB962C8B-B14F-4D97-AF65-F5344CB8AC3E}">
        <p14:creationId xmlns:p14="http://schemas.microsoft.com/office/powerpoint/2010/main" val="27669205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76200" y="685800"/>
            <a:ext cx="9030222" cy="609600"/>
          </a:xfrm>
        </p:spPr>
        <p:txBody>
          <a:bodyPr/>
          <a:lstStyle/>
          <a:p>
            <a:pPr>
              <a:lnSpc>
                <a:spcPct val="170000"/>
              </a:lnSpc>
            </a:pPr>
            <a:r>
              <a:rPr lang="en-US" altLang="ko-KR" sz="3200" dirty="0">
                <a:solidFill>
                  <a:schemeClr val="tx1"/>
                </a:solidFill>
              </a:rPr>
              <a:t>Revision directions for active LED-ID </a:t>
            </a:r>
            <a:r>
              <a:rPr lang="en-US" altLang="ko-KR" sz="3200" dirty="0" smtClean="0">
                <a:solidFill>
                  <a:schemeClr val="tx1"/>
                </a:solidFill>
              </a:rPr>
              <a:t>standardization </a:t>
            </a:r>
            <a:endParaRPr lang="en-US" altLang="ko-KR" sz="3200" dirty="0">
              <a:solidFill>
                <a:schemeClr val="tx1"/>
              </a:solidFill>
            </a:endParaRPr>
          </a:p>
        </p:txBody>
      </p:sp>
      <p:sp>
        <p:nvSpPr>
          <p:cNvPr id="3075" name="Content Placeholder 2"/>
          <p:cNvSpPr>
            <a:spLocks noGrp="1"/>
          </p:cNvSpPr>
          <p:nvPr>
            <p:ph idx="1"/>
          </p:nvPr>
        </p:nvSpPr>
        <p:spPr>
          <a:xfrm>
            <a:off x="685800" y="1524000"/>
            <a:ext cx="7946408" cy="4114800"/>
          </a:xfrm>
        </p:spPr>
        <p:txBody>
          <a:bodyPr/>
          <a:lstStyle/>
          <a:p>
            <a:pPr algn="just">
              <a:lnSpc>
                <a:spcPct val="150000"/>
              </a:lnSpc>
              <a:buFont typeface="Wingdings" pitchFamily="2" charset="2"/>
              <a:buChar char="v"/>
            </a:pPr>
            <a:r>
              <a:rPr lang="en-US" sz="2400" dirty="0"/>
              <a:t>A</a:t>
            </a:r>
            <a:r>
              <a:rPr lang="en-US" sz="2400" dirty="0" smtClean="0"/>
              <a:t>ctive LED-ID system definitions</a:t>
            </a:r>
          </a:p>
          <a:p>
            <a:pPr lvl="1" algn="just">
              <a:lnSpc>
                <a:spcPct val="150000"/>
              </a:lnSpc>
              <a:buFont typeface="Arial" pitchFamily="34" charset="0"/>
              <a:buChar char="•"/>
            </a:pPr>
            <a:r>
              <a:rPr lang="en-US" sz="2000" dirty="0" smtClean="0"/>
              <a:t>LED-ID</a:t>
            </a:r>
          </a:p>
          <a:p>
            <a:pPr lvl="1" algn="just">
              <a:lnSpc>
                <a:spcPct val="150000"/>
              </a:lnSpc>
              <a:buFont typeface="Arial" pitchFamily="34" charset="0"/>
              <a:buChar char="•"/>
            </a:pPr>
            <a:r>
              <a:rPr lang="en-US" sz="2000" dirty="0" smtClean="0"/>
              <a:t>Active LED-ID</a:t>
            </a:r>
          </a:p>
          <a:p>
            <a:pPr lvl="1" algn="just">
              <a:lnSpc>
                <a:spcPct val="150000"/>
              </a:lnSpc>
              <a:buFont typeface="Arial" pitchFamily="34" charset="0"/>
              <a:buChar char="•"/>
            </a:pPr>
            <a:r>
              <a:rPr lang="en-US" sz="2000" dirty="0" smtClean="0"/>
              <a:t>Active LED-ID tag</a:t>
            </a:r>
          </a:p>
          <a:p>
            <a:pPr algn="just">
              <a:lnSpc>
                <a:spcPct val="150000"/>
              </a:lnSpc>
              <a:buFont typeface="Wingdings" pitchFamily="2" charset="2"/>
              <a:buChar char="v"/>
            </a:pPr>
            <a:r>
              <a:rPr lang="en-US" sz="2400" dirty="0" smtClean="0"/>
              <a:t>Need to modify existing IEEE802.15.7 MAC protocol </a:t>
            </a:r>
          </a:p>
          <a:p>
            <a:pPr algn="just">
              <a:lnSpc>
                <a:spcPct val="150000"/>
              </a:lnSpc>
              <a:buFont typeface="Wingdings" pitchFamily="2" charset="2"/>
              <a:buChar char="v"/>
            </a:pPr>
            <a:r>
              <a:rPr lang="en-US" sz="2400" dirty="0" smtClean="0"/>
              <a:t>Need to modify </a:t>
            </a:r>
            <a:r>
              <a:rPr lang="en-US" altLang="ko-KR" sz="2400" dirty="0"/>
              <a:t>existing IEEE802.15.7 </a:t>
            </a:r>
            <a:r>
              <a:rPr lang="en-US" sz="2400" dirty="0" smtClean="0"/>
              <a:t>MAC services</a:t>
            </a:r>
          </a:p>
          <a:p>
            <a:pPr algn="just">
              <a:lnSpc>
                <a:spcPct val="150000"/>
              </a:lnSpc>
              <a:buFont typeface="Wingdings" pitchFamily="2" charset="2"/>
              <a:buChar char="v"/>
            </a:pPr>
            <a:r>
              <a:rPr lang="en-US" sz="2400" dirty="0" smtClean="0"/>
              <a:t>Need to </a:t>
            </a:r>
            <a:r>
              <a:rPr lang="en-US" altLang="ko-KR" sz="2400" dirty="0"/>
              <a:t>existing IEEE802.15.7 </a:t>
            </a:r>
            <a:r>
              <a:rPr lang="en-US" sz="2400" dirty="0" smtClean="0"/>
              <a:t>PHY layer</a:t>
            </a:r>
          </a:p>
        </p:txBody>
      </p:sp>
      <p:sp>
        <p:nvSpPr>
          <p:cNvPr id="5" name="Date Placeholder 1"/>
          <p:cNvSpPr>
            <a:spLocks noGrp="1"/>
          </p:cNvSpPr>
          <p:nvPr>
            <p:ph type="dt" sz="half" idx="10"/>
          </p:nvPr>
        </p:nvSpPr>
        <p:spPr>
          <a:xfrm>
            <a:off x="685800" y="381456"/>
            <a:ext cx="1600200" cy="215444"/>
          </a:xfrm>
        </p:spPr>
        <p:txBody>
          <a:bodyPr/>
          <a:lstStyle/>
          <a:p>
            <a:r>
              <a:rPr lang="en-US" altLang="ko-KR" dirty="0" smtClean="0"/>
              <a:t>November 2012</a:t>
            </a:r>
            <a:endParaRPr lang="en-US" dirty="0"/>
          </a:p>
        </p:txBody>
      </p:sp>
      <p:sp>
        <p:nvSpPr>
          <p:cNvPr id="6"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4</a:t>
            </a:fld>
            <a:endParaRPr lang="en-US" dirty="0"/>
          </a:p>
        </p:txBody>
      </p:sp>
      <p:sp>
        <p:nvSpPr>
          <p:cNvPr id="7" name="바닥글 개체 틀 6"/>
          <p:cNvSpPr>
            <a:spLocks noGrp="1"/>
          </p:cNvSpPr>
          <p:nvPr>
            <p:ph type="ftr" sz="quarter" idx="11"/>
          </p:nvPr>
        </p:nvSpPr>
        <p:spPr/>
        <p:txBody>
          <a:bodyPr/>
          <a:lstStyle/>
          <a:p>
            <a:r>
              <a:rPr lang="nn-NO" smtClean="0"/>
              <a:t>Yeong Min Jang, Kookmin University</a:t>
            </a:r>
            <a:endParaRPr lang="en-US"/>
          </a:p>
        </p:txBody>
      </p:sp>
      <p:sp>
        <p:nvSpPr>
          <p:cNvPr id="8" name="직사각형 7"/>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12" name="그룹 14"/>
          <p:cNvGrpSpPr/>
          <p:nvPr/>
        </p:nvGrpSpPr>
        <p:grpSpPr>
          <a:xfrm>
            <a:off x="6088040" y="296840"/>
            <a:ext cx="3429000" cy="307777"/>
            <a:chOff x="6088040" y="296840"/>
            <a:chExt cx="3429000" cy="307777"/>
          </a:xfrm>
        </p:grpSpPr>
        <p:sp>
          <p:nvSpPr>
            <p:cNvPr id="13" name="직사각형 15"/>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4" name="TextBox 13"/>
            <p:cNvSpPr txBox="1"/>
            <p:nvPr/>
          </p:nvSpPr>
          <p:spPr>
            <a:xfrm>
              <a:off x="6088040" y="296840"/>
              <a:ext cx="3429000" cy="307777"/>
            </a:xfrm>
            <a:prstGeom prst="rect">
              <a:avLst/>
            </a:prstGeom>
            <a:noFill/>
          </p:spPr>
          <p:txBody>
            <a:bodyPr wrap="square" rtlCol="0">
              <a:spAutoFit/>
            </a:bodyPr>
            <a:lstStyle/>
            <a:p>
              <a:r>
                <a:rPr lang="en-US" altLang="ko-KR" sz="1400" b="1" dirty="0" smtClean="0">
                  <a:latin typeface="+mj-lt"/>
                </a:rPr>
                <a:t>doc.: </a:t>
              </a:r>
              <a:r>
                <a:rPr lang="en-US" altLang="ko-KR" sz="1400" b="1" dirty="0" smtClean="0">
                  <a:latin typeface="+mj-lt"/>
                </a:rPr>
                <a:t>IEEE 15-12-0635-00-0led</a:t>
              </a:r>
              <a:endParaRPr lang="ko-KR" altLang="en-US" sz="1400" b="1" dirty="0">
                <a:latin typeface="+mj-lt"/>
              </a:endParaRPr>
            </a:p>
          </p:txBody>
        </p:sp>
      </p:grpSp>
    </p:spTree>
    <p:extLst>
      <p:ext uri="{BB962C8B-B14F-4D97-AF65-F5344CB8AC3E}">
        <p14:creationId xmlns:p14="http://schemas.microsoft.com/office/powerpoint/2010/main" val="7855168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838200"/>
            <a:ext cx="8077200" cy="609600"/>
          </a:xfrm>
        </p:spPr>
        <p:txBody>
          <a:bodyPr/>
          <a:lstStyle/>
          <a:p>
            <a:r>
              <a:rPr lang="en-US" sz="3200" dirty="0" smtClean="0"/>
              <a:t>MAC protocol modification</a:t>
            </a:r>
          </a:p>
        </p:txBody>
      </p:sp>
      <p:sp>
        <p:nvSpPr>
          <p:cNvPr id="3075" name="Content Placeholder 2"/>
          <p:cNvSpPr>
            <a:spLocks noGrp="1"/>
          </p:cNvSpPr>
          <p:nvPr>
            <p:ph idx="1"/>
          </p:nvPr>
        </p:nvSpPr>
        <p:spPr>
          <a:xfrm>
            <a:off x="685800" y="1524000"/>
            <a:ext cx="7946408" cy="4114800"/>
          </a:xfrm>
        </p:spPr>
        <p:txBody>
          <a:bodyPr/>
          <a:lstStyle/>
          <a:p>
            <a:pPr>
              <a:lnSpc>
                <a:spcPct val="150000"/>
              </a:lnSpc>
              <a:buFont typeface="Wingdings" pitchFamily="2" charset="2"/>
              <a:buChar char="v"/>
            </a:pPr>
            <a:r>
              <a:rPr lang="en-US" sz="2400" dirty="0" smtClean="0"/>
              <a:t>Need to modify processes:</a:t>
            </a:r>
          </a:p>
          <a:p>
            <a:pPr lvl="1">
              <a:lnSpc>
                <a:spcPct val="150000"/>
              </a:lnSpc>
              <a:buFont typeface="Arial" pitchFamily="34" charset="0"/>
              <a:buChar char="•"/>
            </a:pPr>
            <a:r>
              <a:rPr lang="en-US" sz="2000" dirty="0" smtClean="0"/>
              <a:t>Channel scanning</a:t>
            </a:r>
          </a:p>
          <a:p>
            <a:pPr lvl="1">
              <a:lnSpc>
                <a:spcPct val="150000"/>
              </a:lnSpc>
              <a:buFont typeface="Arial" pitchFamily="34" charset="0"/>
              <a:buChar char="•"/>
            </a:pPr>
            <a:r>
              <a:rPr lang="en-US" sz="2000" dirty="0" smtClean="0"/>
              <a:t>Channel access</a:t>
            </a:r>
          </a:p>
          <a:p>
            <a:pPr lvl="1">
              <a:lnSpc>
                <a:spcPct val="150000"/>
              </a:lnSpc>
              <a:buFont typeface="Arial" pitchFamily="34" charset="0"/>
              <a:buChar char="•"/>
            </a:pPr>
            <a:r>
              <a:rPr lang="en-US" sz="2000" dirty="0" smtClean="0"/>
              <a:t>Association/Disassociation</a:t>
            </a:r>
          </a:p>
          <a:p>
            <a:pPr lvl="1">
              <a:lnSpc>
                <a:spcPct val="150000"/>
              </a:lnSpc>
              <a:buFont typeface="Arial" pitchFamily="34" charset="0"/>
              <a:buChar char="•"/>
            </a:pPr>
            <a:r>
              <a:rPr lang="en-US" sz="2000" dirty="0" smtClean="0"/>
              <a:t>Synchronization</a:t>
            </a:r>
          </a:p>
          <a:p>
            <a:pPr>
              <a:lnSpc>
                <a:spcPct val="150000"/>
              </a:lnSpc>
              <a:buFont typeface="Wingdings" pitchFamily="2" charset="2"/>
              <a:buChar char="v"/>
            </a:pPr>
            <a:r>
              <a:rPr lang="en-US" sz="2400" dirty="0" smtClean="0"/>
              <a:t>Need to modify MAC command frames</a:t>
            </a:r>
          </a:p>
          <a:p>
            <a:pPr>
              <a:lnSpc>
                <a:spcPct val="150000"/>
              </a:lnSpc>
              <a:buFont typeface="Wingdings" pitchFamily="2" charset="2"/>
              <a:buChar char="v"/>
            </a:pPr>
            <a:r>
              <a:rPr lang="en-US" sz="2400" dirty="0" smtClean="0"/>
              <a:t>Need to insert location information field into MAC frames</a:t>
            </a:r>
          </a:p>
        </p:txBody>
      </p:sp>
      <p:sp>
        <p:nvSpPr>
          <p:cNvPr id="5" name="Date Placeholder 1"/>
          <p:cNvSpPr>
            <a:spLocks noGrp="1"/>
          </p:cNvSpPr>
          <p:nvPr>
            <p:ph type="dt" sz="half" idx="10"/>
          </p:nvPr>
        </p:nvSpPr>
        <p:spPr>
          <a:xfrm>
            <a:off x="685800" y="381456"/>
            <a:ext cx="1600200" cy="215444"/>
          </a:xfrm>
        </p:spPr>
        <p:txBody>
          <a:bodyPr/>
          <a:lstStyle/>
          <a:p>
            <a:r>
              <a:rPr lang="en-US" altLang="ko-KR" dirty="0" smtClean="0"/>
              <a:t>November 2012</a:t>
            </a:r>
            <a:endParaRPr lang="en-US" dirty="0"/>
          </a:p>
        </p:txBody>
      </p:sp>
      <p:sp>
        <p:nvSpPr>
          <p:cNvPr id="6"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5</a:t>
            </a:fld>
            <a:endParaRPr lang="en-US" dirty="0"/>
          </a:p>
        </p:txBody>
      </p:sp>
      <p:sp>
        <p:nvSpPr>
          <p:cNvPr id="7" name="바닥글 개체 틀 6"/>
          <p:cNvSpPr>
            <a:spLocks noGrp="1"/>
          </p:cNvSpPr>
          <p:nvPr>
            <p:ph type="ftr" sz="quarter" idx="11"/>
          </p:nvPr>
        </p:nvSpPr>
        <p:spPr/>
        <p:txBody>
          <a:bodyPr/>
          <a:lstStyle/>
          <a:p>
            <a:r>
              <a:rPr lang="nn-NO" smtClean="0"/>
              <a:t>Yeong Min Jang, Kookmin University</a:t>
            </a:r>
            <a:endParaRPr lang="en-US"/>
          </a:p>
        </p:txBody>
      </p:sp>
      <p:sp>
        <p:nvSpPr>
          <p:cNvPr id="8" name="직사각형 7"/>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12" name="그룹 14"/>
          <p:cNvGrpSpPr/>
          <p:nvPr/>
        </p:nvGrpSpPr>
        <p:grpSpPr>
          <a:xfrm>
            <a:off x="6088040" y="296840"/>
            <a:ext cx="3429000" cy="307777"/>
            <a:chOff x="6088040" y="296840"/>
            <a:chExt cx="3429000" cy="307777"/>
          </a:xfrm>
        </p:grpSpPr>
        <p:sp>
          <p:nvSpPr>
            <p:cNvPr id="13" name="직사각형 15"/>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4" name="TextBox 13"/>
            <p:cNvSpPr txBox="1"/>
            <p:nvPr/>
          </p:nvSpPr>
          <p:spPr>
            <a:xfrm>
              <a:off x="6088040" y="296840"/>
              <a:ext cx="3429000" cy="307777"/>
            </a:xfrm>
            <a:prstGeom prst="rect">
              <a:avLst/>
            </a:prstGeom>
            <a:noFill/>
          </p:spPr>
          <p:txBody>
            <a:bodyPr wrap="square" rtlCol="0">
              <a:spAutoFit/>
            </a:bodyPr>
            <a:lstStyle/>
            <a:p>
              <a:r>
                <a:rPr lang="en-US" altLang="ko-KR" sz="1400" b="1" dirty="0" smtClean="0">
                  <a:latin typeface="+mj-lt"/>
                </a:rPr>
                <a:t>doc.: </a:t>
              </a:r>
              <a:r>
                <a:rPr lang="en-US" altLang="ko-KR" sz="1400" b="1" dirty="0" smtClean="0">
                  <a:latin typeface="+mj-lt"/>
                </a:rPr>
                <a:t>IEEE 15-12-0635-00-0led</a:t>
              </a:r>
              <a:endParaRPr lang="ko-KR" altLang="en-US" sz="1400" b="1" dirty="0">
                <a:latin typeface="+mj-lt"/>
              </a:endParaRPr>
            </a:p>
          </p:txBody>
        </p:sp>
      </p:grpSp>
    </p:spTree>
    <p:extLst>
      <p:ext uri="{BB962C8B-B14F-4D97-AF65-F5344CB8AC3E}">
        <p14:creationId xmlns:p14="http://schemas.microsoft.com/office/powerpoint/2010/main" val="6857262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838200"/>
            <a:ext cx="8077200" cy="609600"/>
          </a:xfrm>
        </p:spPr>
        <p:txBody>
          <a:bodyPr/>
          <a:lstStyle/>
          <a:p>
            <a:r>
              <a:rPr lang="en-US" sz="3200" dirty="0" smtClean="0"/>
              <a:t>Channel Access Method</a:t>
            </a:r>
          </a:p>
        </p:txBody>
      </p:sp>
      <p:sp>
        <p:nvSpPr>
          <p:cNvPr id="3075" name="Content Placeholder 2"/>
          <p:cNvSpPr>
            <a:spLocks noGrp="1"/>
          </p:cNvSpPr>
          <p:nvPr>
            <p:ph idx="1"/>
          </p:nvPr>
        </p:nvSpPr>
        <p:spPr>
          <a:xfrm>
            <a:off x="685800" y="1524000"/>
            <a:ext cx="7946408" cy="4114800"/>
          </a:xfrm>
        </p:spPr>
        <p:txBody>
          <a:bodyPr/>
          <a:lstStyle/>
          <a:p>
            <a:pPr algn="just">
              <a:lnSpc>
                <a:spcPct val="150000"/>
              </a:lnSpc>
              <a:buFont typeface="Wingdings" pitchFamily="2" charset="2"/>
              <a:buChar char="v"/>
            </a:pPr>
            <a:r>
              <a:rPr lang="en-US" sz="2400" dirty="0" smtClean="0"/>
              <a:t>IEEE 802.15.7 standard:</a:t>
            </a:r>
            <a:r>
              <a:rPr lang="en-US" sz="2400" dirty="0"/>
              <a:t> </a:t>
            </a:r>
            <a:r>
              <a:rPr lang="en-US" sz="2400" dirty="0" smtClean="0"/>
              <a:t>CSMA/CA protocol</a:t>
            </a:r>
          </a:p>
          <a:p>
            <a:pPr algn="just">
              <a:lnSpc>
                <a:spcPct val="150000"/>
              </a:lnSpc>
              <a:buFont typeface="Wingdings" pitchFamily="2" charset="2"/>
              <a:buChar char="v"/>
            </a:pPr>
            <a:r>
              <a:rPr lang="en-US" sz="2400" dirty="0" smtClean="0"/>
              <a:t>For simple implementation of LED-ID networks: time-slotted ALOHA protocol</a:t>
            </a:r>
          </a:p>
        </p:txBody>
      </p:sp>
      <p:sp>
        <p:nvSpPr>
          <p:cNvPr id="5" name="Date Placeholder 1"/>
          <p:cNvSpPr>
            <a:spLocks noGrp="1"/>
          </p:cNvSpPr>
          <p:nvPr>
            <p:ph type="dt" sz="half" idx="10"/>
          </p:nvPr>
        </p:nvSpPr>
        <p:spPr>
          <a:xfrm>
            <a:off x="685800" y="381456"/>
            <a:ext cx="1600200" cy="215444"/>
          </a:xfrm>
        </p:spPr>
        <p:txBody>
          <a:bodyPr/>
          <a:lstStyle/>
          <a:p>
            <a:r>
              <a:rPr lang="en-US" altLang="ko-KR" dirty="0" smtClean="0"/>
              <a:t>November 2012</a:t>
            </a:r>
            <a:endParaRPr lang="en-US" dirty="0"/>
          </a:p>
        </p:txBody>
      </p:sp>
      <p:sp>
        <p:nvSpPr>
          <p:cNvPr id="6"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6</a:t>
            </a:fld>
            <a:endParaRPr lang="en-US" dirty="0"/>
          </a:p>
        </p:txBody>
      </p:sp>
      <p:sp>
        <p:nvSpPr>
          <p:cNvPr id="7" name="바닥글 개체 틀 6"/>
          <p:cNvSpPr>
            <a:spLocks noGrp="1"/>
          </p:cNvSpPr>
          <p:nvPr>
            <p:ph type="ftr" sz="quarter" idx="11"/>
          </p:nvPr>
        </p:nvSpPr>
        <p:spPr/>
        <p:txBody>
          <a:bodyPr/>
          <a:lstStyle/>
          <a:p>
            <a:r>
              <a:rPr lang="nn-NO" smtClean="0"/>
              <a:t>Yeong Min Jang, Kookmin University</a:t>
            </a:r>
            <a:endParaRPr lang="en-US"/>
          </a:p>
        </p:txBody>
      </p:sp>
      <p:sp>
        <p:nvSpPr>
          <p:cNvPr id="8" name="직사각형 7"/>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aphicFrame>
        <p:nvGraphicFramePr>
          <p:cNvPr id="2" name="Object 1"/>
          <p:cNvGraphicFramePr>
            <a:graphicFrameLocks noChangeAspect="1"/>
          </p:cNvGraphicFramePr>
          <p:nvPr>
            <p:extLst>
              <p:ext uri="{D42A27DB-BD31-4B8C-83A1-F6EECF244321}">
                <p14:modId xmlns:p14="http://schemas.microsoft.com/office/powerpoint/2010/main" val="2271521770"/>
              </p:ext>
            </p:extLst>
          </p:nvPr>
        </p:nvGraphicFramePr>
        <p:xfrm>
          <a:off x="625475" y="3657600"/>
          <a:ext cx="8061325" cy="2597424"/>
        </p:xfrm>
        <a:graphic>
          <a:graphicData uri="http://schemas.openxmlformats.org/presentationml/2006/ole">
            <mc:AlternateContent xmlns:mc="http://schemas.openxmlformats.org/markup-compatibility/2006">
              <mc:Choice xmlns:v="urn:schemas-microsoft-com:vml" Requires="v">
                <p:oleObj spid="_x0000_s1059" name="Visio" r:id="rId3" imgW="8137269" imgH="2853360" progId="Visio.Drawing.11">
                  <p:embed/>
                </p:oleObj>
              </mc:Choice>
              <mc:Fallback>
                <p:oleObj name="Visio" r:id="rId3" imgW="8137269" imgH="2853360" progId="Visio.Drawing.11">
                  <p:embed/>
                  <p:pic>
                    <p:nvPicPr>
                      <p:cNvPr id="0" name=""/>
                      <p:cNvPicPr/>
                      <p:nvPr/>
                    </p:nvPicPr>
                    <p:blipFill>
                      <a:blip r:embed="rId4"/>
                      <a:stretch>
                        <a:fillRect/>
                      </a:stretch>
                    </p:blipFill>
                    <p:spPr>
                      <a:xfrm>
                        <a:off x="625475" y="3657600"/>
                        <a:ext cx="8061325" cy="2597424"/>
                      </a:xfrm>
                      <a:prstGeom prst="rect">
                        <a:avLst/>
                      </a:prstGeom>
                    </p:spPr>
                  </p:pic>
                </p:oleObj>
              </mc:Fallback>
            </mc:AlternateContent>
          </a:graphicData>
        </a:graphic>
      </p:graphicFrame>
      <p:grpSp>
        <p:nvGrpSpPr>
          <p:cNvPr id="12" name="그룹 14"/>
          <p:cNvGrpSpPr/>
          <p:nvPr/>
        </p:nvGrpSpPr>
        <p:grpSpPr>
          <a:xfrm>
            <a:off x="6088040" y="296840"/>
            <a:ext cx="3429000" cy="307777"/>
            <a:chOff x="6088040" y="296840"/>
            <a:chExt cx="3429000" cy="307777"/>
          </a:xfrm>
        </p:grpSpPr>
        <p:sp>
          <p:nvSpPr>
            <p:cNvPr id="13" name="직사각형 15"/>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4" name="TextBox 13"/>
            <p:cNvSpPr txBox="1"/>
            <p:nvPr/>
          </p:nvSpPr>
          <p:spPr>
            <a:xfrm>
              <a:off x="6088040" y="296840"/>
              <a:ext cx="3429000" cy="307777"/>
            </a:xfrm>
            <a:prstGeom prst="rect">
              <a:avLst/>
            </a:prstGeom>
            <a:noFill/>
          </p:spPr>
          <p:txBody>
            <a:bodyPr wrap="square" rtlCol="0">
              <a:spAutoFit/>
            </a:bodyPr>
            <a:lstStyle/>
            <a:p>
              <a:r>
                <a:rPr lang="en-US" altLang="ko-KR" sz="1400" b="1" dirty="0" smtClean="0">
                  <a:latin typeface="+mj-lt"/>
                </a:rPr>
                <a:t>doc.: </a:t>
              </a:r>
              <a:r>
                <a:rPr lang="en-US" altLang="ko-KR" sz="1400" b="1" dirty="0" smtClean="0">
                  <a:latin typeface="+mj-lt"/>
                </a:rPr>
                <a:t>IEEE 15-12-0635-00-0led</a:t>
              </a:r>
              <a:endParaRPr lang="ko-KR" altLang="en-US" sz="1400" b="1" dirty="0">
                <a:latin typeface="+mj-lt"/>
              </a:endParaRPr>
            </a:p>
          </p:txBody>
        </p:sp>
      </p:grpSp>
    </p:spTree>
    <p:extLst>
      <p:ext uri="{BB962C8B-B14F-4D97-AF65-F5344CB8AC3E}">
        <p14:creationId xmlns:p14="http://schemas.microsoft.com/office/powerpoint/2010/main" val="36874748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685800"/>
            <a:ext cx="8077200" cy="609600"/>
          </a:xfrm>
        </p:spPr>
        <p:txBody>
          <a:bodyPr/>
          <a:lstStyle/>
          <a:p>
            <a:r>
              <a:rPr lang="en-US" sz="3200" dirty="0" smtClean="0"/>
              <a:t>MAC frame modification</a:t>
            </a:r>
          </a:p>
        </p:txBody>
      </p:sp>
      <p:sp>
        <p:nvSpPr>
          <p:cNvPr id="5" name="Date Placeholder 1"/>
          <p:cNvSpPr>
            <a:spLocks noGrp="1"/>
          </p:cNvSpPr>
          <p:nvPr>
            <p:ph type="dt" sz="half" idx="10"/>
          </p:nvPr>
        </p:nvSpPr>
        <p:spPr>
          <a:xfrm>
            <a:off x="685800" y="381456"/>
            <a:ext cx="1600200" cy="215444"/>
          </a:xfrm>
        </p:spPr>
        <p:txBody>
          <a:bodyPr/>
          <a:lstStyle/>
          <a:p>
            <a:r>
              <a:rPr lang="en-US" altLang="ko-KR" dirty="0" smtClean="0"/>
              <a:t>November 2012</a:t>
            </a:r>
            <a:endParaRPr lang="en-US" dirty="0"/>
          </a:p>
        </p:txBody>
      </p:sp>
      <p:sp>
        <p:nvSpPr>
          <p:cNvPr id="6"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7</a:t>
            </a:fld>
            <a:endParaRPr lang="en-US" dirty="0"/>
          </a:p>
        </p:txBody>
      </p:sp>
      <p:sp>
        <p:nvSpPr>
          <p:cNvPr id="7" name="바닥글 개체 틀 6"/>
          <p:cNvSpPr>
            <a:spLocks noGrp="1"/>
          </p:cNvSpPr>
          <p:nvPr>
            <p:ph type="ftr" sz="quarter" idx="11"/>
          </p:nvPr>
        </p:nvSpPr>
        <p:spPr/>
        <p:txBody>
          <a:bodyPr/>
          <a:lstStyle/>
          <a:p>
            <a:r>
              <a:rPr lang="nn-NO" smtClean="0"/>
              <a:t>Yeong Min Jang, Kookmin University</a:t>
            </a:r>
            <a:endParaRPr lang="en-US"/>
          </a:p>
        </p:txBody>
      </p:sp>
      <p:sp>
        <p:nvSpPr>
          <p:cNvPr id="8" name="직사각형 7"/>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aphicFrame>
        <p:nvGraphicFramePr>
          <p:cNvPr id="12" name="Content Placeholder 4"/>
          <p:cNvGraphicFramePr>
            <a:graphicFrameLocks/>
          </p:cNvGraphicFramePr>
          <p:nvPr>
            <p:extLst>
              <p:ext uri="{D42A27DB-BD31-4B8C-83A1-F6EECF244321}">
                <p14:modId xmlns:p14="http://schemas.microsoft.com/office/powerpoint/2010/main" val="31497176"/>
              </p:ext>
            </p:extLst>
          </p:nvPr>
        </p:nvGraphicFramePr>
        <p:xfrm>
          <a:off x="38099" y="1905000"/>
          <a:ext cx="6438902" cy="1743075"/>
        </p:xfrm>
        <a:graphic>
          <a:graphicData uri="http://schemas.openxmlformats.org/drawingml/2006/table">
            <a:tbl>
              <a:tblPr firstRow="1" bandRow="1">
                <a:tableStyleId>{5C22544A-7EE6-4342-B048-85BDC9FD1C3A}</a:tableStyleId>
              </a:tblPr>
              <a:tblGrid>
                <a:gridCol w="694999"/>
                <a:gridCol w="733994"/>
                <a:gridCol w="848298"/>
                <a:gridCol w="842318"/>
                <a:gridCol w="719551"/>
                <a:gridCol w="654557"/>
                <a:gridCol w="751457"/>
                <a:gridCol w="678615"/>
                <a:gridCol w="515113"/>
              </a:tblGrid>
              <a:tr h="457367">
                <a:tc>
                  <a:txBody>
                    <a:bodyPr/>
                    <a:lstStyle/>
                    <a:p>
                      <a:pPr algn="ctr"/>
                      <a:r>
                        <a:rPr lang="en-US" sz="1050" dirty="0" smtClean="0">
                          <a:solidFill>
                            <a:schemeClr val="tx1"/>
                          </a:solidFill>
                          <a:latin typeface="Times New Roman" pitchFamily="18" charset="0"/>
                          <a:cs typeface="Times New Roman" pitchFamily="18" charset="0"/>
                        </a:rPr>
                        <a:t>Octets:2</a:t>
                      </a:r>
                      <a:endParaRPr lang="en-US" sz="1050" dirty="0">
                        <a:solidFill>
                          <a:schemeClr val="tx1"/>
                        </a:solidFill>
                        <a:latin typeface="Times New Roman" pitchFamily="18" charset="0"/>
                        <a:cs typeface="Times New Roman" pitchFamily="18" charset="0"/>
                      </a:endParaRPr>
                    </a:p>
                  </a:txBody>
                  <a:tcPr marL="91437" marR="91437" marT="45737" marB="4573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50" dirty="0" smtClean="0">
                          <a:solidFill>
                            <a:schemeClr val="tx1"/>
                          </a:solidFill>
                          <a:latin typeface="Times New Roman" pitchFamily="18" charset="0"/>
                          <a:cs typeface="Times New Roman" pitchFamily="18" charset="0"/>
                        </a:rPr>
                        <a:t>1</a:t>
                      </a:r>
                      <a:endParaRPr lang="en-US" sz="1050" dirty="0">
                        <a:solidFill>
                          <a:schemeClr val="tx1"/>
                        </a:solidFill>
                        <a:latin typeface="Times New Roman" pitchFamily="18" charset="0"/>
                        <a:cs typeface="Times New Roman" pitchFamily="18" charset="0"/>
                      </a:endParaRPr>
                    </a:p>
                  </a:txBody>
                  <a:tcPr marL="91437" marR="91437" marT="45737" marB="4573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50" dirty="0" smtClean="0">
                          <a:solidFill>
                            <a:schemeClr val="tx1"/>
                          </a:solidFill>
                          <a:latin typeface="Times New Roman" pitchFamily="18" charset="0"/>
                          <a:cs typeface="Times New Roman" pitchFamily="18" charset="0"/>
                        </a:rPr>
                        <a:t>0/2</a:t>
                      </a:r>
                      <a:endParaRPr lang="en-US" sz="1050" dirty="0">
                        <a:solidFill>
                          <a:schemeClr val="tx1"/>
                        </a:solidFill>
                        <a:latin typeface="Times New Roman" pitchFamily="18" charset="0"/>
                        <a:cs typeface="Times New Roman" pitchFamily="18" charset="0"/>
                      </a:endParaRPr>
                    </a:p>
                  </a:txBody>
                  <a:tcPr marL="91437" marR="91437" marT="45737" marB="4573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50" dirty="0" smtClean="0">
                          <a:solidFill>
                            <a:schemeClr val="tx1"/>
                          </a:solidFill>
                          <a:latin typeface="Times New Roman" pitchFamily="18" charset="0"/>
                          <a:cs typeface="Times New Roman" pitchFamily="18" charset="0"/>
                        </a:rPr>
                        <a:t>0/2/8</a:t>
                      </a:r>
                      <a:endParaRPr lang="en-US" sz="1050" dirty="0">
                        <a:solidFill>
                          <a:schemeClr val="tx1"/>
                        </a:solidFill>
                        <a:latin typeface="Times New Roman" pitchFamily="18" charset="0"/>
                        <a:cs typeface="Times New Roman" pitchFamily="18" charset="0"/>
                      </a:endParaRPr>
                    </a:p>
                  </a:txBody>
                  <a:tcPr marL="91437" marR="91437" marT="45737" marB="4573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50" dirty="0" smtClean="0">
                          <a:solidFill>
                            <a:schemeClr val="tx1"/>
                          </a:solidFill>
                          <a:latin typeface="Times New Roman" pitchFamily="18" charset="0"/>
                          <a:cs typeface="Times New Roman" pitchFamily="18" charset="0"/>
                        </a:rPr>
                        <a:t>0/2</a:t>
                      </a:r>
                      <a:endParaRPr lang="en-US" sz="1050" dirty="0">
                        <a:solidFill>
                          <a:schemeClr val="tx1"/>
                        </a:solidFill>
                        <a:latin typeface="Times New Roman" pitchFamily="18" charset="0"/>
                        <a:cs typeface="Times New Roman" pitchFamily="18" charset="0"/>
                      </a:endParaRPr>
                    </a:p>
                  </a:txBody>
                  <a:tcPr marL="91437" marR="91437" marT="45737" marB="4573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50" dirty="0" smtClean="0">
                          <a:solidFill>
                            <a:schemeClr val="tx1"/>
                          </a:solidFill>
                          <a:latin typeface="Times New Roman" pitchFamily="18" charset="0"/>
                          <a:cs typeface="Times New Roman" pitchFamily="18" charset="0"/>
                        </a:rPr>
                        <a:t>0/2/8</a:t>
                      </a:r>
                      <a:endParaRPr lang="en-US" sz="1050" dirty="0">
                        <a:solidFill>
                          <a:schemeClr val="tx1"/>
                        </a:solidFill>
                        <a:latin typeface="Times New Roman" pitchFamily="18" charset="0"/>
                        <a:cs typeface="Times New Roman" pitchFamily="18" charset="0"/>
                      </a:endParaRPr>
                    </a:p>
                  </a:txBody>
                  <a:tcPr marL="91437" marR="91437" marT="45737" marB="4573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50" dirty="0" smtClean="0">
                          <a:solidFill>
                            <a:schemeClr val="tx1"/>
                          </a:solidFill>
                          <a:latin typeface="Times New Roman" pitchFamily="18" charset="0"/>
                          <a:cs typeface="Times New Roman" pitchFamily="18" charset="0"/>
                        </a:rPr>
                        <a:t>0/5/6/10/ 14</a:t>
                      </a:r>
                      <a:endParaRPr lang="en-US" sz="1050" dirty="0">
                        <a:solidFill>
                          <a:schemeClr val="tx1"/>
                        </a:solidFill>
                        <a:latin typeface="Times New Roman" pitchFamily="18" charset="0"/>
                        <a:cs typeface="Times New Roman" pitchFamily="18" charset="0"/>
                      </a:endParaRPr>
                    </a:p>
                  </a:txBody>
                  <a:tcPr marL="91437" marR="91437" marT="45737" marB="4573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50" dirty="0" smtClean="0">
                          <a:solidFill>
                            <a:schemeClr val="tx1"/>
                          </a:solidFill>
                          <a:latin typeface="Times New Roman" pitchFamily="18" charset="0"/>
                          <a:cs typeface="Times New Roman" pitchFamily="18" charset="0"/>
                        </a:rPr>
                        <a:t>Variable</a:t>
                      </a:r>
                      <a:endParaRPr lang="en-US" sz="1050" dirty="0">
                        <a:solidFill>
                          <a:schemeClr val="tx1"/>
                        </a:solidFill>
                        <a:latin typeface="Times New Roman" pitchFamily="18" charset="0"/>
                        <a:cs typeface="Times New Roman" pitchFamily="18" charset="0"/>
                      </a:endParaRPr>
                    </a:p>
                  </a:txBody>
                  <a:tcPr marL="91437" marR="91437" marT="45737" marB="4573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50" dirty="0" smtClean="0">
                          <a:solidFill>
                            <a:schemeClr val="tx1"/>
                          </a:solidFill>
                          <a:latin typeface="Times New Roman" pitchFamily="18" charset="0"/>
                          <a:cs typeface="Times New Roman" pitchFamily="18" charset="0"/>
                        </a:rPr>
                        <a:t>2</a:t>
                      </a:r>
                      <a:endParaRPr lang="en-US" sz="1050" dirty="0">
                        <a:solidFill>
                          <a:schemeClr val="tx1"/>
                        </a:solidFill>
                        <a:latin typeface="Times New Roman" pitchFamily="18" charset="0"/>
                        <a:cs typeface="Times New Roman" pitchFamily="18" charset="0"/>
                      </a:endParaRPr>
                    </a:p>
                  </a:txBody>
                  <a:tcPr marL="91437" marR="91437" marT="45737" marB="4573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40313">
                <a:tc rowSpan="2">
                  <a:txBody>
                    <a:bodyPr/>
                    <a:lstStyle/>
                    <a:p>
                      <a:pPr algn="ctr"/>
                      <a:r>
                        <a:rPr lang="en-US" sz="1050" dirty="0" smtClean="0">
                          <a:solidFill>
                            <a:schemeClr val="tx1"/>
                          </a:solidFill>
                          <a:latin typeface="Times New Roman" pitchFamily="18" charset="0"/>
                          <a:cs typeface="Times New Roman" pitchFamily="18" charset="0"/>
                        </a:rPr>
                        <a:t>Frame</a:t>
                      </a:r>
                    </a:p>
                    <a:p>
                      <a:pPr algn="ctr"/>
                      <a:r>
                        <a:rPr lang="en-US" sz="1050" dirty="0" smtClean="0">
                          <a:solidFill>
                            <a:schemeClr val="tx1"/>
                          </a:solidFill>
                          <a:latin typeface="Times New Roman" pitchFamily="18" charset="0"/>
                          <a:cs typeface="Times New Roman" pitchFamily="18" charset="0"/>
                        </a:rPr>
                        <a:t>Control</a:t>
                      </a:r>
                      <a:endParaRPr lang="en-US" sz="1050" dirty="0">
                        <a:solidFill>
                          <a:schemeClr val="tx1"/>
                        </a:solidFill>
                        <a:latin typeface="Times New Roman" pitchFamily="18" charset="0"/>
                        <a:cs typeface="Times New Roman" pitchFamily="18" charset="0"/>
                      </a:endParaRPr>
                    </a:p>
                  </a:txBody>
                  <a:tcPr marL="91437" marR="91437" marT="45737" marB="4573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lang="en-US" sz="1000" dirty="0" smtClean="0">
                          <a:solidFill>
                            <a:schemeClr val="tx1"/>
                          </a:solidFill>
                          <a:latin typeface="Times New Roman" pitchFamily="18" charset="0"/>
                          <a:cs typeface="Times New Roman" pitchFamily="18" charset="0"/>
                        </a:rPr>
                        <a:t>Sequence</a:t>
                      </a:r>
                    </a:p>
                    <a:p>
                      <a:pPr algn="ctr"/>
                      <a:r>
                        <a:rPr lang="en-US" sz="1000" dirty="0" smtClean="0">
                          <a:solidFill>
                            <a:schemeClr val="tx1"/>
                          </a:solidFill>
                          <a:latin typeface="Times New Roman" pitchFamily="18" charset="0"/>
                          <a:cs typeface="Times New Roman" pitchFamily="18" charset="0"/>
                        </a:rPr>
                        <a:t>Number</a:t>
                      </a:r>
                      <a:endParaRPr lang="en-US" sz="1000" dirty="0">
                        <a:solidFill>
                          <a:schemeClr val="tx1"/>
                        </a:solidFill>
                        <a:latin typeface="Times New Roman" pitchFamily="18" charset="0"/>
                        <a:cs typeface="Times New Roman" pitchFamily="18" charset="0"/>
                      </a:endParaRPr>
                    </a:p>
                  </a:txBody>
                  <a:tcPr marL="91437" marR="91437" marT="45737" marB="4573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50" dirty="0" smtClean="0">
                          <a:solidFill>
                            <a:schemeClr val="tx1"/>
                          </a:solidFill>
                          <a:latin typeface="Times New Roman" pitchFamily="18" charset="0"/>
                          <a:cs typeface="Times New Roman" pitchFamily="18" charset="0"/>
                        </a:rPr>
                        <a:t>Destination VPAN </a:t>
                      </a:r>
                    </a:p>
                    <a:p>
                      <a:pPr algn="ctr"/>
                      <a:r>
                        <a:rPr lang="en-US" sz="1050" dirty="0" smtClean="0">
                          <a:solidFill>
                            <a:schemeClr val="tx1"/>
                          </a:solidFill>
                          <a:latin typeface="Times New Roman" pitchFamily="18" charset="0"/>
                          <a:cs typeface="Times New Roman" pitchFamily="18" charset="0"/>
                        </a:rPr>
                        <a:t>Identifier</a:t>
                      </a:r>
                      <a:endParaRPr lang="en-US" sz="1050" dirty="0">
                        <a:solidFill>
                          <a:schemeClr val="tx1"/>
                        </a:solidFill>
                        <a:latin typeface="Times New Roman" pitchFamily="18" charset="0"/>
                        <a:cs typeface="Times New Roman" pitchFamily="18" charset="0"/>
                      </a:endParaRPr>
                    </a:p>
                  </a:txBody>
                  <a:tcPr marL="91437" marR="91437" marT="45737" marB="4573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50" dirty="0" smtClean="0">
                          <a:solidFill>
                            <a:schemeClr val="tx1"/>
                          </a:solidFill>
                          <a:latin typeface="Times New Roman" pitchFamily="18" charset="0"/>
                          <a:cs typeface="Times New Roman" pitchFamily="18" charset="0"/>
                        </a:rPr>
                        <a:t>Destination</a:t>
                      </a:r>
                    </a:p>
                    <a:p>
                      <a:pPr algn="ctr"/>
                      <a:r>
                        <a:rPr lang="en-US" sz="1050" dirty="0" smtClean="0">
                          <a:solidFill>
                            <a:schemeClr val="tx1"/>
                          </a:solidFill>
                          <a:latin typeface="Times New Roman" pitchFamily="18" charset="0"/>
                          <a:cs typeface="Times New Roman" pitchFamily="18" charset="0"/>
                        </a:rPr>
                        <a:t>Address</a:t>
                      </a:r>
                      <a:endParaRPr lang="en-US" sz="1050" dirty="0">
                        <a:solidFill>
                          <a:schemeClr val="tx1"/>
                        </a:solidFill>
                        <a:latin typeface="Times New Roman" pitchFamily="18" charset="0"/>
                        <a:cs typeface="Times New Roman" pitchFamily="18" charset="0"/>
                      </a:endParaRPr>
                    </a:p>
                  </a:txBody>
                  <a:tcPr marL="91437" marR="91437" marT="45737" marB="4573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50" dirty="0" smtClean="0">
                          <a:solidFill>
                            <a:schemeClr val="tx1"/>
                          </a:solidFill>
                          <a:latin typeface="Times New Roman" pitchFamily="18" charset="0"/>
                          <a:cs typeface="Times New Roman" pitchFamily="18" charset="0"/>
                        </a:rPr>
                        <a:t>Source</a:t>
                      </a:r>
                    </a:p>
                    <a:p>
                      <a:pPr algn="ctr"/>
                      <a:r>
                        <a:rPr lang="en-US" sz="1050" dirty="0" smtClean="0">
                          <a:solidFill>
                            <a:schemeClr val="tx1"/>
                          </a:solidFill>
                          <a:latin typeface="Times New Roman" pitchFamily="18" charset="0"/>
                          <a:cs typeface="Times New Roman" pitchFamily="18" charset="0"/>
                        </a:rPr>
                        <a:t>VPAN</a:t>
                      </a:r>
                    </a:p>
                    <a:p>
                      <a:pPr algn="ctr"/>
                      <a:r>
                        <a:rPr lang="en-US" sz="1050" dirty="0" smtClean="0">
                          <a:solidFill>
                            <a:schemeClr val="tx1"/>
                          </a:solidFill>
                          <a:latin typeface="Times New Roman" pitchFamily="18" charset="0"/>
                          <a:cs typeface="Times New Roman" pitchFamily="18" charset="0"/>
                        </a:rPr>
                        <a:t>Identifier</a:t>
                      </a:r>
                      <a:endParaRPr lang="en-US" sz="1050" dirty="0">
                        <a:solidFill>
                          <a:schemeClr val="tx1"/>
                        </a:solidFill>
                        <a:latin typeface="Times New Roman" pitchFamily="18" charset="0"/>
                        <a:cs typeface="Times New Roman" pitchFamily="18" charset="0"/>
                      </a:endParaRPr>
                    </a:p>
                  </a:txBody>
                  <a:tcPr marL="91437" marR="91437" marT="45737" marB="4573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50" dirty="0" smtClean="0">
                          <a:solidFill>
                            <a:schemeClr val="tx1"/>
                          </a:solidFill>
                          <a:latin typeface="Times New Roman" pitchFamily="18" charset="0"/>
                          <a:cs typeface="Times New Roman" pitchFamily="18" charset="0"/>
                        </a:rPr>
                        <a:t>Source</a:t>
                      </a:r>
                    </a:p>
                    <a:p>
                      <a:pPr algn="ctr"/>
                      <a:r>
                        <a:rPr lang="en-US" sz="1050" dirty="0" smtClean="0">
                          <a:solidFill>
                            <a:schemeClr val="tx1"/>
                          </a:solidFill>
                          <a:latin typeface="Times New Roman" pitchFamily="18" charset="0"/>
                          <a:cs typeface="Times New Roman" pitchFamily="18" charset="0"/>
                        </a:rPr>
                        <a:t>Address</a:t>
                      </a:r>
                      <a:endParaRPr lang="en-US" sz="1050" dirty="0">
                        <a:solidFill>
                          <a:schemeClr val="tx1"/>
                        </a:solidFill>
                        <a:latin typeface="Times New Roman" pitchFamily="18" charset="0"/>
                        <a:cs typeface="Times New Roman" pitchFamily="18" charset="0"/>
                      </a:endParaRPr>
                    </a:p>
                  </a:txBody>
                  <a:tcPr marL="91437" marR="91437" marT="45737" marB="4573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lang="en-US" sz="1050" dirty="0" smtClean="0">
                          <a:solidFill>
                            <a:schemeClr val="tx1"/>
                          </a:solidFill>
                          <a:latin typeface="Times New Roman" pitchFamily="18" charset="0"/>
                          <a:cs typeface="Times New Roman" pitchFamily="18" charset="0"/>
                        </a:rPr>
                        <a:t>Auxiliary</a:t>
                      </a:r>
                    </a:p>
                    <a:p>
                      <a:pPr algn="ctr"/>
                      <a:r>
                        <a:rPr lang="en-US" sz="1050" dirty="0" smtClean="0">
                          <a:solidFill>
                            <a:schemeClr val="tx1"/>
                          </a:solidFill>
                          <a:latin typeface="Times New Roman" pitchFamily="18" charset="0"/>
                          <a:cs typeface="Times New Roman" pitchFamily="18" charset="0"/>
                        </a:rPr>
                        <a:t>Security</a:t>
                      </a:r>
                    </a:p>
                    <a:p>
                      <a:pPr algn="ctr"/>
                      <a:r>
                        <a:rPr lang="en-US" sz="1050" dirty="0" smtClean="0">
                          <a:solidFill>
                            <a:schemeClr val="tx1"/>
                          </a:solidFill>
                          <a:latin typeface="Times New Roman" pitchFamily="18" charset="0"/>
                          <a:cs typeface="Times New Roman" pitchFamily="18" charset="0"/>
                        </a:rPr>
                        <a:t>Header</a:t>
                      </a:r>
                      <a:endParaRPr lang="en-US" sz="1050" dirty="0">
                        <a:solidFill>
                          <a:schemeClr val="tx1"/>
                        </a:solidFill>
                        <a:latin typeface="Times New Roman" pitchFamily="18" charset="0"/>
                        <a:cs typeface="Times New Roman" pitchFamily="18" charset="0"/>
                      </a:endParaRPr>
                    </a:p>
                  </a:txBody>
                  <a:tcPr marL="91437" marR="91437" marT="45737" marB="4573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lang="en-US" sz="1050" dirty="0" smtClean="0">
                          <a:solidFill>
                            <a:schemeClr val="tx1"/>
                          </a:solidFill>
                          <a:latin typeface="Times New Roman" pitchFamily="18" charset="0"/>
                          <a:cs typeface="Times New Roman" pitchFamily="18" charset="0"/>
                        </a:rPr>
                        <a:t>Frame</a:t>
                      </a:r>
                    </a:p>
                    <a:p>
                      <a:pPr algn="ctr"/>
                      <a:r>
                        <a:rPr lang="en-US" sz="1050" dirty="0" smtClean="0">
                          <a:solidFill>
                            <a:schemeClr val="tx1"/>
                          </a:solidFill>
                          <a:latin typeface="Times New Roman" pitchFamily="18" charset="0"/>
                          <a:cs typeface="Times New Roman" pitchFamily="18" charset="0"/>
                        </a:rPr>
                        <a:t>Payload</a:t>
                      </a:r>
                      <a:endParaRPr lang="en-US" sz="1050" dirty="0">
                        <a:solidFill>
                          <a:schemeClr val="tx1"/>
                        </a:solidFill>
                        <a:latin typeface="Times New Roman" pitchFamily="18" charset="0"/>
                        <a:cs typeface="Times New Roman" pitchFamily="18" charset="0"/>
                      </a:endParaRPr>
                    </a:p>
                  </a:txBody>
                  <a:tcPr marL="91437" marR="91437" marT="45737" marB="4573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lang="en-US" sz="1050" dirty="0" smtClean="0">
                          <a:solidFill>
                            <a:schemeClr val="tx1"/>
                          </a:solidFill>
                          <a:latin typeface="Times New Roman" pitchFamily="18" charset="0"/>
                          <a:cs typeface="Times New Roman" pitchFamily="18" charset="0"/>
                        </a:rPr>
                        <a:t>FCS</a:t>
                      </a:r>
                      <a:endParaRPr lang="en-US" sz="1050" dirty="0">
                        <a:solidFill>
                          <a:schemeClr val="tx1"/>
                        </a:solidFill>
                        <a:latin typeface="Times New Roman" pitchFamily="18" charset="0"/>
                        <a:cs typeface="Times New Roman" pitchFamily="18" charset="0"/>
                      </a:endParaRPr>
                    </a:p>
                  </a:txBody>
                  <a:tcPr marL="91437" marR="91437" marT="45737" marB="4573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74420">
                <a:tc vMerge="1">
                  <a:txBody>
                    <a:bodyPr/>
                    <a:lstStyle/>
                    <a:p>
                      <a:endParaRPr lang="en-US"/>
                    </a:p>
                  </a:txBody>
                  <a:tcPr/>
                </a:tc>
                <a:tc vMerge="1">
                  <a:txBody>
                    <a:bodyPr/>
                    <a:lstStyle/>
                    <a:p>
                      <a:endParaRPr lang="en-US"/>
                    </a:p>
                  </a:txBody>
                  <a:tcPr/>
                </a:tc>
                <a:tc gridSpan="4">
                  <a:txBody>
                    <a:bodyPr/>
                    <a:lstStyle/>
                    <a:p>
                      <a:pPr algn="ctr"/>
                      <a:r>
                        <a:rPr lang="en-US" sz="1050" dirty="0" smtClean="0">
                          <a:solidFill>
                            <a:schemeClr val="tx1"/>
                          </a:solidFill>
                          <a:latin typeface="Times New Roman" pitchFamily="18" charset="0"/>
                          <a:cs typeface="Times New Roman" pitchFamily="18" charset="0"/>
                        </a:rPr>
                        <a:t>Addressing Fields</a:t>
                      </a:r>
                      <a:endParaRPr lang="en-US" sz="1050" dirty="0">
                        <a:solidFill>
                          <a:schemeClr val="tx1"/>
                        </a:solidFill>
                        <a:latin typeface="Times New Roman" pitchFamily="18" charset="0"/>
                        <a:cs typeface="Times New Roman" pitchFamily="18" charset="0"/>
                      </a:endParaRPr>
                    </a:p>
                  </a:txBody>
                  <a:tcPr marL="91437" marR="91437" marT="45737" marB="4573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sz="1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sz="1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sz="1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r>
              <a:tr h="370975">
                <a:tc gridSpan="7">
                  <a:txBody>
                    <a:bodyPr/>
                    <a:lstStyle/>
                    <a:p>
                      <a:pPr algn="ctr"/>
                      <a:r>
                        <a:rPr lang="en-US" sz="1050" dirty="0" smtClean="0">
                          <a:solidFill>
                            <a:schemeClr val="tx1"/>
                          </a:solidFill>
                          <a:latin typeface="Times New Roman" pitchFamily="18" charset="0"/>
                          <a:cs typeface="Times New Roman" pitchFamily="18" charset="0"/>
                        </a:rPr>
                        <a:t>MHR</a:t>
                      </a:r>
                      <a:endParaRPr lang="en-US" sz="1050" dirty="0">
                        <a:solidFill>
                          <a:schemeClr val="tx1"/>
                        </a:solidFill>
                        <a:latin typeface="Times New Roman" pitchFamily="18" charset="0"/>
                        <a:cs typeface="Times New Roman" pitchFamily="18" charset="0"/>
                      </a:endParaRPr>
                    </a:p>
                  </a:txBody>
                  <a:tcPr marL="91437" marR="91437" marT="45737" marB="4573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sz="1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sz="1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sz="1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sz="1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sz="1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sz="1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50" dirty="0" smtClean="0">
                          <a:solidFill>
                            <a:schemeClr val="tx1"/>
                          </a:solidFill>
                          <a:latin typeface="Times New Roman" pitchFamily="18" charset="0"/>
                          <a:cs typeface="Times New Roman" pitchFamily="18" charset="0"/>
                        </a:rPr>
                        <a:t>MSDU</a:t>
                      </a:r>
                      <a:endParaRPr lang="en-US" sz="1050" dirty="0">
                        <a:solidFill>
                          <a:schemeClr val="tx1"/>
                        </a:solidFill>
                        <a:latin typeface="Times New Roman" pitchFamily="18" charset="0"/>
                        <a:cs typeface="Times New Roman" pitchFamily="18" charset="0"/>
                      </a:endParaRPr>
                    </a:p>
                  </a:txBody>
                  <a:tcPr marL="91437" marR="91437" marT="45737" marB="4573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50" dirty="0" smtClean="0">
                          <a:solidFill>
                            <a:schemeClr val="tx1"/>
                          </a:solidFill>
                          <a:latin typeface="Times New Roman" pitchFamily="18" charset="0"/>
                          <a:cs typeface="Times New Roman" pitchFamily="18" charset="0"/>
                        </a:rPr>
                        <a:t>MFR</a:t>
                      </a:r>
                      <a:endParaRPr lang="en-US" sz="1050" dirty="0">
                        <a:solidFill>
                          <a:schemeClr val="tx1"/>
                        </a:solidFill>
                        <a:latin typeface="Times New Roman" pitchFamily="18" charset="0"/>
                        <a:cs typeface="Times New Roman" pitchFamily="18" charset="0"/>
                      </a:endParaRPr>
                    </a:p>
                  </a:txBody>
                  <a:tcPr marL="91437" marR="91437" marT="45737" marB="4573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2981459100"/>
              </p:ext>
            </p:extLst>
          </p:nvPr>
        </p:nvGraphicFramePr>
        <p:xfrm>
          <a:off x="76200" y="4495800"/>
          <a:ext cx="6324602" cy="1406663"/>
        </p:xfrm>
        <a:graphic>
          <a:graphicData uri="http://schemas.openxmlformats.org/drawingml/2006/table">
            <a:tbl>
              <a:tblPr firstRow="1" bandRow="1">
                <a:tableStyleId>{5C22544A-7EE6-4342-B048-85BDC9FD1C3A}</a:tableStyleId>
              </a:tblPr>
              <a:tblGrid>
                <a:gridCol w="1130592"/>
                <a:gridCol w="1130592"/>
                <a:gridCol w="1130592"/>
                <a:gridCol w="1130592"/>
                <a:gridCol w="1130592"/>
                <a:gridCol w="671642"/>
              </a:tblGrid>
              <a:tr h="304800">
                <a:tc>
                  <a:txBody>
                    <a:bodyPr/>
                    <a:lstStyle/>
                    <a:p>
                      <a:pPr algn="ctr"/>
                      <a:r>
                        <a:rPr lang="en-US" sz="1200" dirty="0" smtClean="0">
                          <a:solidFill>
                            <a:schemeClr val="tx1"/>
                          </a:solidFill>
                          <a:latin typeface="Times New Roman" pitchFamily="18" charset="0"/>
                          <a:cs typeface="Times New Roman" pitchFamily="18" charset="0"/>
                        </a:rPr>
                        <a:t>Octets: 2</a:t>
                      </a:r>
                      <a:endParaRPr lang="en-US" sz="1200" dirty="0">
                        <a:solidFill>
                          <a:schemeClr val="tx1"/>
                        </a:solidFill>
                        <a:latin typeface="Times New Roman" pitchFamily="18" charset="0"/>
                        <a:cs typeface="Times New Roman" pitchFamily="18" charset="0"/>
                      </a:endParaRPr>
                    </a:p>
                  </a:txBody>
                  <a:tcPr marL="91435" marR="91435" marT="45699" marB="456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200" dirty="0" smtClean="0">
                          <a:solidFill>
                            <a:schemeClr val="tx1"/>
                          </a:solidFill>
                          <a:latin typeface="Times New Roman" pitchFamily="18" charset="0"/>
                          <a:cs typeface="Times New Roman" pitchFamily="18" charset="0"/>
                        </a:rPr>
                        <a:t>1</a:t>
                      </a:r>
                      <a:endParaRPr lang="en-US" sz="1200" dirty="0">
                        <a:solidFill>
                          <a:schemeClr val="tx1"/>
                        </a:solidFill>
                        <a:latin typeface="Times New Roman" pitchFamily="18" charset="0"/>
                        <a:cs typeface="Times New Roman" pitchFamily="18" charset="0"/>
                      </a:endParaRPr>
                    </a:p>
                  </a:txBody>
                  <a:tcPr marL="91435" marR="91435" marT="45699" marB="456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200" dirty="0" smtClean="0">
                          <a:solidFill>
                            <a:schemeClr val="tx1"/>
                          </a:solidFill>
                          <a:latin typeface="Times New Roman" pitchFamily="18" charset="0"/>
                          <a:cs typeface="Times New Roman" pitchFamily="18" charset="0"/>
                        </a:rPr>
                        <a:t>Address</a:t>
                      </a:r>
                      <a:endParaRPr lang="en-US" sz="1200" dirty="0">
                        <a:solidFill>
                          <a:schemeClr val="tx1"/>
                        </a:solidFill>
                        <a:latin typeface="Times New Roman" pitchFamily="18" charset="0"/>
                        <a:cs typeface="Times New Roman" pitchFamily="18" charset="0"/>
                      </a:endParaRPr>
                    </a:p>
                  </a:txBody>
                  <a:tcPr marL="91435" marR="91435" marT="45699" marB="456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200" dirty="0" smtClean="0">
                          <a:solidFill>
                            <a:schemeClr val="tx1"/>
                          </a:solidFill>
                          <a:latin typeface="Times New Roman" pitchFamily="18" charset="0"/>
                          <a:cs typeface="Times New Roman" pitchFamily="18" charset="0"/>
                        </a:rPr>
                        <a:t>0/5/6/10/14</a:t>
                      </a:r>
                      <a:endParaRPr lang="en-US" sz="1200" dirty="0">
                        <a:solidFill>
                          <a:schemeClr val="tx1"/>
                        </a:solidFill>
                        <a:latin typeface="Times New Roman" pitchFamily="18" charset="0"/>
                        <a:cs typeface="Times New Roman" pitchFamily="18" charset="0"/>
                      </a:endParaRPr>
                    </a:p>
                  </a:txBody>
                  <a:tcPr marL="91435" marR="91435" marT="45699" marB="456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200" dirty="0" smtClean="0">
                          <a:solidFill>
                            <a:schemeClr val="tx1"/>
                          </a:solidFill>
                          <a:latin typeface="Times New Roman" pitchFamily="18" charset="0"/>
                          <a:cs typeface="Times New Roman" pitchFamily="18" charset="0"/>
                        </a:rPr>
                        <a:t>Variable</a:t>
                      </a:r>
                      <a:endParaRPr lang="en-US" sz="1200" dirty="0">
                        <a:solidFill>
                          <a:schemeClr val="tx1"/>
                        </a:solidFill>
                        <a:latin typeface="Times New Roman" pitchFamily="18" charset="0"/>
                        <a:cs typeface="Times New Roman" pitchFamily="18" charset="0"/>
                      </a:endParaRPr>
                    </a:p>
                  </a:txBody>
                  <a:tcPr marL="91435" marR="91435" marT="45699" marB="456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200" dirty="0" smtClean="0">
                          <a:solidFill>
                            <a:schemeClr val="tx1"/>
                          </a:solidFill>
                          <a:latin typeface="Times New Roman" pitchFamily="18" charset="0"/>
                          <a:cs typeface="Times New Roman" pitchFamily="18" charset="0"/>
                        </a:rPr>
                        <a:t>2</a:t>
                      </a:r>
                      <a:endParaRPr lang="en-US" sz="1200" dirty="0">
                        <a:solidFill>
                          <a:schemeClr val="tx1"/>
                        </a:solidFill>
                        <a:latin typeface="Times New Roman" pitchFamily="18" charset="0"/>
                        <a:cs typeface="Times New Roman" pitchFamily="18" charset="0"/>
                      </a:endParaRPr>
                    </a:p>
                  </a:txBody>
                  <a:tcPr marL="91435" marR="91435" marT="45699" marB="456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31190">
                <a:tc>
                  <a:txBody>
                    <a:bodyPr/>
                    <a:lstStyle/>
                    <a:p>
                      <a:pPr algn="ctr"/>
                      <a:r>
                        <a:rPr lang="en-US" sz="1200" dirty="0" smtClean="0">
                          <a:solidFill>
                            <a:schemeClr val="tx1"/>
                          </a:solidFill>
                          <a:latin typeface="Times New Roman" pitchFamily="18" charset="0"/>
                          <a:cs typeface="Times New Roman" pitchFamily="18" charset="0"/>
                        </a:rPr>
                        <a:t>Frame Control </a:t>
                      </a:r>
                      <a:endParaRPr lang="en-US" sz="1200" dirty="0">
                        <a:solidFill>
                          <a:schemeClr val="tx1"/>
                        </a:solidFill>
                        <a:latin typeface="Times New Roman" pitchFamily="18" charset="0"/>
                        <a:cs typeface="Times New Roman" pitchFamily="18" charset="0"/>
                      </a:endParaRPr>
                    </a:p>
                  </a:txBody>
                  <a:tcPr marL="91435" marR="91435" marT="45699" marB="456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200" dirty="0" smtClean="0">
                          <a:solidFill>
                            <a:schemeClr val="tx1"/>
                          </a:solidFill>
                          <a:latin typeface="Times New Roman" pitchFamily="18" charset="0"/>
                          <a:cs typeface="Times New Roman" pitchFamily="18" charset="0"/>
                        </a:rPr>
                        <a:t>Sequence</a:t>
                      </a:r>
                    </a:p>
                    <a:p>
                      <a:pPr algn="ctr"/>
                      <a:r>
                        <a:rPr lang="en-US" sz="1200" dirty="0" smtClean="0">
                          <a:solidFill>
                            <a:schemeClr val="tx1"/>
                          </a:solidFill>
                          <a:latin typeface="Times New Roman" pitchFamily="18" charset="0"/>
                          <a:cs typeface="Times New Roman" pitchFamily="18" charset="0"/>
                        </a:rPr>
                        <a:t>Number</a:t>
                      </a:r>
                      <a:endParaRPr lang="en-US" sz="1200" dirty="0">
                        <a:solidFill>
                          <a:schemeClr val="tx1"/>
                        </a:solidFill>
                        <a:latin typeface="Times New Roman" pitchFamily="18" charset="0"/>
                        <a:cs typeface="Times New Roman" pitchFamily="18" charset="0"/>
                      </a:endParaRPr>
                    </a:p>
                  </a:txBody>
                  <a:tcPr marL="91435" marR="91435" marT="45699" marB="456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200" dirty="0" smtClean="0">
                          <a:solidFill>
                            <a:schemeClr val="tx1"/>
                          </a:solidFill>
                          <a:latin typeface="Times New Roman" pitchFamily="18" charset="0"/>
                          <a:cs typeface="Times New Roman" pitchFamily="18" charset="0"/>
                        </a:rPr>
                        <a:t>Addressing</a:t>
                      </a:r>
                    </a:p>
                    <a:p>
                      <a:pPr algn="ctr"/>
                      <a:r>
                        <a:rPr lang="en-US" sz="1200" dirty="0" smtClean="0">
                          <a:solidFill>
                            <a:schemeClr val="tx1"/>
                          </a:solidFill>
                          <a:latin typeface="Times New Roman" pitchFamily="18" charset="0"/>
                          <a:cs typeface="Times New Roman" pitchFamily="18" charset="0"/>
                        </a:rPr>
                        <a:t>Fields</a:t>
                      </a:r>
                      <a:endParaRPr lang="en-US" sz="1200" dirty="0">
                        <a:solidFill>
                          <a:schemeClr val="tx1"/>
                        </a:solidFill>
                        <a:latin typeface="Times New Roman" pitchFamily="18" charset="0"/>
                        <a:cs typeface="Times New Roman" pitchFamily="18" charset="0"/>
                      </a:endParaRPr>
                    </a:p>
                  </a:txBody>
                  <a:tcPr marL="91435" marR="91435" marT="45699" marB="456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200" dirty="0" smtClean="0">
                          <a:solidFill>
                            <a:schemeClr val="tx1"/>
                          </a:solidFill>
                          <a:latin typeface="Times New Roman" pitchFamily="18" charset="0"/>
                          <a:cs typeface="Times New Roman" pitchFamily="18" charset="0"/>
                        </a:rPr>
                        <a:t>Auxiliary </a:t>
                      </a:r>
                    </a:p>
                    <a:p>
                      <a:pPr algn="ctr"/>
                      <a:r>
                        <a:rPr lang="en-US" sz="1200" dirty="0" smtClean="0">
                          <a:solidFill>
                            <a:schemeClr val="tx1"/>
                          </a:solidFill>
                          <a:latin typeface="Times New Roman" pitchFamily="18" charset="0"/>
                          <a:cs typeface="Times New Roman" pitchFamily="18" charset="0"/>
                        </a:rPr>
                        <a:t>Security Header</a:t>
                      </a:r>
                      <a:endParaRPr lang="en-US" sz="1200" dirty="0">
                        <a:solidFill>
                          <a:schemeClr val="tx1"/>
                        </a:solidFill>
                        <a:latin typeface="Times New Roman" pitchFamily="18" charset="0"/>
                        <a:cs typeface="Times New Roman" pitchFamily="18" charset="0"/>
                      </a:endParaRPr>
                    </a:p>
                  </a:txBody>
                  <a:tcPr marL="91435" marR="91435" marT="45699" marB="456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200" dirty="0" smtClean="0">
                          <a:solidFill>
                            <a:srgbClr val="FF0000"/>
                          </a:solidFill>
                          <a:latin typeface="Times New Roman" pitchFamily="18" charset="0"/>
                          <a:cs typeface="Times New Roman" pitchFamily="18" charset="0"/>
                        </a:rPr>
                        <a:t>Location Payload</a:t>
                      </a:r>
                      <a:endParaRPr lang="en-US" sz="1200" dirty="0">
                        <a:solidFill>
                          <a:srgbClr val="FF0000"/>
                        </a:solidFill>
                        <a:latin typeface="Times New Roman" pitchFamily="18" charset="0"/>
                        <a:cs typeface="Times New Roman" pitchFamily="18" charset="0"/>
                      </a:endParaRPr>
                    </a:p>
                  </a:txBody>
                  <a:tcPr marL="91435" marR="91435" marT="45699" marB="456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200" dirty="0" smtClean="0">
                          <a:solidFill>
                            <a:schemeClr val="tx1"/>
                          </a:solidFill>
                          <a:latin typeface="Times New Roman" pitchFamily="18" charset="0"/>
                          <a:cs typeface="Times New Roman" pitchFamily="18" charset="0"/>
                        </a:rPr>
                        <a:t>FCS</a:t>
                      </a:r>
                      <a:endParaRPr lang="en-US" sz="1200" dirty="0">
                        <a:solidFill>
                          <a:schemeClr val="tx1"/>
                        </a:solidFill>
                        <a:latin typeface="Times New Roman" pitchFamily="18" charset="0"/>
                        <a:cs typeface="Times New Roman" pitchFamily="18" charset="0"/>
                      </a:endParaRPr>
                    </a:p>
                  </a:txBody>
                  <a:tcPr marL="91435" marR="91435" marT="45699" marB="456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673">
                <a:tc gridSpan="4">
                  <a:txBody>
                    <a:bodyPr/>
                    <a:lstStyle/>
                    <a:p>
                      <a:pPr algn="ctr"/>
                      <a:r>
                        <a:rPr lang="en-US" sz="1200" dirty="0" smtClean="0">
                          <a:solidFill>
                            <a:schemeClr val="tx1"/>
                          </a:solidFill>
                          <a:latin typeface="Times New Roman" pitchFamily="18" charset="0"/>
                          <a:cs typeface="Times New Roman" pitchFamily="18" charset="0"/>
                        </a:rPr>
                        <a:t>MHR</a:t>
                      </a:r>
                      <a:endParaRPr lang="en-US" sz="1200" dirty="0">
                        <a:solidFill>
                          <a:schemeClr val="tx1"/>
                        </a:solidFill>
                        <a:latin typeface="Times New Roman" pitchFamily="18" charset="0"/>
                        <a:cs typeface="Times New Roman" pitchFamily="18" charset="0"/>
                      </a:endParaRPr>
                    </a:p>
                  </a:txBody>
                  <a:tcPr marL="91435" marR="91435" marT="45699" marB="456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sz="1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sz="1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sz="1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200" dirty="0" smtClean="0">
                          <a:solidFill>
                            <a:schemeClr val="tx1"/>
                          </a:solidFill>
                          <a:latin typeface="Times New Roman" pitchFamily="18" charset="0"/>
                          <a:cs typeface="Times New Roman" pitchFamily="18" charset="0"/>
                        </a:rPr>
                        <a:t>MSDU</a:t>
                      </a:r>
                      <a:endParaRPr lang="en-US" sz="1200" dirty="0">
                        <a:solidFill>
                          <a:schemeClr val="tx1"/>
                        </a:solidFill>
                        <a:latin typeface="Times New Roman" pitchFamily="18" charset="0"/>
                        <a:cs typeface="Times New Roman" pitchFamily="18" charset="0"/>
                      </a:endParaRPr>
                    </a:p>
                  </a:txBody>
                  <a:tcPr marL="91435" marR="91435" marT="45699" marB="456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200" dirty="0" smtClean="0">
                          <a:solidFill>
                            <a:schemeClr val="tx1"/>
                          </a:solidFill>
                          <a:latin typeface="Times New Roman" pitchFamily="18" charset="0"/>
                          <a:cs typeface="Times New Roman" pitchFamily="18" charset="0"/>
                        </a:rPr>
                        <a:t>MFR</a:t>
                      </a:r>
                      <a:endParaRPr lang="en-US" sz="1200" dirty="0">
                        <a:solidFill>
                          <a:schemeClr val="tx1"/>
                        </a:solidFill>
                        <a:latin typeface="Times New Roman" pitchFamily="18" charset="0"/>
                        <a:cs typeface="Times New Roman" pitchFamily="18" charset="0"/>
                      </a:endParaRPr>
                    </a:p>
                  </a:txBody>
                  <a:tcPr marL="91435" marR="91435" marT="45699" marB="456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285013992"/>
              </p:ext>
            </p:extLst>
          </p:nvPr>
        </p:nvGraphicFramePr>
        <p:xfrm>
          <a:off x="6553200" y="1903096"/>
          <a:ext cx="2553222" cy="2745104"/>
        </p:xfrm>
        <a:graphic>
          <a:graphicData uri="http://schemas.openxmlformats.org/drawingml/2006/table">
            <a:tbl>
              <a:tblPr firstRow="1" bandRow="1">
                <a:tableStyleId>{5C22544A-7EE6-4342-B048-85BDC9FD1C3A}</a:tableStyleId>
              </a:tblPr>
              <a:tblGrid>
                <a:gridCol w="1240136"/>
                <a:gridCol w="1313086"/>
              </a:tblGrid>
              <a:tr h="667860">
                <a:tc>
                  <a:txBody>
                    <a:bodyPr/>
                    <a:lstStyle/>
                    <a:p>
                      <a:pPr algn="ctr"/>
                      <a:r>
                        <a:rPr lang="en-US" sz="1100" dirty="0" smtClean="0">
                          <a:solidFill>
                            <a:schemeClr val="tx1"/>
                          </a:solidFill>
                          <a:latin typeface="Times New Roman" pitchFamily="18" charset="0"/>
                          <a:cs typeface="Times New Roman" pitchFamily="18" charset="0"/>
                        </a:rPr>
                        <a:t>Frame Type Value</a:t>
                      </a:r>
                    </a:p>
                    <a:p>
                      <a:pPr algn="ctr"/>
                      <a:r>
                        <a:rPr lang="en-US" sz="1100" dirty="0" smtClean="0">
                          <a:solidFill>
                            <a:schemeClr val="tx1"/>
                          </a:solidFill>
                          <a:latin typeface="Times New Roman" pitchFamily="18" charset="0"/>
                          <a:cs typeface="Times New Roman" pitchFamily="18" charset="0"/>
                        </a:rPr>
                        <a:t>b2 b1 b0</a:t>
                      </a:r>
                      <a:endParaRPr lang="en-US" sz="1100" dirty="0">
                        <a:solidFill>
                          <a:schemeClr val="tx1"/>
                        </a:solidFill>
                        <a:latin typeface="Times New Roman" pitchFamily="18" charset="0"/>
                        <a:cs typeface="Times New Roman" pitchFamily="18" charset="0"/>
                      </a:endParaRPr>
                    </a:p>
                  </a:txBody>
                  <a:tcPr marT="45728" marB="457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100" dirty="0" smtClean="0">
                          <a:solidFill>
                            <a:schemeClr val="tx1"/>
                          </a:solidFill>
                          <a:latin typeface="Times New Roman" pitchFamily="18" charset="0"/>
                          <a:cs typeface="Times New Roman" pitchFamily="18" charset="0"/>
                        </a:rPr>
                        <a:t>Description</a:t>
                      </a:r>
                      <a:endParaRPr lang="en-US" sz="1100" dirty="0">
                        <a:solidFill>
                          <a:schemeClr val="tx1"/>
                        </a:solidFill>
                        <a:latin typeface="Times New Roman" pitchFamily="18" charset="0"/>
                        <a:cs typeface="Times New Roman" pitchFamily="18" charset="0"/>
                      </a:endParaRPr>
                    </a:p>
                  </a:txBody>
                  <a:tcPr marT="45728" marB="457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86226">
                <a:tc>
                  <a:txBody>
                    <a:bodyPr/>
                    <a:lstStyle/>
                    <a:p>
                      <a:pPr algn="ctr"/>
                      <a:r>
                        <a:rPr lang="en-US" sz="1100" dirty="0" smtClean="0">
                          <a:latin typeface="Times New Roman" pitchFamily="18" charset="0"/>
                          <a:cs typeface="Times New Roman" pitchFamily="18" charset="0"/>
                        </a:rPr>
                        <a:t>000</a:t>
                      </a:r>
                      <a:endParaRPr lang="en-US" sz="1100" dirty="0">
                        <a:latin typeface="Times New Roman" pitchFamily="18" charset="0"/>
                        <a:cs typeface="Times New Roman" pitchFamily="18" charset="0"/>
                      </a:endParaRPr>
                    </a:p>
                  </a:txBody>
                  <a:tcPr marT="45728" marB="457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Times New Roman" pitchFamily="18" charset="0"/>
                          <a:cs typeface="Times New Roman" pitchFamily="18" charset="0"/>
                        </a:rPr>
                        <a:t>Beacon</a:t>
                      </a:r>
                    </a:p>
                  </a:txBody>
                  <a:tcPr marT="45728" marB="457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86226">
                <a:tc>
                  <a:txBody>
                    <a:bodyPr/>
                    <a:lstStyle/>
                    <a:p>
                      <a:pPr algn="ctr"/>
                      <a:r>
                        <a:rPr lang="en-US" sz="1100" dirty="0" smtClean="0">
                          <a:latin typeface="Times New Roman" pitchFamily="18" charset="0"/>
                          <a:cs typeface="Times New Roman" pitchFamily="18" charset="0"/>
                        </a:rPr>
                        <a:t>001</a:t>
                      </a:r>
                      <a:endParaRPr lang="en-US" sz="1100" dirty="0">
                        <a:latin typeface="Times New Roman" pitchFamily="18" charset="0"/>
                        <a:cs typeface="Times New Roman" pitchFamily="18" charset="0"/>
                      </a:endParaRPr>
                    </a:p>
                  </a:txBody>
                  <a:tcPr marT="45728" marB="457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100" dirty="0" smtClean="0">
                          <a:latin typeface="Times New Roman" pitchFamily="18" charset="0"/>
                          <a:cs typeface="Times New Roman" pitchFamily="18" charset="0"/>
                        </a:rPr>
                        <a:t>Data</a:t>
                      </a:r>
                      <a:endParaRPr lang="en-US" sz="1100" dirty="0">
                        <a:latin typeface="Times New Roman" pitchFamily="18" charset="0"/>
                        <a:cs typeface="Times New Roman" pitchFamily="18" charset="0"/>
                      </a:endParaRPr>
                    </a:p>
                  </a:txBody>
                  <a:tcPr marT="45728" marB="457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9888">
                <a:tc>
                  <a:txBody>
                    <a:bodyPr/>
                    <a:lstStyle/>
                    <a:p>
                      <a:pPr algn="ctr"/>
                      <a:r>
                        <a:rPr lang="en-US" sz="1100" dirty="0" smtClean="0">
                          <a:latin typeface="Times New Roman" pitchFamily="18" charset="0"/>
                          <a:cs typeface="Times New Roman" pitchFamily="18" charset="0"/>
                        </a:rPr>
                        <a:t>010</a:t>
                      </a:r>
                      <a:endParaRPr lang="en-US" sz="1100" dirty="0">
                        <a:latin typeface="Times New Roman" pitchFamily="18" charset="0"/>
                        <a:cs typeface="Times New Roman" pitchFamily="18" charset="0"/>
                      </a:endParaRPr>
                    </a:p>
                  </a:txBody>
                  <a:tcPr marT="45728" marB="457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100" dirty="0" smtClean="0">
                          <a:latin typeface="Times New Roman" pitchFamily="18" charset="0"/>
                          <a:cs typeface="Times New Roman" pitchFamily="18" charset="0"/>
                        </a:rPr>
                        <a:t>Acknowledgment</a:t>
                      </a:r>
                      <a:endParaRPr lang="en-US" sz="1100" dirty="0">
                        <a:latin typeface="Times New Roman" pitchFamily="18" charset="0"/>
                        <a:cs typeface="Times New Roman" pitchFamily="18" charset="0"/>
                      </a:endParaRPr>
                    </a:p>
                  </a:txBody>
                  <a:tcPr marT="45728" marB="457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86226">
                <a:tc>
                  <a:txBody>
                    <a:bodyPr/>
                    <a:lstStyle/>
                    <a:p>
                      <a:pPr algn="ctr"/>
                      <a:r>
                        <a:rPr lang="en-US" sz="1100" dirty="0" smtClean="0">
                          <a:latin typeface="Times New Roman" pitchFamily="18" charset="0"/>
                          <a:cs typeface="Times New Roman" pitchFamily="18" charset="0"/>
                        </a:rPr>
                        <a:t>011</a:t>
                      </a:r>
                      <a:endParaRPr lang="en-US" sz="1100" dirty="0">
                        <a:latin typeface="Times New Roman" pitchFamily="18" charset="0"/>
                        <a:cs typeface="Times New Roman" pitchFamily="18" charset="0"/>
                      </a:endParaRPr>
                    </a:p>
                  </a:txBody>
                  <a:tcPr marT="45728" marB="457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100" dirty="0" smtClean="0">
                          <a:latin typeface="Times New Roman" pitchFamily="18" charset="0"/>
                          <a:cs typeface="Times New Roman" pitchFamily="18" charset="0"/>
                        </a:rPr>
                        <a:t>Command</a:t>
                      </a:r>
                      <a:endParaRPr lang="en-US" sz="1100" dirty="0">
                        <a:latin typeface="Times New Roman" pitchFamily="18" charset="0"/>
                        <a:cs typeface="Times New Roman" pitchFamily="18" charset="0"/>
                      </a:endParaRPr>
                    </a:p>
                  </a:txBody>
                  <a:tcPr marT="45728" marB="457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86226">
                <a:tc>
                  <a:txBody>
                    <a:bodyPr/>
                    <a:lstStyle/>
                    <a:p>
                      <a:pPr algn="ctr"/>
                      <a:r>
                        <a:rPr lang="en-US" sz="1100" dirty="0" smtClean="0">
                          <a:latin typeface="Times New Roman" pitchFamily="18" charset="0"/>
                          <a:cs typeface="Times New Roman" pitchFamily="18" charset="0"/>
                        </a:rPr>
                        <a:t>100</a:t>
                      </a:r>
                      <a:endParaRPr lang="en-US" sz="1100" dirty="0">
                        <a:latin typeface="Times New Roman" pitchFamily="18" charset="0"/>
                        <a:cs typeface="Times New Roman" pitchFamily="18" charset="0"/>
                      </a:endParaRPr>
                    </a:p>
                  </a:txBody>
                  <a:tcPr marT="45728" marB="457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100" dirty="0" smtClean="0">
                          <a:latin typeface="Times New Roman" pitchFamily="18" charset="0"/>
                          <a:cs typeface="Times New Roman" pitchFamily="18" charset="0"/>
                        </a:rPr>
                        <a:t>CVD</a:t>
                      </a:r>
                      <a:endParaRPr lang="en-US" sz="1100" dirty="0">
                        <a:latin typeface="Times New Roman" pitchFamily="18" charset="0"/>
                        <a:cs typeface="Times New Roman" pitchFamily="18" charset="0"/>
                      </a:endParaRPr>
                    </a:p>
                  </a:txBody>
                  <a:tcPr marT="45728" marB="457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86226">
                <a:tc>
                  <a:txBody>
                    <a:bodyPr/>
                    <a:lstStyle/>
                    <a:p>
                      <a:pPr algn="ctr"/>
                      <a:r>
                        <a:rPr lang="en-US" sz="1100" dirty="0" smtClean="0">
                          <a:solidFill>
                            <a:srgbClr val="FF0000"/>
                          </a:solidFill>
                          <a:latin typeface="Times New Roman" pitchFamily="18" charset="0"/>
                          <a:cs typeface="Times New Roman" pitchFamily="18" charset="0"/>
                        </a:rPr>
                        <a:t>101</a:t>
                      </a:r>
                      <a:endParaRPr lang="en-US" sz="1100" dirty="0">
                        <a:solidFill>
                          <a:srgbClr val="FF0000"/>
                        </a:solidFill>
                        <a:latin typeface="Times New Roman" pitchFamily="18" charset="0"/>
                        <a:cs typeface="Times New Roman" pitchFamily="18" charset="0"/>
                      </a:endParaRPr>
                    </a:p>
                  </a:txBody>
                  <a:tcPr marT="45728" marB="457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100" dirty="0" smtClean="0">
                          <a:solidFill>
                            <a:srgbClr val="FF0000"/>
                          </a:solidFill>
                          <a:latin typeface="Times New Roman" pitchFamily="18" charset="0"/>
                          <a:cs typeface="Times New Roman" pitchFamily="18" charset="0"/>
                        </a:rPr>
                        <a:t>Location</a:t>
                      </a:r>
                      <a:endParaRPr lang="en-US" sz="1100" dirty="0">
                        <a:solidFill>
                          <a:srgbClr val="FF0000"/>
                        </a:solidFill>
                        <a:latin typeface="Times New Roman" pitchFamily="18" charset="0"/>
                        <a:cs typeface="Times New Roman" pitchFamily="18" charset="0"/>
                      </a:endParaRPr>
                    </a:p>
                  </a:txBody>
                  <a:tcPr marT="45728" marB="457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86226">
                <a:tc>
                  <a:txBody>
                    <a:bodyPr/>
                    <a:lstStyle/>
                    <a:p>
                      <a:pPr algn="ctr"/>
                      <a:r>
                        <a:rPr lang="en-US" sz="1100" dirty="0" smtClean="0">
                          <a:latin typeface="Times New Roman" pitchFamily="18" charset="0"/>
                          <a:cs typeface="Times New Roman" pitchFamily="18" charset="0"/>
                        </a:rPr>
                        <a:t>110–111</a:t>
                      </a:r>
                      <a:endParaRPr lang="en-US" sz="1100" dirty="0">
                        <a:latin typeface="Times New Roman" pitchFamily="18" charset="0"/>
                        <a:cs typeface="Times New Roman" pitchFamily="18" charset="0"/>
                      </a:endParaRPr>
                    </a:p>
                  </a:txBody>
                  <a:tcPr marT="45728" marB="457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100" dirty="0" smtClean="0">
                          <a:latin typeface="Times New Roman" pitchFamily="18" charset="0"/>
                          <a:cs typeface="Times New Roman" pitchFamily="18" charset="0"/>
                        </a:rPr>
                        <a:t>Reserved</a:t>
                      </a:r>
                      <a:endParaRPr lang="en-US" sz="1100" dirty="0">
                        <a:latin typeface="Times New Roman" pitchFamily="18" charset="0"/>
                        <a:cs typeface="Times New Roman" pitchFamily="18" charset="0"/>
                      </a:endParaRPr>
                    </a:p>
                  </a:txBody>
                  <a:tcPr marT="45728" marB="457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5" name="Title 1"/>
          <p:cNvSpPr txBox="1">
            <a:spLocks/>
          </p:cNvSpPr>
          <p:nvPr/>
        </p:nvSpPr>
        <p:spPr bwMode="auto">
          <a:xfrm>
            <a:off x="152400" y="1295400"/>
            <a:ext cx="4419600" cy="6096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marL="342900" indent="-342900">
              <a:buFont typeface="Wingdings" pitchFamily="2" charset="2"/>
              <a:buChar char="v"/>
            </a:pPr>
            <a:r>
              <a:rPr lang="en-US" sz="2000" dirty="0" smtClean="0"/>
              <a:t>IEEE 802.15.7 MAC frame format</a:t>
            </a:r>
          </a:p>
        </p:txBody>
      </p:sp>
      <p:sp>
        <p:nvSpPr>
          <p:cNvPr id="16" name="Title 1"/>
          <p:cNvSpPr txBox="1">
            <a:spLocks/>
          </p:cNvSpPr>
          <p:nvPr/>
        </p:nvSpPr>
        <p:spPr bwMode="auto">
          <a:xfrm>
            <a:off x="76200" y="3810000"/>
            <a:ext cx="5486400" cy="6096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marL="342900" indent="-342900">
              <a:buFont typeface="Wingdings" pitchFamily="2" charset="2"/>
              <a:buChar char="v"/>
            </a:pPr>
            <a:r>
              <a:rPr lang="en-US" sz="2000" dirty="0" smtClean="0"/>
              <a:t>Proposed active LED-ID MAC frame format</a:t>
            </a:r>
          </a:p>
        </p:txBody>
      </p:sp>
      <p:sp>
        <p:nvSpPr>
          <p:cNvPr id="17" name="Title 1"/>
          <p:cNvSpPr txBox="1">
            <a:spLocks/>
          </p:cNvSpPr>
          <p:nvPr/>
        </p:nvSpPr>
        <p:spPr bwMode="auto">
          <a:xfrm>
            <a:off x="6248400" y="1295400"/>
            <a:ext cx="2895600" cy="6096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marL="342900" indent="-342900">
              <a:buFont typeface="Wingdings" pitchFamily="2" charset="2"/>
              <a:buChar char="v"/>
            </a:pPr>
            <a:r>
              <a:rPr lang="en-US" sz="2000" dirty="0" smtClean="0"/>
              <a:t>Proposed frame type</a:t>
            </a:r>
          </a:p>
        </p:txBody>
      </p:sp>
      <p:grpSp>
        <p:nvGrpSpPr>
          <p:cNvPr id="18" name="그룹 14"/>
          <p:cNvGrpSpPr/>
          <p:nvPr/>
        </p:nvGrpSpPr>
        <p:grpSpPr>
          <a:xfrm>
            <a:off x="6088040" y="296840"/>
            <a:ext cx="3429000" cy="307777"/>
            <a:chOff x="6088040" y="296840"/>
            <a:chExt cx="3429000" cy="307777"/>
          </a:xfrm>
        </p:grpSpPr>
        <p:sp>
          <p:nvSpPr>
            <p:cNvPr id="19" name="직사각형 15"/>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0" name="TextBox 19"/>
            <p:cNvSpPr txBox="1"/>
            <p:nvPr/>
          </p:nvSpPr>
          <p:spPr>
            <a:xfrm>
              <a:off x="6088040" y="296840"/>
              <a:ext cx="3429000" cy="307777"/>
            </a:xfrm>
            <a:prstGeom prst="rect">
              <a:avLst/>
            </a:prstGeom>
            <a:noFill/>
          </p:spPr>
          <p:txBody>
            <a:bodyPr wrap="square" rtlCol="0">
              <a:spAutoFit/>
            </a:bodyPr>
            <a:lstStyle/>
            <a:p>
              <a:r>
                <a:rPr lang="en-US" altLang="ko-KR" sz="1400" b="1" dirty="0" smtClean="0">
                  <a:latin typeface="+mj-lt"/>
                </a:rPr>
                <a:t>doc.: </a:t>
              </a:r>
              <a:r>
                <a:rPr lang="en-US" altLang="ko-KR" sz="1400" b="1" dirty="0" smtClean="0">
                  <a:latin typeface="+mj-lt"/>
                </a:rPr>
                <a:t>IEEE 15-12-0635-00-0led</a:t>
              </a:r>
              <a:endParaRPr lang="ko-KR" altLang="en-US" sz="1400" b="1" dirty="0">
                <a:latin typeface="+mj-lt"/>
              </a:endParaRPr>
            </a:p>
          </p:txBody>
        </p:sp>
      </p:grpSp>
    </p:spTree>
    <p:extLst>
      <p:ext uri="{BB962C8B-B14F-4D97-AF65-F5344CB8AC3E}">
        <p14:creationId xmlns:p14="http://schemas.microsoft.com/office/powerpoint/2010/main" val="11277210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838200"/>
            <a:ext cx="8077200" cy="609600"/>
          </a:xfrm>
        </p:spPr>
        <p:txBody>
          <a:bodyPr/>
          <a:lstStyle/>
          <a:p>
            <a:r>
              <a:rPr lang="en-US" sz="3200" dirty="0" smtClean="0"/>
              <a:t>MAC services modification</a:t>
            </a:r>
          </a:p>
        </p:txBody>
      </p:sp>
      <p:sp>
        <p:nvSpPr>
          <p:cNvPr id="3075" name="Content Placeholder 2"/>
          <p:cNvSpPr>
            <a:spLocks noGrp="1"/>
          </p:cNvSpPr>
          <p:nvPr>
            <p:ph idx="1"/>
          </p:nvPr>
        </p:nvSpPr>
        <p:spPr>
          <a:xfrm>
            <a:off x="685800" y="1524000"/>
            <a:ext cx="7946408" cy="4114800"/>
          </a:xfrm>
        </p:spPr>
        <p:txBody>
          <a:bodyPr/>
          <a:lstStyle/>
          <a:p>
            <a:pPr algn="just">
              <a:lnSpc>
                <a:spcPct val="150000"/>
              </a:lnSpc>
              <a:buFont typeface="Wingdings" pitchFamily="2" charset="2"/>
              <a:buChar char="v"/>
            </a:pPr>
            <a:r>
              <a:rPr lang="en-US" sz="2400" dirty="0" smtClean="0"/>
              <a:t>Need to modify MAC management service</a:t>
            </a:r>
          </a:p>
          <a:p>
            <a:pPr lvl="1" algn="just">
              <a:lnSpc>
                <a:spcPct val="150000"/>
              </a:lnSpc>
              <a:buFont typeface="Arial" pitchFamily="34" charset="0"/>
              <a:buChar char="•"/>
            </a:pPr>
            <a:r>
              <a:rPr lang="en-US" sz="2000" dirty="0" smtClean="0"/>
              <a:t>Modify the primitives of MLME-SAP (Medium-access-control Link-Management </a:t>
            </a:r>
            <a:r>
              <a:rPr lang="en-US" sz="2000" dirty="0"/>
              <a:t>E</a:t>
            </a:r>
            <a:r>
              <a:rPr lang="en-US" sz="2000" dirty="0" smtClean="0"/>
              <a:t>ntity – Service Access Point) interface.</a:t>
            </a:r>
          </a:p>
          <a:p>
            <a:pPr algn="just">
              <a:lnSpc>
                <a:spcPct val="150000"/>
              </a:lnSpc>
              <a:buFont typeface="Wingdings" pitchFamily="2" charset="2"/>
              <a:buChar char="v"/>
            </a:pPr>
            <a:r>
              <a:rPr lang="en-US" sz="2400" dirty="0" smtClean="0"/>
              <a:t>Need to modify MAC data service</a:t>
            </a:r>
          </a:p>
          <a:p>
            <a:pPr lvl="1" algn="just">
              <a:lnSpc>
                <a:spcPct val="150000"/>
              </a:lnSpc>
              <a:buFont typeface="Arial" pitchFamily="34" charset="0"/>
              <a:buChar char="•"/>
            </a:pPr>
            <a:r>
              <a:rPr lang="en-US" sz="2000" dirty="0" smtClean="0"/>
              <a:t>Insert location information services.</a:t>
            </a:r>
          </a:p>
        </p:txBody>
      </p:sp>
      <p:sp>
        <p:nvSpPr>
          <p:cNvPr id="5" name="Date Placeholder 1"/>
          <p:cNvSpPr>
            <a:spLocks noGrp="1"/>
          </p:cNvSpPr>
          <p:nvPr>
            <p:ph type="dt" sz="half" idx="10"/>
          </p:nvPr>
        </p:nvSpPr>
        <p:spPr>
          <a:xfrm>
            <a:off x="685800" y="381456"/>
            <a:ext cx="1600200" cy="215444"/>
          </a:xfrm>
        </p:spPr>
        <p:txBody>
          <a:bodyPr/>
          <a:lstStyle/>
          <a:p>
            <a:r>
              <a:rPr lang="en-US" altLang="ko-KR" dirty="0" smtClean="0"/>
              <a:t>November 2012</a:t>
            </a:r>
            <a:endParaRPr lang="en-US" dirty="0"/>
          </a:p>
        </p:txBody>
      </p:sp>
      <p:sp>
        <p:nvSpPr>
          <p:cNvPr id="6"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8</a:t>
            </a:fld>
            <a:endParaRPr lang="en-US" dirty="0"/>
          </a:p>
        </p:txBody>
      </p:sp>
      <p:sp>
        <p:nvSpPr>
          <p:cNvPr id="7" name="바닥글 개체 틀 6"/>
          <p:cNvSpPr>
            <a:spLocks noGrp="1"/>
          </p:cNvSpPr>
          <p:nvPr>
            <p:ph type="ftr" sz="quarter" idx="11"/>
          </p:nvPr>
        </p:nvSpPr>
        <p:spPr/>
        <p:txBody>
          <a:bodyPr/>
          <a:lstStyle/>
          <a:p>
            <a:r>
              <a:rPr lang="nn-NO" smtClean="0"/>
              <a:t>Yeong Min Jang, Kookmin University</a:t>
            </a:r>
            <a:endParaRPr lang="en-US"/>
          </a:p>
        </p:txBody>
      </p:sp>
      <p:sp>
        <p:nvSpPr>
          <p:cNvPr id="8" name="직사각형 7"/>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12" name="그룹 14"/>
          <p:cNvGrpSpPr/>
          <p:nvPr/>
        </p:nvGrpSpPr>
        <p:grpSpPr>
          <a:xfrm>
            <a:off x="6088040" y="296840"/>
            <a:ext cx="3429000" cy="307777"/>
            <a:chOff x="6088040" y="296840"/>
            <a:chExt cx="3429000" cy="307777"/>
          </a:xfrm>
        </p:grpSpPr>
        <p:sp>
          <p:nvSpPr>
            <p:cNvPr id="13" name="직사각형 15"/>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4" name="TextBox 13"/>
            <p:cNvSpPr txBox="1"/>
            <p:nvPr/>
          </p:nvSpPr>
          <p:spPr>
            <a:xfrm>
              <a:off x="6088040" y="296840"/>
              <a:ext cx="3429000" cy="307777"/>
            </a:xfrm>
            <a:prstGeom prst="rect">
              <a:avLst/>
            </a:prstGeom>
            <a:noFill/>
          </p:spPr>
          <p:txBody>
            <a:bodyPr wrap="square" rtlCol="0">
              <a:spAutoFit/>
            </a:bodyPr>
            <a:lstStyle/>
            <a:p>
              <a:r>
                <a:rPr lang="en-US" altLang="ko-KR" sz="1400" b="1" dirty="0" smtClean="0">
                  <a:latin typeface="+mj-lt"/>
                </a:rPr>
                <a:t>doc.: </a:t>
              </a:r>
              <a:r>
                <a:rPr lang="en-US" altLang="ko-KR" sz="1400" b="1" dirty="0" smtClean="0">
                  <a:latin typeface="+mj-lt"/>
                </a:rPr>
                <a:t>IEEE 15-12-0635-00-0led</a:t>
              </a:r>
              <a:endParaRPr lang="ko-KR" altLang="en-US" sz="1400" b="1" dirty="0">
                <a:latin typeface="+mj-lt"/>
              </a:endParaRPr>
            </a:p>
          </p:txBody>
        </p:sp>
      </p:grpSp>
    </p:spTree>
    <p:extLst>
      <p:ext uri="{BB962C8B-B14F-4D97-AF65-F5344CB8AC3E}">
        <p14:creationId xmlns:p14="http://schemas.microsoft.com/office/powerpoint/2010/main" val="19030732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838200"/>
            <a:ext cx="8077200" cy="609600"/>
          </a:xfrm>
        </p:spPr>
        <p:txBody>
          <a:bodyPr/>
          <a:lstStyle/>
          <a:p>
            <a:r>
              <a:rPr lang="en-US" sz="3200" dirty="0" smtClean="0">
                <a:solidFill>
                  <a:schemeClr val="tx1"/>
                </a:solidFill>
              </a:rPr>
              <a:t>PHY modification</a:t>
            </a:r>
          </a:p>
        </p:txBody>
      </p:sp>
      <p:sp>
        <p:nvSpPr>
          <p:cNvPr id="3075" name="Content Placeholder 2"/>
          <p:cNvSpPr>
            <a:spLocks noGrp="1"/>
          </p:cNvSpPr>
          <p:nvPr>
            <p:ph idx="1"/>
          </p:nvPr>
        </p:nvSpPr>
        <p:spPr>
          <a:xfrm>
            <a:off x="685800" y="1524000"/>
            <a:ext cx="7946408" cy="4114800"/>
          </a:xfrm>
        </p:spPr>
        <p:txBody>
          <a:bodyPr/>
          <a:lstStyle/>
          <a:p>
            <a:pPr algn="just">
              <a:lnSpc>
                <a:spcPct val="150000"/>
              </a:lnSpc>
              <a:buFont typeface="Wingdings" pitchFamily="2" charset="2"/>
              <a:buChar char="v"/>
            </a:pPr>
            <a:r>
              <a:rPr lang="en-US" sz="2400" dirty="0" smtClean="0"/>
              <a:t>Current IEEE 802.15.7 standard specifies 3 PHY types:</a:t>
            </a:r>
          </a:p>
          <a:p>
            <a:pPr lvl="1" algn="just">
              <a:lnSpc>
                <a:spcPct val="150000"/>
              </a:lnSpc>
              <a:buFont typeface="Arial" pitchFamily="34" charset="0"/>
              <a:buChar char="•"/>
            </a:pPr>
            <a:r>
              <a:rPr lang="en-US" sz="1600" dirty="0" smtClean="0"/>
              <a:t>PHY I: intended for outdoor usage with low data rate applications.</a:t>
            </a:r>
          </a:p>
          <a:p>
            <a:pPr lvl="1" algn="just">
              <a:lnSpc>
                <a:spcPct val="150000"/>
              </a:lnSpc>
              <a:buFont typeface="Arial" pitchFamily="34" charset="0"/>
              <a:buChar char="•"/>
            </a:pPr>
            <a:r>
              <a:rPr lang="en-US" sz="1600" dirty="0" smtClean="0"/>
              <a:t>PHY II: intended for indoor usage with moderate data rate applications.</a:t>
            </a:r>
          </a:p>
          <a:p>
            <a:pPr lvl="1" algn="just">
              <a:lnSpc>
                <a:spcPct val="150000"/>
              </a:lnSpc>
              <a:buFont typeface="Arial" pitchFamily="34" charset="0"/>
              <a:buChar char="•"/>
            </a:pPr>
            <a:r>
              <a:rPr lang="en-US" sz="1600" dirty="0" smtClean="0"/>
              <a:t>PHY III: intended for moderate data rate applications using CSK that have multiple light sources and detectors.</a:t>
            </a:r>
          </a:p>
          <a:p>
            <a:pPr algn="just">
              <a:lnSpc>
                <a:spcPct val="150000"/>
              </a:lnSpc>
              <a:buFont typeface="Wingdings" pitchFamily="2" charset="2"/>
              <a:buChar char="v"/>
            </a:pPr>
            <a:r>
              <a:rPr lang="en-US" sz="2000" dirty="0" smtClean="0"/>
              <a:t>Need to define(or revise) particular PHY type for LED-ID reader and tag applications.</a:t>
            </a:r>
          </a:p>
          <a:p>
            <a:pPr algn="just">
              <a:lnSpc>
                <a:spcPct val="150000"/>
              </a:lnSpc>
              <a:buFont typeface="Wingdings" pitchFamily="2" charset="2"/>
              <a:buChar char="v"/>
            </a:pPr>
            <a:r>
              <a:rPr lang="en-US" altLang="ko-KR" sz="2000" dirty="0" smtClean="0"/>
              <a:t>Need to </a:t>
            </a:r>
            <a:r>
              <a:rPr lang="en-US" altLang="ko-KR" sz="2000" dirty="0"/>
              <a:t>define(or revise) particular PHY type for indoor LBS applications</a:t>
            </a:r>
            <a:r>
              <a:rPr lang="en-US" altLang="ko-KR" sz="2000" dirty="0" smtClean="0"/>
              <a:t>.</a:t>
            </a:r>
            <a:endParaRPr lang="en-US" altLang="ko-KR" sz="2000" dirty="0"/>
          </a:p>
        </p:txBody>
      </p:sp>
      <p:sp>
        <p:nvSpPr>
          <p:cNvPr id="5" name="Date Placeholder 1"/>
          <p:cNvSpPr>
            <a:spLocks noGrp="1"/>
          </p:cNvSpPr>
          <p:nvPr>
            <p:ph type="dt" sz="half" idx="10"/>
          </p:nvPr>
        </p:nvSpPr>
        <p:spPr>
          <a:xfrm>
            <a:off x="685800" y="381456"/>
            <a:ext cx="1600200" cy="215444"/>
          </a:xfrm>
        </p:spPr>
        <p:txBody>
          <a:bodyPr/>
          <a:lstStyle/>
          <a:p>
            <a:r>
              <a:rPr lang="en-US" altLang="ko-KR" dirty="0" smtClean="0"/>
              <a:t>November 2012</a:t>
            </a:r>
            <a:endParaRPr lang="en-US" dirty="0"/>
          </a:p>
        </p:txBody>
      </p:sp>
      <p:sp>
        <p:nvSpPr>
          <p:cNvPr id="6"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9</a:t>
            </a:fld>
            <a:endParaRPr lang="en-US" dirty="0"/>
          </a:p>
        </p:txBody>
      </p:sp>
      <p:sp>
        <p:nvSpPr>
          <p:cNvPr id="7" name="바닥글 개체 틀 6"/>
          <p:cNvSpPr>
            <a:spLocks noGrp="1"/>
          </p:cNvSpPr>
          <p:nvPr>
            <p:ph type="ftr" sz="quarter" idx="11"/>
          </p:nvPr>
        </p:nvSpPr>
        <p:spPr/>
        <p:txBody>
          <a:bodyPr/>
          <a:lstStyle/>
          <a:p>
            <a:r>
              <a:rPr lang="nn-NO" smtClean="0"/>
              <a:t>Yeong Min Jang, Kookmin University</a:t>
            </a:r>
            <a:endParaRPr lang="en-US"/>
          </a:p>
        </p:txBody>
      </p:sp>
      <p:sp>
        <p:nvSpPr>
          <p:cNvPr id="8" name="직사각형 7"/>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12" name="그룹 14"/>
          <p:cNvGrpSpPr/>
          <p:nvPr/>
        </p:nvGrpSpPr>
        <p:grpSpPr>
          <a:xfrm>
            <a:off x="6088040" y="296840"/>
            <a:ext cx="3429000" cy="307777"/>
            <a:chOff x="6088040" y="296840"/>
            <a:chExt cx="3429000" cy="307777"/>
          </a:xfrm>
        </p:grpSpPr>
        <p:sp>
          <p:nvSpPr>
            <p:cNvPr id="13" name="직사각형 15"/>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4" name="TextBox 13"/>
            <p:cNvSpPr txBox="1"/>
            <p:nvPr/>
          </p:nvSpPr>
          <p:spPr>
            <a:xfrm>
              <a:off x="6088040" y="296840"/>
              <a:ext cx="3429000" cy="307777"/>
            </a:xfrm>
            <a:prstGeom prst="rect">
              <a:avLst/>
            </a:prstGeom>
            <a:noFill/>
          </p:spPr>
          <p:txBody>
            <a:bodyPr wrap="square" rtlCol="0">
              <a:spAutoFit/>
            </a:bodyPr>
            <a:lstStyle/>
            <a:p>
              <a:r>
                <a:rPr lang="en-US" altLang="ko-KR" sz="1400" b="1" dirty="0" smtClean="0">
                  <a:latin typeface="+mj-lt"/>
                </a:rPr>
                <a:t>doc.: </a:t>
              </a:r>
              <a:r>
                <a:rPr lang="en-US" altLang="ko-KR" sz="1400" b="1" dirty="0" smtClean="0">
                  <a:latin typeface="+mj-lt"/>
                </a:rPr>
                <a:t>IEEE 15-12-0635-00-0led</a:t>
              </a:r>
              <a:endParaRPr lang="ko-KR" altLang="en-US" sz="1400" b="1" dirty="0">
                <a:latin typeface="+mj-lt"/>
              </a:endParaRPr>
            </a:p>
          </p:txBody>
        </p:sp>
      </p:grpSp>
    </p:spTree>
    <p:extLst>
      <p:ext uri="{BB962C8B-B14F-4D97-AF65-F5344CB8AC3E}">
        <p14:creationId xmlns:p14="http://schemas.microsoft.com/office/powerpoint/2010/main" val="1020179024"/>
      </p:ext>
    </p:extLst>
  </p:cSld>
  <p:clrMapOvr>
    <a:masterClrMapping/>
  </p:clrMapOvr>
  <p:timing>
    <p:tnLst>
      <p:par>
        <p:cTn id="1" dur="indefinite" restart="never" nodeType="tmRoot"/>
      </p:par>
    </p:tnLst>
  </p:timing>
</p:sld>
</file>

<file path=ppt/theme/theme1.xml><?xml version="1.0" encoding="utf-8"?>
<a:theme xmlns:a="http://schemas.openxmlformats.org/drawingml/2006/main" name="VLC_Composition_090917">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VLC_Composition_090917</Template>
  <TotalTime>5074</TotalTime>
  <Words>610</Words>
  <Application>Microsoft Office PowerPoint</Application>
  <PresentationFormat>On-screen Show (4:3)</PresentationFormat>
  <Paragraphs>191</Paragraphs>
  <Slides>11</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VLC_Composition_090917</vt:lpstr>
      <vt:lpstr>Visio</vt:lpstr>
      <vt:lpstr>PowerPoint Presentation</vt:lpstr>
      <vt:lpstr>Contents</vt:lpstr>
      <vt:lpstr>Goals</vt:lpstr>
      <vt:lpstr>Revision directions for active LED-ID standardization </vt:lpstr>
      <vt:lpstr>MAC protocol modification</vt:lpstr>
      <vt:lpstr>Channel Access Method</vt:lpstr>
      <vt:lpstr>MAC frame modification</vt:lpstr>
      <vt:lpstr>MAC services modification</vt:lpstr>
      <vt:lpstr>PHY modification</vt:lpstr>
      <vt:lpstr>Revision of PHY</vt:lpstr>
      <vt:lpstr>Conclusions</vt:lpstr>
    </vt:vector>
  </TitlesOfParts>
  <Company>th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th</dc:creator>
  <dc:description>&lt;doc#&gt;</dc:description>
  <cp:lastModifiedBy>Jippo</cp:lastModifiedBy>
  <cp:revision>419</cp:revision>
  <cp:lastPrinted>2012-03-12T07:40:50Z</cp:lastPrinted>
  <dcterms:created xsi:type="dcterms:W3CDTF">2009-09-18T11:31:33Z</dcterms:created>
  <dcterms:modified xsi:type="dcterms:W3CDTF">2012-11-14T08:09:45Z</dcterms:modified>
</cp:coreProperties>
</file>