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70" r:id="rId3"/>
    <p:sldId id="272" r:id="rId4"/>
    <p:sldId id="274" r:id="rId5"/>
    <p:sldId id="275" r:id="rId6"/>
    <p:sldId id="279" r:id="rId7"/>
    <p:sldId id="276" r:id="rId8"/>
    <p:sldId id="277" r:id="rId9"/>
    <p:sldId id="281" r:id="rId10"/>
    <p:sldId id="278" r:id="rId11"/>
    <p:sldId id="280" r:id="rId12"/>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4705" autoAdjust="0"/>
  </p:normalViewPr>
  <p:slideViewPr>
    <p:cSldViewPr>
      <p:cViewPr>
        <p:scale>
          <a:sx n="80" d="100"/>
          <a:sy n="80" d="100"/>
        </p:scale>
        <p:origin x="-171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11/14/2012</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11/14/2012</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11/14/2012</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[Active LED-ID Standardization based on IEEE 802.15.7]</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[November</a:t>
            </a:r>
            <a:r>
              <a:rPr lang="en-US" sz="1600" dirty="0" smtClean="0"/>
              <a:t>, 2012]</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a:t>
            </a:r>
            <a:r>
              <a:rPr lang="en-US" altLang="ko-KR" sz="1600" dirty="0"/>
              <a:t>,</a:t>
            </a:r>
            <a:r>
              <a:rPr lang="en-US" altLang="ko-KR" sz="1600" dirty="0" smtClean="0"/>
              <a:t> Tuan Nguyen, and </a:t>
            </a:r>
            <a:r>
              <a:rPr lang="en-US" altLang="ko-KR" sz="1600" dirty="0" err="1" smtClean="0"/>
              <a:t>Ratan</a:t>
            </a:r>
            <a:r>
              <a:rPr lang="en-US" altLang="ko-KR" sz="1600" dirty="0" smtClean="0"/>
              <a:t> Kumar </a:t>
            </a:r>
            <a:r>
              <a:rPr lang="en-US" altLang="ko-KR" sz="1600" dirty="0" err="1" smtClean="0"/>
              <a:t>Mondal</a:t>
            </a:r>
            <a:r>
              <a:rPr lang="en-US" altLang="ko-KR" sz="1600" dirty="0" smtClean="0"/>
              <a:t>]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[Active LED-ID standardization based on IEEE 802.15.7]</a:t>
            </a:r>
            <a:endParaRPr lang="en-US" sz="1600" dirty="0" smtClean="0">
              <a:solidFill>
                <a:schemeClr val="tx2"/>
              </a:solidFill>
            </a:endParaRP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3429000" cy="307777"/>
            <a:chOff x="6088040" y="296840"/>
            <a:chExt cx="3429000" cy="307777"/>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Revision of PHY</a:t>
            </a:r>
          </a:p>
        </p:txBody>
      </p:sp>
      <p:sp>
        <p:nvSpPr>
          <p:cNvPr id="3075" name="Content Placeholder 2"/>
          <p:cNvSpPr>
            <a:spLocks noGrp="1"/>
          </p:cNvSpPr>
          <p:nvPr>
            <p:ph idx="1"/>
          </p:nvPr>
        </p:nvSpPr>
        <p:spPr>
          <a:xfrm>
            <a:off x="457200" y="1447800"/>
            <a:ext cx="4114800" cy="4191000"/>
          </a:xfrm>
        </p:spPr>
        <p:txBody>
          <a:bodyPr/>
          <a:lstStyle/>
          <a:p>
            <a:pPr algn="just">
              <a:lnSpc>
                <a:spcPct val="120000"/>
              </a:lnSpc>
              <a:buFont typeface="Wingdings" pitchFamily="2" charset="2"/>
              <a:buChar char="v"/>
            </a:pPr>
            <a:r>
              <a:rPr lang="en-US" sz="2000" dirty="0" smtClean="0"/>
              <a:t>Current modulation schemes of IEEE 802.15.7  specification: </a:t>
            </a:r>
          </a:p>
          <a:p>
            <a:pPr lvl="1" algn="just">
              <a:lnSpc>
                <a:spcPct val="120000"/>
              </a:lnSpc>
              <a:buFont typeface="Arial" pitchFamily="34" charset="0"/>
              <a:buChar char="•"/>
            </a:pPr>
            <a:r>
              <a:rPr lang="en-US" sz="1600" dirty="0" smtClean="0"/>
              <a:t>OOK</a:t>
            </a:r>
          </a:p>
          <a:p>
            <a:pPr lvl="1" algn="just">
              <a:lnSpc>
                <a:spcPct val="120000"/>
              </a:lnSpc>
              <a:buFont typeface="Arial" pitchFamily="34" charset="0"/>
              <a:buChar char="•"/>
            </a:pPr>
            <a:r>
              <a:rPr lang="en-US" sz="1600" dirty="0" smtClean="0"/>
              <a:t>VPPM</a:t>
            </a:r>
          </a:p>
          <a:p>
            <a:pPr lvl="1" algn="just">
              <a:lnSpc>
                <a:spcPct val="120000"/>
              </a:lnSpc>
              <a:buFont typeface="Arial" pitchFamily="34" charset="0"/>
              <a:buChar char="•"/>
            </a:pPr>
            <a:r>
              <a:rPr lang="en-US" sz="1600" dirty="0" smtClean="0"/>
              <a:t>CSK</a:t>
            </a:r>
          </a:p>
          <a:p>
            <a:pPr algn="just">
              <a:lnSpc>
                <a:spcPct val="120000"/>
              </a:lnSpc>
              <a:buFont typeface="Wingdings" pitchFamily="2" charset="2"/>
              <a:buChar char="v"/>
            </a:pPr>
            <a:r>
              <a:rPr lang="en-US" sz="2000" dirty="0" smtClean="0"/>
              <a:t>Drawback of </a:t>
            </a:r>
            <a:r>
              <a:rPr lang="en-US" sz="2000" dirty="0"/>
              <a:t> </a:t>
            </a:r>
            <a:r>
              <a:rPr lang="en-US" sz="2000" dirty="0" smtClean="0"/>
              <a:t>current modulation schemes:</a:t>
            </a:r>
          </a:p>
          <a:p>
            <a:pPr lvl="1" algn="just">
              <a:lnSpc>
                <a:spcPct val="120000"/>
              </a:lnSpc>
              <a:buFont typeface="Arial" pitchFamily="34" charset="0"/>
              <a:buChar char="•"/>
            </a:pPr>
            <a:r>
              <a:rPr lang="en-US" sz="1600" dirty="0" smtClean="0"/>
              <a:t>Signal differentiation in the overlapping areas</a:t>
            </a:r>
          </a:p>
          <a:p>
            <a:pPr algn="just">
              <a:lnSpc>
                <a:spcPct val="120000"/>
              </a:lnSpc>
              <a:buFont typeface="Wingdings" pitchFamily="2" charset="2"/>
              <a:buChar char="v"/>
            </a:pPr>
            <a:r>
              <a:rPr lang="en-US" sz="2000" dirty="0" smtClean="0"/>
              <a:t>Solutions:</a:t>
            </a:r>
          </a:p>
          <a:p>
            <a:pPr lvl="1" algn="just">
              <a:lnSpc>
                <a:spcPct val="120000"/>
              </a:lnSpc>
              <a:buFont typeface="Arial" pitchFamily="34" charset="0"/>
              <a:buChar char="•"/>
            </a:pPr>
            <a:r>
              <a:rPr lang="en-US" sz="1600" dirty="0" smtClean="0"/>
              <a:t>Using multi-carrier modulation scheme: OFDM</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10</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078412303"/>
              </p:ext>
            </p:extLst>
          </p:nvPr>
        </p:nvGraphicFramePr>
        <p:xfrm>
          <a:off x="4648200" y="1422400"/>
          <a:ext cx="4495800" cy="3759200"/>
        </p:xfrm>
        <a:graphic>
          <a:graphicData uri="http://schemas.openxmlformats.org/presentationml/2006/ole">
            <mc:AlternateContent xmlns:mc="http://schemas.openxmlformats.org/markup-compatibility/2006">
              <mc:Choice xmlns:v="urn:schemas-microsoft-com:vml" Requires="v">
                <p:oleObj spid="_x0000_s2082" name="Visio" r:id="rId3" imgW="6003867" imgH="3417552" progId="Visio.Drawing.11">
                  <p:embed/>
                </p:oleObj>
              </mc:Choice>
              <mc:Fallback>
                <p:oleObj name="Visio" r:id="rId3" imgW="6003867" imgH="3417552"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1422400"/>
                        <a:ext cx="4495800" cy="3759200"/>
                      </a:xfrm>
                      <a:prstGeom prst="rect">
                        <a:avLst/>
                      </a:prstGeom>
                      <a:noFill/>
                      <a:ln>
                        <a:noFill/>
                      </a:ln>
                    </p:spPr>
                  </p:pic>
                </p:oleObj>
              </mc:Fallback>
            </mc:AlternateContent>
          </a:graphicData>
        </a:graphic>
      </p:graphicFrame>
      <p:sp>
        <p:nvSpPr>
          <p:cNvPr id="3" name="TextBox 2"/>
          <p:cNvSpPr txBox="1"/>
          <p:nvPr/>
        </p:nvSpPr>
        <p:spPr>
          <a:xfrm>
            <a:off x="457200" y="5715000"/>
            <a:ext cx="8022608" cy="646331"/>
          </a:xfrm>
          <a:prstGeom prst="rect">
            <a:avLst/>
          </a:prstGeom>
          <a:noFill/>
        </p:spPr>
        <p:txBody>
          <a:bodyPr wrap="square" rtlCol="0">
            <a:spAutoFit/>
          </a:bodyPr>
          <a:lstStyle/>
          <a:p>
            <a:pPr marL="342900" lvl="0" indent="-342900" algn="just" eaLnBrk="0" hangingPunct="0">
              <a:lnSpc>
                <a:spcPct val="120000"/>
              </a:lnSpc>
              <a:spcBef>
                <a:spcPct val="20000"/>
              </a:spcBef>
              <a:buFont typeface="Wingdings" pitchFamily="2" charset="2"/>
              <a:buChar char="v"/>
            </a:pPr>
            <a:r>
              <a:rPr lang="en-US" sz="2000" kern="0" dirty="0" smtClean="0">
                <a:solidFill>
                  <a:srgbClr val="000000"/>
                </a:solidFill>
              </a:rPr>
              <a:t>Need </a:t>
            </a:r>
            <a:r>
              <a:rPr lang="en-US" sz="2000" kern="0" dirty="0">
                <a:solidFill>
                  <a:srgbClr val="000000"/>
                </a:solidFill>
              </a:rPr>
              <a:t>to put multi-carrier modulation part into PHY </a:t>
            </a:r>
            <a:r>
              <a:rPr lang="en-US" sz="2000" kern="0" dirty="0" smtClean="0">
                <a:solidFill>
                  <a:srgbClr val="000000"/>
                </a:solidFill>
              </a:rPr>
              <a:t>specification part </a:t>
            </a:r>
            <a:endParaRPr lang="en-US" sz="2000" kern="0" dirty="0">
              <a:solidFill>
                <a:srgbClr val="000000"/>
              </a:solidFill>
            </a:endParaRPr>
          </a:p>
          <a:p>
            <a:endParaRPr lang="en-US" dirty="0"/>
          </a:p>
        </p:txBody>
      </p:sp>
      <p:grpSp>
        <p:nvGrpSpPr>
          <p:cNvPr id="13" name="그룹 14"/>
          <p:cNvGrpSpPr/>
          <p:nvPr/>
        </p:nvGrpSpPr>
        <p:grpSpPr>
          <a:xfrm>
            <a:off x="6088040" y="296840"/>
            <a:ext cx="3429000" cy="307777"/>
            <a:chOff x="6088040" y="296840"/>
            <a:chExt cx="3429000" cy="307777"/>
          </a:xfrm>
        </p:grpSpPr>
        <p:sp>
          <p:nvSpPr>
            <p:cNvPr id="14"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TextBox 14"/>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2920591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000" dirty="0" smtClean="0"/>
              <a:t>Proposing some revision directions for standardizing active LED-ID technology based on IEEE 802.15.7</a:t>
            </a:r>
          </a:p>
          <a:p>
            <a:pPr algn="just">
              <a:lnSpc>
                <a:spcPct val="150000"/>
              </a:lnSpc>
              <a:buFont typeface="Wingdings" pitchFamily="2" charset="2"/>
              <a:buChar char="v"/>
            </a:pPr>
            <a:r>
              <a:rPr lang="en-US" sz="2000" dirty="0" smtClean="0"/>
              <a:t>Other revision directions</a:t>
            </a:r>
          </a:p>
          <a:p>
            <a:pPr lvl="1" algn="just">
              <a:lnSpc>
                <a:spcPct val="150000"/>
              </a:lnSpc>
              <a:buFont typeface="Wingdings" pitchFamily="2" charset="2"/>
              <a:buChar char="v"/>
            </a:pPr>
            <a:r>
              <a:rPr lang="en-US" sz="1600" dirty="0" smtClean="0"/>
              <a:t>PHY</a:t>
            </a:r>
          </a:p>
          <a:p>
            <a:pPr lvl="1" algn="just">
              <a:lnSpc>
                <a:spcPct val="150000"/>
              </a:lnSpc>
              <a:buFont typeface="Wingdings" pitchFamily="2" charset="2"/>
              <a:buChar char="v"/>
            </a:pPr>
            <a:r>
              <a:rPr lang="en-US" sz="1600" dirty="0" smtClean="0"/>
              <a:t>MAC</a:t>
            </a:r>
          </a:p>
          <a:p>
            <a:pPr lvl="1" algn="just">
              <a:lnSpc>
                <a:spcPct val="150000"/>
              </a:lnSpc>
              <a:buFont typeface="Wingdings" pitchFamily="2" charset="2"/>
              <a:buChar char="v"/>
            </a:pPr>
            <a:r>
              <a:rPr lang="en-US" sz="1600" dirty="0" smtClean="0"/>
              <a:t>Link Management and Link switching</a:t>
            </a:r>
          </a:p>
          <a:p>
            <a:pPr lvl="1" algn="just">
              <a:lnSpc>
                <a:spcPct val="150000"/>
              </a:lnSpc>
              <a:buFont typeface="Wingdings" pitchFamily="2" charset="2"/>
              <a:buChar char="v"/>
            </a:pPr>
            <a:r>
              <a:rPr lang="en-US" sz="1600" dirty="0" smtClean="0"/>
              <a:t>LBS</a:t>
            </a:r>
          </a:p>
          <a:p>
            <a:pPr lvl="1" algn="just">
              <a:lnSpc>
                <a:spcPct val="150000"/>
              </a:lnSpc>
              <a:buFont typeface="Wingdings" pitchFamily="2" charset="2"/>
              <a:buChar char="v"/>
            </a:pPr>
            <a:r>
              <a:rPr lang="en-US" sz="1600" dirty="0" smtClean="0"/>
              <a:t>Simple implementation</a:t>
            </a:r>
            <a:endParaRPr lang="en-US" sz="2000" dirty="0" smtClean="0"/>
          </a:p>
          <a:p>
            <a:pPr algn="just">
              <a:lnSpc>
                <a:spcPct val="150000"/>
              </a:lnSpc>
              <a:buFont typeface="Wingdings" pitchFamily="2" charset="2"/>
              <a:buChar char="v"/>
            </a:pPr>
            <a:r>
              <a:rPr lang="en-US" sz="2000" dirty="0" smtClean="0"/>
              <a:t>A call for contributions in next meeting.</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11</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2" name="그룹 14"/>
          <p:cNvGrpSpPr/>
          <p:nvPr/>
        </p:nvGrpSpPr>
        <p:grpSpPr>
          <a:xfrm>
            <a:off x="6088040" y="296840"/>
            <a:ext cx="3429000" cy="307777"/>
            <a:chOff x="6088040" y="296840"/>
            <a:chExt cx="3429000" cy="307777"/>
          </a:xfrm>
        </p:grpSpPr>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Contents</a:t>
            </a:r>
          </a:p>
        </p:txBody>
      </p:sp>
      <p:sp>
        <p:nvSpPr>
          <p:cNvPr id="3075" name="Content Placeholder 2"/>
          <p:cNvSpPr>
            <a:spLocks noGrp="1"/>
          </p:cNvSpPr>
          <p:nvPr>
            <p:ph idx="1"/>
          </p:nvPr>
        </p:nvSpPr>
        <p:spPr>
          <a:xfrm>
            <a:off x="685800" y="1676400"/>
            <a:ext cx="7772400" cy="4114800"/>
          </a:xfrm>
        </p:spPr>
        <p:txBody>
          <a:bodyPr/>
          <a:lstStyle/>
          <a:p>
            <a:pPr algn="just">
              <a:lnSpc>
                <a:spcPct val="170000"/>
              </a:lnSpc>
              <a:buFont typeface="Wingdings" pitchFamily="2" charset="2"/>
              <a:buChar char="v"/>
            </a:pPr>
            <a:r>
              <a:rPr lang="en-US" sz="2400" dirty="0" smtClean="0"/>
              <a:t>Goals</a:t>
            </a:r>
          </a:p>
          <a:p>
            <a:pPr algn="just">
              <a:lnSpc>
                <a:spcPct val="170000"/>
              </a:lnSpc>
              <a:buFont typeface="Wingdings" pitchFamily="2" charset="2"/>
              <a:buChar char="v"/>
            </a:pPr>
            <a:r>
              <a:rPr lang="en-US" sz="2400" dirty="0" smtClean="0"/>
              <a:t>Revision directions for active LED-ID standardization </a:t>
            </a:r>
          </a:p>
          <a:p>
            <a:pPr algn="just">
              <a:lnSpc>
                <a:spcPct val="170000"/>
              </a:lnSpc>
              <a:buFont typeface="Wingdings" pitchFamily="2" charset="2"/>
              <a:buChar char="v"/>
            </a:pPr>
            <a:r>
              <a:rPr lang="en-US" sz="2400" dirty="0" smtClean="0"/>
              <a:t>Conclusions</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3429000" cy="307777"/>
            <a:chOff x="6088040" y="296840"/>
            <a:chExt cx="3429000" cy="307777"/>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Goals</a:t>
            </a:r>
          </a:p>
        </p:txBody>
      </p:sp>
      <p:sp>
        <p:nvSpPr>
          <p:cNvPr id="3075" name="Content Placeholder 2"/>
          <p:cNvSpPr>
            <a:spLocks noGrp="1"/>
          </p:cNvSpPr>
          <p:nvPr>
            <p:ph idx="1"/>
          </p:nvPr>
        </p:nvSpPr>
        <p:spPr>
          <a:xfrm>
            <a:off x="685800" y="1524000"/>
            <a:ext cx="7946408" cy="4267200"/>
          </a:xfrm>
        </p:spPr>
        <p:txBody>
          <a:bodyPr/>
          <a:lstStyle/>
          <a:p>
            <a:pPr algn="just">
              <a:lnSpc>
                <a:spcPct val="170000"/>
              </a:lnSpc>
              <a:buFont typeface="Wingdings" pitchFamily="2" charset="2"/>
              <a:buChar char="v"/>
            </a:pPr>
            <a:r>
              <a:rPr lang="en-US" sz="2400" dirty="0" smtClean="0"/>
              <a:t>Need to standardize active LED-ID system for low-cost implementations</a:t>
            </a:r>
          </a:p>
          <a:p>
            <a:pPr>
              <a:lnSpc>
                <a:spcPct val="170000"/>
              </a:lnSpc>
              <a:buFont typeface="Wingdings" pitchFamily="2" charset="2"/>
              <a:buChar char="v"/>
            </a:pPr>
            <a:r>
              <a:rPr lang="en-US" sz="2400" dirty="0" smtClean="0"/>
              <a:t>Need to apply to indoor LBS applications</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3429000" cy="307777"/>
            <a:chOff x="6088040" y="296840"/>
            <a:chExt cx="3429000" cy="307777"/>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 y="685800"/>
            <a:ext cx="9030222" cy="609600"/>
          </a:xfrm>
        </p:spPr>
        <p:txBody>
          <a:bodyPr/>
          <a:lstStyle/>
          <a:p>
            <a:pPr>
              <a:lnSpc>
                <a:spcPct val="170000"/>
              </a:lnSpc>
            </a:pPr>
            <a:r>
              <a:rPr lang="en-US" altLang="ko-KR" sz="3200" dirty="0">
                <a:solidFill>
                  <a:schemeClr val="tx1"/>
                </a:solidFill>
              </a:rPr>
              <a:t>Revision directions for active LED-ID </a:t>
            </a:r>
            <a:r>
              <a:rPr lang="en-US" altLang="ko-KR" sz="3200" dirty="0" smtClean="0">
                <a:solidFill>
                  <a:schemeClr val="tx1"/>
                </a:solidFill>
              </a:rPr>
              <a:t>standardization </a:t>
            </a:r>
            <a:endParaRPr lang="en-US" altLang="ko-KR" sz="3200" dirty="0">
              <a:solidFill>
                <a:schemeClr val="tx1"/>
              </a:solidFill>
            </a:endParaRP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400" dirty="0"/>
              <a:t>A</a:t>
            </a:r>
            <a:r>
              <a:rPr lang="en-US" sz="2400" dirty="0" smtClean="0"/>
              <a:t>ctive LED-ID system definitions</a:t>
            </a:r>
          </a:p>
          <a:p>
            <a:pPr lvl="1" algn="just">
              <a:lnSpc>
                <a:spcPct val="150000"/>
              </a:lnSpc>
              <a:buFont typeface="Arial" pitchFamily="34" charset="0"/>
              <a:buChar char="•"/>
            </a:pPr>
            <a:r>
              <a:rPr lang="en-US" sz="2000" dirty="0" smtClean="0"/>
              <a:t>LED-ID</a:t>
            </a:r>
          </a:p>
          <a:p>
            <a:pPr lvl="1" algn="just">
              <a:lnSpc>
                <a:spcPct val="150000"/>
              </a:lnSpc>
              <a:buFont typeface="Arial" pitchFamily="34" charset="0"/>
              <a:buChar char="•"/>
            </a:pPr>
            <a:r>
              <a:rPr lang="en-US" sz="2000" dirty="0" smtClean="0"/>
              <a:t>Active LED-ID</a:t>
            </a:r>
          </a:p>
          <a:p>
            <a:pPr lvl="1" algn="just">
              <a:lnSpc>
                <a:spcPct val="150000"/>
              </a:lnSpc>
              <a:buFont typeface="Arial" pitchFamily="34" charset="0"/>
              <a:buChar char="•"/>
            </a:pPr>
            <a:r>
              <a:rPr lang="en-US" sz="2000" dirty="0" smtClean="0"/>
              <a:t>Active LED-ID tag</a:t>
            </a:r>
          </a:p>
          <a:p>
            <a:pPr algn="just">
              <a:lnSpc>
                <a:spcPct val="150000"/>
              </a:lnSpc>
              <a:buFont typeface="Wingdings" pitchFamily="2" charset="2"/>
              <a:buChar char="v"/>
            </a:pPr>
            <a:r>
              <a:rPr lang="en-US" sz="2400" dirty="0" smtClean="0"/>
              <a:t>Need to modify existing IEEE802.15.7 MAC protocol </a:t>
            </a:r>
          </a:p>
          <a:p>
            <a:pPr algn="just">
              <a:lnSpc>
                <a:spcPct val="150000"/>
              </a:lnSpc>
              <a:buFont typeface="Wingdings" pitchFamily="2" charset="2"/>
              <a:buChar char="v"/>
            </a:pPr>
            <a:r>
              <a:rPr lang="en-US" sz="2400" dirty="0" smtClean="0"/>
              <a:t>Need to modify </a:t>
            </a:r>
            <a:r>
              <a:rPr lang="en-US" altLang="ko-KR" sz="2400" dirty="0"/>
              <a:t>existing IEEE802.15.7 </a:t>
            </a:r>
            <a:r>
              <a:rPr lang="en-US" sz="2400" dirty="0" smtClean="0"/>
              <a:t>MAC services</a:t>
            </a:r>
          </a:p>
          <a:p>
            <a:pPr algn="just">
              <a:lnSpc>
                <a:spcPct val="150000"/>
              </a:lnSpc>
              <a:buFont typeface="Wingdings" pitchFamily="2" charset="2"/>
              <a:buChar char="v"/>
            </a:pPr>
            <a:r>
              <a:rPr lang="en-US" sz="2400" dirty="0" smtClean="0"/>
              <a:t>Need to </a:t>
            </a:r>
            <a:r>
              <a:rPr lang="en-US" altLang="ko-KR" sz="2400" dirty="0"/>
              <a:t>existing IEEE802.15.7 </a:t>
            </a:r>
            <a:r>
              <a:rPr lang="en-US" sz="2400" dirty="0" smtClean="0"/>
              <a:t>PHY layer</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2" name="그룹 14"/>
          <p:cNvGrpSpPr/>
          <p:nvPr/>
        </p:nvGrpSpPr>
        <p:grpSpPr>
          <a:xfrm>
            <a:off x="6088040" y="296840"/>
            <a:ext cx="3429000" cy="307777"/>
            <a:chOff x="6088040" y="296840"/>
            <a:chExt cx="3429000" cy="307777"/>
          </a:xfrm>
        </p:grpSpPr>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785516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MAC protocol modification</a:t>
            </a:r>
          </a:p>
        </p:txBody>
      </p:sp>
      <p:sp>
        <p:nvSpPr>
          <p:cNvPr id="3075" name="Content Placeholder 2"/>
          <p:cNvSpPr>
            <a:spLocks noGrp="1"/>
          </p:cNvSpPr>
          <p:nvPr>
            <p:ph idx="1"/>
          </p:nvPr>
        </p:nvSpPr>
        <p:spPr>
          <a:xfrm>
            <a:off x="685800" y="1524000"/>
            <a:ext cx="7946408" cy="4114800"/>
          </a:xfrm>
        </p:spPr>
        <p:txBody>
          <a:bodyPr/>
          <a:lstStyle/>
          <a:p>
            <a:pPr>
              <a:lnSpc>
                <a:spcPct val="150000"/>
              </a:lnSpc>
              <a:buFont typeface="Wingdings" pitchFamily="2" charset="2"/>
              <a:buChar char="v"/>
            </a:pPr>
            <a:r>
              <a:rPr lang="en-US" sz="2400" dirty="0" smtClean="0"/>
              <a:t>Need to modify processes:</a:t>
            </a:r>
          </a:p>
          <a:p>
            <a:pPr lvl="1">
              <a:lnSpc>
                <a:spcPct val="150000"/>
              </a:lnSpc>
              <a:buFont typeface="Arial" pitchFamily="34" charset="0"/>
              <a:buChar char="•"/>
            </a:pPr>
            <a:r>
              <a:rPr lang="en-US" sz="2000" dirty="0" smtClean="0"/>
              <a:t>Channel scanning</a:t>
            </a:r>
          </a:p>
          <a:p>
            <a:pPr lvl="1">
              <a:lnSpc>
                <a:spcPct val="150000"/>
              </a:lnSpc>
              <a:buFont typeface="Arial" pitchFamily="34" charset="0"/>
              <a:buChar char="•"/>
            </a:pPr>
            <a:r>
              <a:rPr lang="en-US" sz="2000" dirty="0" smtClean="0"/>
              <a:t>Channel access</a:t>
            </a:r>
          </a:p>
          <a:p>
            <a:pPr lvl="1">
              <a:lnSpc>
                <a:spcPct val="150000"/>
              </a:lnSpc>
              <a:buFont typeface="Arial" pitchFamily="34" charset="0"/>
              <a:buChar char="•"/>
            </a:pPr>
            <a:r>
              <a:rPr lang="en-US" sz="2000" dirty="0" smtClean="0"/>
              <a:t>Association/Disassociation</a:t>
            </a:r>
          </a:p>
          <a:p>
            <a:pPr lvl="1">
              <a:lnSpc>
                <a:spcPct val="150000"/>
              </a:lnSpc>
              <a:buFont typeface="Arial" pitchFamily="34" charset="0"/>
              <a:buChar char="•"/>
            </a:pPr>
            <a:r>
              <a:rPr lang="en-US" sz="2000" dirty="0" smtClean="0"/>
              <a:t>Synchronization</a:t>
            </a:r>
          </a:p>
          <a:p>
            <a:pPr>
              <a:lnSpc>
                <a:spcPct val="150000"/>
              </a:lnSpc>
              <a:buFont typeface="Wingdings" pitchFamily="2" charset="2"/>
              <a:buChar char="v"/>
            </a:pPr>
            <a:r>
              <a:rPr lang="en-US" sz="2400" dirty="0" smtClean="0"/>
              <a:t>Need to modify MAC command frames</a:t>
            </a:r>
          </a:p>
          <a:p>
            <a:pPr>
              <a:lnSpc>
                <a:spcPct val="150000"/>
              </a:lnSpc>
              <a:buFont typeface="Wingdings" pitchFamily="2" charset="2"/>
              <a:buChar char="v"/>
            </a:pPr>
            <a:r>
              <a:rPr lang="en-US" sz="2400" dirty="0" smtClean="0"/>
              <a:t>Need to insert location information field into MAC frames</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2" name="그룹 14"/>
          <p:cNvGrpSpPr/>
          <p:nvPr/>
        </p:nvGrpSpPr>
        <p:grpSpPr>
          <a:xfrm>
            <a:off x="6088040" y="296840"/>
            <a:ext cx="3429000" cy="307777"/>
            <a:chOff x="6088040" y="296840"/>
            <a:chExt cx="3429000" cy="307777"/>
          </a:xfrm>
        </p:grpSpPr>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685726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Channel Access Method</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400" dirty="0" smtClean="0"/>
              <a:t>IEEE 802.15.7 standard:</a:t>
            </a:r>
            <a:r>
              <a:rPr lang="en-US" sz="2400" dirty="0"/>
              <a:t> </a:t>
            </a:r>
            <a:r>
              <a:rPr lang="en-US" sz="2400" dirty="0" smtClean="0"/>
              <a:t>CSMA/CA protocol</a:t>
            </a:r>
          </a:p>
          <a:p>
            <a:pPr algn="just">
              <a:lnSpc>
                <a:spcPct val="150000"/>
              </a:lnSpc>
              <a:buFont typeface="Wingdings" pitchFamily="2" charset="2"/>
              <a:buChar char="v"/>
            </a:pPr>
            <a:r>
              <a:rPr lang="en-US" sz="2400" dirty="0" smtClean="0"/>
              <a:t>For simple implementation of LED-ID networks: time-slotted ALOHA protocol</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271521770"/>
              </p:ext>
            </p:extLst>
          </p:nvPr>
        </p:nvGraphicFramePr>
        <p:xfrm>
          <a:off x="625475" y="3657600"/>
          <a:ext cx="8061325" cy="2597424"/>
        </p:xfrm>
        <a:graphic>
          <a:graphicData uri="http://schemas.openxmlformats.org/presentationml/2006/ole">
            <mc:AlternateContent xmlns:mc="http://schemas.openxmlformats.org/markup-compatibility/2006">
              <mc:Choice xmlns:v="urn:schemas-microsoft-com:vml" Requires="v">
                <p:oleObj spid="_x0000_s1059" name="Visio" r:id="rId3" imgW="8137269" imgH="2853360" progId="Visio.Drawing.11">
                  <p:embed/>
                </p:oleObj>
              </mc:Choice>
              <mc:Fallback>
                <p:oleObj name="Visio" r:id="rId3" imgW="8137269" imgH="2853360" progId="Visio.Drawing.11">
                  <p:embed/>
                  <p:pic>
                    <p:nvPicPr>
                      <p:cNvPr id="0" name=""/>
                      <p:cNvPicPr/>
                      <p:nvPr/>
                    </p:nvPicPr>
                    <p:blipFill>
                      <a:blip r:embed="rId4"/>
                      <a:stretch>
                        <a:fillRect/>
                      </a:stretch>
                    </p:blipFill>
                    <p:spPr>
                      <a:xfrm>
                        <a:off x="625475" y="3657600"/>
                        <a:ext cx="8061325" cy="2597424"/>
                      </a:xfrm>
                      <a:prstGeom prst="rect">
                        <a:avLst/>
                      </a:prstGeom>
                    </p:spPr>
                  </p:pic>
                </p:oleObj>
              </mc:Fallback>
            </mc:AlternateContent>
          </a:graphicData>
        </a:graphic>
      </p:graphicFrame>
      <p:grpSp>
        <p:nvGrpSpPr>
          <p:cNvPr id="12" name="그룹 14"/>
          <p:cNvGrpSpPr/>
          <p:nvPr/>
        </p:nvGrpSpPr>
        <p:grpSpPr>
          <a:xfrm>
            <a:off x="6088040" y="296840"/>
            <a:ext cx="3429000" cy="307777"/>
            <a:chOff x="6088040" y="296840"/>
            <a:chExt cx="3429000" cy="307777"/>
          </a:xfrm>
        </p:grpSpPr>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3687474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8077200" cy="609600"/>
          </a:xfrm>
        </p:spPr>
        <p:txBody>
          <a:bodyPr/>
          <a:lstStyle/>
          <a:p>
            <a:r>
              <a:rPr lang="en-US" sz="3200" dirty="0" smtClean="0"/>
              <a:t>MAC frame modification</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2" name="Content Placeholder 4"/>
          <p:cNvGraphicFramePr>
            <a:graphicFrameLocks/>
          </p:cNvGraphicFramePr>
          <p:nvPr>
            <p:extLst>
              <p:ext uri="{D42A27DB-BD31-4B8C-83A1-F6EECF244321}">
                <p14:modId xmlns:p14="http://schemas.microsoft.com/office/powerpoint/2010/main" val="31497176"/>
              </p:ext>
            </p:extLst>
          </p:nvPr>
        </p:nvGraphicFramePr>
        <p:xfrm>
          <a:off x="38099" y="1905000"/>
          <a:ext cx="6438902" cy="1743075"/>
        </p:xfrm>
        <a:graphic>
          <a:graphicData uri="http://schemas.openxmlformats.org/drawingml/2006/table">
            <a:tbl>
              <a:tblPr firstRow="1" bandRow="1">
                <a:tableStyleId>{5C22544A-7EE6-4342-B048-85BDC9FD1C3A}</a:tableStyleId>
              </a:tblPr>
              <a:tblGrid>
                <a:gridCol w="694999"/>
                <a:gridCol w="733994"/>
                <a:gridCol w="848298"/>
                <a:gridCol w="842318"/>
                <a:gridCol w="719551"/>
                <a:gridCol w="654557"/>
                <a:gridCol w="751457"/>
                <a:gridCol w="678615"/>
                <a:gridCol w="515113"/>
              </a:tblGrid>
              <a:tr h="457367">
                <a:tc>
                  <a:txBody>
                    <a:bodyPr/>
                    <a:lstStyle/>
                    <a:p>
                      <a:pPr algn="ctr"/>
                      <a:r>
                        <a:rPr lang="en-US" sz="1050" dirty="0" smtClean="0">
                          <a:solidFill>
                            <a:schemeClr val="tx1"/>
                          </a:solidFill>
                          <a:latin typeface="Times New Roman" pitchFamily="18" charset="0"/>
                          <a:cs typeface="Times New Roman" pitchFamily="18" charset="0"/>
                        </a:rPr>
                        <a:t>Octets:2</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1</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0/2</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0/2/8</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0/2</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0/2/8</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0/5/6/10/ 14</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Variable</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2</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0313">
                <a:tc rowSpan="2">
                  <a:txBody>
                    <a:bodyPr/>
                    <a:lstStyle/>
                    <a:p>
                      <a:pPr algn="ctr"/>
                      <a:r>
                        <a:rPr lang="en-US" sz="1050" dirty="0" smtClean="0">
                          <a:solidFill>
                            <a:schemeClr val="tx1"/>
                          </a:solidFill>
                          <a:latin typeface="Times New Roman" pitchFamily="18" charset="0"/>
                          <a:cs typeface="Times New Roman" pitchFamily="18" charset="0"/>
                        </a:rPr>
                        <a:t>Frame</a:t>
                      </a:r>
                    </a:p>
                    <a:p>
                      <a:pPr algn="ctr"/>
                      <a:r>
                        <a:rPr lang="en-US" sz="1050" dirty="0" smtClean="0">
                          <a:solidFill>
                            <a:schemeClr val="tx1"/>
                          </a:solidFill>
                          <a:latin typeface="Times New Roman" pitchFamily="18" charset="0"/>
                          <a:cs typeface="Times New Roman" pitchFamily="18" charset="0"/>
                        </a:rPr>
                        <a:t>Control</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sz="1000" dirty="0" smtClean="0">
                          <a:solidFill>
                            <a:schemeClr val="tx1"/>
                          </a:solidFill>
                          <a:latin typeface="Times New Roman" pitchFamily="18" charset="0"/>
                          <a:cs typeface="Times New Roman" pitchFamily="18" charset="0"/>
                        </a:rPr>
                        <a:t>Sequence</a:t>
                      </a:r>
                    </a:p>
                    <a:p>
                      <a:pPr algn="ctr"/>
                      <a:r>
                        <a:rPr lang="en-US" sz="1000" dirty="0" smtClean="0">
                          <a:solidFill>
                            <a:schemeClr val="tx1"/>
                          </a:solidFill>
                          <a:latin typeface="Times New Roman" pitchFamily="18" charset="0"/>
                          <a:cs typeface="Times New Roman" pitchFamily="18" charset="0"/>
                        </a:rPr>
                        <a:t>Number</a:t>
                      </a:r>
                      <a:endParaRPr lang="en-US" sz="100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Destination VPAN </a:t>
                      </a:r>
                    </a:p>
                    <a:p>
                      <a:pPr algn="ctr"/>
                      <a:r>
                        <a:rPr lang="en-US" sz="1050" dirty="0" smtClean="0">
                          <a:solidFill>
                            <a:schemeClr val="tx1"/>
                          </a:solidFill>
                          <a:latin typeface="Times New Roman" pitchFamily="18" charset="0"/>
                          <a:cs typeface="Times New Roman" pitchFamily="18" charset="0"/>
                        </a:rPr>
                        <a:t>Identifier</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Destination</a:t>
                      </a:r>
                    </a:p>
                    <a:p>
                      <a:pPr algn="ctr"/>
                      <a:r>
                        <a:rPr lang="en-US" sz="1050" dirty="0" smtClean="0">
                          <a:solidFill>
                            <a:schemeClr val="tx1"/>
                          </a:solidFill>
                          <a:latin typeface="Times New Roman" pitchFamily="18" charset="0"/>
                          <a:cs typeface="Times New Roman" pitchFamily="18" charset="0"/>
                        </a:rPr>
                        <a:t>Address</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Source</a:t>
                      </a:r>
                    </a:p>
                    <a:p>
                      <a:pPr algn="ctr"/>
                      <a:r>
                        <a:rPr lang="en-US" sz="1050" dirty="0" smtClean="0">
                          <a:solidFill>
                            <a:schemeClr val="tx1"/>
                          </a:solidFill>
                          <a:latin typeface="Times New Roman" pitchFamily="18" charset="0"/>
                          <a:cs typeface="Times New Roman" pitchFamily="18" charset="0"/>
                        </a:rPr>
                        <a:t>VPAN</a:t>
                      </a:r>
                    </a:p>
                    <a:p>
                      <a:pPr algn="ctr"/>
                      <a:r>
                        <a:rPr lang="en-US" sz="1050" dirty="0" smtClean="0">
                          <a:solidFill>
                            <a:schemeClr val="tx1"/>
                          </a:solidFill>
                          <a:latin typeface="Times New Roman" pitchFamily="18" charset="0"/>
                          <a:cs typeface="Times New Roman" pitchFamily="18" charset="0"/>
                        </a:rPr>
                        <a:t>Identifier</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Source</a:t>
                      </a:r>
                    </a:p>
                    <a:p>
                      <a:pPr algn="ctr"/>
                      <a:r>
                        <a:rPr lang="en-US" sz="1050" dirty="0" smtClean="0">
                          <a:solidFill>
                            <a:schemeClr val="tx1"/>
                          </a:solidFill>
                          <a:latin typeface="Times New Roman" pitchFamily="18" charset="0"/>
                          <a:cs typeface="Times New Roman" pitchFamily="18" charset="0"/>
                        </a:rPr>
                        <a:t>Address</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sz="1050" dirty="0" smtClean="0">
                          <a:solidFill>
                            <a:schemeClr val="tx1"/>
                          </a:solidFill>
                          <a:latin typeface="Times New Roman" pitchFamily="18" charset="0"/>
                          <a:cs typeface="Times New Roman" pitchFamily="18" charset="0"/>
                        </a:rPr>
                        <a:t>Auxiliary</a:t>
                      </a:r>
                    </a:p>
                    <a:p>
                      <a:pPr algn="ctr"/>
                      <a:r>
                        <a:rPr lang="en-US" sz="1050" dirty="0" smtClean="0">
                          <a:solidFill>
                            <a:schemeClr val="tx1"/>
                          </a:solidFill>
                          <a:latin typeface="Times New Roman" pitchFamily="18" charset="0"/>
                          <a:cs typeface="Times New Roman" pitchFamily="18" charset="0"/>
                        </a:rPr>
                        <a:t>Security</a:t>
                      </a:r>
                    </a:p>
                    <a:p>
                      <a:pPr algn="ctr"/>
                      <a:r>
                        <a:rPr lang="en-US" sz="1050" dirty="0" smtClean="0">
                          <a:solidFill>
                            <a:schemeClr val="tx1"/>
                          </a:solidFill>
                          <a:latin typeface="Times New Roman" pitchFamily="18" charset="0"/>
                          <a:cs typeface="Times New Roman" pitchFamily="18" charset="0"/>
                        </a:rPr>
                        <a:t>Header</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sz="1050" dirty="0" smtClean="0">
                          <a:solidFill>
                            <a:schemeClr val="tx1"/>
                          </a:solidFill>
                          <a:latin typeface="Times New Roman" pitchFamily="18" charset="0"/>
                          <a:cs typeface="Times New Roman" pitchFamily="18" charset="0"/>
                        </a:rPr>
                        <a:t>Frame</a:t>
                      </a:r>
                    </a:p>
                    <a:p>
                      <a:pPr algn="ctr"/>
                      <a:r>
                        <a:rPr lang="en-US" sz="1050" dirty="0" smtClean="0">
                          <a:solidFill>
                            <a:schemeClr val="tx1"/>
                          </a:solidFill>
                          <a:latin typeface="Times New Roman" pitchFamily="18" charset="0"/>
                          <a:cs typeface="Times New Roman" pitchFamily="18" charset="0"/>
                        </a:rPr>
                        <a:t>Payload</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sz="1050" dirty="0" smtClean="0">
                          <a:solidFill>
                            <a:schemeClr val="tx1"/>
                          </a:solidFill>
                          <a:latin typeface="Times New Roman" pitchFamily="18" charset="0"/>
                          <a:cs typeface="Times New Roman" pitchFamily="18" charset="0"/>
                        </a:rPr>
                        <a:t>FCS</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420">
                <a:tc vMerge="1">
                  <a:txBody>
                    <a:bodyPr/>
                    <a:lstStyle/>
                    <a:p>
                      <a:endParaRPr lang="en-US"/>
                    </a:p>
                  </a:txBody>
                  <a:tcPr/>
                </a:tc>
                <a:tc vMerge="1">
                  <a:txBody>
                    <a:bodyPr/>
                    <a:lstStyle/>
                    <a:p>
                      <a:endParaRPr lang="en-US"/>
                    </a:p>
                  </a:txBody>
                  <a:tcPr/>
                </a:tc>
                <a:tc gridSpan="4">
                  <a:txBody>
                    <a:bodyPr/>
                    <a:lstStyle/>
                    <a:p>
                      <a:pPr algn="ctr"/>
                      <a:r>
                        <a:rPr lang="en-US" sz="1050" dirty="0" smtClean="0">
                          <a:solidFill>
                            <a:schemeClr val="tx1"/>
                          </a:solidFill>
                          <a:latin typeface="Times New Roman" pitchFamily="18" charset="0"/>
                          <a:cs typeface="Times New Roman" pitchFamily="18" charset="0"/>
                        </a:rPr>
                        <a:t>Addressing Fields</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370975">
                <a:tc gridSpan="7">
                  <a:txBody>
                    <a:bodyPr/>
                    <a:lstStyle/>
                    <a:p>
                      <a:pPr algn="ctr"/>
                      <a:r>
                        <a:rPr lang="en-US" sz="1050" dirty="0" smtClean="0">
                          <a:solidFill>
                            <a:schemeClr val="tx1"/>
                          </a:solidFill>
                          <a:latin typeface="Times New Roman" pitchFamily="18" charset="0"/>
                          <a:cs typeface="Times New Roman" pitchFamily="18" charset="0"/>
                        </a:rPr>
                        <a:t>MHR</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MSDU</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smtClean="0">
                          <a:solidFill>
                            <a:schemeClr val="tx1"/>
                          </a:solidFill>
                          <a:latin typeface="Times New Roman" pitchFamily="18" charset="0"/>
                          <a:cs typeface="Times New Roman" pitchFamily="18" charset="0"/>
                        </a:rPr>
                        <a:t>MFR</a:t>
                      </a:r>
                      <a:endParaRPr lang="en-US" sz="1050" dirty="0">
                        <a:solidFill>
                          <a:schemeClr val="tx1"/>
                        </a:solidFill>
                        <a:latin typeface="Times New Roman" pitchFamily="18" charset="0"/>
                        <a:cs typeface="Times New Roman" pitchFamily="18" charset="0"/>
                      </a:endParaRPr>
                    </a:p>
                  </a:txBody>
                  <a:tcPr marL="91437" marR="91437" marT="45737" marB="457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981459100"/>
              </p:ext>
            </p:extLst>
          </p:nvPr>
        </p:nvGraphicFramePr>
        <p:xfrm>
          <a:off x="76200" y="4495800"/>
          <a:ext cx="6324602" cy="1406663"/>
        </p:xfrm>
        <a:graphic>
          <a:graphicData uri="http://schemas.openxmlformats.org/drawingml/2006/table">
            <a:tbl>
              <a:tblPr firstRow="1" bandRow="1">
                <a:tableStyleId>{5C22544A-7EE6-4342-B048-85BDC9FD1C3A}</a:tableStyleId>
              </a:tblPr>
              <a:tblGrid>
                <a:gridCol w="1130592"/>
                <a:gridCol w="1130592"/>
                <a:gridCol w="1130592"/>
                <a:gridCol w="1130592"/>
                <a:gridCol w="1130592"/>
                <a:gridCol w="671642"/>
              </a:tblGrid>
              <a:tr h="304800">
                <a:tc>
                  <a:txBody>
                    <a:bodyPr/>
                    <a:lstStyle/>
                    <a:p>
                      <a:pPr algn="ctr"/>
                      <a:r>
                        <a:rPr lang="en-US" sz="1200" dirty="0" smtClean="0">
                          <a:solidFill>
                            <a:schemeClr val="tx1"/>
                          </a:solidFill>
                          <a:latin typeface="Times New Roman" pitchFamily="18" charset="0"/>
                          <a:cs typeface="Times New Roman" pitchFamily="18" charset="0"/>
                        </a:rPr>
                        <a:t>Octets: 2</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1</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Address</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0/5/6/10/14</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Variable</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2</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1190">
                <a:tc>
                  <a:txBody>
                    <a:bodyPr/>
                    <a:lstStyle/>
                    <a:p>
                      <a:pPr algn="ctr"/>
                      <a:r>
                        <a:rPr lang="en-US" sz="1200" dirty="0" smtClean="0">
                          <a:solidFill>
                            <a:schemeClr val="tx1"/>
                          </a:solidFill>
                          <a:latin typeface="Times New Roman" pitchFamily="18" charset="0"/>
                          <a:cs typeface="Times New Roman" pitchFamily="18" charset="0"/>
                        </a:rPr>
                        <a:t>Frame Control </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Sequence</a:t>
                      </a:r>
                    </a:p>
                    <a:p>
                      <a:pPr algn="ctr"/>
                      <a:r>
                        <a:rPr lang="en-US" sz="1200" dirty="0" smtClean="0">
                          <a:solidFill>
                            <a:schemeClr val="tx1"/>
                          </a:solidFill>
                          <a:latin typeface="Times New Roman" pitchFamily="18" charset="0"/>
                          <a:cs typeface="Times New Roman" pitchFamily="18" charset="0"/>
                        </a:rPr>
                        <a:t>Number</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Addressing</a:t>
                      </a:r>
                    </a:p>
                    <a:p>
                      <a:pPr algn="ctr"/>
                      <a:r>
                        <a:rPr lang="en-US" sz="1200" dirty="0" smtClean="0">
                          <a:solidFill>
                            <a:schemeClr val="tx1"/>
                          </a:solidFill>
                          <a:latin typeface="Times New Roman" pitchFamily="18" charset="0"/>
                          <a:cs typeface="Times New Roman" pitchFamily="18" charset="0"/>
                        </a:rPr>
                        <a:t>Fields</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Auxiliary </a:t>
                      </a:r>
                    </a:p>
                    <a:p>
                      <a:pPr algn="ctr"/>
                      <a:r>
                        <a:rPr lang="en-US" sz="1200" dirty="0" smtClean="0">
                          <a:solidFill>
                            <a:schemeClr val="tx1"/>
                          </a:solidFill>
                          <a:latin typeface="Times New Roman" pitchFamily="18" charset="0"/>
                          <a:cs typeface="Times New Roman" pitchFamily="18" charset="0"/>
                        </a:rPr>
                        <a:t>Security Header</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rgbClr val="FF0000"/>
                          </a:solidFill>
                          <a:latin typeface="Times New Roman" pitchFamily="18" charset="0"/>
                          <a:cs typeface="Times New Roman" pitchFamily="18" charset="0"/>
                        </a:rPr>
                        <a:t>Location Payload</a:t>
                      </a:r>
                      <a:endParaRPr lang="en-US" sz="1200" dirty="0">
                        <a:solidFill>
                          <a:srgbClr val="FF0000"/>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FCS</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673">
                <a:tc gridSpan="4">
                  <a:txBody>
                    <a:bodyPr/>
                    <a:lstStyle/>
                    <a:p>
                      <a:pPr algn="ctr"/>
                      <a:r>
                        <a:rPr lang="en-US" sz="1200" dirty="0" smtClean="0">
                          <a:solidFill>
                            <a:schemeClr val="tx1"/>
                          </a:solidFill>
                          <a:latin typeface="Times New Roman" pitchFamily="18" charset="0"/>
                          <a:cs typeface="Times New Roman" pitchFamily="18" charset="0"/>
                        </a:rPr>
                        <a:t>MHR</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MSDU</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Times New Roman" pitchFamily="18" charset="0"/>
                          <a:cs typeface="Times New Roman" pitchFamily="18" charset="0"/>
                        </a:rPr>
                        <a:t>MFR</a:t>
                      </a:r>
                      <a:endParaRPr lang="en-US" sz="1200" dirty="0">
                        <a:solidFill>
                          <a:schemeClr val="tx1"/>
                        </a:solidFill>
                        <a:latin typeface="Times New Roman" pitchFamily="18" charset="0"/>
                        <a:cs typeface="Times New Roman" pitchFamily="18" charset="0"/>
                      </a:endParaRPr>
                    </a:p>
                  </a:txBody>
                  <a:tcPr marL="91435" marR="91435" marT="45699" marB="4569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85013992"/>
              </p:ext>
            </p:extLst>
          </p:nvPr>
        </p:nvGraphicFramePr>
        <p:xfrm>
          <a:off x="6553200" y="1903096"/>
          <a:ext cx="2553222" cy="2745104"/>
        </p:xfrm>
        <a:graphic>
          <a:graphicData uri="http://schemas.openxmlformats.org/drawingml/2006/table">
            <a:tbl>
              <a:tblPr firstRow="1" bandRow="1">
                <a:tableStyleId>{5C22544A-7EE6-4342-B048-85BDC9FD1C3A}</a:tableStyleId>
              </a:tblPr>
              <a:tblGrid>
                <a:gridCol w="1240136"/>
                <a:gridCol w="1313086"/>
              </a:tblGrid>
              <a:tr h="667860">
                <a:tc>
                  <a:txBody>
                    <a:bodyPr/>
                    <a:lstStyle/>
                    <a:p>
                      <a:pPr algn="ctr"/>
                      <a:r>
                        <a:rPr lang="en-US" sz="1100" dirty="0" smtClean="0">
                          <a:solidFill>
                            <a:schemeClr val="tx1"/>
                          </a:solidFill>
                          <a:latin typeface="Times New Roman" pitchFamily="18" charset="0"/>
                          <a:cs typeface="Times New Roman" pitchFamily="18" charset="0"/>
                        </a:rPr>
                        <a:t>Frame Type Value</a:t>
                      </a:r>
                    </a:p>
                    <a:p>
                      <a:pPr algn="ctr"/>
                      <a:r>
                        <a:rPr lang="en-US" sz="1100" dirty="0" smtClean="0">
                          <a:solidFill>
                            <a:schemeClr val="tx1"/>
                          </a:solidFill>
                          <a:latin typeface="Times New Roman" pitchFamily="18" charset="0"/>
                          <a:cs typeface="Times New Roman" pitchFamily="18" charset="0"/>
                        </a:rPr>
                        <a:t>b2 b1 b0</a:t>
                      </a:r>
                      <a:endParaRPr lang="en-US" sz="1100" dirty="0">
                        <a:solidFill>
                          <a:schemeClr val="tx1"/>
                        </a:solidFill>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smtClean="0">
                          <a:solidFill>
                            <a:schemeClr val="tx1"/>
                          </a:solidFill>
                          <a:latin typeface="Times New Roman" pitchFamily="18" charset="0"/>
                          <a:cs typeface="Times New Roman" pitchFamily="18" charset="0"/>
                        </a:rPr>
                        <a:t>Description</a:t>
                      </a:r>
                      <a:endParaRPr lang="en-US" sz="1100" dirty="0">
                        <a:solidFill>
                          <a:schemeClr val="tx1"/>
                        </a:solidFill>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6226">
                <a:tc>
                  <a:txBody>
                    <a:bodyPr/>
                    <a:lstStyle/>
                    <a:p>
                      <a:pPr algn="ctr"/>
                      <a:r>
                        <a:rPr lang="en-US" sz="1100" dirty="0" smtClean="0">
                          <a:latin typeface="Times New Roman" pitchFamily="18" charset="0"/>
                          <a:cs typeface="Times New Roman" pitchFamily="18" charset="0"/>
                        </a:rPr>
                        <a:t>000</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Beacon</a:t>
                      </a: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6226">
                <a:tc>
                  <a:txBody>
                    <a:bodyPr/>
                    <a:lstStyle/>
                    <a:p>
                      <a:pPr algn="ctr"/>
                      <a:r>
                        <a:rPr lang="en-US" sz="1100" dirty="0" smtClean="0">
                          <a:latin typeface="Times New Roman" pitchFamily="18" charset="0"/>
                          <a:cs typeface="Times New Roman" pitchFamily="18" charset="0"/>
                        </a:rPr>
                        <a:t>001</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smtClean="0">
                          <a:latin typeface="Times New Roman" pitchFamily="18" charset="0"/>
                          <a:cs typeface="Times New Roman" pitchFamily="18" charset="0"/>
                        </a:rPr>
                        <a:t>Data</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9888">
                <a:tc>
                  <a:txBody>
                    <a:bodyPr/>
                    <a:lstStyle/>
                    <a:p>
                      <a:pPr algn="ctr"/>
                      <a:r>
                        <a:rPr lang="en-US" sz="1100" dirty="0" smtClean="0">
                          <a:latin typeface="Times New Roman" pitchFamily="18" charset="0"/>
                          <a:cs typeface="Times New Roman" pitchFamily="18" charset="0"/>
                        </a:rPr>
                        <a:t>010</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smtClean="0">
                          <a:latin typeface="Times New Roman" pitchFamily="18" charset="0"/>
                          <a:cs typeface="Times New Roman" pitchFamily="18" charset="0"/>
                        </a:rPr>
                        <a:t>Acknowledgment</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6226">
                <a:tc>
                  <a:txBody>
                    <a:bodyPr/>
                    <a:lstStyle/>
                    <a:p>
                      <a:pPr algn="ctr"/>
                      <a:r>
                        <a:rPr lang="en-US" sz="1100" dirty="0" smtClean="0">
                          <a:latin typeface="Times New Roman" pitchFamily="18" charset="0"/>
                          <a:cs typeface="Times New Roman" pitchFamily="18" charset="0"/>
                        </a:rPr>
                        <a:t>011</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smtClean="0">
                          <a:latin typeface="Times New Roman" pitchFamily="18" charset="0"/>
                          <a:cs typeface="Times New Roman" pitchFamily="18" charset="0"/>
                        </a:rPr>
                        <a:t>Command</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6226">
                <a:tc>
                  <a:txBody>
                    <a:bodyPr/>
                    <a:lstStyle/>
                    <a:p>
                      <a:pPr algn="ctr"/>
                      <a:r>
                        <a:rPr lang="en-US" sz="1100" dirty="0" smtClean="0">
                          <a:latin typeface="Times New Roman" pitchFamily="18" charset="0"/>
                          <a:cs typeface="Times New Roman" pitchFamily="18" charset="0"/>
                        </a:rPr>
                        <a:t>100</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smtClean="0">
                          <a:latin typeface="Times New Roman" pitchFamily="18" charset="0"/>
                          <a:cs typeface="Times New Roman" pitchFamily="18" charset="0"/>
                        </a:rPr>
                        <a:t>CVD</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6226">
                <a:tc>
                  <a:txBody>
                    <a:bodyPr/>
                    <a:lstStyle/>
                    <a:p>
                      <a:pPr algn="ctr"/>
                      <a:r>
                        <a:rPr lang="en-US" sz="1100" dirty="0" smtClean="0">
                          <a:solidFill>
                            <a:srgbClr val="FF0000"/>
                          </a:solidFill>
                          <a:latin typeface="Times New Roman" pitchFamily="18" charset="0"/>
                          <a:cs typeface="Times New Roman" pitchFamily="18" charset="0"/>
                        </a:rPr>
                        <a:t>101</a:t>
                      </a:r>
                      <a:endParaRPr lang="en-US" sz="1100" dirty="0">
                        <a:solidFill>
                          <a:srgbClr val="FF0000"/>
                        </a:solidFill>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smtClean="0">
                          <a:solidFill>
                            <a:srgbClr val="FF0000"/>
                          </a:solidFill>
                          <a:latin typeface="Times New Roman" pitchFamily="18" charset="0"/>
                          <a:cs typeface="Times New Roman" pitchFamily="18" charset="0"/>
                        </a:rPr>
                        <a:t>Location</a:t>
                      </a:r>
                      <a:endParaRPr lang="en-US" sz="1100" dirty="0">
                        <a:solidFill>
                          <a:srgbClr val="FF0000"/>
                        </a:solidFill>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6226">
                <a:tc>
                  <a:txBody>
                    <a:bodyPr/>
                    <a:lstStyle/>
                    <a:p>
                      <a:pPr algn="ctr"/>
                      <a:r>
                        <a:rPr lang="en-US" sz="1100" dirty="0" smtClean="0">
                          <a:latin typeface="Times New Roman" pitchFamily="18" charset="0"/>
                          <a:cs typeface="Times New Roman" pitchFamily="18" charset="0"/>
                        </a:rPr>
                        <a:t>110–111</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smtClean="0">
                          <a:latin typeface="Times New Roman" pitchFamily="18" charset="0"/>
                          <a:cs typeface="Times New Roman" pitchFamily="18" charset="0"/>
                        </a:rPr>
                        <a:t>Reserved</a:t>
                      </a:r>
                      <a:endParaRPr lang="en-US" sz="1100" dirty="0">
                        <a:latin typeface="Times New Roman" pitchFamily="18" charset="0"/>
                        <a:cs typeface="Times New Roman" pitchFamily="18"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5" name="Title 1"/>
          <p:cNvSpPr txBox="1">
            <a:spLocks/>
          </p:cNvSpPr>
          <p:nvPr/>
        </p:nvSpPr>
        <p:spPr bwMode="auto">
          <a:xfrm>
            <a:off x="152400" y="1295400"/>
            <a:ext cx="44196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marL="342900" indent="-342900">
              <a:buFont typeface="Wingdings" pitchFamily="2" charset="2"/>
              <a:buChar char="v"/>
            </a:pPr>
            <a:r>
              <a:rPr lang="en-US" sz="2000" dirty="0" smtClean="0"/>
              <a:t>IEEE 802.15.7 MAC frame format</a:t>
            </a:r>
          </a:p>
        </p:txBody>
      </p:sp>
      <p:sp>
        <p:nvSpPr>
          <p:cNvPr id="16" name="Title 1"/>
          <p:cNvSpPr txBox="1">
            <a:spLocks/>
          </p:cNvSpPr>
          <p:nvPr/>
        </p:nvSpPr>
        <p:spPr bwMode="auto">
          <a:xfrm>
            <a:off x="76200" y="3810000"/>
            <a:ext cx="54864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marL="342900" indent="-342900">
              <a:buFont typeface="Wingdings" pitchFamily="2" charset="2"/>
              <a:buChar char="v"/>
            </a:pPr>
            <a:r>
              <a:rPr lang="en-US" sz="2000" dirty="0" smtClean="0"/>
              <a:t>Proposed active LED-ID MAC frame format</a:t>
            </a:r>
          </a:p>
        </p:txBody>
      </p:sp>
      <p:sp>
        <p:nvSpPr>
          <p:cNvPr id="17" name="Title 1"/>
          <p:cNvSpPr txBox="1">
            <a:spLocks/>
          </p:cNvSpPr>
          <p:nvPr/>
        </p:nvSpPr>
        <p:spPr bwMode="auto">
          <a:xfrm>
            <a:off x="6248400" y="1295400"/>
            <a:ext cx="28956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marL="342900" indent="-342900">
              <a:buFont typeface="Wingdings" pitchFamily="2" charset="2"/>
              <a:buChar char="v"/>
            </a:pPr>
            <a:r>
              <a:rPr lang="en-US" sz="2000" dirty="0" smtClean="0"/>
              <a:t>Proposed frame type</a:t>
            </a:r>
          </a:p>
        </p:txBody>
      </p:sp>
      <p:grpSp>
        <p:nvGrpSpPr>
          <p:cNvPr id="18" name="그룹 14"/>
          <p:cNvGrpSpPr/>
          <p:nvPr/>
        </p:nvGrpSpPr>
        <p:grpSpPr>
          <a:xfrm>
            <a:off x="6088040" y="296840"/>
            <a:ext cx="3429000" cy="307777"/>
            <a:chOff x="6088040" y="296840"/>
            <a:chExt cx="3429000" cy="307777"/>
          </a:xfrm>
        </p:grpSpPr>
        <p:sp>
          <p:nvSpPr>
            <p:cNvPr id="19"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1127721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MAC services modification</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400" dirty="0" smtClean="0"/>
              <a:t>Need to modify MAC management service</a:t>
            </a:r>
          </a:p>
          <a:p>
            <a:pPr lvl="1" algn="just">
              <a:lnSpc>
                <a:spcPct val="150000"/>
              </a:lnSpc>
              <a:buFont typeface="Arial" pitchFamily="34" charset="0"/>
              <a:buChar char="•"/>
            </a:pPr>
            <a:r>
              <a:rPr lang="en-US" sz="2000" dirty="0" smtClean="0"/>
              <a:t>Modify the primitives of MLME-SAP (Medium-access-control Link-Management </a:t>
            </a:r>
            <a:r>
              <a:rPr lang="en-US" sz="2000" dirty="0"/>
              <a:t>E</a:t>
            </a:r>
            <a:r>
              <a:rPr lang="en-US" sz="2000" dirty="0" smtClean="0"/>
              <a:t>ntity – Service Access Point) interface.</a:t>
            </a:r>
          </a:p>
          <a:p>
            <a:pPr algn="just">
              <a:lnSpc>
                <a:spcPct val="150000"/>
              </a:lnSpc>
              <a:buFont typeface="Wingdings" pitchFamily="2" charset="2"/>
              <a:buChar char="v"/>
            </a:pPr>
            <a:r>
              <a:rPr lang="en-US" sz="2400" dirty="0" smtClean="0"/>
              <a:t>Need to modify MAC data service</a:t>
            </a:r>
          </a:p>
          <a:p>
            <a:pPr lvl="1" algn="just">
              <a:lnSpc>
                <a:spcPct val="150000"/>
              </a:lnSpc>
              <a:buFont typeface="Arial" pitchFamily="34" charset="0"/>
              <a:buChar char="•"/>
            </a:pPr>
            <a:r>
              <a:rPr lang="en-US" sz="2000" dirty="0" smtClean="0"/>
              <a:t>Insert location information services.</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2" name="그룹 14"/>
          <p:cNvGrpSpPr/>
          <p:nvPr/>
        </p:nvGrpSpPr>
        <p:grpSpPr>
          <a:xfrm>
            <a:off x="6088040" y="296840"/>
            <a:ext cx="3429000" cy="307777"/>
            <a:chOff x="6088040" y="296840"/>
            <a:chExt cx="3429000" cy="307777"/>
          </a:xfrm>
        </p:grpSpPr>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1903073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solidFill>
                  <a:schemeClr val="tx1"/>
                </a:solidFill>
              </a:rPr>
              <a:t>PHY modification</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400" dirty="0" smtClean="0"/>
              <a:t>Current IEEE 802.15.7 standard specifies 3 PHY types:</a:t>
            </a:r>
          </a:p>
          <a:p>
            <a:pPr lvl="1" algn="just">
              <a:lnSpc>
                <a:spcPct val="150000"/>
              </a:lnSpc>
              <a:buFont typeface="Arial" pitchFamily="34" charset="0"/>
              <a:buChar char="•"/>
            </a:pPr>
            <a:r>
              <a:rPr lang="en-US" sz="1600" dirty="0" smtClean="0"/>
              <a:t>PHY I: intended for outdoor usage with low data rate applications.</a:t>
            </a:r>
          </a:p>
          <a:p>
            <a:pPr lvl="1" algn="just">
              <a:lnSpc>
                <a:spcPct val="150000"/>
              </a:lnSpc>
              <a:buFont typeface="Arial" pitchFamily="34" charset="0"/>
              <a:buChar char="•"/>
            </a:pPr>
            <a:r>
              <a:rPr lang="en-US" sz="1600" dirty="0" smtClean="0"/>
              <a:t>PHY II: intended for indoor usage with moderate data rate applications.</a:t>
            </a:r>
          </a:p>
          <a:p>
            <a:pPr lvl="1" algn="just">
              <a:lnSpc>
                <a:spcPct val="150000"/>
              </a:lnSpc>
              <a:buFont typeface="Arial" pitchFamily="34" charset="0"/>
              <a:buChar char="•"/>
            </a:pPr>
            <a:r>
              <a:rPr lang="en-US" sz="1600" dirty="0" smtClean="0"/>
              <a:t>PHY III: intended for moderate data rate applications using CSK that have multiple light sources and detectors.</a:t>
            </a:r>
          </a:p>
          <a:p>
            <a:pPr algn="just">
              <a:lnSpc>
                <a:spcPct val="150000"/>
              </a:lnSpc>
              <a:buFont typeface="Wingdings" pitchFamily="2" charset="2"/>
              <a:buChar char="v"/>
            </a:pPr>
            <a:r>
              <a:rPr lang="en-US" sz="2000" dirty="0" smtClean="0"/>
              <a:t>Need to define(or revise) particular PHY type for LED-ID reader and tag applications.</a:t>
            </a:r>
          </a:p>
          <a:p>
            <a:pPr algn="just">
              <a:lnSpc>
                <a:spcPct val="150000"/>
              </a:lnSpc>
              <a:buFont typeface="Wingdings" pitchFamily="2" charset="2"/>
              <a:buChar char="v"/>
            </a:pPr>
            <a:r>
              <a:rPr lang="en-US" altLang="ko-KR" sz="2000" dirty="0" smtClean="0"/>
              <a:t>Need to </a:t>
            </a:r>
            <a:r>
              <a:rPr lang="en-US" altLang="ko-KR" sz="2000" dirty="0"/>
              <a:t>define(or revise) particular PHY type for indoor LBS applications</a:t>
            </a:r>
            <a:r>
              <a:rPr lang="en-US" altLang="ko-KR" sz="2000" dirty="0" smtClean="0"/>
              <a:t>.</a:t>
            </a:r>
            <a:endParaRPr lang="en-US" altLang="ko-KR" sz="2000" dirty="0"/>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9</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2" name="그룹 14"/>
          <p:cNvGrpSpPr/>
          <p:nvPr/>
        </p:nvGrpSpPr>
        <p:grpSpPr>
          <a:xfrm>
            <a:off x="6088040" y="296840"/>
            <a:ext cx="3429000" cy="307777"/>
            <a:chOff x="6088040" y="296840"/>
            <a:chExt cx="3429000" cy="307777"/>
          </a:xfrm>
        </p:grpSpPr>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15-12-0635-00-0led</a:t>
              </a:r>
              <a:endParaRPr lang="ko-KR" altLang="en-US" sz="1400" b="1" dirty="0">
                <a:latin typeface="+mj-lt"/>
              </a:endParaRPr>
            </a:p>
          </p:txBody>
        </p:sp>
      </p:grpSp>
    </p:spTree>
    <p:extLst>
      <p:ext uri="{BB962C8B-B14F-4D97-AF65-F5344CB8AC3E}">
        <p14:creationId xmlns:p14="http://schemas.microsoft.com/office/powerpoint/2010/main" val="1020179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5074</TotalTime>
  <Words>610</Words>
  <Application>Microsoft Office PowerPoint</Application>
  <PresentationFormat>On-screen Show (4:3)</PresentationFormat>
  <Paragraphs>191</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VLC_Composition_090917</vt:lpstr>
      <vt:lpstr>Visio</vt:lpstr>
      <vt:lpstr>PowerPoint Presentation</vt:lpstr>
      <vt:lpstr>Contents</vt:lpstr>
      <vt:lpstr>Goals</vt:lpstr>
      <vt:lpstr>Revision directions for active LED-ID standardization </vt:lpstr>
      <vt:lpstr>MAC protocol modification</vt:lpstr>
      <vt:lpstr>Channel Access Method</vt:lpstr>
      <vt:lpstr>MAC frame modification</vt:lpstr>
      <vt:lpstr>MAC services modification</vt:lpstr>
      <vt:lpstr>PHY modification</vt:lpstr>
      <vt:lpstr>Revision of PHY</vt:lpstr>
      <vt:lpstr>Conclusions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Jippo</cp:lastModifiedBy>
  <cp:revision>419</cp:revision>
  <cp:lastPrinted>2012-03-12T07:40:50Z</cp:lastPrinted>
  <dcterms:created xsi:type="dcterms:W3CDTF">2009-09-18T11:31:33Z</dcterms:created>
  <dcterms:modified xsi:type="dcterms:W3CDTF">2012-11-14T08:09:45Z</dcterms:modified>
</cp:coreProperties>
</file>