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78" r:id="rId2"/>
    <p:sldId id="379" r:id="rId3"/>
    <p:sldId id="380" r:id="rId4"/>
    <p:sldId id="381" r:id="rId5"/>
    <p:sldId id="382" r:id="rId6"/>
    <p:sldId id="383" r:id="rId7"/>
    <p:sldId id="384" r:id="rId8"/>
    <p:sldId id="385" r:id="rId9"/>
    <p:sldId id="386" r:id="rId10"/>
    <p:sldId id="387" r:id="rId11"/>
    <p:sldId id="388" r:id="rId12"/>
    <p:sldId id="389" r:id="rId13"/>
    <p:sldId id="390" r:id="rId14"/>
    <p:sldId id="39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varScale="1">
        <p:scale>
          <a:sx n="100" d="100"/>
          <a:sy n="100" d="100"/>
        </p:scale>
        <p:origin x="-114" y="-8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2</a:t>
            </a:fld>
            <a:endParaRPr lang="en-US"/>
          </a:p>
        </p:txBody>
      </p:sp>
      <p:sp>
        <p:nvSpPr>
          <p:cNvPr id="8" name="Header Placeholder 7"/>
          <p:cNvSpPr>
            <a:spLocks noGrp="1"/>
          </p:cNvSpPr>
          <p:nvPr>
            <p:ph type="hdr" sz="quarter" idx="14"/>
          </p:nvPr>
        </p:nvSpPr>
        <p:spPr/>
        <p:txBody>
          <a:bodyPr/>
          <a:lstStyle/>
          <a:p>
            <a:pPr>
              <a:defRPr/>
            </a:pPr>
            <a:r>
              <a:rPr lang="en-US" smtClean="0"/>
              <a:t>IEEE 802.15</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r>
              <a:rPr lang="en-US" dirty="0" smtClean="0"/>
              <a:t>Model</a:t>
            </a:r>
            <a:r>
              <a:rPr lang="en-US" baseline="0" dirty="0" smtClean="0"/>
              <a:t> the receiver with Gaussian background noise</a:t>
            </a:r>
          </a:p>
        </p:txBody>
      </p:sp>
      <p:sp>
        <p:nvSpPr>
          <p:cNvPr id="5" name="Footer Placeholder 4"/>
          <p:cNvSpPr>
            <a:spLocks noGrp="1"/>
          </p:cNvSpPr>
          <p:nvPr>
            <p:ph type="ftr" sz="quarter" idx="11"/>
          </p:nvPr>
        </p:nvSpPr>
        <p:spPr>
          <a:xfrm>
            <a:off x="3771900" y="8985250"/>
            <a:ext cx="2509838" cy="184666"/>
          </a:xfrm>
        </p:spPr>
        <p:txBody>
          <a:bodyPr/>
          <a:lstStyle/>
          <a:p>
            <a:pPr>
              <a:defRPr/>
            </a:pPr>
            <a:r>
              <a:rPr lang="nl-NL" smtClean="0"/>
              <a:t>Copyright Holst Centre</a:t>
            </a:r>
            <a:endParaRPr lang="nl-NL"/>
          </a:p>
        </p:txBody>
      </p:sp>
      <p:sp>
        <p:nvSpPr>
          <p:cNvPr id="6" name="Slide Number Placeholder 5"/>
          <p:cNvSpPr>
            <a:spLocks noGrp="1"/>
          </p:cNvSpPr>
          <p:nvPr>
            <p:ph type="sldNum" sz="quarter" idx="12"/>
          </p:nvPr>
        </p:nvSpPr>
        <p:spPr>
          <a:xfrm>
            <a:off x="2933700" y="8985250"/>
            <a:ext cx="801688" cy="184666"/>
          </a:xfrm>
        </p:spPr>
        <p:txBody>
          <a:bodyPr/>
          <a:lstStyle/>
          <a:p>
            <a:pPr>
              <a:defRPr/>
            </a:pPr>
            <a:fld id="{BDAC7AAE-32E8-4F4E-AAAC-31C0688F49B3}" type="slidenum">
              <a:rPr lang="nl-NL" smtClean="0"/>
              <a:pPr>
                <a:defRPr/>
              </a:pPr>
              <a:t>7</a:t>
            </a:fld>
            <a:endParaRPr lang="nl-NL"/>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7202488" y="220663"/>
            <a:ext cx="4625975" cy="3468687"/>
          </a:xfrm>
          <a:ln/>
        </p:spPr>
      </p:sp>
      <p:sp>
        <p:nvSpPr>
          <p:cNvPr id="50179" name="Notes Placeholder 2"/>
          <p:cNvSpPr>
            <a:spLocks noGrp="1"/>
          </p:cNvSpPr>
          <p:nvPr>
            <p:ph type="body" idx="1"/>
          </p:nvPr>
        </p:nvSpPr>
        <p:spPr>
          <a:noFill/>
          <a:ln/>
        </p:spPr>
        <p:txBody>
          <a:bodyPr/>
          <a:lstStyle/>
          <a:p>
            <a:pPr eaLnBrk="1" hangingPunct="1"/>
            <a:r>
              <a:rPr lang="en-US" dirty="0" smtClean="0"/>
              <a:t>Envelope detection -&gt; + Low power</a:t>
            </a:r>
          </a:p>
          <a:p>
            <a:pPr eaLnBrk="1" hangingPunct="1"/>
            <a:r>
              <a:rPr lang="en-US" dirty="0" smtClean="0"/>
              <a:t>                                 - Bad selectivity</a:t>
            </a:r>
          </a:p>
          <a:p>
            <a:pPr eaLnBrk="1" hangingPunct="1"/>
            <a:r>
              <a:rPr lang="en-US" dirty="0" smtClean="0"/>
              <a:t>                                 - Bad linearity</a:t>
            </a:r>
          </a:p>
        </p:txBody>
      </p:sp>
      <p:sp>
        <p:nvSpPr>
          <p:cNvPr id="55300" name="Slide Number Placeholder 3"/>
          <p:cNvSpPr>
            <a:spLocks noGrp="1"/>
          </p:cNvSpPr>
          <p:nvPr>
            <p:ph type="sldNum" sz="quarter" idx="5"/>
          </p:nvPr>
        </p:nvSpPr>
        <p:spPr>
          <a:xfrm>
            <a:off x="2933700" y="8985250"/>
            <a:ext cx="801688" cy="184666"/>
          </a:xfrm>
        </p:spPr>
        <p:txBody>
          <a:bodyPr/>
          <a:lstStyle/>
          <a:p>
            <a:pPr>
              <a:defRPr/>
            </a:pPr>
            <a:fld id="{F8BF2181-1A5F-40C6-9763-B3D486342470}" type="slidenum">
              <a:rPr lang="nl-NL" smtClean="0"/>
              <a:pPr>
                <a:defRPr/>
              </a:pPr>
              <a:t>8</a:t>
            </a:fld>
            <a:endParaRPr lang="nl-NL" dirty="0" smtClean="0"/>
          </a:p>
        </p:txBody>
      </p:sp>
      <p:sp>
        <p:nvSpPr>
          <p:cNvPr id="5" name="Header Placeholder 4"/>
          <p:cNvSpPr>
            <a:spLocks noGrp="1"/>
          </p:cNvSpPr>
          <p:nvPr>
            <p:ph type="hdr" sz="quarter" idx="10"/>
          </p:nvPr>
        </p:nvSpPr>
        <p:spPr/>
        <p:txBody>
          <a:bodyPr/>
          <a:lstStyle/>
          <a:p>
            <a:pPr>
              <a:defRPr/>
            </a:pPr>
            <a:r>
              <a:rPr lang="en-US" smtClean="0"/>
              <a:t>IEEE 802.15</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7202488" y="220663"/>
            <a:ext cx="4625975" cy="3468687"/>
          </a:xfrm>
          <a:ln/>
        </p:spPr>
      </p:sp>
      <p:sp>
        <p:nvSpPr>
          <p:cNvPr id="51203" name="Notes Placeholder 2"/>
          <p:cNvSpPr>
            <a:spLocks noGrp="1"/>
          </p:cNvSpPr>
          <p:nvPr>
            <p:ph type="body" idx="1"/>
          </p:nvPr>
        </p:nvSpPr>
        <p:spPr>
          <a:noFill/>
          <a:ln/>
        </p:spPr>
        <p:txBody>
          <a:bodyPr/>
          <a:lstStyle/>
          <a:p>
            <a:pPr eaLnBrk="1" hangingPunct="1"/>
            <a:r>
              <a:rPr lang="en-US" dirty="0" smtClean="0"/>
              <a:t>Df:      Frequency offset</a:t>
            </a:r>
          </a:p>
        </p:txBody>
      </p:sp>
      <p:sp>
        <p:nvSpPr>
          <p:cNvPr id="56324" name="Slide Number Placeholder 3"/>
          <p:cNvSpPr>
            <a:spLocks noGrp="1"/>
          </p:cNvSpPr>
          <p:nvPr>
            <p:ph type="sldNum" sz="quarter" idx="5"/>
          </p:nvPr>
        </p:nvSpPr>
        <p:spPr>
          <a:xfrm>
            <a:off x="2933700" y="8985250"/>
            <a:ext cx="801688" cy="184666"/>
          </a:xfrm>
        </p:spPr>
        <p:txBody>
          <a:bodyPr/>
          <a:lstStyle/>
          <a:p>
            <a:pPr>
              <a:defRPr/>
            </a:pPr>
            <a:fld id="{8B084A21-E614-4A5E-9D8E-D1C8429F860C}" type="slidenum">
              <a:rPr lang="nl-NL" smtClean="0"/>
              <a:pPr>
                <a:defRPr/>
              </a:pPr>
              <a:t>9</a:t>
            </a:fld>
            <a:endParaRPr lang="nl-NL" dirty="0" smtClean="0"/>
          </a:p>
        </p:txBody>
      </p:sp>
      <p:sp>
        <p:nvSpPr>
          <p:cNvPr id="5" name="Header Placeholder 4"/>
          <p:cNvSpPr>
            <a:spLocks noGrp="1"/>
          </p:cNvSpPr>
          <p:nvPr>
            <p:ph type="hdr" sz="quarter" idx="10"/>
          </p:nvPr>
        </p:nvSpPr>
        <p:spPr/>
        <p:txBody>
          <a:bodyPr/>
          <a:lstStyle/>
          <a:p>
            <a:pPr>
              <a:defRPr/>
            </a:pPr>
            <a:r>
              <a:rPr lang="en-US" smtClean="0"/>
              <a:t>IEEE 802.15</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7202488" y="220663"/>
            <a:ext cx="4625975" cy="3468687"/>
          </a:xfrm>
          <a:ln/>
        </p:spPr>
      </p:sp>
      <p:sp>
        <p:nvSpPr>
          <p:cNvPr id="65539" name="Notes Placeholder 2"/>
          <p:cNvSpPr>
            <a:spLocks noGrp="1"/>
          </p:cNvSpPr>
          <p:nvPr>
            <p:ph type="body" idx="1"/>
          </p:nvPr>
        </p:nvSpPr>
        <p:spPr>
          <a:noFill/>
          <a:ln/>
        </p:spPr>
        <p:txBody>
          <a:bodyPr/>
          <a:lstStyle/>
          <a:p>
            <a:endParaRPr lang="en-US" smtClean="0">
              <a:latin typeface="Arial" pitchFamily="34" charset="0"/>
            </a:endParaRPr>
          </a:p>
        </p:txBody>
      </p:sp>
      <p:sp>
        <p:nvSpPr>
          <p:cNvPr id="65540" name="Slide Number Placeholder 3"/>
          <p:cNvSpPr>
            <a:spLocks noGrp="1"/>
          </p:cNvSpPr>
          <p:nvPr>
            <p:ph type="sldNum" sz="quarter" idx="5"/>
          </p:nvPr>
        </p:nvSpPr>
        <p:spPr>
          <a:xfrm>
            <a:off x="2933700" y="8985250"/>
            <a:ext cx="801688" cy="184666"/>
          </a:xfrm>
          <a:noFill/>
        </p:spPr>
        <p:txBody>
          <a:bodyPr/>
          <a:lstStyle/>
          <a:p>
            <a:fld id="{E6EAA94B-11B2-47B5-A701-449B8D56D912}" type="slidenum">
              <a:rPr lang="nl-NL" smtClean="0">
                <a:latin typeface="Arial" pitchFamily="34" charset="0"/>
              </a:rPr>
              <a:pPr/>
              <a:t>10</a:t>
            </a:fld>
            <a:endParaRPr lang="nl-NL" smtClean="0">
              <a:latin typeface="Arial" pitchFamily="34" charset="0"/>
            </a:endParaRPr>
          </a:p>
        </p:txBody>
      </p:sp>
      <p:sp>
        <p:nvSpPr>
          <p:cNvPr id="5" name="Header Placeholder 4"/>
          <p:cNvSpPr>
            <a:spLocks noGrp="1"/>
          </p:cNvSpPr>
          <p:nvPr>
            <p:ph type="hdr" sz="quarter" idx="10"/>
          </p:nvPr>
        </p:nvSpPr>
        <p:spPr/>
        <p:txBody>
          <a:bodyPr/>
          <a:lstStyle/>
          <a:p>
            <a:pPr>
              <a:defRPr/>
            </a:pPr>
            <a:r>
              <a:rPr lang="en-US" smtClean="0"/>
              <a:t>IEEE 802.15</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pPr>
              <a:defRPr/>
            </a:pPr>
            <a:fld id="{213308E0-9E91-401D-BFA0-4F62B5829934}" type="slidenum">
              <a:rPr lang="nl-NL" smtClean="0"/>
              <a:pPr>
                <a:defRPr/>
              </a:pPr>
              <a:t>11</a:t>
            </a:fld>
            <a:endParaRPr lang="nl-NL" dirty="0"/>
          </a:p>
        </p:txBody>
      </p:sp>
      <p:sp>
        <p:nvSpPr>
          <p:cNvPr id="5" name="Header Placeholder 4"/>
          <p:cNvSpPr>
            <a:spLocks noGrp="1"/>
          </p:cNvSpPr>
          <p:nvPr>
            <p:ph type="hdr" sz="quarter" idx="11"/>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ea typeface="+mn-ea"/>
              </a:defRPr>
            </a:lvl1pPr>
          </a:lstStyle>
          <a:p>
            <a:pPr>
              <a:defRPr/>
            </a:pPr>
            <a:r>
              <a:rPr lang="en-US" altLang="zh-CN" smtClean="0"/>
              <a:t>Nov.  2012</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dirty="0" smtClean="0"/>
              <a:t>Nov.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Nov.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802.15-12-0634-00-004q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8.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1.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FSK and PPM PHY proposal for SG4q</a:t>
            </a:r>
            <a:endParaRPr lang="en-US" altLang="zh-CN" sz="1800" dirty="0">
              <a:solidFill>
                <a:schemeClr val="tx2"/>
              </a:solidFill>
            </a:endParaRPr>
          </a:p>
          <a:p>
            <a:pPr eaLnBrk="0" hangingPunct="0"/>
            <a:r>
              <a:rPr lang="en-US" altLang="zh-CN" sz="1800" b="1" dirty="0">
                <a:solidFill>
                  <a:schemeClr val="tx2"/>
                </a:solidFill>
              </a:rPr>
              <a:t>Date </a:t>
            </a:r>
            <a:r>
              <a:rPr lang="en-US" altLang="zh-CN" sz="1800" b="1" dirty="0"/>
              <a:t>Submitted:	</a:t>
            </a:r>
            <a:r>
              <a:rPr lang="en-US" altLang="zh-CN" sz="1800" dirty="0"/>
              <a:t>Nov </a:t>
            </a:r>
            <a:r>
              <a:rPr lang="en-US" altLang="zh-CN" sz="1800" dirty="0" smtClean="0"/>
              <a:t>12, </a:t>
            </a:r>
            <a:r>
              <a:rPr lang="en-US" altLang="zh-CN" sz="1800" dirty="0"/>
              <a:t>2012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smtClean="0">
                <a:solidFill>
                  <a:schemeClr val="tx2"/>
                </a:solidFill>
              </a:rPr>
              <a:t>Guido Dolmans</a:t>
            </a:r>
            <a:r>
              <a:rPr lang="en-US" altLang="zh-CN" sz="1800" baseline="30000" dirty="0" smtClean="0">
                <a:solidFill>
                  <a:schemeClr val="tx2"/>
                </a:solidFill>
              </a:rPr>
              <a:t>1</a:t>
            </a:r>
            <a:r>
              <a:rPr lang="en-US" altLang="zh-CN" sz="1800" dirty="0" smtClean="0">
                <a:solidFill>
                  <a:schemeClr val="tx2"/>
                </a:solidFill>
              </a:rPr>
              <a:t>, Maarten Lont</a:t>
            </a:r>
            <a:r>
              <a:rPr lang="en-US" altLang="zh-CN" sz="1800" baseline="30000" dirty="0" smtClean="0">
                <a:solidFill>
                  <a:schemeClr val="tx2"/>
                </a:solidFill>
              </a:rPr>
              <a:t>1</a:t>
            </a:r>
            <a:r>
              <a:rPr lang="en-US" altLang="zh-CN" sz="1800" dirty="0" smtClean="0">
                <a:solidFill>
                  <a:schemeClr val="tx2"/>
                </a:solidFill>
              </a:rPr>
              <a:t>, Peng Zhang</a:t>
            </a:r>
            <a:r>
              <a:rPr lang="en-US" altLang="zh-CN" sz="1800" baseline="30000" dirty="0" smtClean="0">
                <a:solidFill>
                  <a:schemeClr val="tx2"/>
                </a:solidFill>
              </a:rPr>
              <a:t>2</a:t>
            </a:r>
            <a:r>
              <a:rPr lang="en-US" altLang="zh-CN" sz="1800" dirty="0" smtClean="0">
                <a:solidFill>
                  <a:schemeClr val="tx2"/>
                </a:solidFill>
              </a:rPr>
              <a:t>, Li Huang</a:t>
            </a:r>
            <a:r>
              <a:rPr lang="en-US" altLang="zh-CN" sz="1800" baseline="30000" dirty="0" smtClean="0">
                <a:solidFill>
                  <a:schemeClr val="tx2"/>
                </a:solidFill>
              </a:rPr>
              <a:t>1</a:t>
            </a:r>
            <a:r>
              <a:rPr lang="en-US" altLang="zh-CN" sz="1800" dirty="0" smtClean="0">
                <a:solidFill>
                  <a:schemeClr val="tx2"/>
                </a:solidFill>
              </a:rPr>
              <a:t>, F. Willems</a:t>
            </a:r>
            <a:r>
              <a:rPr lang="en-US" altLang="zh-CN" sz="1800" baseline="30000" dirty="0" smtClean="0">
                <a:solidFill>
                  <a:schemeClr val="tx2"/>
                </a:solidFill>
              </a:rPr>
              <a:t>2</a:t>
            </a:r>
            <a:r>
              <a:rPr lang="en-US" altLang="zh-CN" sz="1800" dirty="0" smtClean="0"/>
              <a:t>; </a:t>
            </a:r>
          </a:p>
          <a:p>
            <a:pPr eaLnBrk="0" hangingPunct="0"/>
            <a:r>
              <a:rPr lang="en-US" altLang="zh-CN" sz="1800" dirty="0"/>
              <a:t>	</a:t>
            </a:r>
            <a:r>
              <a:rPr lang="en-US" altLang="zh-CN" sz="1800" baseline="30000" dirty="0" smtClean="0"/>
              <a:t>1</a:t>
            </a:r>
            <a:r>
              <a:rPr lang="en-US" altLang="zh-CN" sz="1800" dirty="0" smtClean="0"/>
              <a:t>Holst Centre / </a:t>
            </a:r>
            <a:r>
              <a:rPr lang="en-US" altLang="zh-CN" sz="1800" dirty="0" err="1" smtClean="0"/>
              <a:t>Imec</a:t>
            </a:r>
            <a:r>
              <a:rPr lang="en-US" altLang="zh-CN" sz="1800" dirty="0" smtClean="0"/>
              <a:t>-NL, </a:t>
            </a:r>
            <a:r>
              <a:rPr lang="en-US" altLang="zh-CN" sz="1800" baseline="30000" dirty="0" smtClean="0"/>
              <a:t>2</a:t>
            </a:r>
            <a:r>
              <a:rPr lang="en-US" altLang="zh-CN" sz="1800" dirty="0" smtClean="0"/>
              <a:t>TU/e Eindhoven University of Technology</a:t>
            </a:r>
            <a:endParaRPr lang="en-US" altLang="zh-CN" sz="1800" baseline="30000" dirty="0"/>
          </a:p>
          <a:p>
            <a:pPr eaLnBrk="0" hangingPunct="0"/>
            <a:r>
              <a:rPr lang="en-US" altLang="zh-CN" sz="1800" dirty="0"/>
              <a:t>	</a:t>
            </a:r>
            <a:r>
              <a:rPr lang="en-US" altLang="zh-CN" sz="1800" dirty="0" smtClean="0"/>
              <a:t>High Tech Campus 31, P.O. Box 8550, 5605 KN Eindhoven, the Netherlands </a:t>
            </a:r>
            <a:endParaRPr lang="en-US" altLang="zh-CN" sz="1800" dirty="0"/>
          </a:p>
          <a:p>
            <a:pPr eaLnBrk="0" hangingPunct="0"/>
            <a:r>
              <a:rPr lang="en-US" altLang="zh-CN" sz="1800" dirty="0"/>
              <a:t>	</a:t>
            </a:r>
            <a:r>
              <a:rPr lang="en-US" altLang="zh-CN" sz="1800" dirty="0" smtClean="0"/>
              <a:t>Phone:</a:t>
            </a:r>
            <a:r>
              <a:rPr lang="en-US" altLang="zh-CN" sz="1800" dirty="0"/>
              <a:t>	</a:t>
            </a:r>
            <a:r>
              <a:rPr lang="en-US" altLang="zh-CN" sz="1800" dirty="0" smtClean="0"/>
              <a:t>+31404020436, Fax: +31404020699 </a:t>
            </a:r>
            <a:endParaRPr lang="en-US" altLang="zh-CN" sz="1800" dirty="0"/>
          </a:p>
          <a:p>
            <a:pPr eaLnBrk="0" hangingPunct="0"/>
            <a:r>
              <a:rPr lang="en-US" altLang="zh-CN" sz="1800" dirty="0"/>
              <a:t>	E-Mail: 	</a:t>
            </a:r>
            <a:r>
              <a:rPr lang="en-US" altLang="zh-CN" sz="1800" dirty="0" smtClean="0"/>
              <a:t>guido.dolmans@imec-nl.nl </a:t>
            </a:r>
            <a:endParaRPr lang="en-US" altLang="zh-CN" sz="1800" dirty="0"/>
          </a:p>
          <a:p>
            <a:pPr eaLnBrk="0" hangingPunct="0"/>
            <a:r>
              <a:rPr lang="en-US" altLang="zh-CN" sz="1800" b="1" dirty="0"/>
              <a:t>Abstract:</a:t>
            </a:r>
            <a:r>
              <a:rPr lang="en-US" altLang="zh-CN" sz="1800" dirty="0"/>
              <a:t> </a:t>
            </a:r>
            <a:r>
              <a:rPr lang="en-US" altLang="zh-CN" sz="1800" dirty="0" smtClean="0"/>
              <a:t>PHY proposal based on FSK and PPM modulation for SG4q</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Proposing low power modulations for easy implementation and lower power operation</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Trade-off of power consumption of LC and ring oscillators</a:t>
            </a:r>
            <a:endParaRPr lang="en-US" dirty="0" smtClean="0"/>
          </a:p>
        </p:txBody>
      </p:sp>
      <p:sp>
        <p:nvSpPr>
          <p:cNvPr id="32771" name="Content Placeholder 2"/>
          <p:cNvSpPr>
            <a:spLocks noGrp="1"/>
          </p:cNvSpPr>
          <p:nvPr>
            <p:ph idx="1"/>
          </p:nvPr>
        </p:nvSpPr>
        <p:spPr>
          <a:xfrm>
            <a:off x="609600" y="1676400"/>
            <a:ext cx="7994650" cy="1371600"/>
          </a:xfrm>
        </p:spPr>
        <p:txBody>
          <a:bodyPr/>
          <a:lstStyle/>
          <a:p>
            <a:r>
              <a:rPr lang="en-US" sz="2400" dirty="0" smtClean="0"/>
              <a:t>Higher </a:t>
            </a:r>
            <a:r>
              <a:rPr lang="en-US" sz="2400" dirty="0" smtClean="0"/>
              <a:t>Phase Noise – Less </a:t>
            </a:r>
            <a:r>
              <a:rPr lang="en-US" sz="2400" dirty="0" smtClean="0"/>
              <a:t>Power. Ring oscillator becomes an ULP candidate.</a:t>
            </a:r>
            <a:endParaRPr lang="en-US" sz="2400" dirty="0" smtClean="0"/>
          </a:p>
          <a:p>
            <a:r>
              <a:rPr lang="en-US" sz="2400" dirty="0" smtClean="0"/>
              <a:t>Technology will determine actual power consumption</a:t>
            </a:r>
            <a:endParaRPr lang="en-US" sz="2400" dirty="0" smtClean="0"/>
          </a:p>
        </p:txBody>
      </p:sp>
      <p:pic>
        <p:nvPicPr>
          <p:cNvPr id="32775" name="Picture 7" descr="pt_load_edit.png"/>
          <p:cNvPicPr>
            <a:picLocks noChangeAspect="1"/>
          </p:cNvPicPr>
          <p:nvPr/>
        </p:nvPicPr>
        <p:blipFill>
          <a:blip r:embed="rId3" cstate="print"/>
          <a:srcRect/>
          <a:stretch>
            <a:fillRect/>
          </a:stretch>
        </p:blipFill>
        <p:spPr bwMode="auto">
          <a:xfrm>
            <a:off x="381000" y="2971800"/>
            <a:ext cx="7426325" cy="3333750"/>
          </a:xfrm>
          <a:prstGeom prst="rect">
            <a:avLst/>
          </a:prstGeom>
          <a:noFill/>
          <a:ln w="9525">
            <a:noFill/>
            <a:miter lim="800000"/>
            <a:headEnd/>
            <a:tailEnd/>
          </a:ln>
        </p:spPr>
      </p:pic>
      <p:sp>
        <p:nvSpPr>
          <p:cNvPr id="9" name="Slide Number Placeholder 3"/>
          <p:cNvSpPr>
            <a:spLocks noGrp="1"/>
          </p:cNvSpPr>
          <p:nvPr>
            <p:ph type="sldNum" sz="quarter" idx="12"/>
          </p:nvPr>
        </p:nvSpPr>
        <p:spPr>
          <a:xfrm>
            <a:off x="4344988" y="6475413"/>
            <a:ext cx="530225" cy="182562"/>
          </a:xfrm>
          <a:noFill/>
        </p:spPr>
        <p:txBody>
          <a:bodyPr/>
          <a:lstStyle/>
          <a:p>
            <a:r>
              <a:rPr lang="en-US" altLang="zh-CN" dirty="0"/>
              <a:t>Slide </a:t>
            </a:r>
            <a:fld id="{23FF1C1B-DC22-4BC4-850F-478FCC36F426}" type="slidenum">
              <a:rPr lang="en-US" altLang="zh-CN"/>
              <a:pPr/>
              <a:t>10</a:t>
            </a:fld>
            <a:endParaRPr lang="en-US" altLang="zh-CN" dirty="0"/>
          </a:p>
        </p:txBody>
      </p:sp>
      <p:sp>
        <p:nvSpPr>
          <p:cNvPr id="10"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sz="3200" dirty="0" smtClean="0"/>
              <a:t>Wideband FSK and Phase Noise</a:t>
            </a:r>
            <a:endParaRPr lang="en-US" sz="3200" dirty="0"/>
          </a:p>
        </p:txBody>
      </p:sp>
      <p:sp>
        <p:nvSpPr>
          <p:cNvPr id="3" name="Content Placeholder 2"/>
          <p:cNvSpPr>
            <a:spLocks noGrp="1"/>
          </p:cNvSpPr>
          <p:nvPr>
            <p:ph idx="1"/>
          </p:nvPr>
        </p:nvSpPr>
        <p:spPr>
          <a:xfrm>
            <a:off x="304800" y="1981200"/>
            <a:ext cx="7772400" cy="4114800"/>
          </a:xfrm>
        </p:spPr>
        <p:txBody>
          <a:bodyPr/>
          <a:lstStyle/>
          <a:p>
            <a:r>
              <a:rPr lang="en-US" sz="2000" dirty="0" smtClean="0"/>
              <a:t>SNR out (CNR in = ρ)</a:t>
            </a:r>
          </a:p>
          <a:p>
            <a:pPr>
              <a:buNone/>
            </a:pPr>
            <a:endParaRPr lang="en-US" sz="2800" dirty="0" smtClean="0"/>
          </a:p>
          <a:p>
            <a:pPr>
              <a:buNone/>
            </a:pPr>
            <a:endParaRPr lang="en-US" sz="2800" dirty="0" smtClean="0"/>
          </a:p>
          <a:p>
            <a:pPr>
              <a:buNone/>
            </a:pPr>
            <a:endParaRPr lang="en-US" sz="2800" dirty="0" smtClean="0"/>
          </a:p>
          <a:p>
            <a:r>
              <a:rPr lang="en-US" sz="2000" dirty="0" smtClean="0"/>
              <a:t>Increase modulation index </a:t>
            </a:r>
            <a:r>
              <a:rPr lang="en-US" sz="2800" dirty="0" smtClean="0"/>
              <a:t>(    )</a:t>
            </a:r>
            <a:r>
              <a:rPr lang="en-US" sz="2000" dirty="0" smtClean="0"/>
              <a:t>:</a:t>
            </a:r>
          </a:p>
          <a:p>
            <a:pPr lvl="2"/>
            <a:r>
              <a:rPr lang="en-US" sz="2000" dirty="0" smtClean="0"/>
              <a:t>More bandwidth</a:t>
            </a:r>
          </a:p>
          <a:p>
            <a:pPr lvl="2"/>
            <a:r>
              <a:rPr lang="en-US" sz="2000" dirty="0" smtClean="0"/>
              <a:t>More resilient to Phase </a:t>
            </a:r>
            <a:r>
              <a:rPr lang="en-US" sz="2000" dirty="0" smtClean="0"/>
              <a:t>Noise </a:t>
            </a:r>
          </a:p>
          <a:p>
            <a:pPr lvl="2">
              <a:buNone/>
            </a:pPr>
            <a:r>
              <a:rPr lang="en-US" sz="2000" dirty="0" smtClean="0"/>
              <a:t> </a:t>
            </a:r>
            <a:r>
              <a:rPr lang="en-US" sz="2000" dirty="0" smtClean="0"/>
              <a:t>   (lowering bit-error floor)</a:t>
            </a:r>
            <a:endParaRPr lang="en-US" sz="2000" dirty="0"/>
          </a:p>
        </p:txBody>
      </p:sp>
      <p:pic>
        <p:nvPicPr>
          <p:cNvPr id="20" name="Content Placeholder 19" descr="PNoise_EbNo_Carson.png"/>
          <p:cNvPicPr>
            <a:picLocks noGrp="1" noChangeAspect="1"/>
          </p:cNvPicPr>
          <p:nvPr>
            <p:ph sz="half" idx="4294967295"/>
          </p:nvPr>
        </p:nvPicPr>
        <p:blipFill>
          <a:blip r:embed="rId5" cstate="print"/>
          <a:stretch>
            <a:fillRect/>
          </a:stretch>
        </p:blipFill>
        <p:spPr>
          <a:xfrm>
            <a:off x="5270500" y="1295400"/>
            <a:ext cx="3873500" cy="4694238"/>
          </a:xfrm>
        </p:spPr>
      </p:pic>
      <p:pic>
        <p:nvPicPr>
          <p:cNvPr id="9" name="Picture 8" descr="addin_tmp.png"/>
          <p:cNvPicPr>
            <a:picLocks noChangeAspect="1"/>
          </p:cNvPicPr>
          <p:nvPr>
            <p:custDataLst>
              <p:tags r:id="rId1"/>
            </p:custDataLst>
          </p:nvPr>
        </p:nvPicPr>
        <p:blipFill>
          <a:blip r:embed="rId6" cstate="print"/>
          <a:stretch>
            <a:fillRect/>
          </a:stretch>
        </p:blipFill>
        <p:spPr>
          <a:xfrm>
            <a:off x="213360" y="2240281"/>
            <a:ext cx="4853178" cy="1169289"/>
          </a:xfrm>
          <a:prstGeom prst="rect">
            <a:avLst/>
          </a:prstGeom>
        </p:spPr>
      </p:pic>
      <p:pic>
        <p:nvPicPr>
          <p:cNvPr id="11" name="Picture 10" descr="addin_tmp.png"/>
          <p:cNvPicPr>
            <a:picLocks noChangeAspect="1"/>
          </p:cNvPicPr>
          <p:nvPr>
            <p:custDataLst>
              <p:tags r:id="rId2"/>
            </p:custDataLst>
          </p:nvPr>
        </p:nvPicPr>
        <p:blipFill>
          <a:blip r:embed="rId7" cstate="print"/>
          <a:stretch>
            <a:fillRect/>
          </a:stretch>
        </p:blipFill>
        <p:spPr>
          <a:xfrm>
            <a:off x="3886200" y="4038600"/>
            <a:ext cx="305013" cy="475885"/>
          </a:xfrm>
          <a:prstGeom prst="rect">
            <a:avLst/>
          </a:prstGeom>
        </p:spPr>
      </p:pic>
      <p:sp>
        <p:nvSpPr>
          <p:cNvPr id="12" name="灯片编号占位符 3"/>
          <p:cNvSpPr>
            <a:spLocks noGrp="1"/>
          </p:cNvSpPr>
          <p:nvPr>
            <p:ph type="sldNum" sz="quarter" idx="12"/>
          </p:nvPr>
        </p:nvSpPr>
        <p:spPr>
          <a:xfrm>
            <a:off x="4344988" y="6475413"/>
            <a:ext cx="530225" cy="182562"/>
          </a:xfrm>
        </p:spPr>
        <p:txBody>
          <a:bodyPr/>
          <a:lstStyle/>
          <a:p>
            <a:r>
              <a:rPr lang="en-US" dirty="0"/>
              <a:t>Slide </a:t>
            </a:r>
            <a:fld id="{767B0FDD-AC90-414F-B25B-49D1545B2806}" type="slidenum">
              <a:rPr lang="en-US"/>
              <a:pPr/>
              <a:t>11</a:t>
            </a:fld>
            <a:endParaRPr lang="en-US" dirty="0"/>
          </a:p>
        </p:txBody>
      </p:sp>
      <p:sp>
        <p:nvSpPr>
          <p:cNvPr id="13"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标题 82"/>
          <p:cNvSpPr>
            <a:spLocks noGrp="1"/>
          </p:cNvSpPr>
          <p:nvPr>
            <p:ph type="title"/>
          </p:nvPr>
        </p:nvSpPr>
        <p:spPr>
          <a:prstGeom prst="rect">
            <a:avLst/>
          </a:prstGeom>
        </p:spPr>
        <p:txBody>
          <a:bodyPr/>
          <a:lstStyle/>
          <a:p>
            <a:r>
              <a:rPr lang="en-US" dirty="0" smtClean="0"/>
              <a:t>Single hop capabilities of PPM: </a:t>
            </a:r>
            <a:r>
              <a:rPr lang="en-US" sz="3200" dirty="0" smtClean="0"/>
              <a:t>Capacity</a:t>
            </a:r>
            <a:r>
              <a:rPr lang="en-US" dirty="0" smtClean="0"/>
              <a:t> </a:t>
            </a:r>
            <a:r>
              <a:rPr lang="en-US" dirty="0" smtClean="0"/>
              <a:t>Study of Relay Communication</a:t>
            </a:r>
            <a:endParaRPr lang="zh-CN" altLang="en-US" dirty="0"/>
          </a:p>
        </p:txBody>
      </p:sp>
      <p:sp>
        <p:nvSpPr>
          <p:cNvPr id="10" name="TextBox 9"/>
          <p:cNvSpPr txBox="1"/>
          <p:nvPr/>
        </p:nvSpPr>
        <p:spPr>
          <a:xfrm>
            <a:off x="7403180" y="2071678"/>
            <a:ext cx="1619672" cy="276999"/>
          </a:xfrm>
          <a:prstGeom prst="rect">
            <a:avLst/>
          </a:prstGeom>
          <a:noFill/>
        </p:spPr>
        <p:txBody>
          <a:bodyPr wrap="square" rtlCol="0">
            <a:spAutoFit/>
          </a:bodyPr>
          <a:lstStyle/>
          <a:p>
            <a:r>
              <a:rPr lang="en-US" sz="1200" dirty="0" smtClean="0"/>
              <a:t>Destination(Y3=Y)</a:t>
            </a:r>
            <a:endParaRPr lang="en-US" sz="1200" dirty="0"/>
          </a:p>
        </p:txBody>
      </p:sp>
      <p:grpSp>
        <p:nvGrpSpPr>
          <p:cNvPr id="2" name="Group 152"/>
          <p:cNvGrpSpPr/>
          <p:nvPr/>
        </p:nvGrpSpPr>
        <p:grpSpPr>
          <a:xfrm>
            <a:off x="4643438" y="2071678"/>
            <a:ext cx="4117032" cy="1008112"/>
            <a:chOff x="4644008" y="1196752"/>
            <a:chExt cx="4117032" cy="1008112"/>
          </a:xfrm>
        </p:grpSpPr>
        <p:sp>
          <p:nvSpPr>
            <p:cNvPr id="4" name="Flowchart: Connector 3"/>
            <p:cNvSpPr/>
            <p:nvPr/>
          </p:nvSpPr>
          <p:spPr>
            <a:xfrm>
              <a:off x="5292080" y="1556792"/>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Connector 4"/>
            <p:cNvSpPr/>
            <p:nvPr/>
          </p:nvSpPr>
          <p:spPr>
            <a:xfrm>
              <a:off x="6660232" y="1556792"/>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Connector 5"/>
            <p:cNvSpPr/>
            <p:nvPr/>
          </p:nvSpPr>
          <p:spPr>
            <a:xfrm>
              <a:off x="8532440" y="1556792"/>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4" idx="6"/>
              <a:endCxn id="5" idx="2"/>
            </p:cNvCxnSpPr>
            <p:nvPr/>
          </p:nvCxnSpPr>
          <p:spPr>
            <a:xfrm>
              <a:off x="5520680" y="1671092"/>
              <a:ext cx="11395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6"/>
              <a:endCxn id="6" idx="2"/>
            </p:cNvCxnSpPr>
            <p:nvPr/>
          </p:nvCxnSpPr>
          <p:spPr>
            <a:xfrm>
              <a:off x="6888832" y="1671092"/>
              <a:ext cx="16436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44008" y="1196752"/>
              <a:ext cx="1584176" cy="276999"/>
            </a:xfrm>
            <a:prstGeom prst="rect">
              <a:avLst/>
            </a:prstGeom>
            <a:noFill/>
          </p:spPr>
          <p:txBody>
            <a:bodyPr wrap="square" rtlCol="0">
              <a:spAutoFit/>
            </a:bodyPr>
            <a:lstStyle/>
            <a:p>
              <a:r>
                <a:rPr lang="en-US" sz="1200" dirty="0" smtClean="0"/>
                <a:t>Source (X1)</a:t>
              </a:r>
              <a:endParaRPr lang="en-US" sz="1200" dirty="0"/>
            </a:p>
          </p:txBody>
        </p:sp>
        <p:sp>
          <p:nvSpPr>
            <p:cNvPr id="11" name="TextBox 10"/>
            <p:cNvSpPr txBox="1"/>
            <p:nvPr/>
          </p:nvSpPr>
          <p:spPr>
            <a:xfrm>
              <a:off x="5845224" y="1196752"/>
              <a:ext cx="1561256" cy="276999"/>
            </a:xfrm>
            <a:prstGeom prst="rect">
              <a:avLst/>
            </a:prstGeom>
            <a:noFill/>
          </p:spPr>
          <p:txBody>
            <a:bodyPr wrap="square" rtlCol="0">
              <a:spAutoFit/>
            </a:bodyPr>
            <a:lstStyle/>
            <a:p>
              <a:r>
                <a:rPr lang="en-US" sz="1200" dirty="0" smtClean="0"/>
                <a:t>Relay  (Y2: X2)</a:t>
              </a:r>
              <a:endParaRPr lang="en-US" sz="1200" dirty="0"/>
            </a:p>
          </p:txBody>
        </p:sp>
        <p:cxnSp>
          <p:nvCxnSpPr>
            <p:cNvPr id="12" name="Straight Arrow Connector 11"/>
            <p:cNvCxnSpPr/>
            <p:nvPr/>
          </p:nvCxnSpPr>
          <p:spPr>
            <a:xfrm>
              <a:off x="6300192" y="1916832"/>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8028384" y="1916832"/>
              <a:ext cx="6648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6876256" y="191683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364088" y="1916832"/>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364088" y="2132856"/>
              <a:ext cx="11521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020272" y="2132856"/>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 name="Group 4"/>
            <p:cNvGrpSpPr>
              <a:grpSpLocks noChangeAspect="1"/>
            </p:cNvGrpSpPr>
            <p:nvPr>
              <p:custDataLst>
                <p:tags r:id="rId1"/>
              </p:custDataLst>
            </p:nvPr>
          </p:nvGrpSpPr>
          <p:grpSpPr bwMode="auto">
            <a:xfrm>
              <a:off x="5940152" y="1844824"/>
              <a:ext cx="279648" cy="192232"/>
              <a:chOff x="-4" y="-1"/>
              <a:chExt cx="1382" cy="950"/>
            </a:xfrm>
          </p:grpSpPr>
          <p:sp>
            <p:nvSpPr>
              <p:cNvPr id="38" name="Freeform 5"/>
              <p:cNvSpPr>
                <a:spLocks noChangeAspect="1" noEditPoints="1"/>
              </p:cNvSpPr>
              <p:nvPr/>
            </p:nvSpPr>
            <p:spPr bwMode="auto">
              <a:xfrm>
                <a:off x="-4" y="-1"/>
                <a:ext cx="534" cy="793"/>
              </a:xfrm>
              <a:custGeom>
                <a:avLst/>
                <a:gdLst/>
                <a:ahLst/>
                <a:cxnLst>
                  <a:cxn ang="0">
                    <a:pos x="532" y="6"/>
                  </a:cxn>
                  <a:cxn ang="0">
                    <a:pos x="492" y="2"/>
                  </a:cxn>
                  <a:cxn ang="0">
                    <a:pos x="405" y="10"/>
                  </a:cxn>
                  <a:cxn ang="0">
                    <a:pos x="366" y="19"/>
                  </a:cxn>
                  <a:cxn ang="0">
                    <a:pos x="368" y="46"/>
                  </a:cxn>
                  <a:cxn ang="0">
                    <a:pos x="419" y="49"/>
                  </a:cxn>
                  <a:cxn ang="0">
                    <a:pos x="443" y="59"/>
                  </a:cxn>
                  <a:cxn ang="0">
                    <a:pos x="441" y="90"/>
                  </a:cxn>
                  <a:cxn ang="0">
                    <a:pos x="356" y="327"/>
                  </a:cxn>
                  <a:cxn ang="0">
                    <a:pos x="305" y="289"/>
                  </a:cxn>
                  <a:cxn ang="0">
                    <a:pos x="221" y="291"/>
                  </a:cxn>
                  <a:cxn ang="0">
                    <a:pos x="127" y="345"/>
                  </a:cxn>
                  <a:cxn ang="0">
                    <a:pos x="51" y="437"/>
                  </a:cxn>
                  <a:cxn ang="0">
                    <a:pos x="7" y="552"/>
                  </a:cxn>
                  <a:cxn ang="0">
                    <a:pos x="11" y="686"/>
                  </a:cxn>
                  <a:cxn ang="0">
                    <a:pos x="89" y="780"/>
                  </a:cxn>
                  <a:cxn ang="0">
                    <a:pos x="172" y="792"/>
                  </a:cxn>
                  <a:cxn ang="0">
                    <a:pos x="247" y="756"/>
                  </a:cxn>
                  <a:cxn ang="0">
                    <a:pos x="307" y="742"/>
                  </a:cxn>
                  <a:cxn ang="0">
                    <a:pos x="360" y="787"/>
                  </a:cxn>
                  <a:cxn ang="0">
                    <a:pos x="424" y="789"/>
                  </a:cxn>
                  <a:cxn ang="0">
                    <a:pos x="465" y="757"/>
                  </a:cxn>
                  <a:cxn ang="0">
                    <a:pos x="493" y="698"/>
                  </a:cxn>
                  <a:cxn ang="0">
                    <a:pos x="511" y="633"/>
                  </a:cxn>
                  <a:cxn ang="0">
                    <a:pos x="508" y="610"/>
                  </a:cxn>
                  <a:cxn ang="0">
                    <a:pos x="489" y="613"/>
                  </a:cxn>
                  <a:cxn ang="0">
                    <a:pos x="470" y="682"/>
                  </a:cxn>
                  <a:cxn ang="0">
                    <a:pos x="429" y="757"/>
                  </a:cxn>
                  <a:cxn ang="0">
                    <a:pos x="381" y="764"/>
                  </a:cxn>
                  <a:cxn ang="0">
                    <a:pos x="367" y="735"/>
                  </a:cxn>
                  <a:cxn ang="0">
                    <a:pos x="367" y="687"/>
                  </a:cxn>
                  <a:cxn ang="0">
                    <a:pos x="534" y="13"/>
                  </a:cxn>
                  <a:cxn ang="0">
                    <a:pos x="297" y="659"/>
                  </a:cxn>
                  <a:cxn ang="0">
                    <a:pos x="288" y="677"/>
                  </a:cxn>
                  <a:cxn ang="0">
                    <a:pos x="242" y="727"/>
                  </a:cxn>
                  <a:cxn ang="0">
                    <a:pos x="178" y="765"/>
                  </a:cxn>
                  <a:cxn ang="0">
                    <a:pos x="117" y="758"/>
                  </a:cxn>
                  <a:cxn ang="0">
                    <a:pos x="83" y="698"/>
                  </a:cxn>
                  <a:cxn ang="0">
                    <a:pos x="86" y="608"/>
                  </a:cxn>
                  <a:cxn ang="0">
                    <a:pos x="121" y="469"/>
                  </a:cxn>
                  <a:cxn ang="0">
                    <a:pos x="170" y="372"/>
                  </a:cxn>
                  <a:cxn ang="0">
                    <a:pos x="237" y="316"/>
                  </a:cxn>
                  <a:cxn ang="0">
                    <a:pos x="296" y="313"/>
                  </a:cxn>
                  <a:cxn ang="0">
                    <a:pos x="331" y="338"/>
                  </a:cxn>
                  <a:cxn ang="0">
                    <a:pos x="351" y="373"/>
                  </a:cxn>
                  <a:cxn ang="0">
                    <a:pos x="359" y="402"/>
                  </a:cxn>
                  <a:cxn ang="0">
                    <a:pos x="357" y="427"/>
                  </a:cxn>
                </a:cxnLst>
                <a:rect l="0" t="0" r="r" b="b"/>
                <a:pathLst>
                  <a:path w="534" h="793">
                    <a:moveTo>
                      <a:pt x="534" y="13"/>
                    </a:moveTo>
                    <a:lnTo>
                      <a:pt x="532" y="6"/>
                    </a:lnTo>
                    <a:lnTo>
                      <a:pt x="519" y="0"/>
                    </a:lnTo>
                    <a:lnTo>
                      <a:pt x="492" y="2"/>
                    </a:lnTo>
                    <a:lnTo>
                      <a:pt x="449" y="6"/>
                    </a:lnTo>
                    <a:lnTo>
                      <a:pt x="405" y="10"/>
                    </a:lnTo>
                    <a:lnTo>
                      <a:pt x="377" y="13"/>
                    </a:lnTo>
                    <a:lnTo>
                      <a:pt x="366" y="19"/>
                    </a:lnTo>
                    <a:lnTo>
                      <a:pt x="361" y="34"/>
                    </a:lnTo>
                    <a:lnTo>
                      <a:pt x="368" y="46"/>
                    </a:lnTo>
                    <a:lnTo>
                      <a:pt x="388" y="48"/>
                    </a:lnTo>
                    <a:lnTo>
                      <a:pt x="419" y="49"/>
                    </a:lnTo>
                    <a:lnTo>
                      <a:pt x="436" y="53"/>
                    </a:lnTo>
                    <a:lnTo>
                      <a:pt x="443" y="59"/>
                    </a:lnTo>
                    <a:lnTo>
                      <a:pt x="444" y="67"/>
                    </a:lnTo>
                    <a:lnTo>
                      <a:pt x="441" y="90"/>
                    </a:lnTo>
                    <a:lnTo>
                      <a:pt x="373" y="356"/>
                    </a:lnTo>
                    <a:lnTo>
                      <a:pt x="356" y="327"/>
                    </a:lnTo>
                    <a:lnTo>
                      <a:pt x="333" y="304"/>
                    </a:lnTo>
                    <a:lnTo>
                      <a:pt x="305" y="289"/>
                    </a:lnTo>
                    <a:lnTo>
                      <a:pt x="270" y="284"/>
                    </a:lnTo>
                    <a:lnTo>
                      <a:pt x="221" y="291"/>
                    </a:lnTo>
                    <a:lnTo>
                      <a:pt x="173" y="312"/>
                    </a:lnTo>
                    <a:lnTo>
                      <a:pt x="127" y="345"/>
                    </a:lnTo>
                    <a:lnTo>
                      <a:pt x="86" y="387"/>
                    </a:lnTo>
                    <a:lnTo>
                      <a:pt x="51" y="437"/>
                    </a:lnTo>
                    <a:lnTo>
                      <a:pt x="24" y="493"/>
                    </a:lnTo>
                    <a:lnTo>
                      <a:pt x="7" y="552"/>
                    </a:lnTo>
                    <a:lnTo>
                      <a:pt x="0" y="614"/>
                    </a:lnTo>
                    <a:lnTo>
                      <a:pt x="11" y="686"/>
                    </a:lnTo>
                    <a:lnTo>
                      <a:pt x="42" y="743"/>
                    </a:lnTo>
                    <a:lnTo>
                      <a:pt x="89" y="780"/>
                    </a:lnTo>
                    <a:lnTo>
                      <a:pt x="149" y="793"/>
                    </a:lnTo>
                    <a:lnTo>
                      <a:pt x="172" y="792"/>
                    </a:lnTo>
                    <a:lnTo>
                      <a:pt x="205" y="781"/>
                    </a:lnTo>
                    <a:lnTo>
                      <a:pt x="247" y="756"/>
                    </a:lnTo>
                    <a:lnTo>
                      <a:pt x="295" y="709"/>
                    </a:lnTo>
                    <a:lnTo>
                      <a:pt x="307" y="742"/>
                    </a:lnTo>
                    <a:lnTo>
                      <a:pt x="329" y="769"/>
                    </a:lnTo>
                    <a:lnTo>
                      <a:pt x="360" y="787"/>
                    </a:lnTo>
                    <a:lnTo>
                      <a:pt x="397" y="793"/>
                    </a:lnTo>
                    <a:lnTo>
                      <a:pt x="424" y="789"/>
                    </a:lnTo>
                    <a:lnTo>
                      <a:pt x="446" y="776"/>
                    </a:lnTo>
                    <a:lnTo>
                      <a:pt x="465" y="757"/>
                    </a:lnTo>
                    <a:lnTo>
                      <a:pt x="480" y="731"/>
                    </a:lnTo>
                    <a:lnTo>
                      <a:pt x="493" y="698"/>
                    </a:lnTo>
                    <a:lnTo>
                      <a:pt x="504" y="662"/>
                    </a:lnTo>
                    <a:lnTo>
                      <a:pt x="511" y="633"/>
                    </a:lnTo>
                    <a:lnTo>
                      <a:pt x="514" y="620"/>
                    </a:lnTo>
                    <a:lnTo>
                      <a:pt x="508" y="610"/>
                    </a:lnTo>
                    <a:lnTo>
                      <a:pt x="500" y="609"/>
                    </a:lnTo>
                    <a:lnTo>
                      <a:pt x="489" y="613"/>
                    </a:lnTo>
                    <a:lnTo>
                      <a:pt x="484" y="629"/>
                    </a:lnTo>
                    <a:lnTo>
                      <a:pt x="470" y="682"/>
                    </a:lnTo>
                    <a:lnTo>
                      <a:pt x="452" y="727"/>
                    </a:lnTo>
                    <a:lnTo>
                      <a:pt x="429" y="757"/>
                    </a:lnTo>
                    <a:lnTo>
                      <a:pt x="399" y="769"/>
                    </a:lnTo>
                    <a:lnTo>
                      <a:pt x="381" y="764"/>
                    </a:lnTo>
                    <a:lnTo>
                      <a:pt x="371" y="751"/>
                    </a:lnTo>
                    <a:lnTo>
                      <a:pt x="367" y="735"/>
                    </a:lnTo>
                    <a:lnTo>
                      <a:pt x="366" y="717"/>
                    </a:lnTo>
                    <a:lnTo>
                      <a:pt x="367" y="687"/>
                    </a:lnTo>
                    <a:lnTo>
                      <a:pt x="372" y="663"/>
                    </a:lnTo>
                    <a:lnTo>
                      <a:pt x="534" y="13"/>
                    </a:lnTo>
                    <a:close/>
                    <a:moveTo>
                      <a:pt x="301" y="648"/>
                    </a:moveTo>
                    <a:lnTo>
                      <a:pt x="297" y="659"/>
                    </a:lnTo>
                    <a:lnTo>
                      <a:pt x="293" y="668"/>
                    </a:lnTo>
                    <a:lnTo>
                      <a:pt x="288" y="677"/>
                    </a:lnTo>
                    <a:lnTo>
                      <a:pt x="278" y="689"/>
                    </a:lnTo>
                    <a:lnTo>
                      <a:pt x="242" y="727"/>
                    </a:lnTo>
                    <a:lnTo>
                      <a:pt x="208" y="752"/>
                    </a:lnTo>
                    <a:lnTo>
                      <a:pt x="178" y="765"/>
                    </a:lnTo>
                    <a:lnTo>
                      <a:pt x="151" y="769"/>
                    </a:lnTo>
                    <a:lnTo>
                      <a:pt x="117" y="758"/>
                    </a:lnTo>
                    <a:lnTo>
                      <a:pt x="95" y="733"/>
                    </a:lnTo>
                    <a:lnTo>
                      <a:pt x="83" y="698"/>
                    </a:lnTo>
                    <a:lnTo>
                      <a:pt x="80" y="663"/>
                    </a:lnTo>
                    <a:lnTo>
                      <a:pt x="86" y="608"/>
                    </a:lnTo>
                    <a:lnTo>
                      <a:pt x="101" y="538"/>
                    </a:lnTo>
                    <a:lnTo>
                      <a:pt x="121" y="469"/>
                    </a:lnTo>
                    <a:lnTo>
                      <a:pt x="142" y="417"/>
                    </a:lnTo>
                    <a:lnTo>
                      <a:pt x="170" y="372"/>
                    </a:lnTo>
                    <a:lnTo>
                      <a:pt x="203" y="338"/>
                    </a:lnTo>
                    <a:lnTo>
                      <a:pt x="237" y="316"/>
                    </a:lnTo>
                    <a:lnTo>
                      <a:pt x="271" y="309"/>
                    </a:lnTo>
                    <a:lnTo>
                      <a:pt x="296" y="313"/>
                    </a:lnTo>
                    <a:lnTo>
                      <a:pt x="316" y="323"/>
                    </a:lnTo>
                    <a:lnTo>
                      <a:pt x="331" y="338"/>
                    </a:lnTo>
                    <a:lnTo>
                      <a:pt x="343" y="356"/>
                    </a:lnTo>
                    <a:lnTo>
                      <a:pt x="351" y="373"/>
                    </a:lnTo>
                    <a:lnTo>
                      <a:pt x="356" y="389"/>
                    </a:lnTo>
                    <a:lnTo>
                      <a:pt x="359" y="402"/>
                    </a:lnTo>
                    <a:lnTo>
                      <a:pt x="360" y="408"/>
                    </a:lnTo>
                    <a:lnTo>
                      <a:pt x="357" y="427"/>
                    </a:lnTo>
                    <a:lnTo>
                      <a:pt x="301" y="648"/>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6"/>
              <p:cNvSpPr>
                <a:spLocks noChangeAspect="1"/>
              </p:cNvSpPr>
              <p:nvPr/>
            </p:nvSpPr>
            <p:spPr bwMode="auto">
              <a:xfrm>
                <a:off x="621" y="426"/>
                <a:ext cx="285" cy="523"/>
              </a:xfrm>
              <a:custGeom>
                <a:avLst/>
                <a:gdLst/>
                <a:ahLst/>
                <a:cxnLst>
                  <a:cxn ang="0">
                    <a:pos x="177" y="22"/>
                  </a:cxn>
                  <a:cxn ang="0">
                    <a:pos x="176" y="10"/>
                  </a:cxn>
                  <a:cxn ang="0">
                    <a:pos x="173" y="3"/>
                  </a:cxn>
                  <a:cxn ang="0">
                    <a:pos x="166" y="0"/>
                  </a:cxn>
                  <a:cxn ang="0">
                    <a:pos x="154" y="0"/>
                  </a:cxn>
                  <a:cxn ang="0">
                    <a:pos x="113" y="28"/>
                  </a:cxn>
                  <a:cxn ang="0">
                    <a:pos x="69" y="44"/>
                  </a:cxn>
                  <a:cxn ang="0">
                    <a:pos x="30" y="49"/>
                  </a:cxn>
                  <a:cxn ang="0">
                    <a:pos x="0" y="50"/>
                  </a:cxn>
                  <a:cxn ang="0">
                    <a:pos x="0" y="78"/>
                  </a:cxn>
                  <a:cxn ang="0">
                    <a:pos x="19" y="78"/>
                  </a:cxn>
                  <a:cxn ang="0">
                    <a:pos x="47" y="76"/>
                  </a:cxn>
                  <a:cxn ang="0">
                    <a:pos x="80" y="69"/>
                  </a:cxn>
                  <a:cxn ang="0">
                    <a:pos x="113" y="56"/>
                  </a:cxn>
                  <a:cxn ang="0">
                    <a:pos x="113" y="458"/>
                  </a:cxn>
                  <a:cxn ang="0">
                    <a:pos x="112" y="475"/>
                  </a:cxn>
                  <a:cxn ang="0">
                    <a:pos x="103" y="486"/>
                  </a:cxn>
                  <a:cxn ang="0">
                    <a:pos x="80" y="492"/>
                  </a:cxn>
                  <a:cxn ang="0">
                    <a:pos x="35" y="494"/>
                  </a:cxn>
                  <a:cxn ang="0">
                    <a:pos x="5" y="494"/>
                  </a:cxn>
                  <a:cxn ang="0">
                    <a:pos x="5" y="523"/>
                  </a:cxn>
                  <a:cxn ang="0">
                    <a:pos x="29" y="522"/>
                  </a:cxn>
                  <a:cxn ang="0">
                    <a:pos x="69" y="521"/>
                  </a:cxn>
                  <a:cxn ang="0">
                    <a:pos x="112" y="520"/>
                  </a:cxn>
                  <a:cxn ang="0">
                    <a:pos x="144" y="520"/>
                  </a:cxn>
                  <a:cxn ang="0">
                    <a:pos x="174" y="520"/>
                  </a:cxn>
                  <a:cxn ang="0">
                    <a:pos x="217" y="521"/>
                  </a:cxn>
                  <a:cxn ang="0">
                    <a:pos x="259" y="522"/>
                  </a:cxn>
                  <a:cxn ang="0">
                    <a:pos x="285" y="523"/>
                  </a:cxn>
                  <a:cxn ang="0">
                    <a:pos x="285" y="494"/>
                  </a:cxn>
                  <a:cxn ang="0">
                    <a:pos x="255" y="494"/>
                  </a:cxn>
                  <a:cxn ang="0">
                    <a:pos x="210" y="492"/>
                  </a:cxn>
                  <a:cxn ang="0">
                    <a:pos x="187" y="486"/>
                  </a:cxn>
                  <a:cxn ang="0">
                    <a:pos x="178" y="475"/>
                  </a:cxn>
                  <a:cxn ang="0">
                    <a:pos x="177" y="458"/>
                  </a:cxn>
                  <a:cxn ang="0">
                    <a:pos x="177" y="22"/>
                  </a:cxn>
                </a:cxnLst>
                <a:rect l="0" t="0" r="r" b="b"/>
                <a:pathLst>
                  <a:path w="285" h="523">
                    <a:moveTo>
                      <a:pt x="177" y="22"/>
                    </a:moveTo>
                    <a:lnTo>
                      <a:pt x="176" y="10"/>
                    </a:lnTo>
                    <a:lnTo>
                      <a:pt x="173" y="3"/>
                    </a:lnTo>
                    <a:lnTo>
                      <a:pt x="166" y="0"/>
                    </a:lnTo>
                    <a:lnTo>
                      <a:pt x="154" y="0"/>
                    </a:lnTo>
                    <a:lnTo>
                      <a:pt x="113" y="28"/>
                    </a:lnTo>
                    <a:lnTo>
                      <a:pt x="69" y="44"/>
                    </a:lnTo>
                    <a:lnTo>
                      <a:pt x="30" y="49"/>
                    </a:lnTo>
                    <a:lnTo>
                      <a:pt x="0" y="50"/>
                    </a:lnTo>
                    <a:lnTo>
                      <a:pt x="0" y="78"/>
                    </a:lnTo>
                    <a:lnTo>
                      <a:pt x="19" y="78"/>
                    </a:lnTo>
                    <a:lnTo>
                      <a:pt x="47" y="76"/>
                    </a:lnTo>
                    <a:lnTo>
                      <a:pt x="80" y="69"/>
                    </a:lnTo>
                    <a:lnTo>
                      <a:pt x="113" y="56"/>
                    </a:lnTo>
                    <a:lnTo>
                      <a:pt x="113" y="458"/>
                    </a:lnTo>
                    <a:lnTo>
                      <a:pt x="112" y="475"/>
                    </a:lnTo>
                    <a:lnTo>
                      <a:pt x="103" y="486"/>
                    </a:lnTo>
                    <a:lnTo>
                      <a:pt x="80" y="492"/>
                    </a:lnTo>
                    <a:lnTo>
                      <a:pt x="35" y="494"/>
                    </a:lnTo>
                    <a:lnTo>
                      <a:pt x="5" y="494"/>
                    </a:lnTo>
                    <a:lnTo>
                      <a:pt x="5" y="523"/>
                    </a:lnTo>
                    <a:lnTo>
                      <a:pt x="29" y="522"/>
                    </a:lnTo>
                    <a:lnTo>
                      <a:pt x="69" y="521"/>
                    </a:lnTo>
                    <a:lnTo>
                      <a:pt x="112" y="520"/>
                    </a:lnTo>
                    <a:lnTo>
                      <a:pt x="144" y="520"/>
                    </a:lnTo>
                    <a:lnTo>
                      <a:pt x="174" y="520"/>
                    </a:lnTo>
                    <a:lnTo>
                      <a:pt x="217" y="521"/>
                    </a:lnTo>
                    <a:lnTo>
                      <a:pt x="259" y="522"/>
                    </a:lnTo>
                    <a:lnTo>
                      <a:pt x="285" y="523"/>
                    </a:lnTo>
                    <a:lnTo>
                      <a:pt x="285" y="494"/>
                    </a:lnTo>
                    <a:lnTo>
                      <a:pt x="255" y="494"/>
                    </a:lnTo>
                    <a:lnTo>
                      <a:pt x="210" y="492"/>
                    </a:lnTo>
                    <a:lnTo>
                      <a:pt x="187" y="486"/>
                    </a:lnTo>
                    <a:lnTo>
                      <a:pt x="178" y="475"/>
                    </a:lnTo>
                    <a:lnTo>
                      <a:pt x="177" y="458"/>
                    </a:lnTo>
                    <a:lnTo>
                      <a:pt x="177" y="22"/>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7"/>
              <p:cNvSpPr>
                <a:spLocks noChangeAspect="1"/>
              </p:cNvSpPr>
              <p:nvPr/>
            </p:nvSpPr>
            <p:spPr bwMode="auto">
              <a:xfrm>
                <a:off x="1031" y="426"/>
                <a:ext cx="347" cy="523"/>
              </a:xfrm>
              <a:custGeom>
                <a:avLst/>
                <a:gdLst/>
                <a:ahLst/>
                <a:cxnLst>
                  <a:cxn ang="0">
                    <a:pos x="347" y="379"/>
                  </a:cxn>
                  <a:cxn ang="0">
                    <a:pos x="320" y="379"/>
                  </a:cxn>
                  <a:cxn ang="0">
                    <a:pos x="318" y="397"/>
                  </a:cxn>
                  <a:cxn ang="0">
                    <a:pos x="313" y="419"/>
                  </a:cxn>
                  <a:cxn ang="0">
                    <a:pos x="308" y="439"/>
                  </a:cxn>
                  <a:cxn ang="0">
                    <a:pos x="301" y="451"/>
                  </a:cxn>
                  <a:cxn ang="0">
                    <a:pos x="287" y="454"/>
                  </a:cxn>
                  <a:cxn ang="0">
                    <a:pos x="263" y="455"/>
                  </a:cxn>
                  <a:cxn ang="0">
                    <a:pos x="238" y="456"/>
                  </a:cxn>
                  <a:cxn ang="0">
                    <a:pos x="222" y="456"/>
                  </a:cxn>
                  <a:cxn ang="0">
                    <a:pos x="78" y="456"/>
                  </a:cxn>
                  <a:cxn ang="0">
                    <a:pos x="131" y="409"/>
                  </a:cxn>
                  <a:cxn ang="0">
                    <a:pos x="170" y="376"/>
                  </a:cxn>
                  <a:cxn ang="0">
                    <a:pos x="202" y="350"/>
                  </a:cxn>
                  <a:cxn ang="0">
                    <a:pos x="235" y="324"/>
                  </a:cxn>
                  <a:cxn ang="0">
                    <a:pos x="277" y="288"/>
                  </a:cxn>
                  <a:cxn ang="0">
                    <a:pos x="313" y="249"/>
                  </a:cxn>
                  <a:cxn ang="0">
                    <a:pos x="338" y="205"/>
                  </a:cxn>
                  <a:cxn ang="0">
                    <a:pos x="347" y="153"/>
                  </a:cxn>
                  <a:cxn ang="0">
                    <a:pos x="333" y="89"/>
                  </a:cxn>
                  <a:cxn ang="0">
                    <a:pos x="293" y="41"/>
                  </a:cxn>
                  <a:cxn ang="0">
                    <a:pos x="235" y="10"/>
                  </a:cxn>
                  <a:cxn ang="0">
                    <a:pos x="164" y="0"/>
                  </a:cxn>
                  <a:cxn ang="0">
                    <a:pos x="129" y="3"/>
                  </a:cxn>
                  <a:cxn ang="0">
                    <a:pos x="97" y="12"/>
                  </a:cxn>
                  <a:cxn ang="0">
                    <a:pos x="69" y="25"/>
                  </a:cxn>
                  <a:cxn ang="0">
                    <a:pos x="45" y="43"/>
                  </a:cxn>
                  <a:cxn ang="0">
                    <a:pos x="27" y="65"/>
                  </a:cxn>
                  <a:cxn ang="0">
                    <a:pos x="12" y="88"/>
                  </a:cxn>
                  <a:cxn ang="0">
                    <a:pos x="4" y="114"/>
                  </a:cxn>
                  <a:cxn ang="0">
                    <a:pos x="0" y="141"/>
                  </a:cxn>
                  <a:cxn ang="0">
                    <a:pos x="6" y="165"/>
                  </a:cxn>
                  <a:cxn ang="0">
                    <a:pos x="18" y="178"/>
                  </a:cxn>
                  <a:cxn ang="0">
                    <a:pos x="32" y="183"/>
                  </a:cxn>
                  <a:cxn ang="0">
                    <a:pos x="42" y="185"/>
                  </a:cxn>
                  <a:cxn ang="0">
                    <a:pos x="57" y="182"/>
                  </a:cxn>
                  <a:cxn ang="0">
                    <a:pos x="70" y="175"/>
                  </a:cxn>
                  <a:cxn ang="0">
                    <a:pos x="80" y="161"/>
                  </a:cxn>
                  <a:cxn ang="0">
                    <a:pos x="83" y="143"/>
                  </a:cxn>
                  <a:cxn ang="0">
                    <a:pos x="82" y="131"/>
                  </a:cxn>
                  <a:cxn ang="0">
                    <a:pos x="76" y="117"/>
                  </a:cxn>
                  <a:cxn ang="0">
                    <a:pos x="61" y="106"/>
                  </a:cxn>
                  <a:cxn ang="0">
                    <a:pos x="37" y="102"/>
                  </a:cxn>
                  <a:cxn ang="0">
                    <a:pos x="60" y="67"/>
                  </a:cxn>
                  <a:cxn ang="0">
                    <a:pos x="90" y="44"/>
                  </a:cxn>
                  <a:cxn ang="0">
                    <a:pos x="122" y="32"/>
                  </a:cxn>
                  <a:cxn ang="0">
                    <a:pos x="152" y="28"/>
                  </a:cxn>
                  <a:cxn ang="0">
                    <a:pos x="204" y="39"/>
                  </a:cxn>
                  <a:cxn ang="0">
                    <a:pos x="241" y="67"/>
                  </a:cxn>
                  <a:cxn ang="0">
                    <a:pos x="264" y="107"/>
                  </a:cxn>
                  <a:cxn ang="0">
                    <a:pos x="271" y="153"/>
                  </a:cxn>
                  <a:cxn ang="0">
                    <a:pos x="263" y="202"/>
                  </a:cxn>
                  <a:cxn ang="0">
                    <a:pos x="244" y="244"/>
                  </a:cxn>
                  <a:cxn ang="0">
                    <a:pos x="220" y="279"/>
                  </a:cxn>
                  <a:cxn ang="0">
                    <a:pos x="198" y="304"/>
                  </a:cxn>
                  <a:cxn ang="0">
                    <a:pos x="8" y="492"/>
                  </a:cxn>
                  <a:cxn ang="0">
                    <a:pos x="1" y="502"/>
                  </a:cxn>
                  <a:cxn ang="0">
                    <a:pos x="0" y="523"/>
                  </a:cxn>
                  <a:cxn ang="0">
                    <a:pos x="324" y="523"/>
                  </a:cxn>
                  <a:cxn ang="0">
                    <a:pos x="347" y="379"/>
                  </a:cxn>
                </a:cxnLst>
                <a:rect l="0" t="0" r="r" b="b"/>
                <a:pathLst>
                  <a:path w="347" h="523">
                    <a:moveTo>
                      <a:pt x="347" y="379"/>
                    </a:moveTo>
                    <a:lnTo>
                      <a:pt x="320" y="379"/>
                    </a:lnTo>
                    <a:lnTo>
                      <a:pt x="318" y="397"/>
                    </a:lnTo>
                    <a:lnTo>
                      <a:pt x="313" y="419"/>
                    </a:lnTo>
                    <a:lnTo>
                      <a:pt x="308" y="439"/>
                    </a:lnTo>
                    <a:lnTo>
                      <a:pt x="301" y="451"/>
                    </a:lnTo>
                    <a:lnTo>
                      <a:pt x="287" y="454"/>
                    </a:lnTo>
                    <a:lnTo>
                      <a:pt x="263" y="455"/>
                    </a:lnTo>
                    <a:lnTo>
                      <a:pt x="238" y="456"/>
                    </a:lnTo>
                    <a:lnTo>
                      <a:pt x="222" y="456"/>
                    </a:lnTo>
                    <a:lnTo>
                      <a:pt x="78" y="456"/>
                    </a:lnTo>
                    <a:lnTo>
                      <a:pt x="131" y="409"/>
                    </a:lnTo>
                    <a:lnTo>
                      <a:pt x="170" y="376"/>
                    </a:lnTo>
                    <a:lnTo>
                      <a:pt x="202" y="350"/>
                    </a:lnTo>
                    <a:lnTo>
                      <a:pt x="235" y="324"/>
                    </a:lnTo>
                    <a:lnTo>
                      <a:pt x="277" y="288"/>
                    </a:lnTo>
                    <a:lnTo>
                      <a:pt x="313" y="249"/>
                    </a:lnTo>
                    <a:lnTo>
                      <a:pt x="338" y="205"/>
                    </a:lnTo>
                    <a:lnTo>
                      <a:pt x="347" y="153"/>
                    </a:lnTo>
                    <a:lnTo>
                      <a:pt x="333" y="89"/>
                    </a:lnTo>
                    <a:lnTo>
                      <a:pt x="293" y="41"/>
                    </a:lnTo>
                    <a:lnTo>
                      <a:pt x="235" y="10"/>
                    </a:lnTo>
                    <a:lnTo>
                      <a:pt x="164" y="0"/>
                    </a:lnTo>
                    <a:lnTo>
                      <a:pt x="129" y="3"/>
                    </a:lnTo>
                    <a:lnTo>
                      <a:pt x="97" y="12"/>
                    </a:lnTo>
                    <a:lnTo>
                      <a:pt x="69" y="25"/>
                    </a:lnTo>
                    <a:lnTo>
                      <a:pt x="45" y="43"/>
                    </a:lnTo>
                    <a:lnTo>
                      <a:pt x="27" y="65"/>
                    </a:lnTo>
                    <a:lnTo>
                      <a:pt x="12" y="88"/>
                    </a:lnTo>
                    <a:lnTo>
                      <a:pt x="4" y="114"/>
                    </a:lnTo>
                    <a:lnTo>
                      <a:pt x="0" y="141"/>
                    </a:lnTo>
                    <a:lnTo>
                      <a:pt x="6" y="165"/>
                    </a:lnTo>
                    <a:lnTo>
                      <a:pt x="18" y="178"/>
                    </a:lnTo>
                    <a:lnTo>
                      <a:pt x="32" y="183"/>
                    </a:lnTo>
                    <a:lnTo>
                      <a:pt x="42" y="185"/>
                    </a:lnTo>
                    <a:lnTo>
                      <a:pt x="57" y="182"/>
                    </a:lnTo>
                    <a:lnTo>
                      <a:pt x="70" y="175"/>
                    </a:lnTo>
                    <a:lnTo>
                      <a:pt x="80" y="161"/>
                    </a:lnTo>
                    <a:lnTo>
                      <a:pt x="83" y="143"/>
                    </a:lnTo>
                    <a:lnTo>
                      <a:pt x="82" y="131"/>
                    </a:lnTo>
                    <a:lnTo>
                      <a:pt x="76" y="117"/>
                    </a:lnTo>
                    <a:lnTo>
                      <a:pt x="61" y="106"/>
                    </a:lnTo>
                    <a:lnTo>
                      <a:pt x="37" y="102"/>
                    </a:lnTo>
                    <a:lnTo>
                      <a:pt x="60" y="67"/>
                    </a:lnTo>
                    <a:lnTo>
                      <a:pt x="90" y="44"/>
                    </a:lnTo>
                    <a:lnTo>
                      <a:pt x="122" y="32"/>
                    </a:lnTo>
                    <a:lnTo>
                      <a:pt x="152" y="28"/>
                    </a:lnTo>
                    <a:lnTo>
                      <a:pt x="204" y="39"/>
                    </a:lnTo>
                    <a:lnTo>
                      <a:pt x="241" y="67"/>
                    </a:lnTo>
                    <a:lnTo>
                      <a:pt x="264" y="107"/>
                    </a:lnTo>
                    <a:lnTo>
                      <a:pt x="271" y="153"/>
                    </a:lnTo>
                    <a:lnTo>
                      <a:pt x="263" y="202"/>
                    </a:lnTo>
                    <a:lnTo>
                      <a:pt x="244" y="244"/>
                    </a:lnTo>
                    <a:lnTo>
                      <a:pt x="220" y="279"/>
                    </a:lnTo>
                    <a:lnTo>
                      <a:pt x="198" y="304"/>
                    </a:lnTo>
                    <a:lnTo>
                      <a:pt x="8" y="492"/>
                    </a:lnTo>
                    <a:lnTo>
                      <a:pt x="1" y="502"/>
                    </a:lnTo>
                    <a:lnTo>
                      <a:pt x="0" y="523"/>
                    </a:lnTo>
                    <a:lnTo>
                      <a:pt x="324" y="523"/>
                    </a:lnTo>
                    <a:lnTo>
                      <a:pt x="347" y="379"/>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6" name="Group 16"/>
            <p:cNvGrpSpPr>
              <a:grpSpLocks noChangeAspect="1"/>
            </p:cNvGrpSpPr>
            <p:nvPr>
              <p:custDataLst>
                <p:tags r:id="rId2"/>
              </p:custDataLst>
            </p:nvPr>
          </p:nvGrpSpPr>
          <p:grpSpPr bwMode="auto">
            <a:xfrm>
              <a:off x="7524328" y="1772816"/>
              <a:ext cx="288031" cy="200108"/>
              <a:chOff x="-4" y="-1"/>
              <a:chExt cx="1389" cy="965"/>
            </a:xfrm>
          </p:grpSpPr>
          <p:sp>
            <p:nvSpPr>
              <p:cNvPr id="1041" name="Freeform 17"/>
              <p:cNvSpPr>
                <a:spLocks noChangeAspect="1" noEditPoints="1"/>
              </p:cNvSpPr>
              <p:nvPr/>
            </p:nvSpPr>
            <p:spPr bwMode="auto">
              <a:xfrm>
                <a:off x="-4" y="-1"/>
                <a:ext cx="534" cy="793"/>
              </a:xfrm>
              <a:custGeom>
                <a:avLst/>
                <a:gdLst/>
                <a:ahLst/>
                <a:cxnLst>
                  <a:cxn ang="0">
                    <a:pos x="532" y="6"/>
                  </a:cxn>
                  <a:cxn ang="0">
                    <a:pos x="492" y="2"/>
                  </a:cxn>
                  <a:cxn ang="0">
                    <a:pos x="405" y="10"/>
                  </a:cxn>
                  <a:cxn ang="0">
                    <a:pos x="366" y="19"/>
                  </a:cxn>
                  <a:cxn ang="0">
                    <a:pos x="368" y="46"/>
                  </a:cxn>
                  <a:cxn ang="0">
                    <a:pos x="419" y="49"/>
                  </a:cxn>
                  <a:cxn ang="0">
                    <a:pos x="443" y="59"/>
                  </a:cxn>
                  <a:cxn ang="0">
                    <a:pos x="441" y="90"/>
                  </a:cxn>
                  <a:cxn ang="0">
                    <a:pos x="356" y="327"/>
                  </a:cxn>
                  <a:cxn ang="0">
                    <a:pos x="305" y="289"/>
                  </a:cxn>
                  <a:cxn ang="0">
                    <a:pos x="221" y="291"/>
                  </a:cxn>
                  <a:cxn ang="0">
                    <a:pos x="127" y="345"/>
                  </a:cxn>
                  <a:cxn ang="0">
                    <a:pos x="51" y="437"/>
                  </a:cxn>
                  <a:cxn ang="0">
                    <a:pos x="7" y="552"/>
                  </a:cxn>
                  <a:cxn ang="0">
                    <a:pos x="11" y="686"/>
                  </a:cxn>
                  <a:cxn ang="0">
                    <a:pos x="89" y="780"/>
                  </a:cxn>
                  <a:cxn ang="0">
                    <a:pos x="172" y="792"/>
                  </a:cxn>
                  <a:cxn ang="0">
                    <a:pos x="247" y="756"/>
                  </a:cxn>
                  <a:cxn ang="0">
                    <a:pos x="307" y="742"/>
                  </a:cxn>
                  <a:cxn ang="0">
                    <a:pos x="360" y="787"/>
                  </a:cxn>
                  <a:cxn ang="0">
                    <a:pos x="424" y="789"/>
                  </a:cxn>
                  <a:cxn ang="0">
                    <a:pos x="465" y="757"/>
                  </a:cxn>
                  <a:cxn ang="0">
                    <a:pos x="493" y="697"/>
                  </a:cxn>
                  <a:cxn ang="0">
                    <a:pos x="511" y="633"/>
                  </a:cxn>
                  <a:cxn ang="0">
                    <a:pos x="508" y="610"/>
                  </a:cxn>
                  <a:cxn ang="0">
                    <a:pos x="489" y="613"/>
                  </a:cxn>
                  <a:cxn ang="0">
                    <a:pos x="470" y="682"/>
                  </a:cxn>
                  <a:cxn ang="0">
                    <a:pos x="429" y="757"/>
                  </a:cxn>
                  <a:cxn ang="0">
                    <a:pos x="381" y="764"/>
                  </a:cxn>
                  <a:cxn ang="0">
                    <a:pos x="367" y="735"/>
                  </a:cxn>
                  <a:cxn ang="0">
                    <a:pos x="367" y="687"/>
                  </a:cxn>
                  <a:cxn ang="0">
                    <a:pos x="534" y="13"/>
                  </a:cxn>
                  <a:cxn ang="0">
                    <a:pos x="297" y="659"/>
                  </a:cxn>
                  <a:cxn ang="0">
                    <a:pos x="288" y="677"/>
                  </a:cxn>
                  <a:cxn ang="0">
                    <a:pos x="242" y="727"/>
                  </a:cxn>
                  <a:cxn ang="0">
                    <a:pos x="178" y="765"/>
                  </a:cxn>
                  <a:cxn ang="0">
                    <a:pos x="116" y="758"/>
                  </a:cxn>
                  <a:cxn ang="0">
                    <a:pos x="83" y="698"/>
                  </a:cxn>
                  <a:cxn ang="0">
                    <a:pos x="86" y="608"/>
                  </a:cxn>
                  <a:cxn ang="0">
                    <a:pos x="121" y="469"/>
                  </a:cxn>
                  <a:cxn ang="0">
                    <a:pos x="170" y="371"/>
                  </a:cxn>
                  <a:cxn ang="0">
                    <a:pos x="237" y="316"/>
                  </a:cxn>
                  <a:cxn ang="0">
                    <a:pos x="296" y="313"/>
                  </a:cxn>
                  <a:cxn ang="0">
                    <a:pos x="331" y="338"/>
                  </a:cxn>
                  <a:cxn ang="0">
                    <a:pos x="351" y="373"/>
                  </a:cxn>
                  <a:cxn ang="0">
                    <a:pos x="359" y="402"/>
                  </a:cxn>
                  <a:cxn ang="0">
                    <a:pos x="357" y="427"/>
                  </a:cxn>
                </a:cxnLst>
                <a:rect l="0" t="0" r="r" b="b"/>
                <a:pathLst>
                  <a:path w="534" h="793">
                    <a:moveTo>
                      <a:pt x="534" y="13"/>
                    </a:moveTo>
                    <a:lnTo>
                      <a:pt x="532" y="6"/>
                    </a:lnTo>
                    <a:lnTo>
                      <a:pt x="519" y="0"/>
                    </a:lnTo>
                    <a:lnTo>
                      <a:pt x="492" y="2"/>
                    </a:lnTo>
                    <a:lnTo>
                      <a:pt x="449" y="6"/>
                    </a:lnTo>
                    <a:lnTo>
                      <a:pt x="405" y="10"/>
                    </a:lnTo>
                    <a:lnTo>
                      <a:pt x="377" y="13"/>
                    </a:lnTo>
                    <a:lnTo>
                      <a:pt x="366" y="19"/>
                    </a:lnTo>
                    <a:lnTo>
                      <a:pt x="361" y="34"/>
                    </a:lnTo>
                    <a:lnTo>
                      <a:pt x="368" y="46"/>
                    </a:lnTo>
                    <a:lnTo>
                      <a:pt x="388" y="48"/>
                    </a:lnTo>
                    <a:lnTo>
                      <a:pt x="419" y="49"/>
                    </a:lnTo>
                    <a:lnTo>
                      <a:pt x="436" y="53"/>
                    </a:lnTo>
                    <a:lnTo>
                      <a:pt x="443" y="59"/>
                    </a:lnTo>
                    <a:lnTo>
                      <a:pt x="444" y="67"/>
                    </a:lnTo>
                    <a:lnTo>
                      <a:pt x="441" y="90"/>
                    </a:lnTo>
                    <a:lnTo>
                      <a:pt x="373" y="356"/>
                    </a:lnTo>
                    <a:lnTo>
                      <a:pt x="356" y="327"/>
                    </a:lnTo>
                    <a:lnTo>
                      <a:pt x="333" y="304"/>
                    </a:lnTo>
                    <a:lnTo>
                      <a:pt x="305" y="289"/>
                    </a:lnTo>
                    <a:lnTo>
                      <a:pt x="270" y="284"/>
                    </a:lnTo>
                    <a:lnTo>
                      <a:pt x="221" y="291"/>
                    </a:lnTo>
                    <a:lnTo>
                      <a:pt x="173" y="312"/>
                    </a:lnTo>
                    <a:lnTo>
                      <a:pt x="127" y="345"/>
                    </a:lnTo>
                    <a:lnTo>
                      <a:pt x="86" y="387"/>
                    </a:lnTo>
                    <a:lnTo>
                      <a:pt x="51" y="437"/>
                    </a:lnTo>
                    <a:lnTo>
                      <a:pt x="24" y="492"/>
                    </a:lnTo>
                    <a:lnTo>
                      <a:pt x="7" y="552"/>
                    </a:lnTo>
                    <a:lnTo>
                      <a:pt x="0" y="613"/>
                    </a:lnTo>
                    <a:lnTo>
                      <a:pt x="11" y="686"/>
                    </a:lnTo>
                    <a:lnTo>
                      <a:pt x="42" y="743"/>
                    </a:lnTo>
                    <a:lnTo>
                      <a:pt x="89" y="780"/>
                    </a:lnTo>
                    <a:lnTo>
                      <a:pt x="149" y="793"/>
                    </a:lnTo>
                    <a:lnTo>
                      <a:pt x="172" y="792"/>
                    </a:lnTo>
                    <a:lnTo>
                      <a:pt x="205" y="781"/>
                    </a:lnTo>
                    <a:lnTo>
                      <a:pt x="247" y="756"/>
                    </a:lnTo>
                    <a:lnTo>
                      <a:pt x="295" y="709"/>
                    </a:lnTo>
                    <a:lnTo>
                      <a:pt x="307" y="742"/>
                    </a:lnTo>
                    <a:lnTo>
                      <a:pt x="329" y="769"/>
                    </a:lnTo>
                    <a:lnTo>
                      <a:pt x="360" y="787"/>
                    </a:lnTo>
                    <a:lnTo>
                      <a:pt x="397" y="793"/>
                    </a:lnTo>
                    <a:lnTo>
                      <a:pt x="424" y="789"/>
                    </a:lnTo>
                    <a:lnTo>
                      <a:pt x="446" y="776"/>
                    </a:lnTo>
                    <a:lnTo>
                      <a:pt x="465" y="757"/>
                    </a:lnTo>
                    <a:lnTo>
                      <a:pt x="480" y="731"/>
                    </a:lnTo>
                    <a:lnTo>
                      <a:pt x="493" y="697"/>
                    </a:lnTo>
                    <a:lnTo>
                      <a:pt x="504" y="661"/>
                    </a:lnTo>
                    <a:lnTo>
                      <a:pt x="511" y="633"/>
                    </a:lnTo>
                    <a:lnTo>
                      <a:pt x="514" y="620"/>
                    </a:lnTo>
                    <a:lnTo>
                      <a:pt x="508" y="610"/>
                    </a:lnTo>
                    <a:lnTo>
                      <a:pt x="500" y="609"/>
                    </a:lnTo>
                    <a:lnTo>
                      <a:pt x="489" y="613"/>
                    </a:lnTo>
                    <a:lnTo>
                      <a:pt x="484" y="629"/>
                    </a:lnTo>
                    <a:lnTo>
                      <a:pt x="470" y="682"/>
                    </a:lnTo>
                    <a:lnTo>
                      <a:pt x="452" y="726"/>
                    </a:lnTo>
                    <a:lnTo>
                      <a:pt x="429" y="757"/>
                    </a:lnTo>
                    <a:lnTo>
                      <a:pt x="399" y="768"/>
                    </a:lnTo>
                    <a:lnTo>
                      <a:pt x="381" y="764"/>
                    </a:lnTo>
                    <a:lnTo>
                      <a:pt x="371" y="751"/>
                    </a:lnTo>
                    <a:lnTo>
                      <a:pt x="367" y="735"/>
                    </a:lnTo>
                    <a:lnTo>
                      <a:pt x="366" y="717"/>
                    </a:lnTo>
                    <a:lnTo>
                      <a:pt x="367" y="687"/>
                    </a:lnTo>
                    <a:lnTo>
                      <a:pt x="372" y="663"/>
                    </a:lnTo>
                    <a:lnTo>
                      <a:pt x="534" y="13"/>
                    </a:lnTo>
                    <a:close/>
                    <a:moveTo>
                      <a:pt x="301" y="647"/>
                    </a:moveTo>
                    <a:lnTo>
                      <a:pt x="297" y="659"/>
                    </a:lnTo>
                    <a:lnTo>
                      <a:pt x="293" y="668"/>
                    </a:lnTo>
                    <a:lnTo>
                      <a:pt x="288" y="677"/>
                    </a:lnTo>
                    <a:lnTo>
                      <a:pt x="278" y="689"/>
                    </a:lnTo>
                    <a:lnTo>
                      <a:pt x="242" y="727"/>
                    </a:lnTo>
                    <a:lnTo>
                      <a:pt x="208" y="752"/>
                    </a:lnTo>
                    <a:lnTo>
                      <a:pt x="178" y="765"/>
                    </a:lnTo>
                    <a:lnTo>
                      <a:pt x="151" y="768"/>
                    </a:lnTo>
                    <a:lnTo>
                      <a:pt x="116" y="758"/>
                    </a:lnTo>
                    <a:lnTo>
                      <a:pt x="95" y="732"/>
                    </a:lnTo>
                    <a:lnTo>
                      <a:pt x="83" y="698"/>
                    </a:lnTo>
                    <a:lnTo>
                      <a:pt x="80" y="663"/>
                    </a:lnTo>
                    <a:lnTo>
                      <a:pt x="86" y="608"/>
                    </a:lnTo>
                    <a:lnTo>
                      <a:pt x="101" y="538"/>
                    </a:lnTo>
                    <a:lnTo>
                      <a:pt x="121" y="469"/>
                    </a:lnTo>
                    <a:lnTo>
                      <a:pt x="142" y="417"/>
                    </a:lnTo>
                    <a:lnTo>
                      <a:pt x="170" y="371"/>
                    </a:lnTo>
                    <a:lnTo>
                      <a:pt x="203" y="338"/>
                    </a:lnTo>
                    <a:lnTo>
                      <a:pt x="237" y="316"/>
                    </a:lnTo>
                    <a:lnTo>
                      <a:pt x="271" y="309"/>
                    </a:lnTo>
                    <a:lnTo>
                      <a:pt x="296" y="313"/>
                    </a:lnTo>
                    <a:lnTo>
                      <a:pt x="316" y="323"/>
                    </a:lnTo>
                    <a:lnTo>
                      <a:pt x="331" y="338"/>
                    </a:lnTo>
                    <a:lnTo>
                      <a:pt x="343" y="356"/>
                    </a:lnTo>
                    <a:lnTo>
                      <a:pt x="351" y="373"/>
                    </a:lnTo>
                    <a:lnTo>
                      <a:pt x="356" y="389"/>
                    </a:lnTo>
                    <a:lnTo>
                      <a:pt x="359" y="402"/>
                    </a:lnTo>
                    <a:lnTo>
                      <a:pt x="360" y="408"/>
                    </a:lnTo>
                    <a:lnTo>
                      <a:pt x="357" y="427"/>
                    </a:lnTo>
                    <a:lnTo>
                      <a:pt x="301" y="647"/>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Freeform 18"/>
              <p:cNvSpPr>
                <a:spLocks noChangeAspect="1"/>
              </p:cNvSpPr>
              <p:nvPr/>
            </p:nvSpPr>
            <p:spPr bwMode="auto">
              <a:xfrm>
                <a:off x="584" y="426"/>
                <a:ext cx="347" cy="523"/>
              </a:xfrm>
              <a:custGeom>
                <a:avLst/>
                <a:gdLst/>
                <a:ahLst/>
                <a:cxnLst>
                  <a:cxn ang="0">
                    <a:pos x="347" y="379"/>
                  </a:cxn>
                  <a:cxn ang="0">
                    <a:pos x="321" y="379"/>
                  </a:cxn>
                  <a:cxn ang="0">
                    <a:pos x="318" y="397"/>
                  </a:cxn>
                  <a:cxn ang="0">
                    <a:pos x="313" y="419"/>
                  </a:cxn>
                  <a:cxn ang="0">
                    <a:pos x="307" y="439"/>
                  </a:cxn>
                  <a:cxn ang="0">
                    <a:pos x="300" y="451"/>
                  </a:cxn>
                  <a:cxn ang="0">
                    <a:pos x="287" y="454"/>
                  </a:cxn>
                  <a:cxn ang="0">
                    <a:pos x="263" y="455"/>
                  </a:cxn>
                  <a:cxn ang="0">
                    <a:pos x="238" y="455"/>
                  </a:cxn>
                  <a:cxn ang="0">
                    <a:pos x="223" y="456"/>
                  </a:cxn>
                  <a:cxn ang="0">
                    <a:pos x="78" y="456"/>
                  </a:cxn>
                  <a:cxn ang="0">
                    <a:pos x="131" y="409"/>
                  </a:cxn>
                  <a:cxn ang="0">
                    <a:pos x="170" y="376"/>
                  </a:cxn>
                  <a:cxn ang="0">
                    <a:pos x="202" y="349"/>
                  </a:cxn>
                  <a:cxn ang="0">
                    <a:pos x="235" y="324"/>
                  </a:cxn>
                  <a:cxn ang="0">
                    <a:pos x="277" y="288"/>
                  </a:cxn>
                  <a:cxn ang="0">
                    <a:pos x="313" y="249"/>
                  </a:cxn>
                  <a:cxn ang="0">
                    <a:pos x="338" y="205"/>
                  </a:cxn>
                  <a:cxn ang="0">
                    <a:pos x="347" y="153"/>
                  </a:cxn>
                  <a:cxn ang="0">
                    <a:pos x="333" y="89"/>
                  </a:cxn>
                  <a:cxn ang="0">
                    <a:pos x="293" y="41"/>
                  </a:cxn>
                  <a:cxn ang="0">
                    <a:pos x="235" y="10"/>
                  </a:cxn>
                  <a:cxn ang="0">
                    <a:pos x="164" y="0"/>
                  </a:cxn>
                  <a:cxn ang="0">
                    <a:pos x="129" y="3"/>
                  </a:cxn>
                  <a:cxn ang="0">
                    <a:pos x="97" y="12"/>
                  </a:cxn>
                  <a:cxn ang="0">
                    <a:pos x="69" y="25"/>
                  </a:cxn>
                  <a:cxn ang="0">
                    <a:pos x="45" y="43"/>
                  </a:cxn>
                  <a:cxn ang="0">
                    <a:pos x="27" y="64"/>
                  </a:cxn>
                  <a:cxn ang="0">
                    <a:pos x="12" y="88"/>
                  </a:cxn>
                  <a:cxn ang="0">
                    <a:pos x="3" y="114"/>
                  </a:cxn>
                  <a:cxn ang="0">
                    <a:pos x="0" y="141"/>
                  </a:cxn>
                  <a:cxn ang="0">
                    <a:pos x="6" y="164"/>
                  </a:cxn>
                  <a:cxn ang="0">
                    <a:pos x="18" y="178"/>
                  </a:cxn>
                  <a:cxn ang="0">
                    <a:pos x="32" y="183"/>
                  </a:cxn>
                  <a:cxn ang="0">
                    <a:pos x="42" y="185"/>
                  </a:cxn>
                  <a:cxn ang="0">
                    <a:pos x="57" y="182"/>
                  </a:cxn>
                  <a:cxn ang="0">
                    <a:pos x="70" y="175"/>
                  </a:cxn>
                  <a:cxn ang="0">
                    <a:pos x="80" y="161"/>
                  </a:cxn>
                  <a:cxn ang="0">
                    <a:pos x="83" y="143"/>
                  </a:cxn>
                  <a:cxn ang="0">
                    <a:pos x="82" y="131"/>
                  </a:cxn>
                  <a:cxn ang="0">
                    <a:pos x="76" y="117"/>
                  </a:cxn>
                  <a:cxn ang="0">
                    <a:pos x="62" y="106"/>
                  </a:cxn>
                  <a:cxn ang="0">
                    <a:pos x="37" y="102"/>
                  </a:cxn>
                  <a:cxn ang="0">
                    <a:pos x="60" y="67"/>
                  </a:cxn>
                  <a:cxn ang="0">
                    <a:pos x="90" y="44"/>
                  </a:cxn>
                  <a:cxn ang="0">
                    <a:pos x="122" y="32"/>
                  </a:cxn>
                  <a:cxn ang="0">
                    <a:pos x="152" y="28"/>
                  </a:cxn>
                  <a:cxn ang="0">
                    <a:pos x="203" y="39"/>
                  </a:cxn>
                  <a:cxn ang="0">
                    <a:pos x="241" y="67"/>
                  </a:cxn>
                  <a:cxn ang="0">
                    <a:pos x="263" y="107"/>
                  </a:cxn>
                  <a:cxn ang="0">
                    <a:pos x="271" y="153"/>
                  </a:cxn>
                  <a:cxn ang="0">
                    <a:pos x="263" y="202"/>
                  </a:cxn>
                  <a:cxn ang="0">
                    <a:pos x="244" y="244"/>
                  </a:cxn>
                  <a:cxn ang="0">
                    <a:pos x="220" y="278"/>
                  </a:cxn>
                  <a:cxn ang="0">
                    <a:pos x="198" y="304"/>
                  </a:cxn>
                  <a:cxn ang="0">
                    <a:pos x="8" y="492"/>
                  </a:cxn>
                  <a:cxn ang="0">
                    <a:pos x="1" y="502"/>
                  </a:cxn>
                  <a:cxn ang="0">
                    <a:pos x="0" y="523"/>
                  </a:cxn>
                  <a:cxn ang="0">
                    <a:pos x="324" y="523"/>
                  </a:cxn>
                  <a:cxn ang="0">
                    <a:pos x="347" y="379"/>
                  </a:cxn>
                </a:cxnLst>
                <a:rect l="0" t="0" r="r" b="b"/>
                <a:pathLst>
                  <a:path w="347" h="523">
                    <a:moveTo>
                      <a:pt x="347" y="379"/>
                    </a:moveTo>
                    <a:lnTo>
                      <a:pt x="321" y="379"/>
                    </a:lnTo>
                    <a:lnTo>
                      <a:pt x="318" y="397"/>
                    </a:lnTo>
                    <a:lnTo>
                      <a:pt x="313" y="419"/>
                    </a:lnTo>
                    <a:lnTo>
                      <a:pt x="307" y="439"/>
                    </a:lnTo>
                    <a:lnTo>
                      <a:pt x="300" y="451"/>
                    </a:lnTo>
                    <a:lnTo>
                      <a:pt x="287" y="454"/>
                    </a:lnTo>
                    <a:lnTo>
                      <a:pt x="263" y="455"/>
                    </a:lnTo>
                    <a:lnTo>
                      <a:pt x="238" y="455"/>
                    </a:lnTo>
                    <a:lnTo>
                      <a:pt x="223" y="456"/>
                    </a:lnTo>
                    <a:lnTo>
                      <a:pt x="78" y="456"/>
                    </a:lnTo>
                    <a:lnTo>
                      <a:pt x="131" y="409"/>
                    </a:lnTo>
                    <a:lnTo>
                      <a:pt x="170" y="376"/>
                    </a:lnTo>
                    <a:lnTo>
                      <a:pt x="202" y="349"/>
                    </a:lnTo>
                    <a:lnTo>
                      <a:pt x="235" y="324"/>
                    </a:lnTo>
                    <a:lnTo>
                      <a:pt x="277" y="288"/>
                    </a:lnTo>
                    <a:lnTo>
                      <a:pt x="313" y="249"/>
                    </a:lnTo>
                    <a:lnTo>
                      <a:pt x="338" y="205"/>
                    </a:lnTo>
                    <a:lnTo>
                      <a:pt x="347" y="153"/>
                    </a:lnTo>
                    <a:lnTo>
                      <a:pt x="333" y="89"/>
                    </a:lnTo>
                    <a:lnTo>
                      <a:pt x="293" y="41"/>
                    </a:lnTo>
                    <a:lnTo>
                      <a:pt x="235" y="10"/>
                    </a:lnTo>
                    <a:lnTo>
                      <a:pt x="164" y="0"/>
                    </a:lnTo>
                    <a:lnTo>
                      <a:pt x="129" y="3"/>
                    </a:lnTo>
                    <a:lnTo>
                      <a:pt x="97" y="12"/>
                    </a:lnTo>
                    <a:lnTo>
                      <a:pt x="69" y="25"/>
                    </a:lnTo>
                    <a:lnTo>
                      <a:pt x="45" y="43"/>
                    </a:lnTo>
                    <a:lnTo>
                      <a:pt x="27" y="64"/>
                    </a:lnTo>
                    <a:lnTo>
                      <a:pt x="12" y="88"/>
                    </a:lnTo>
                    <a:lnTo>
                      <a:pt x="3" y="114"/>
                    </a:lnTo>
                    <a:lnTo>
                      <a:pt x="0" y="141"/>
                    </a:lnTo>
                    <a:lnTo>
                      <a:pt x="6" y="164"/>
                    </a:lnTo>
                    <a:lnTo>
                      <a:pt x="18" y="178"/>
                    </a:lnTo>
                    <a:lnTo>
                      <a:pt x="32" y="183"/>
                    </a:lnTo>
                    <a:lnTo>
                      <a:pt x="42" y="185"/>
                    </a:lnTo>
                    <a:lnTo>
                      <a:pt x="57" y="182"/>
                    </a:lnTo>
                    <a:lnTo>
                      <a:pt x="70" y="175"/>
                    </a:lnTo>
                    <a:lnTo>
                      <a:pt x="80" y="161"/>
                    </a:lnTo>
                    <a:lnTo>
                      <a:pt x="83" y="143"/>
                    </a:lnTo>
                    <a:lnTo>
                      <a:pt x="82" y="131"/>
                    </a:lnTo>
                    <a:lnTo>
                      <a:pt x="76" y="117"/>
                    </a:lnTo>
                    <a:lnTo>
                      <a:pt x="62" y="106"/>
                    </a:lnTo>
                    <a:lnTo>
                      <a:pt x="37" y="102"/>
                    </a:lnTo>
                    <a:lnTo>
                      <a:pt x="60" y="67"/>
                    </a:lnTo>
                    <a:lnTo>
                      <a:pt x="90" y="44"/>
                    </a:lnTo>
                    <a:lnTo>
                      <a:pt x="122" y="32"/>
                    </a:lnTo>
                    <a:lnTo>
                      <a:pt x="152" y="28"/>
                    </a:lnTo>
                    <a:lnTo>
                      <a:pt x="203" y="39"/>
                    </a:lnTo>
                    <a:lnTo>
                      <a:pt x="241" y="67"/>
                    </a:lnTo>
                    <a:lnTo>
                      <a:pt x="263" y="107"/>
                    </a:lnTo>
                    <a:lnTo>
                      <a:pt x="271" y="153"/>
                    </a:lnTo>
                    <a:lnTo>
                      <a:pt x="263" y="202"/>
                    </a:lnTo>
                    <a:lnTo>
                      <a:pt x="244" y="244"/>
                    </a:lnTo>
                    <a:lnTo>
                      <a:pt x="220" y="278"/>
                    </a:lnTo>
                    <a:lnTo>
                      <a:pt x="198" y="304"/>
                    </a:lnTo>
                    <a:lnTo>
                      <a:pt x="8" y="492"/>
                    </a:lnTo>
                    <a:lnTo>
                      <a:pt x="1" y="502"/>
                    </a:lnTo>
                    <a:lnTo>
                      <a:pt x="0" y="523"/>
                    </a:lnTo>
                    <a:lnTo>
                      <a:pt x="324" y="523"/>
                    </a:lnTo>
                    <a:lnTo>
                      <a:pt x="347" y="379"/>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Freeform 19"/>
              <p:cNvSpPr>
                <a:spLocks noChangeAspect="1"/>
              </p:cNvSpPr>
              <p:nvPr/>
            </p:nvSpPr>
            <p:spPr bwMode="auto">
              <a:xfrm>
                <a:off x="1024" y="426"/>
                <a:ext cx="361" cy="538"/>
              </a:xfrm>
              <a:custGeom>
                <a:avLst/>
                <a:gdLst/>
                <a:ahLst/>
                <a:cxnLst>
                  <a:cxn ang="0">
                    <a:pos x="214" y="268"/>
                  </a:cxn>
                  <a:cxn ang="0">
                    <a:pos x="270" y="331"/>
                  </a:cxn>
                  <a:cxn ang="0">
                    <a:pos x="275" y="420"/>
                  </a:cxn>
                  <a:cxn ang="0">
                    <a:pos x="257" y="469"/>
                  </a:cxn>
                  <a:cxn ang="0">
                    <a:pos x="228" y="499"/>
                  </a:cxn>
                  <a:cxn ang="0">
                    <a:pos x="193" y="512"/>
                  </a:cxn>
                  <a:cxn ang="0">
                    <a:pos x="146" y="511"/>
                  </a:cxn>
                  <a:cxn ang="0">
                    <a:pos x="72" y="486"/>
                  </a:cxn>
                  <a:cxn ang="0">
                    <a:pos x="65" y="453"/>
                  </a:cxn>
                  <a:cxn ang="0">
                    <a:pos x="86" y="427"/>
                  </a:cxn>
                  <a:cxn ang="0">
                    <a:pos x="84" y="396"/>
                  </a:cxn>
                  <a:cxn ang="0">
                    <a:pos x="62" y="374"/>
                  </a:cxn>
                  <a:cxn ang="0">
                    <a:pos x="28" y="373"/>
                  </a:cxn>
                  <a:cxn ang="0">
                    <a:pos x="4" y="396"/>
                  </a:cxn>
                  <a:cxn ang="0">
                    <a:pos x="14" y="467"/>
                  </a:cxn>
                  <a:cxn ang="0">
                    <a:pos x="109" y="530"/>
                  </a:cxn>
                  <a:cxn ang="0">
                    <a:pos x="252" y="526"/>
                  </a:cxn>
                  <a:cxn ang="0">
                    <a:pos x="348" y="443"/>
                  </a:cxn>
                  <a:cxn ang="0">
                    <a:pos x="352" y="341"/>
                  </a:cxn>
                  <a:cxn ang="0">
                    <a:pos x="282" y="267"/>
                  </a:cxn>
                  <a:cxn ang="0">
                    <a:pos x="277" y="218"/>
                  </a:cxn>
                  <a:cxn ang="0">
                    <a:pos x="331" y="146"/>
                  </a:cxn>
                  <a:cxn ang="0">
                    <a:pos x="334" y="86"/>
                  </a:cxn>
                  <a:cxn ang="0">
                    <a:pos x="310" y="47"/>
                  </a:cxn>
                  <a:cxn ang="0">
                    <a:pos x="267" y="18"/>
                  </a:cxn>
                  <a:cxn ang="0">
                    <a:pos x="211" y="2"/>
                  </a:cxn>
                  <a:cxn ang="0">
                    <a:pos x="118" y="7"/>
                  </a:cxn>
                  <a:cxn ang="0">
                    <a:pos x="36" y="62"/>
                  </a:cxn>
                  <a:cxn ang="0">
                    <a:pos x="28" y="123"/>
                  </a:cxn>
                  <a:cxn ang="0">
                    <a:pos x="49" y="144"/>
                  </a:cxn>
                  <a:cxn ang="0">
                    <a:pos x="82" y="144"/>
                  </a:cxn>
                  <a:cxn ang="0">
                    <a:pos x="103" y="122"/>
                  </a:cxn>
                  <a:cxn ang="0">
                    <a:pos x="103" y="91"/>
                  </a:cxn>
                  <a:cxn ang="0">
                    <a:pos x="82" y="70"/>
                  </a:cxn>
                  <a:cxn ang="0">
                    <a:pos x="90" y="45"/>
                  </a:cxn>
                  <a:cxn ang="0">
                    <a:pos x="151" y="25"/>
                  </a:cxn>
                  <a:cxn ang="0">
                    <a:pos x="204" y="26"/>
                  </a:cxn>
                  <a:cxn ang="0">
                    <a:pos x="252" y="66"/>
                  </a:cxn>
                  <a:cxn ang="0">
                    <a:pos x="253" y="159"/>
                  </a:cxn>
                  <a:cxn ang="0">
                    <a:pos x="211" y="220"/>
                  </a:cxn>
                  <a:cxn ang="0">
                    <a:pos x="169" y="234"/>
                  </a:cxn>
                  <a:cxn ang="0">
                    <a:pos x="124" y="238"/>
                  </a:cxn>
                  <a:cxn ang="0">
                    <a:pos x="113" y="240"/>
                  </a:cxn>
                  <a:cxn ang="0">
                    <a:pos x="115" y="258"/>
                  </a:cxn>
                  <a:cxn ang="0">
                    <a:pos x="172" y="260"/>
                  </a:cxn>
                </a:cxnLst>
                <a:rect l="0" t="0" r="r" b="b"/>
                <a:pathLst>
                  <a:path w="361" h="538">
                    <a:moveTo>
                      <a:pt x="172" y="260"/>
                    </a:moveTo>
                    <a:lnTo>
                      <a:pt x="214" y="268"/>
                    </a:lnTo>
                    <a:lnTo>
                      <a:pt x="248" y="291"/>
                    </a:lnTo>
                    <a:lnTo>
                      <a:pt x="270" y="331"/>
                    </a:lnTo>
                    <a:lnTo>
                      <a:pt x="278" y="386"/>
                    </a:lnTo>
                    <a:lnTo>
                      <a:pt x="275" y="420"/>
                    </a:lnTo>
                    <a:lnTo>
                      <a:pt x="268" y="447"/>
                    </a:lnTo>
                    <a:lnTo>
                      <a:pt x="257" y="469"/>
                    </a:lnTo>
                    <a:lnTo>
                      <a:pt x="243" y="486"/>
                    </a:lnTo>
                    <a:lnTo>
                      <a:pt x="228" y="499"/>
                    </a:lnTo>
                    <a:lnTo>
                      <a:pt x="211" y="507"/>
                    </a:lnTo>
                    <a:lnTo>
                      <a:pt x="193" y="512"/>
                    </a:lnTo>
                    <a:lnTo>
                      <a:pt x="175" y="513"/>
                    </a:lnTo>
                    <a:lnTo>
                      <a:pt x="146" y="511"/>
                    </a:lnTo>
                    <a:lnTo>
                      <a:pt x="109" y="503"/>
                    </a:lnTo>
                    <a:lnTo>
                      <a:pt x="72" y="486"/>
                    </a:lnTo>
                    <a:lnTo>
                      <a:pt x="42" y="458"/>
                    </a:lnTo>
                    <a:lnTo>
                      <a:pt x="65" y="453"/>
                    </a:lnTo>
                    <a:lnTo>
                      <a:pt x="79" y="441"/>
                    </a:lnTo>
                    <a:lnTo>
                      <a:pt x="86" y="427"/>
                    </a:lnTo>
                    <a:lnTo>
                      <a:pt x="87" y="414"/>
                    </a:lnTo>
                    <a:lnTo>
                      <a:pt x="84" y="396"/>
                    </a:lnTo>
                    <a:lnTo>
                      <a:pt x="75" y="383"/>
                    </a:lnTo>
                    <a:lnTo>
                      <a:pt x="62" y="374"/>
                    </a:lnTo>
                    <a:lnTo>
                      <a:pt x="44" y="370"/>
                    </a:lnTo>
                    <a:lnTo>
                      <a:pt x="28" y="373"/>
                    </a:lnTo>
                    <a:lnTo>
                      <a:pt x="14" y="381"/>
                    </a:lnTo>
                    <a:lnTo>
                      <a:pt x="4" y="396"/>
                    </a:lnTo>
                    <a:lnTo>
                      <a:pt x="0" y="416"/>
                    </a:lnTo>
                    <a:lnTo>
                      <a:pt x="14" y="467"/>
                    </a:lnTo>
                    <a:lnTo>
                      <a:pt x="53" y="505"/>
                    </a:lnTo>
                    <a:lnTo>
                      <a:pt x="109" y="530"/>
                    </a:lnTo>
                    <a:lnTo>
                      <a:pt x="177" y="538"/>
                    </a:lnTo>
                    <a:lnTo>
                      <a:pt x="252" y="526"/>
                    </a:lnTo>
                    <a:lnTo>
                      <a:pt x="310" y="492"/>
                    </a:lnTo>
                    <a:lnTo>
                      <a:pt x="348" y="443"/>
                    </a:lnTo>
                    <a:lnTo>
                      <a:pt x="361" y="386"/>
                    </a:lnTo>
                    <a:lnTo>
                      <a:pt x="352" y="341"/>
                    </a:lnTo>
                    <a:lnTo>
                      <a:pt x="325" y="299"/>
                    </a:lnTo>
                    <a:lnTo>
                      <a:pt x="282" y="267"/>
                    </a:lnTo>
                    <a:lnTo>
                      <a:pt x="225" y="246"/>
                    </a:lnTo>
                    <a:lnTo>
                      <a:pt x="277" y="218"/>
                    </a:lnTo>
                    <a:lnTo>
                      <a:pt x="312" y="184"/>
                    </a:lnTo>
                    <a:lnTo>
                      <a:pt x="331" y="146"/>
                    </a:lnTo>
                    <a:lnTo>
                      <a:pt x="337" y="109"/>
                    </a:lnTo>
                    <a:lnTo>
                      <a:pt x="334" y="86"/>
                    </a:lnTo>
                    <a:lnTo>
                      <a:pt x="325" y="65"/>
                    </a:lnTo>
                    <a:lnTo>
                      <a:pt x="310" y="47"/>
                    </a:lnTo>
                    <a:lnTo>
                      <a:pt x="290" y="31"/>
                    </a:lnTo>
                    <a:lnTo>
                      <a:pt x="267" y="18"/>
                    </a:lnTo>
                    <a:lnTo>
                      <a:pt x="240" y="8"/>
                    </a:lnTo>
                    <a:lnTo>
                      <a:pt x="211" y="2"/>
                    </a:lnTo>
                    <a:lnTo>
                      <a:pt x="178" y="0"/>
                    </a:lnTo>
                    <a:lnTo>
                      <a:pt x="118" y="7"/>
                    </a:lnTo>
                    <a:lnTo>
                      <a:pt x="69" y="29"/>
                    </a:lnTo>
                    <a:lnTo>
                      <a:pt x="36" y="62"/>
                    </a:lnTo>
                    <a:lnTo>
                      <a:pt x="25" y="105"/>
                    </a:lnTo>
                    <a:lnTo>
                      <a:pt x="28" y="123"/>
                    </a:lnTo>
                    <a:lnTo>
                      <a:pt x="36" y="136"/>
                    </a:lnTo>
                    <a:lnTo>
                      <a:pt x="49" y="144"/>
                    </a:lnTo>
                    <a:lnTo>
                      <a:pt x="65" y="147"/>
                    </a:lnTo>
                    <a:lnTo>
                      <a:pt x="82" y="144"/>
                    </a:lnTo>
                    <a:lnTo>
                      <a:pt x="95" y="135"/>
                    </a:lnTo>
                    <a:lnTo>
                      <a:pt x="103" y="122"/>
                    </a:lnTo>
                    <a:lnTo>
                      <a:pt x="105" y="107"/>
                    </a:lnTo>
                    <a:lnTo>
                      <a:pt x="103" y="91"/>
                    </a:lnTo>
                    <a:lnTo>
                      <a:pt x="95" y="78"/>
                    </a:lnTo>
                    <a:lnTo>
                      <a:pt x="82" y="70"/>
                    </a:lnTo>
                    <a:lnTo>
                      <a:pt x="65" y="66"/>
                    </a:lnTo>
                    <a:lnTo>
                      <a:pt x="90" y="45"/>
                    </a:lnTo>
                    <a:lnTo>
                      <a:pt x="120" y="31"/>
                    </a:lnTo>
                    <a:lnTo>
                      <a:pt x="151" y="25"/>
                    </a:lnTo>
                    <a:lnTo>
                      <a:pt x="176" y="22"/>
                    </a:lnTo>
                    <a:lnTo>
                      <a:pt x="204" y="26"/>
                    </a:lnTo>
                    <a:lnTo>
                      <a:pt x="231" y="40"/>
                    </a:lnTo>
                    <a:lnTo>
                      <a:pt x="252" y="66"/>
                    </a:lnTo>
                    <a:lnTo>
                      <a:pt x="261" y="109"/>
                    </a:lnTo>
                    <a:lnTo>
                      <a:pt x="253" y="159"/>
                    </a:lnTo>
                    <a:lnTo>
                      <a:pt x="229" y="202"/>
                    </a:lnTo>
                    <a:lnTo>
                      <a:pt x="211" y="220"/>
                    </a:lnTo>
                    <a:lnTo>
                      <a:pt x="191" y="230"/>
                    </a:lnTo>
                    <a:lnTo>
                      <a:pt x="169" y="234"/>
                    </a:lnTo>
                    <a:lnTo>
                      <a:pt x="142" y="236"/>
                    </a:lnTo>
                    <a:lnTo>
                      <a:pt x="124" y="238"/>
                    </a:lnTo>
                    <a:lnTo>
                      <a:pt x="117" y="238"/>
                    </a:lnTo>
                    <a:lnTo>
                      <a:pt x="113" y="240"/>
                    </a:lnTo>
                    <a:lnTo>
                      <a:pt x="109" y="249"/>
                    </a:lnTo>
                    <a:lnTo>
                      <a:pt x="115" y="258"/>
                    </a:lnTo>
                    <a:lnTo>
                      <a:pt x="130" y="260"/>
                    </a:lnTo>
                    <a:lnTo>
                      <a:pt x="172" y="26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 name="Group 10"/>
            <p:cNvGrpSpPr>
              <a:grpSpLocks noChangeAspect="1"/>
            </p:cNvGrpSpPr>
            <p:nvPr>
              <p:custDataLst>
                <p:tags r:id="rId3"/>
              </p:custDataLst>
            </p:nvPr>
          </p:nvGrpSpPr>
          <p:grpSpPr bwMode="auto">
            <a:xfrm>
              <a:off x="6660233" y="1988841"/>
              <a:ext cx="310941" cy="216023"/>
              <a:chOff x="-4" y="-1"/>
              <a:chExt cx="1389" cy="965"/>
            </a:xfrm>
          </p:grpSpPr>
          <p:sp>
            <p:nvSpPr>
              <p:cNvPr id="65" name="Freeform 11"/>
              <p:cNvSpPr>
                <a:spLocks noChangeAspect="1" noEditPoints="1"/>
              </p:cNvSpPr>
              <p:nvPr/>
            </p:nvSpPr>
            <p:spPr bwMode="auto">
              <a:xfrm>
                <a:off x="-4" y="-1"/>
                <a:ext cx="534" cy="793"/>
              </a:xfrm>
              <a:custGeom>
                <a:avLst/>
                <a:gdLst/>
                <a:ahLst/>
                <a:cxnLst>
                  <a:cxn ang="0">
                    <a:pos x="532" y="6"/>
                  </a:cxn>
                  <a:cxn ang="0">
                    <a:pos x="492" y="2"/>
                  </a:cxn>
                  <a:cxn ang="0">
                    <a:pos x="405" y="10"/>
                  </a:cxn>
                  <a:cxn ang="0">
                    <a:pos x="366" y="19"/>
                  </a:cxn>
                  <a:cxn ang="0">
                    <a:pos x="368" y="46"/>
                  </a:cxn>
                  <a:cxn ang="0">
                    <a:pos x="419" y="49"/>
                  </a:cxn>
                  <a:cxn ang="0">
                    <a:pos x="443" y="59"/>
                  </a:cxn>
                  <a:cxn ang="0">
                    <a:pos x="441" y="90"/>
                  </a:cxn>
                  <a:cxn ang="0">
                    <a:pos x="356" y="327"/>
                  </a:cxn>
                  <a:cxn ang="0">
                    <a:pos x="305" y="289"/>
                  </a:cxn>
                  <a:cxn ang="0">
                    <a:pos x="221" y="291"/>
                  </a:cxn>
                  <a:cxn ang="0">
                    <a:pos x="127" y="345"/>
                  </a:cxn>
                  <a:cxn ang="0">
                    <a:pos x="51" y="437"/>
                  </a:cxn>
                  <a:cxn ang="0">
                    <a:pos x="7" y="552"/>
                  </a:cxn>
                  <a:cxn ang="0">
                    <a:pos x="11" y="686"/>
                  </a:cxn>
                  <a:cxn ang="0">
                    <a:pos x="89" y="780"/>
                  </a:cxn>
                  <a:cxn ang="0">
                    <a:pos x="172" y="792"/>
                  </a:cxn>
                  <a:cxn ang="0">
                    <a:pos x="247" y="756"/>
                  </a:cxn>
                  <a:cxn ang="0">
                    <a:pos x="307" y="742"/>
                  </a:cxn>
                  <a:cxn ang="0">
                    <a:pos x="360" y="787"/>
                  </a:cxn>
                  <a:cxn ang="0">
                    <a:pos x="424" y="789"/>
                  </a:cxn>
                  <a:cxn ang="0">
                    <a:pos x="465" y="757"/>
                  </a:cxn>
                  <a:cxn ang="0">
                    <a:pos x="493" y="697"/>
                  </a:cxn>
                  <a:cxn ang="0">
                    <a:pos x="511" y="633"/>
                  </a:cxn>
                  <a:cxn ang="0">
                    <a:pos x="508" y="610"/>
                  </a:cxn>
                  <a:cxn ang="0">
                    <a:pos x="489" y="613"/>
                  </a:cxn>
                  <a:cxn ang="0">
                    <a:pos x="470" y="682"/>
                  </a:cxn>
                  <a:cxn ang="0">
                    <a:pos x="429" y="757"/>
                  </a:cxn>
                  <a:cxn ang="0">
                    <a:pos x="381" y="764"/>
                  </a:cxn>
                  <a:cxn ang="0">
                    <a:pos x="367" y="735"/>
                  </a:cxn>
                  <a:cxn ang="0">
                    <a:pos x="367" y="687"/>
                  </a:cxn>
                  <a:cxn ang="0">
                    <a:pos x="534" y="13"/>
                  </a:cxn>
                  <a:cxn ang="0">
                    <a:pos x="297" y="659"/>
                  </a:cxn>
                  <a:cxn ang="0">
                    <a:pos x="288" y="677"/>
                  </a:cxn>
                  <a:cxn ang="0">
                    <a:pos x="242" y="727"/>
                  </a:cxn>
                  <a:cxn ang="0">
                    <a:pos x="178" y="765"/>
                  </a:cxn>
                  <a:cxn ang="0">
                    <a:pos x="116" y="758"/>
                  </a:cxn>
                  <a:cxn ang="0">
                    <a:pos x="83" y="698"/>
                  </a:cxn>
                  <a:cxn ang="0">
                    <a:pos x="86" y="608"/>
                  </a:cxn>
                  <a:cxn ang="0">
                    <a:pos x="121" y="469"/>
                  </a:cxn>
                  <a:cxn ang="0">
                    <a:pos x="170" y="371"/>
                  </a:cxn>
                  <a:cxn ang="0">
                    <a:pos x="237" y="316"/>
                  </a:cxn>
                  <a:cxn ang="0">
                    <a:pos x="296" y="313"/>
                  </a:cxn>
                  <a:cxn ang="0">
                    <a:pos x="331" y="338"/>
                  </a:cxn>
                  <a:cxn ang="0">
                    <a:pos x="351" y="373"/>
                  </a:cxn>
                  <a:cxn ang="0">
                    <a:pos x="359" y="402"/>
                  </a:cxn>
                  <a:cxn ang="0">
                    <a:pos x="357" y="427"/>
                  </a:cxn>
                </a:cxnLst>
                <a:rect l="0" t="0" r="r" b="b"/>
                <a:pathLst>
                  <a:path w="534" h="793">
                    <a:moveTo>
                      <a:pt x="534" y="13"/>
                    </a:moveTo>
                    <a:lnTo>
                      <a:pt x="532" y="6"/>
                    </a:lnTo>
                    <a:lnTo>
                      <a:pt x="519" y="0"/>
                    </a:lnTo>
                    <a:lnTo>
                      <a:pt x="492" y="2"/>
                    </a:lnTo>
                    <a:lnTo>
                      <a:pt x="449" y="6"/>
                    </a:lnTo>
                    <a:lnTo>
                      <a:pt x="405" y="10"/>
                    </a:lnTo>
                    <a:lnTo>
                      <a:pt x="377" y="13"/>
                    </a:lnTo>
                    <a:lnTo>
                      <a:pt x="366" y="19"/>
                    </a:lnTo>
                    <a:lnTo>
                      <a:pt x="361" y="34"/>
                    </a:lnTo>
                    <a:lnTo>
                      <a:pt x="368" y="46"/>
                    </a:lnTo>
                    <a:lnTo>
                      <a:pt x="388" y="48"/>
                    </a:lnTo>
                    <a:lnTo>
                      <a:pt x="419" y="49"/>
                    </a:lnTo>
                    <a:lnTo>
                      <a:pt x="436" y="53"/>
                    </a:lnTo>
                    <a:lnTo>
                      <a:pt x="443" y="59"/>
                    </a:lnTo>
                    <a:lnTo>
                      <a:pt x="444" y="67"/>
                    </a:lnTo>
                    <a:lnTo>
                      <a:pt x="441" y="90"/>
                    </a:lnTo>
                    <a:lnTo>
                      <a:pt x="373" y="356"/>
                    </a:lnTo>
                    <a:lnTo>
                      <a:pt x="356" y="327"/>
                    </a:lnTo>
                    <a:lnTo>
                      <a:pt x="333" y="304"/>
                    </a:lnTo>
                    <a:lnTo>
                      <a:pt x="305" y="289"/>
                    </a:lnTo>
                    <a:lnTo>
                      <a:pt x="270" y="284"/>
                    </a:lnTo>
                    <a:lnTo>
                      <a:pt x="221" y="291"/>
                    </a:lnTo>
                    <a:lnTo>
                      <a:pt x="173" y="312"/>
                    </a:lnTo>
                    <a:lnTo>
                      <a:pt x="127" y="345"/>
                    </a:lnTo>
                    <a:lnTo>
                      <a:pt x="86" y="387"/>
                    </a:lnTo>
                    <a:lnTo>
                      <a:pt x="51" y="437"/>
                    </a:lnTo>
                    <a:lnTo>
                      <a:pt x="24" y="492"/>
                    </a:lnTo>
                    <a:lnTo>
                      <a:pt x="7" y="552"/>
                    </a:lnTo>
                    <a:lnTo>
                      <a:pt x="0" y="613"/>
                    </a:lnTo>
                    <a:lnTo>
                      <a:pt x="11" y="686"/>
                    </a:lnTo>
                    <a:lnTo>
                      <a:pt x="42" y="743"/>
                    </a:lnTo>
                    <a:lnTo>
                      <a:pt x="89" y="780"/>
                    </a:lnTo>
                    <a:lnTo>
                      <a:pt x="149" y="793"/>
                    </a:lnTo>
                    <a:lnTo>
                      <a:pt x="172" y="792"/>
                    </a:lnTo>
                    <a:lnTo>
                      <a:pt x="205" y="781"/>
                    </a:lnTo>
                    <a:lnTo>
                      <a:pt x="247" y="756"/>
                    </a:lnTo>
                    <a:lnTo>
                      <a:pt x="295" y="709"/>
                    </a:lnTo>
                    <a:lnTo>
                      <a:pt x="307" y="742"/>
                    </a:lnTo>
                    <a:lnTo>
                      <a:pt x="329" y="769"/>
                    </a:lnTo>
                    <a:lnTo>
                      <a:pt x="360" y="787"/>
                    </a:lnTo>
                    <a:lnTo>
                      <a:pt x="397" y="793"/>
                    </a:lnTo>
                    <a:lnTo>
                      <a:pt x="424" y="789"/>
                    </a:lnTo>
                    <a:lnTo>
                      <a:pt x="446" y="776"/>
                    </a:lnTo>
                    <a:lnTo>
                      <a:pt x="465" y="757"/>
                    </a:lnTo>
                    <a:lnTo>
                      <a:pt x="480" y="731"/>
                    </a:lnTo>
                    <a:lnTo>
                      <a:pt x="493" y="697"/>
                    </a:lnTo>
                    <a:lnTo>
                      <a:pt x="504" y="661"/>
                    </a:lnTo>
                    <a:lnTo>
                      <a:pt x="511" y="633"/>
                    </a:lnTo>
                    <a:lnTo>
                      <a:pt x="514" y="620"/>
                    </a:lnTo>
                    <a:lnTo>
                      <a:pt x="508" y="610"/>
                    </a:lnTo>
                    <a:lnTo>
                      <a:pt x="500" y="609"/>
                    </a:lnTo>
                    <a:lnTo>
                      <a:pt x="489" y="613"/>
                    </a:lnTo>
                    <a:lnTo>
                      <a:pt x="484" y="629"/>
                    </a:lnTo>
                    <a:lnTo>
                      <a:pt x="470" y="682"/>
                    </a:lnTo>
                    <a:lnTo>
                      <a:pt x="452" y="726"/>
                    </a:lnTo>
                    <a:lnTo>
                      <a:pt x="429" y="757"/>
                    </a:lnTo>
                    <a:lnTo>
                      <a:pt x="399" y="768"/>
                    </a:lnTo>
                    <a:lnTo>
                      <a:pt x="381" y="764"/>
                    </a:lnTo>
                    <a:lnTo>
                      <a:pt x="371" y="751"/>
                    </a:lnTo>
                    <a:lnTo>
                      <a:pt x="367" y="735"/>
                    </a:lnTo>
                    <a:lnTo>
                      <a:pt x="366" y="717"/>
                    </a:lnTo>
                    <a:lnTo>
                      <a:pt x="367" y="687"/>
                    </a:lnTo>
                    <a:lnTo>
                      <a:pt x="372" y="663"/>
                    </a:lnTo>
                    <a:lnTo>
                      <a:pt x="534" y="13"/>
                    </a:lnTo>
                    <a:close/>
                    <a:moveTo>
                      <a:pt x="301" y="647"/>
                    </a:moveTo>
                    <a:lnTo>
                      <a:pt x="297" y="659"/>
                    </a:lnTo>
                    <a:lnTo>
                      <a:pt x="293" y="668"/>
                    </a:lnTo>
                    <a:lnTo>
                      <a:pt x="288" y="677"/>
                    </a:lnTo>
                    <a:lnTo>
                      <a:pt x="278" y="689"/>
                    </a:lnTo>
                    <a:lnTo>
                      <a:pt x="242" y="727"/>
                    </a:lnTo>
                    <a:lnTo>
                      <a:pt x="208" y="752"/>
                    </a:lnTo>
                    <a:lnTo>
                      <a:pt x="178" y="765"/>
                    </a:lnTo>
                    <a:lnTo>
                      <a:pt x="151" y="768"/>
                    </a:lnTo>
                    <a:lnTo>
                      <a:pt x="116" y="758"/>
                    </a:lnTo>
                    <a:lnTo>
                      <a:pt x="95" y="732"/>
                    </a:lnTo>
                    <a:lnTo>
                      <a:pt x="83" y="698"/>
                    </a:lnTo>
                    <a:lnTo>
                      <a:pt x="80" y="663"/>
                    </a:lnTo>
                    <a:lnTo>
                      <a:pt x="86" y="608"/>
                    </a:lnTo>
                    <a:lnTo>
                      <a:pt x="101" y="538"/>
                    </a:lnTo>
                    <a:lnTo>
                      <a:pt x="121" y="469"/>
                    </a:lnTo>
                    <a:lnTo>
                      <a:pt x="142" y="417"/>
                    </a:lnTo>
                    <a:lnTo>
                      <a:pt x="170" y="371"/>
                    </a:lnTo>
                    <a:lnTo>
                      <a:pt x="203" y="338"/>
                    </a:lnTo>
                    <a:lnTo>
                      <a:pt x="237" y="316"/>
                    </a:lnTo>
                    <a:lnTo>
                      <a:pt x="271" y="309"/>
                    </a:lnTo>
                    <a:lnTo>
                      <a:pt x="296" y="313"/>
                    </a:lnTo>
                    <a:lnTo>
                      <a:pt x="316" y="323"/>
                    </a:lnTo>
                    <a:lnTo>
                      <a:pt x="331" y="338"/>
                    </a:lnTo>
                    <a:lnTo>
                      <a:pt x="343" y="356"/>
                    </a:lnTo>
                    <a:lnTo>
                      <a:pt x="351" y="373"/>
                    </a:lnTo>
                    <a:lnTo>
                      <a:pt x="356" y="389"/>
                    </a:lnTo>
                    <a:lnTo>
                      <a:pt x="359" y="402"/>
                    </a:lnTo>
                    <a:lnTo>
                      <a:pt x="360" y="408"/>
                    </a:lnTo>
                    <a:lnTo>
                      <a:pt x="357" y="427"/>
                    </a:lnTo>
                    <a:lnTo>
                      <a:pt x="301" y="647"/>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12"/>
              <p:cNvSpPr>
                <a:spLocks noChangeAspect="1"/>
              </p:cNvSpPr>
              <p:nvPr/>
            </p:nvSpPr>
            <p:spPr bwMode="auto">
              <a:xfrm>
                <a:off x="621" y="426"/>
                <a:ext cx="285" cy="523"/>
              </a:xfrm>
              <a:custGeom>
                <a:avLst/>
                <a:gdLst/>
                <a:ahLst/>
                <a:cxnLst>
                  <a:cxn ang="0">
                    <a:pos x="177" y="22"/>
                  </a:cxn>
                  <a:cxn ang="0">
                    <a:pos x="176" y="10"/>
                  </a:cxn>
                  <a:cxn ang="0">
                    <a:pos x="173" y="3"/>
                  </a:cxn>
                  <a:cxn ang="0">
                    <a:pos x="166" y="0"/>
                  </a:cxn>
                  <a:cxn ang="0">
                    <a:pos x="154" y="0"/>
                  </a:cxn>
                  <a:cxn ang="0">
                    <a:pos x="113" y="28"/>
                  </a:cxn>
                  <a:cxn ang="0">
                    <a:pos x="69" y="43"/>
                  </a:cxn>
                  <a:cxn ang="0">
                    <a:pos x="30" y="49"/>
                  </a:cxn>
                  <a:cxn ang="0">
                    <a:pos x="0" y="50"/>
                  </a:cxn>
                  <a:cxn ang="0">
                    <a:pos x="0" y="78"/>
                  </a:cxn>
                  <a:cxn ang="0">
                    <a:pos x="19" y="78"/>
                  </a:cxn>
                  <a:cxn ang="0">
                    <a:pos x="47" y="76"/>
                  </a:cxn>
                  <a:cxn ang="0">
                    <a:pos x="80" y="69"/>
                  </a:cxn>
                  <a:cxn ang="0">
                    <a:pos x="113" y="56"/>
                  </a:cxn>
                  <a:cxn ang="0">
                    <a:pos x="113" y="458"/>
                  </a:cxn>
                  <a:cxn ang="0">
                    <a:pos x="112" y="475"/>
                  </a:cxn>
                  <a:cxn ang="0">
                    <a:pos x="103" y="486"/>
                  </a:cxn>
                  <a:cxn ang="0">
                    <a:pos x="80" y="492"/>
                  </a:cxn>
                  <a:cxn ang="0">
                    <a:pos x="35" y="494"/>
                  </a:cxn>
                  <a:cxn ang="0">
                    <a:pos x="5" y="494"/>
                  </a:cxn>
                  <a:cxn ang="0">
                    <a:pos x="5" y="523"/>
                  </a:cxn>
                  <a:cxn ang="0">
                    <a:pos x="29" y="522"/>
                  </a:cxn>
                  <a:cxn ang="0">
                    <a:pos x="69" y="520"/>
                  </a:cxn>
                  <a:cxn ang="0">
                    <a:pos x="112" y="520"/>
                  </a:cxn>
                  <a:cxn ang="0">
                    <a:pos x="144" y="519"/>
                  </a:cxn>
                  <a:cxn ang="0">
                    <a:pos x="174" y="520"/>
                  </a:cxn>
                  <a:cxn ang="0">
                    <a:pos x="217" y="520"/>
                  </a:cxn>
                  <a:cxn ang="0">
                    <a:pos x="259" y="522"/>
                  </a:cxn>
                  <a:cxn ang="0">
                    <a:pos x="285" y="523"/>
                  </a:cxn>
                  <a:cxn ang="0">
                    <a:pos x="285" y="494"/>
                  </a:cxn>
                  <a:cxn ang="0">
                    <a:pos x="255" y="494"/>
                  </a:cxn>
                  <a:cxn ang="0">
                    <a:pos x="210" y="492"/>
                  </a:cxn>
                  <a:cxn ang="0">
                    <a:pos x="187" y="486"/>
                  </a:cxn>
                  <a:cxn ang="0">
                    <a:pos x="178" y="475"/>
                  </a:cxn>
                  <a:cxn ang="0">
                    <a:pos x="177" y="458"/>
                  </a:cxn>
                  <a:cxn ang="0">
                    <a:pos x="177" y="22"/>
                  </a:cxn>
                </a:cxnLst>
                <a:rect l="0" t="0" r="r" b="b"/>
                <a:pathLst>
                  <a:path w="285" h="523">
                    <a:moveTo>
                      <a:pt x="177" y="22"/>
                    </a:moveTo>
                    <a:lnTo>
                      <a:pt x="176" y="10"/>
                    </a:lnTo>
                    <a:lnTo>
                      <a:pt x="173" y="3"/>
                    </a:lnTo>
                    <a:lnTo>
                      <a:pt x="166" y="0"/>
                    </a:lnTo>
                    <a:lnTo>
                      <a:pt x="154" y="0"/>
                    </a:lnTo>
                    <a:lnTo>
                      <a:pt x="113" y="28"/>
                    </a:lnTo>
                    <a:lnTo>
                      <a:pt x="69" y="43"/>
                    </a:lnTo>
                    <a:lnTo>
                      <a:pt x="30" y="49"/>
                    </a:lnTo>
                    <a:lnTo>
                      <a:pt x="0" y="50"/>
                    </a:lnTo>
                    <a:lnTo>
                      <a:pt x="0" y="78"/>
                    </a:lnTo>
                    <a:lnTo>
                      <a:pt x="19" y="78"/>
                    </a:lnTo>
                    <a:lnTo>
                      <a:pt x="47" y="76"/>
                    </a:lnTo>
                    <a:lnTo>
                      <a:pt x="80" y="69"/>
                    </a:lnTo>
                    <a:lnTo>
                      <a:pt x="113" y="56"/>
                    </a:lnTo>
                    <a:lnTo>
                      <a:pt x="113" y="458"/>
                    </a:lnTo>
                    <a:lnTo>
                      <a:pt x="112" y="475"/>
                    </a:lnTo>
                    <a:lnTo>
                      <a:pt x="103" y="486"/>
                    </a:lnTo>
                    <a:lnTo>
                      <a:pt x="80" y="492"/>
                    </a:lnTo>
                    <a:lnTo>
                      <a:pt x="35" y="494"/>
                    </a:lnTo>
                    <a:lnTo>
                      <a:pt x="5" y="494"/>
                    </a:lnTo>
                    <a:lnTo>
                      <a:pt x="5" y="523"/>
                    </a:lnTo>
                    <a:lnTo>
                      <a:pt x="29" y="522"/>
                    </a:lnTo>
                    <a:lnTo>
                      <a:pt x="69" y="520"/>
                    </a:lnTo>
                    <a:lnTo>
                      <a:pt x="112" y="520"/>
                    </a:lnTo>
                    <a:lnTo>
                      <a:pt x="144" y="519"/>
                    </a:lnTo>
                    <a:lnTo>
                      <a:pt x="174" y="520"/>
                    </a:lnTo>
                    <a:lnTo>
                      <a:pt x="217" y="520"/>
                    </a:lnTo>
                    <a:lnTo>
                      <a:pt x="259" y="522"/>
                    </a:lnTo>
                    <a:lnTo>
                      <a:pt x="285" y="523"/>
                    </a:lnTo>
                    <a:lnTo>
                      <a:pt x="285" y="494"/>
                    </a:lnTo>
                    <a:lnTo>
                      <a:pt x="255" y="494"/>
                    </a:lnTo>
                    <a:lnTo>
                      <a:pt x="210" y="492"/>
                    </a:lnTo>
                    <a:lnTo>
                      <a:pt x="187" y="486"/>
                    </a:lnTo>
                    <a:lnTo>
                      <a:pt x="178" y="475"/>
                    </a:lnTo>
                    <a:lnTo>
                      <a:pt x="177" y="458"/>
                    </a:lnTo>
                    <a:lnTo>
                      <a:pt x="177" y="22"/>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13"/>
              <p:cNvSpPr>
                <a:spLocks noChangeAspect="1"/>
              </p:cNvSpPr>
              <p:nvPr/>
            </p:nvSpPr>
            <p:spPr bwMode="auto">
              <a:xfrm>
                <a:off x="1024" y="426"/>
                <a:ext cx="361" cy="538"/>
              </a:xfrm>
              <a:custGeom>
                <a:avLst/>
                <a:gdLst/>
                <a:ahLst/>
                <a:cxnLst>
                  <a:cxn ang="0">
                    <a:pos x="214" y="268"/>
                  </a:cxn>
                  <a:cxn ang="0">
                    <a:pos x="270" y="331"/>
                  </a:cxn>
                  <a:cxn ang="0">
                    <a:pos x="275" y="420"/>
                  </a:cxn>
                  <a:cxn ang="0">
                    <a:pos x="257" y="469"/>
                  </a:cxn>
                  <a:cxn ang="0">
                    <a:pos x="228" y="499"/>
                  </a:cxn>
                  <a:cxn ang="0">
                    <a:pos x="193" y="512"/>
                  </a:cxn>
                  <a:cxn ang="0">
                    <a:pos x="146" y="511"/>
                  </a:cxn>
                  <a:cxn ang="0">
                    <a:pos x="72" y="486"/>
                  </a:cxn>
                  <a:cxn ang="0">
                    <a:pos x="65" y="453"/>
                  </a:cxn>
                  <a:cxn ang="0">
                    <a:pos x="86" y="427"/>
                  </a:cxn>
                  <a:cxn ang="0">
                    <a:pos x="84" y="396"/>
                  </a:cxn>
                  <a:cxn ang="0">
                    <a:pos x="62" y="374"/>
                  </a:cxn>
                  <a:cxn ang="0">
                    <a:pos x="28" y="373"/>
                  </a:cxn>
                  <a:cxn ang="0">
                    <a:pos x="4" y="396"/>
                  </a:cxn>
                  <a:cxn ang="0">
                    <a:pos x="14" y="467"/>
                  </a:cxn>
                  <a:cxn ang="0">
                    <a:pos x="109" y="530"/>
                  </a:cxn>
                  <a:cxn ang="0">
                    <a:pos x="252" y="526"/>
                  </a:cxn>
                  <a:cxn ang="0">
                    <a:pos x="348" y="443"/>
                  </a:cxn>
                  <a:cxn ang="0">
                    <a:pos x="352" y="341"/>
                  </a:cxn>
                  <a:cxn ang="0">
                    <a:pos x="282" y="267"/>
                  </a:cxn>
                  <a:cxn ang="0">
                    <a:pos x="277" y="218"/>
                  </a:cxn>
                  <a:cxn ang="0">
                    <a:pos x="331" y="146"/>
                  </a:cxn>
                  <a:cxn ang="0">
                    <a:pos x="334" y="86"/>
                  </a:cxn>
                  <a:cxn ang="0">
                    <a:pos x="310" y="47"/>
                  </a:cxn>
                  <a:cxn ang="0">
                    <a:pos x="267" y="18"/>
                  </a:cxn>
                  <a:cxn ang="0">
                    <a:pos x="211" y="2"/>
                  </a:cxn>
                  <a:cxn ang="0">
                    <a:pos x="118" y="7"/>
                  </a:cxn>
                  <a:cxn ang="0">
                    <a:pos x="36" y="62"/>
                  </a:cxn>
                  <a:cxn ang="0">
                    <a:pos x="28" y="123"/>
                  </a:cxn>
                  <a:cxn ang="0">
                    <a:pos x="49" y="144"/>
                  </a:cxn>
                  <a:cxn ang="0">
                    <a:pos x="82" y="144"/>
                  </a:cxn>
                  <a:cxn ang="0">
                    <a:pos x="103" y="122"/>
                  </a:cxn>
                  <a:cxn ang="0">
                    <a:pos x="103" y="91"/>
                  </a:cxn>
                  <a:cxn ang="0">
                    <a:pos x="82" y="70"/>
                  </a:cxn>
                  <a:cxn ang="0">
                    <a:pos x="90" y="45"/>
                  </a:cxn>
                  <a:cxn ang="0">
                    <a:pos x="151" y="25"/>
                  </a:cxn>
                  <a:cxn ang="0">
                    <a:pos x="204" y="26"/>
                  </a:cxn>
                  <a:cxn ang="0">
                    <a:pos x="252" y="66"/>
                  </a:cxn>
                  <a:cxn ang="0">
                    <a:pos x="253" y="159"/>
                  </a:cxn>
                  <a:cxn ang="0">
                    <a:pos x="211" y="220"/>
                  </a:cxn>
                  <a:cxn ang="0">
                    <a:pos x="169" y="234"/>
                  </a:cxn>
                  <a:cxn ang="0">
                    <a:pos x="124" y="238"/>
                  </a:cxn>
                  <a:cxn ang="0">
                    <a:pos x="113" y="240"/>
                  </a:cxn>
                  <a:cxn ang="0">
                    <a:pos x="115" y="258"/>
                  </a:cxn>
                  <a:cxn ang="0">
                    <a:pos x="172" y="260"/>
                  </a:cxn>
                </a:cxnLst>
                <a:rect l="0" t="0" r="r" b="b"/>
                <a:pathLst>
                  <a:path w="361" h="538">
                    <a:moveTo>
                      <a:pt x="172" y="260"/>
                    </a:moveTo>
                    <a:lnTo>
                      <a:pt x="214" y="268"/>
                    </a:lnTo>
                    <a:lnTo>
                      <a:pt x="248" y="291"/>
                    </a:lnTo>
                    <a:lnTo>
                      <a:pt x="270" y="331"/>
                    </a:lnTo>
                    <a:lnTo>
                      <a:pt x="278" y="386"/>
                    </a:lnTo>
                    <a:lnTo>
                      <a:pt x="275" y="420"/>
                    </a:lnTo>
                    <a:lnTo>
                      <a:pt x="268" y="447"/>
                    </a:lnTo>
                    <a:lnTo>
                      <a:pt x="257" y="469"/>
                    </a:lnTo>
                    <a:lnTo>
                      <a:pt x="243" y="486"/>
                    </a:lnTo>
                    <a:lnTo>
                      <a:pt x="228" y="499"/>
                    </a:lnTo>
                    <a:lnTo>
                      <a:pt x="211" y="507"/>
                    </a:lnTo>
                    <a:lnTo>
                      <a:pt x="193" y="512"/>
                    </a:lnTo>
                    <a:lnTo>
                      <a:pt x="175" y="513"/>
                    </a:lnTo>
                    <a:lnTo>
                      <a:pt x="146" y="511"/>
                    </a:lnTo>
                    <a:lnTo>
                      <a:pt x="109" y="503"/>
                    </a:lnTo>
                    <a:lnTo>
                      <a:pt x="72" y="486"/>
                    </a:lnTo>
                    <a:lnTo>
                      <a:pt x="42" y="458"/>
                    </a:lnTo>
                    <a:lnTo>
                      <a:pt x="65" y="453"/>
                    </a:lnTo>
                    <a:lnTo>
                      <a:pt x="79" y="441"/>
                    </a:lnTo>
                    <a:lnTo>
                      <a:pt x="86" y="427"/>
                    </a:lnTo>
                    <a:lnTo>
                      <a:pt x="87" y="414"/>
                    </a:lnTo>
                    <a:lnTo>
                      <a:pt x="84" y="396"/>
                    </a:lnTo>
                    <a:lnTo>
                      <a:pt x="75" y="383"/>
                    </a:lnTo>
                    <a:lnTo>
                      <a:pt x="62" y="374"/>
                    </a:lnTo>
                    <a:lnTo>
                      <a:pt x="44" y="370"/>
                    </a:lnTo>
                    <a:lnTo>
                      <a:pt x="28" y="373"/>
                    </a:lnTo>
                    <a:lnTo>
                      <a:pt x="14" y="381"/>
                    </a:lnTo>
                    <a:lnTo>
                      <a:pt x="4" y="396"/>
                    </a:lnTo>
                    <a:lnTo>
                      <a:pt x="0" y="416"/>
                    </a:lnTo>
                    <a:lnTo>
                      <a:pt x="14" y="467"/>
                    </a:lnTo>
                    <a:lnTo>
                      <a:pt x="53" y="505"/>
                    </a:lnTo>
                    <a:lnTo>
                      <a:pt x="109" y="530"/>
                    </a:lnTo>
                    <a:lnTo>
                      <a:pt x="177" y="538"/>
                    </a:lnTo>
                    <a:lnTo>
                      <a:pt x="252" y="526"/>
                    </a:lnTo>
                    <a:lnTo>
                      <a:pt x="310" y="492"/>
                    </a:lnTo>
                    <a:lnTo>
                      <a:pt x="348" y="443"/>
                    </a:lnTo>
                    <a:lnTo>
                      <a:pt x="361" y="386"/>
                    </a:lnTo>
                    <a:lnTo>
                      <a:pt x="352" y="341"/>
                    </a:lnTo>
                    <a:lnTo>
                      <a:pt x="325" y="299"/>
                    </a:lnTo>
                    <a:lnTo>
                      <a:pt x="282" y="267"/>
                    </a:lnTo>
                    <a:lnTo>
                      <a:pt x="225" y="246"/>
                    </a:lnTo>
                    <a:lnTo>
                      <a:pt x="277" y="218"/>
                    </a:lnTo>
                    <a:lnTo>
                      <a:pt x="312" y="184"/>
                    </a:lnTo>
                    <a:lnTo>
                      <a:pt x="331" y="146"/>
                    </a:lnTo>
                    <a:lnTo>
                      <a:pt x="337" y="109"/>
                    </a:lnTo>
                    <a:lnTo>
                      <a:pt x="334" y="86"/>
                    </a:lnTo>
                    <a:lnTo>
                      <a:pt x="325" y="65"/>
                    </a:lnTo>
                    <a:lnTo>
                      <a:pt x="310" y="47"/>
                    </a:lnTo>
                    <a:lnTo>
                      <a:pt x="290" y="31"/>
                    </a:lnTo>
                    <a:lnTo>
                      <a:pt x="267" y="18"/>
                    </a:lnTo>
                    <a:lnTo>
                      <a:pt x="240" y="8"/>
                    </a:lnTo>
                    <a:lnTo>
                      <a:pt x="211" y="2"/>
                    </a:lnTo>
                    <a:lnTo>
                      <a:pt x="178" y="0"/>
                    </a:lnTo>
                    <a:lnTo>
                      <a:pt x="118" y="7"/>
                    </a:lnTo>
                    <a:lnTo>
                      <a:pt x="69" y="29"/>
                    </a:lnTo>
                    <a:lnTo>
                      <a:pt x="36" y="62"/>
                    </a:lnTo>
                    <a:lnTo>
                      <a:pt x="25" y="105"/>
                    </a:lnTo>
                    <a:lnTo>
                      <a:pt x="28" y="123"/>
                    </a:lnTo>
                    <a:lnTo>
                      <a:pt x="36" y="136"/>
                    </a:lnTo>
                    <a:lnTo>
                      <a:pt x="49" y="144"/>
                    </a:lnTo>
                    <a:lnTo>
                      <a:pt x="65" y="147"/>
                    </a:lnTo>
                    <a:lnTo>
                      <a:pt x="82" y="144"/>
                    </a:lnTo>
                    <a:lnTo>
                      <a:pt x="95" y="135"/>
                    </a:lnTo>
                    <a:lnTo>
                      <a:pt x="103" y="122"/>
                    </a:lnTo>
                    <a:lnTo>
                      <a:pt x="105" y="107"/>
                    </a:lnTo>
                    <a:lnTo>
                      <a:pt x="103" y="91"/>
                    </a:lnTo>
                    <a:lnTo>
                      <a:pt x="95" y="78"/>
                    </a:lnTo>
                    <a:lnTo>
                      <a:pt x="82" y="70"/>
                    </a:lnTo>
                    <a:lnTo>
                      <a:pt x="65" y="66"/>
                    </a:lnTo>
                    <a:lnTo>
                      <a:pt x="90" y="45"/>
                    </a:lnTo>
                    <a:lnTo>
                      <a:pt x="120" y="31"/>
                    </a:lnTo>
                    <a:lnTo>
                      <a:pt x="151" y="25"/>
                    </a:lnTo>
                    <a:lnTo>
                      <a:pt x="176" y="22"/>
                    </a:lnTo>
                    <a:lnTo>
                      <a:pt x="204" y="26"/>
                    </a:lnTo>
                    <a:lnTo>
                      <a:pt x="231" y="40"/>
                    </a:lnTo>
                    <a:lnTo>
                      <a:pt x="252" y="66"/>
                    </a:lnTo>
                    <a:lnTo>
                      <a:pt x="261" y="109"/>
                    </a:lnTo>
                    <a:lnTo>
                      <a:pt x="253" y="159"/>
                    </a:lnTo>
                    <a:lnTo>
                      <a:pt x="229" y="202"/>
                    </a:lnTo>
                    <a:lnTo>
                      <a:pt x="211" y="220"/>
                    </a:lnTo>
                    <a:lnTo>
                      <a:pt x="191" y="230"/>
                    </a:lnTo>
                    <a:lnTo>
                      <a:pt x="169" y="234"/>
                    </a:lnTo>
                    <a:lnTo>
                      <a:pt x="142" y="236"/>
                    </a:lnTo>
                    <a:lnTo>
                      <a:pt x="124" y="238"/>
                    </a:lnTo>
                    <a:lnTo>
                      <a:pt x="117" y="238"/>
                    </a:lnTo>
                    <a:lnTo>
                      <a:pt x="113" y="240"/>
                    </a:lnTo>
                    <a:lnTo>
                      <a:pt x="109" y="249"/>
                    </a:lnTo>
                    <a:lnTo>
                      <a:pt x="115" y="258"/>
                    </a:lnTo>
                    <a:lnTo>
                      <a:pt x="130" y="260"/>
                    </a:lnTo>
                    <a:lnTo>
                      <a:pt x="172" y="26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82" name="矩形 81"/>
          <p:cNvSpPr/>
          <p:nvPr/>
        </p:nvSpPr>
        <p:spPr>
          <a:xfrm>
            <a:off x="76200" y="2133600"/>
            <a:ext cx="4500594" cy="4179606"/>
          </a:xfrm>
          <a:prstGeom prst="rect">
            <a:avLst/>
          </a:prstGeom>
        </p:spPr>
        <p:txBody>
          <a:bodyPr wrap="square">
            <a:spAutoFit/>
          </a:bodyPr>
          <a:lstStyle/>
          <a:p>
            <a:pPr marL="342900" lvl="0" indent="-342900">
              <a:spcBef>
                <a:spcPct val="20000"/>
              </a:spcBef>
              <a:buFontTx/>
              <a:buChar char="•"/>
            </a:pPr>
            <a:r>
              <a:rPr lang="en-US" sz="1600" b="1" kern="0" dirty="0" smtClean="0">
                <a:solidFill>
                  <a:srgbClr val="000000"/>
                </a:solidFill>
                <a:latin typeface="Verdana"/>
              </a:rPr>
              <a:t>Capacity study of relay scenarios</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Gaussian </a:t>
            </a:r>
            <a:r>
              <a:rPr lang="en-US" sz="1600" kern="0" dirty="0" smtClean="0">
                <a:solidFill>
                  <a:srgbClr val="474747"/>
                </a:solidFill>
                <a:latin typeface="Verdana"/>
              </a:rPr>
              <a:t>relay channel and </a:t>
            </a:r>
            <a:r>
              <a:rPr lang="en-US" sz="1600" kern="0" dirty="0" smtClean="0">
                <a:solidFill>
                  <a:srgbClr val="474747"/>
                </a:solidFill>
                <a:latin typeface="Verdana"/>
              </a:rPr>
              <a:t>PPM modulations </a:t>
            </a:r>
            <a:r>
              <a:rPr lang="en-US" sz="1600" kern="0" dirty="0" smtClean="0">
                <a:solidFill>
                  <a:srgbClr val="474747"/>
                </a:solidFill>
                <a:latin typeface="Verdana"/>
              </a:rPr>
              <a:t>are considered</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Decode-and-forward </a:t>
            </a:r>
            <a:r>
              <a:rPr lang="en-US" sz="1600" kern="0" dirty="0" smtClean="0">
                <a:solidFill>
                  <a:srgbClr val="474747"/>
                </a:solidFill>
                <a:latin typeface="Verdana"/>
              </a:rPr>
              <a:t>strategy at relay is considered</a:t>
            </a:r>
          </a:p>
          <a:p>
            <a:pPr marL="342900" lvl="0" indent="-342900">
              <a:spcBef>
                <a:spcPct val="20000"/>
              </a:spcBef>
              <a:buFontTx/>
              <a:buChar char="•"/>
            </a:pPr>
            <a:r>
              <a:rPr lang="en-US" sz="1600" b="1" kern="0" dirty="0" smtClean="0">
                <a:solidFill>
                  <a:srgbClr val="000000"/>
                </a:solidFill>
                <a:latin typeface="Verdana"/>
              </a:rPr>
              <a:t>Status</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Best scenario for best performance is a full duplex relay; can also be added to network without </a:t>
            </a:r>
            <a:r>
              <a:rPr lang="en-US" sz="1600" kern="0" dirty="0" smtClean="0">
                <a:solidFill>
                  <a:srgbClr val="474747"/>
                </a:solidFill>
                <a:latin typeface="Verdana"/>
              </a:rPr>
              <a:t>disruption (source needs not be informed)</a:t>
            </a:r>
          </a:p>
          <a:p>
            <a:pPr marL="285750" indent="-285750">
              <a:spcBef>
                <a:spcPct val="20000"/>
              </a:spcBef>
              <a:buClr>
                <a:srgbClr val="1D97C3"/>
              </a:buClr>
              <a:buFont typeface="Wingdings" pitchFamily="2" charset="2"/>
              <a:buChar char="§"/>
            </a:pPr>
            <a:r>
              <a:rPr lang="en-US" sz="1600" b="1" kern="0" dirty="0" smtClean="0">
                <a:solidFill>
                  <a:srgbClr val="000000"/>
                </a:solidFill>
                <a:latin typeface="Verdana"/>
              </a:rPr>
              <a:t>Work is not complete (ongoing)</a:t>
            </a:r>
            <a:endParaRPr lang="en-US" sz="1600" b="1" kern="0" dirty="0" smtClean="0">
              <a:solidFill>
                <a:srgbClr val="000000"/>
              </a:solidFill>
              <a:latin typeface="Verdana"/>
            </a:endParaRPr>
          </a:p>
          <a:p>
            <a:pPr marL="742950" lvl="1" indent="-285750">
              <a:spcBef>
                <a:spcPct val="20000"/>
              </a:spcBef>
              <a:buClr>
                <a:srgbClr val="1D97C3"/>
              </a:buClr>
              <a:buFont typeface="Wingdings" pitchFamily="2" charset="2"/>
              <a:buChar char="§"/>
            </a:pPr>
            <a:endParaRPr lang="en-US" sz="1600" kern="0" dirty="0" smtClean="0">
              <a:solidFill>
                <a:srgbClr val="474747"/>
              </a:solidFill>
              <a:latin typeface="Verdana"/>
            </a:endParaRPr>
          </a:p>
          <a:p>
            <a:pPr marL="742950" lvl="1" indent="-285750">
              <a:spcBef>
                <a:spcPct val="20000"/>
              </a:spcBef>
              <a:buClr>
                <a:srgbClr val="1D97C3"/>
              </a:buClr>
              <a:buFont typeface="Wingdings" pitchFamily="2" charset="2"/>
              <a:buChar char="§"/>
            </a:pPr>
            <a:endParaRPr lang="en-US" sz="1600" kern="0" dirty="0" smtClean="0">
              <a:solidFill>
                <a:srgbClr val="474747"/>
              </a:solidFill>
              <a:latin typeface="Verdana"/>
            </a:endParaRPr>
          </a:p>
          <a:p>
            <a:pPr marL="742950" lvl="1" indent="-285750">
              <a:spcBef>
                <a:spcPct val="20000"/>
              </a:spcBef>
              <a:buClr>
                <a:srgbClr val="1D97C3"/>
              </a:buClr>
              <a:buFont typeface="Wingdings" pitchFamily="2" charset="2"/>
              <a:buChar char="§"/>
            </a:pPr>
            <a:endParaRPr lang="en-US" sz="1600" kern="0" dirty="0" smtClean="0">
              <a:solidFill>
                <a:srgbClr val="474747"/>
              </a:solidFill>
              <a:latin typeface="Verdana"/>
            </a:endParaRPr>
          </a:p>
        </p:txBody>
      </p:sp>
      <p:sp>
        <p:nvSpPr>
          <p:cNvPr id="33" name="Rectangle 32"/>
          <p:cNvSpPr/>
          <p:nvPr/>
        </p:nvSpPr>
        <p:spPr>
          <a:xfrm>
            <a:off x="4643438" y="1857364"/>
            <a:ext cx="4392488"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 descr="C:\Documents and Settings\adminhuangli\Desktop\Picture1.png"/>
          <p:cNvPicPr>
            <a:picLocks noChangeAspect="1" noChangeArrowheads="1"/>
          </p:cNvPicPr>
          <p:nvPr/>
        </p:nvPicPr>
        <p:blipFill>
          <a:blip r:embed="rId5" cstate="print"/>
          <a:srcRect/>
          <a:stretch>
            <a:fillRect/>
          </a:stretch>
        </p:blipFill>
        <p:spPr bwMode="auto">
          <a:xfrm>
            <a:off x="5791227" y="4643446"/>
            <a:ext cx="2566987" cy="158750"/>
          </a:xfrm>
          <a:prstGeom prst="rect">
            <a:avLst/>
          </a:prstGeom>
          <a:noFill/>
        </p:spPr>
      </p:pic>
      <p:sp>
        <p:nvSpPr>
          <p:cNvPr id="35" name="矩形 59"/>
          <p:cNvSpPr/>
          <p:nvPr/>
        </p:nvSpPr>
        <p:spPr>
          <a:xfrm>
            <a:off x="3733800" y="3429000"/>
            <a:ext cx="4286248" cy="498598"/>
          </a:xfrm>
          <a:prstGeom prst="rect">
            <a:avLst/>
          </a:prstGeom>
        </p:spPr>
        <p:txBody>
          <a:bodyPr wrap="square">
            <a:spAutoFit/>
          </a:bodyPr>
          <a:lstStyle/>
          <a:p>
            <a:pPr marL="342900" lvl="0" indent="-342900">
              <a:spcBef>
                <a:spcPct val="20000"/>
              </a:spcBef>
            </a:pPr>
            <a:r>
              <a:rPr lang="en-US" b="1" kern="0" dirty="0" smtClean="0">
                <a:solidFill>
                  <a:srgbClr val="000000"/>
                </a:solidFill>
                <a:latin typeface="Verdana"/>
              </a:rPr>
              <a:t>Scenario, </a:t>
            </a:r>
            <a:r>
              <a:rPr lang="en-US" b="1" kern="0" dirty="0" smtClean="0">
                <a:solidFill>
                  <a:srgbClr val="000000"/>
                </a:solidFill>
                <a:latin typeface="Verdana"/>
              </a:rPr>
              <a:t>full duplex relay</a:t>
            </a:r>
          </a:p>
          <a:p>
            <a:pPr marL="742950" lvl="1" indent="-285750">
              <a:spcBef>
                <a:spcPct val="20000"/>
              </a:spcBef>
              <a:buClr>
                <a:srgbClr val="1D97C3"/>
              </a:buClr>
            </a:pPr>
            <a:r>
              <a:rPr lang="en-US" kern="0" dirty="0" smtClean="0">
                <a:solidFill>
                  <a:srgbClr val="474747"/>
                </a:solidFill>
                <a:latin typeface="Verdana"/>
              </a:rPr>
              <a:t>Relay transmit and receive simultaneously</a:t>
            </a:r>
          </a:p>
        </p:txBody>
      </p:sp>
      <p:pic>
        <p:nvPicPr>
          <p:cNvPr id="36" name="Picture 4"/>
          <p:cNvPicPr>
            <a:picLocks noChangeAspect="1" noChangeArrowheads="1"/>
          </p:cNvPicPr>
          <p:nvPr/>
        </p:nvPicPr>
        <p:blipFill>
          <a:blip r:embed="rId6" cstate="print"/>
          <a:srcRect/>
          <a:stretch>
            <a:fillRect/>
          </a:stretch>
        </p:blipFill>
        <p:spPr bwMode="auto">
          <a:xfrm>
            <a:off x="5261300" y="4870870"/>
            <a:ext cx="3168352" cy="1413975"/>
          </a:xfrm>
          <a:prstGeom prst="rect">
            <a:avLst/>
          </a:prstGeom>
          <a:noFill/>
          <a:ln w="9525">
            <a:noFill/>
            <a:miter lim="800000"/>
            <a:headEnd/>
            <a:tailEnd/>
          </a:ln>
        </p:spPr>
      </p:pic>
      <p:sp>
        <p:nvSpPr>
          <p:cNvPr id="37" name="Rectangle 36"/>
          <p:cNvSpPr/>
          <p:nvPr/>
        </p:nvSpPr>
        <p:spPr>
          <a:xfrm>
            <a:off x="7772400" y="3581400"/>
            <a:ext cx="1224136"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3"/>
          <p:cNvPicPr>
            <a:picLocks noChangeAspect="1" noChangeArrowheads="1"/>
          </p:cNvPicPr>
          <p:nvPr/>
        </p:nvPicPr>
        <p:blipFill>
          <a:blip r:embed="rId7" cstate="print"/>
          <a:srcRect/>
          <a:stretch>
            <a:fillRect/>
          </a:stretch>
        </p:blipFill>
        <p:spPr bwMode="auto">
          <a:xfrm>
            <a:off x="7848600" y="3657600"/>
            <a:ext cx="936104" cy="513057"/>
          </a:xfrm>
          <a:prstGeom prst="rect">
            <a:avLst/>
          </a:prstGeom>
          <a:noFill/>
          <a:ln w="9525">
            <a:noFill/>
            <a:miter lim="800000"/>
            <a:headEnd/>
            <a:tailEnd/>
          </a:ln>
        </p:spPr>
      </p:pic>
      <p:sp>
        <p:nvSpPr>
          <p:cNvPr id="42" name="Slide Number Placeholder 3"/>
          <p:cNvSpPr>
            <a:spLocks noGrp="1"/>
          </p:cNvSpPr>
          <p:nvPr>
            <p:ph type="sldNum" sz="quarter" idx="12"/>
          </p:nvPr>
        </p:nvSpPr>
        <p:spPr>
          <a:xfrm>
            <a:off x="4344988" y="6475413"/>
            <a:ext cx="530225" cy="182562"/>
          </a:xfrm>
          <a:noFill/>
        </p:spPr>
        <p:txBody>
          <a:bodyPr/>
          <a:lstStyle/>
          <a:p>
            <a:r>
              <a:rPr lang="en-US" altLang="zh-CN" dirty="0"/>
              <a:t>Slide </a:t>
            </a:r>
            <a:fld id="{23FF1C1B-DC22-4BC4-850F-478FCC36F426}" type="slidenum">
              <a:rPr lang="en-US" altLang="zh-CN"/>
              <a:pPr/>
              <a:t>12</a:t>
            </a:fld>
            <a:endParaRPr lang="en-US" altLang="zh-CN" dirty="0"/>
          </a:p>
        </p:txBody>
      </p:sp>
      <p:sp>
        <p:nvSpPr>
          <p:cNvPr id="43"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标题 82"/>
          <p:cNvSpPr>
            <a:spLocks noGrp="1"/>
          </p:cNvSpPr>
          <p:nvPr>
            <p:ph type="title"/>
          </p:nvPr>
        </p:nvSpPr>
        <p:spPr>
          <a:xfrm>
            <a:off x="685800" y="685800"/>
            <a:ext cx="7772400" cy="457200"/>
          </a:xfrm>
          <a:prstGeom prst="rect">
            <a:avLst/>
          </a:prstGeom>
        </p:spPr>
        <p:txBody>
          <a:bodyPr/>
          <a:lstStyle/>
          <a:p>
            <a:r>
              <a:rPr lang="en-US" dirty="0" smtClean="0"/>
              <a:t>Capacity Study of Relay Communication</a:t>
            </a:r>
            <a:endParaRPr lang="zh-CN" altLang="en-US" dirty="0"/>
          </a:p>
        </p:txBody>
      </p:sp>
      <p:sp>
        <p:nvSpPr>
          <p:cNvPr id="82" name="矩形 81"/>
          <p:cNvSpPr/>
          <p:nvPr/>
        </p:nvSpPr>
        <p:spPr>
          <a:xfrm>
            <a:off x="152400" y="1905000"/>
            <a:ext cx="5653862" cy="4130361"/>
          </a:xfrm>
          <a:prstGeom prst="rect">
            <a:avLst/>
          </a:prstGeom>
        </p:spPr>
        <p:txBody>
          <a:bodyPr wrap="square">
            <a:spAutoFit/>
          </a:bodyPr>
          <a:lstStyle/>
          <a:p>
            <a:pPr marL="342900" lvl="0" indent="-342900">
              <a:spcBef>
                <a:spcPct val="20000"/>
              </a:spcBef>
              <a:buFontTx/>
              <a:buChar char="•"/>
            </a:pPr>
            <a:r>
              <a:rPr lang="en-US" sz="1600" b="1" kern="0" dirty="0" smtClean="0">
                <a:solidFill>
                  <a:srgbClr val="000000"/>
                </a:solidFill>
                <a:latin typeface="Verdana"/>
              </a:rPr>
              <a:t>Objective</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Investigate capacity behavior of a relay </a:t>
            </a:r>
            <a:r>
              <a:rPr lang="en-US" sz="1600" kern="0" dirty="0" smtClean="0">
                <a:solidFill>
                  <a:srgbClr val="474747"/>
                </a:solidFill>
                <a:latin typeface="Verdana"/>
              </a:rPr>
              <a:t>channel based on PMM with half-duplex or full-duplex relay node.</a:t>
            </a:r>
            <a:endParaRPr lang="en-US" sz="1600" kern="0" dirty="0" smtClean="0">
              <a:solidFill>
                <a:srgbClr val="474747"/>
              </a:solidFill>
              <a:latin typeface="Verdana"/>
            </a:endParaRPr>
          </a:p>
          <a:p>
            <a:pPr marL="342900" indent="-342900">
              <a:spcBef>
                <a:spcPct val="20000"/>
              </a:spcBef>
              <a:buFontTx/>
              <a:buChar char="•"/>
            </a:pPr>
            <a:r>
              <a:rPr lang="en-US" sz="1600" b="1" kern="0" dirty="0" smtClean="0">
                <a:solidFill>
                  <a:srgbClr val="000000"/>
                </a:solidFill>
                <a:latin typeface="Verdana"/>
              </a:rPr>
              <a:t>Achievable-rate study in </a:t>
            </a:r>
            <a:r>
              <a:rPr lang="en-US" sz="1600" b="1" kern="0" dirty="0" smtClean="0">
                <a:solidFill>
                  <a:srgbClr val="000000"/>
                </a:solidFill>
                <a:latin typeface="Verdana"/>
              </a:rPr>
              <a:t>non-coherent </a:t>
            </a:r>
            <a:r>
              <a:rPr lang="en-US" sz="1600" b="1" kern="0" dirty="0" smtClean="0">
                <a:solidFill>
                  <a:srgbClr val="000000"/>
                </a:solidFill>
                <a:latin typeface="Verdana"/>
              </a:rPr>
              <a:t>channel</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Full-duplex schemes achieve higher rates which result in better energy efficiency.</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Full-duplex scheme with </a:t>
            </a:r>
            <a:r>
              <a:rPr lang="en-US" sz="1600" kern="0" dirty="0" smtClean="0">
                <a:solidFill>
                  <a:srgbClr val="474747"/>
                </a:solidFill>
                <a:latin typeface="Verdana"/>
              </a:rPr>
              <a:t>cooperation </a:t>
            </a:r>
            <a:r>
              <a:rPr lang="en-US" sz="1600" kern="0" dirty="0" smtClean="0">
                <a:solidFill>
                  <a:srgbClr val="474747"/>
                </a:solidFill>
                <a:latin typeface="Verdana"/>
              </a:rPr>
              <a:t>is superior to the one without cooperation.</a:t>
            </a:r>
          </a:p>
          <a:p>
            <a:pPr marL="342900" lvl="0" indent="-342900">
              <a:spcBef>
                <a:spcPct val="20000"/>
              </a:spcBef>
              <a:buFontTx/>
              <a:buChar char="•"/>
            </a:pPr>
            <a:r>
              <a:rPr lang="en-US" sz="1600" b="1" kern="0" dirty="0" smtClean="0">
                <a:solidFill>
                  <a:srgbClr val="000000"/>
                </a:solidFill>
                <a:latin typeface="Verdana"/>
              </a:rPr>
              <a:t>BER evaluation based on PPM</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Focusing </a:t>
            </a:r>
            <a:r>
              <a:rPr lang="en-US" sz="1600" kern="0" dirty="0" smtClean="0">
                <a:solidFill>
                  <a:srgbClr val="474747"/>
                </a:solidFill>
                <a:latin typeface="Verdana"/>
              </a:rPr>
              <a:t>on </a:t>
            </a:r>
            <a:r>
              <a:rPr lang="en-US" sz="1600" kern="0" dirty="0" smtClean="0">
                <a:solidFill>
                  <a:srgbClr val="474747"/>
                </a:solidFill>
                <a:latin typeface="Verdana"/>
              </a:rPr>
              <a:t>a BER </a:t>
            </a:r>
            <a:r>
              <a:rPr lang="en-US" sz="1600" kern="0" dirty="0" smtClean="0">
                <a:solidFill>
                  <a:srgbClr val="474747"/>
                </a:solidFill>
                <a:latin typeface="Verdana"/>
              </a:rPr>
              <a:t>level </a:t>
            </a:r>
            <a:r>
              <a:rPr lang="en-US" sz="1600" kern="0" dirty="0" smtClean="0">
                <a:solidFill>
                  <a:srgbClr val="474747"/>
                </a:solidFill>
                <a:latin typeface="Verdana"/>
              </a:rPr>
              <a:t>of 10</a:t>
            </a:r>
            <a:r>
              <a:rPr lang="en-US" sz="1600" kern="0" baseline="30000" dirty="0" smtClean="0">
                <a:solidFill>
                  <a:srgbClr val="474747"/>
                </a:solidFill>
                <a:latin typeface="Verdana"/>
              </a:rPr>
              <a:t>-4</a:t>
            </a:r>
            <a:r>
              <a:rPr lang="en-US" sz="1600" kern="0" dirty="0" smtClean="0">
                <a:solidFill>
                  <a:srgbClr val="474747"/>
                </a:solidFill>
                <a:latin typeface="Verdana"/>
              </a:rPr>
              <a:t>, about </a:t>
            </a:r>
            <a:r>
              <a:rPr lang="en-US" sz="1600" kern="0" dirty="0" smtClean="0">
                <a:solidFill>
                  <a:srgbClr val="474747"/>
                </a:solidFill>
                <a:latin typeface="Verdana"/>
              </a:rPr>
              <a:t>3 to 4 dB </a:t>
            </a:r>
            <a:r>
              <a:rPr lang="en-US" sz="1600" kern="0" dirty="0" smtClean="0">
                <a:solidFill>
                  <a:srgbClr val="474747"/>
                </a:solidFill>
                <a:latin typeface="Verdana"/>
              </a:rPr>
              <a:t>can be saved by using duplex schemes.</a:t>
            </a:r>
          </a:p>
          <a:p>
            <a:pPr marL="742950" lvl="1" indent="-285750">
              <a:spcBef>
                <a:spcPct val="20000"/>
              </a:spcBef>
              <a:buClr>
                <a:srgbClr val="1D97C3"/>
              </a:buClr>
              <a:buFont typeface="Wingdings" pitchFamily="2" charset="2"/>
              <a:buChar char="§"/>
            </a:pPr>
            <a:r>
              <a:rPr lang="en-US" sz="1600" kern="0" dirty="0" smtClean="0">
                <a:solidFill>
                  <a:srgbClr val="474747"/>
                </a:solidFill>
                <a:latin typeface="Verdana"/>
              </a:rPr>
              <a:t>About extra 0.7dB can be gained by using the cooperative full-duplex scheme</a:t>
            </a:r>
            <a:r>
              <a:rPr lang="en-US" sz="1600" kern="0" dirty="0" smtClean="0">
                <a:solidFill>
                  <a:srgbClr val="474747"/>
                </a:solidFill>
                <a:latin typeface="Verdana"/>
              </a:rPr>
              <a:t>.</a:t>
            </a:r>
            <a:endParaRPr lang="en-US" sz="1600" kern="0" dirty="0" smtClean="0">
              <a:solidFill>
                <a:srgbClr val="474747"/>
              </a:solidFill>
              <a:latin typeface="Verdana"/>
            </a:endParaRPr>
          </a:p>
        </p:txBody>
      </p:sp>
      <p:pic>
        <p:nvPicPr>
          <p:cNvPr id="42" name="Picture 2"/>
          <p:cNvPicPr>
            <a:picLocks noChangeAspect="1" noChangeArrowheads="1"/>
          </p:cNvPicPr>
          <p:nvPr/>
        </p:nvPicPr>
        <p:blipFill>
          <a:blip r:embed="rId2" cstate="print"/>
          <a:srcRect/>
          <a:stretch>
            <a:fillRect/>
          </a:stretch>
        </p:blipFill>
        <p:spPr bwMode="auto">
          <a:xfrm>
            <a:off x="5652120" y="980728"/>
            <a:ext cx="3168352" cy="2701078"/>
          </a:xfrm>
          <a:prstGeom prst="rect">
            <a:avLst/>
          </a:prstGeom>
          <a:noFill/>
          <a:ln w="9525">
            <a:noFill/>
            <a:miter lim="800000"/>
            <a:headEnd/>
            <a:tailEnd/>
          </a:ln>
          <a:effectLst/>
        </p:spPr>
      </p:pic>
      <p:pic>
        <p:nvPicPr>
          <p:cNvPr id="43" name="Picture 3"/>
          <p:cNvPicPr>
            <a:picLocks noChangeAspect="1" noChangeArrowheads="1"/>
          </p:cNvPicPr>
          <p:nvPr/>
        </p:nvPicPr>
        <p:blipFill>
          <a:blip r:embed="rId3" cstate="print"/>
          <a:srcRect/>
          <a:stretch>
            <a:fillRect/>
          </a:stretch>
        </p:blipFill>
        <p:spPr bwMode="auto">
          <a:xfrm>
            <a:off x="5724128" y="3573016"/>
            <a:ext cx="3096344" cy="2639689"/>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4344988" y="6475413"/>
            <a:ext cx="530225" cy="182562"/>
          </a:xfrm>
          <a:noFill/>
        </p:spPr>
        <p:txBody>
          <a:bodyPr/>
          <a:lstStyle/>
          <a:p>
            <a:r>
              <a:rPr lang="en-US" altLang="zh-CN" dirty="0"/>
              <a:t>Slide </a:t>
            </a:r>
            <a:fld id="{23FF1C1B-DC22-4BC4-850F-478FCC36F426}" type="slidenum">
              <a:rPr lang="en-US" altLang="zh-CN"/>
              <a:pPr/>
              <a:t>13</a:t>
            </a:fld>
            <a:endParaRPr lang="en-US" altLang="zh-CN" dirty="0"/>
          </a:p>
        </p:txBody>
      </p:sp>
      <p:sp>
        <p:nvSpPr>
          <p:cNvPr id="7"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a:xfrm>
            <a:off x="685800" y="609600"/>
            <a:ext cx="7772400" cy="1066800"/>
          </a:xfrm>
        </p:spPr>
        <p:txBody>
          <a:bodyPr/>
          <a:lstStyle/>
          <a:p>
            <a:r>
              <a:rPr lang="en-US" altLang="zh-CN" sz="3200" b="1" dirty="0" smtClean="0">
                <a:ea typeface="宋体" charset="-122"/>
              </a:rPr>
              <a:t>Conclusion</a:t>
            </a:r>
            <a:endParaRPr lang="zh-CN" altLang="en-US" sz="3200" dirty="0" smtClean="0">
              <a:ea typeface="宋体" charset="-122"/>
            </a:endParaRPr>
          </a:p>
        </p:txBody>
      </p:sp>
      <p:sp>
        <p:nvSpPr>
          <p:cNvPr id="17411" name="内容占位符 1"/>
          <p:cNvSpPr>
            <a:spLocks noGrp="1"/>
          </p:cNvSpPr>
          <p:nvPr>
            <p:ph idx="1"/>
          </p:nvPr>
        </p:nvSpPr>
        <p:spPr>
          <a:xfrm>
            <a:off x="685800" y="1524000"/>
            <a:ext cx="7772400" cy="4114800"/>
          </a:xfrm>
        </p:spPr>
        <p:txBody>
          <a:bodyPr/>
          <a:lstStyle/>
          <a:p>
            <a:pPr>
              <a:lnSpc>
                <a:spcPct val="80000"/>
              </a:lnSpc>
              <a:spcBef>
                <a:spcPts val="1200"/>
              </a:spcBef>
            </a:pPr>
            <a:r>
              <a:rPr lang="en-US" altLang="zh-CN" sz="2400" dirty="0" smtClean="0">
                <a:ea typeface="宋体" charset="-122"/>
              </a:rPr>
              <a:t>PHY proposal </a:t>
            </a:r>
            <a:r>
              <a:rPr lang="en-US" altLang="zh-CN" sz="2400" dirty="0" smtClean="0">
                <a:ea typeface="宋体" charset="-122"/>
              </a:rPr>
              <a:t>for non-constant envelope (PPM) and constant envelope (FSK). These two modulation formats have ULP </a:t>
            </a:r>
            <a:r>
              <a:rPr lang="en-US" altLang="zh-CN" sz="2400" dirty="0" smtClean="0">
                <a:ea typeface="宋体" charset="-122"/>
              </a:rPr>
              <a:t>advantages.</a:t>
            </a:r>
            <a:endParaRPr lang="en-US" altLang="zh-CN" sz="2400" dirty="0" smtClean="0">
              <a:ea typeface="宋体" charset="-122"/>
            </a:endParaRPr>
          </a:p>
          <a:p>
            <a:pPr>
              <a:lnSpc>
                <a:spcPct val="80000"/>
              </a:lnSpc>
              <a:spcBef>
                <a:spcPts val="1200"/>
              </a:spcBef>
            </a:pPr>
            <a:r>
              <a:rPr lang="en-US" altLang="zh-CN" sz="2400" dirty="0" smtClean="0">
                <a:ea typeface="宋体" charset="-122"/>
              </a:rPr>
              <a:t>Preferred 1</a:t>
            </a:r>
            <a:r>
              <a:rPr lang="en-US" altLang="zh-CN" sz="2400" baseline="30000" dirty="0" smtClean="0">
                <a:ea typeface="宋体" charset="-122"/>
              </a:rPr>
              <a:t>st</a:t>
            </a:r>
            <a:r>
              <a:rPr lang="en-US" altLang="zh-CN" sz="2400" dirty="0" smtClean="0">
                <a:ea typeface="宋体" charset="-122"/>
              </a:rPr>
              <a:t> choice would be constant envelope FSK (preferable wideband FSK); current state-of-the art ULP BT-LE/15.6/15.4 consumes 3.2 </a:t>
            </a:r>
            <a:r>
              <a:rPr lang="en-US" altLang="zh-CN" sz="2400" dirty="0" err="1" smtClean="0">
                <a:ea typeface="宋体" charset="-122"/>
              </a:rPr>
              <a:t>mA</a:t>
            </a:r>
            <a:r>
              <a:rPr lang="en-US" altLang="zh-CN" sz="2400" dirty="0" smtClean="0">
                <a:ea typeface="宋体" charset="-122"/>
              </a:rPr>
              <a:t> Rx peak current; </a:t>
            </a:r>
            <a:r>
              <a:rPr lang="en-US" altLang="zh-CN" sz="2400" dirty="0" smtClean="0">
                <a:ea typeface="宋体" charset="-122"/>
              </a:rPr>
              <a:t>could be reduced to below 2mA </a:t>
            </a:r>
            <a:r>
              <a:rPr lang="en-US" altLang="zh-CN" sz="2400" dirty="0" smtClean="0">
                <a:ea typeface="宋体" charset="-122"/>
              </a:rPr>
              <a:t> when constant envelope modulation is chosen (all digital sigma-delta type of receivers and/or wideband modulation index). </a:t>
            </a:r>
            <a:endParaRPr lang="en-US" altLang="zh-CN" sz="2400" dirty="0" smtClean="0">
              <a:ea typeface="宋体" charset="-122"/>
            </a:endParaRPr>
          </a:p>
          <a:p>
            <a:pPr>
              <a:lnSpc>
                <a:spcPct val="80000"/>
              </a:lnSpc>
              <a:spcBef>
                <a:spcPts val="1200"/>
              </a:spcBef>
            </a:pPr>
            <a:r>
              <a:rPr lang="en-US" altLang="zh-CN" sz="2400" dirty="0" smtClean="0">
                <a:ea typeface="宋体" charset="-122"/>
              </a:rPr>
              <a:t>2</a:t>
            </a:r>
            <a:r>
              <a:rPr lang="en-US" altLang="zh-CN" sz="2400" baseline="30000" dirty="0" smtClean="0">
                <a:ea typeface="宋体" charset="-122"/>
              </a:rPr>
              <a:t>nd</a:t>
            </a:r>
            <a:r>
              <a:rPr lang="en-US" altLang="zh-CN" sz="2400" dirty="0" smtClean="0">
                <a:ea typeface="宋体" charset="-122"/>
              </a:rPr>
              <a:t> choice based on non-constant envelope would be RS encoded PPM. </a:t>
            </a:r>
          </a:p>
          <a:p>
            <a:pPr>
              <a:lnSpc>
                <a:spcPct val="80000"/>
              </a:lnSpc>
              <a:spcBef>
                <a:spcPts val="1200"/>
              </a:spcBef>
            </a:pPr>
            <a:r>
              <a:rPr lang="en-US" altLang="zh-CN" sz="2400" dirty="0" smtClean="0">
                <a:ea typeface="宋体" charset="-122"/>
              </a:rPr>
              <a:t>PPM can be utilized to efficiently relay packets (using the time-nature of the PPM symbol structure). </a:t>
            </a:r>
            <a:endParaRPr lang="en-US" altLang="zh-CN" sz="2400" dirty="0" smtClean="0">
              <a:ea typeface="宋体" charset="-122"/>
            </a:endParaRPr>
          </a:p>
        </p:txBody>
      </p:sp>
      <p:sp>
        <p:nvSpPr>
          <p:cNvPr id="5" name="灯片编号占位符 4"/>
          <p:cNvSpPr>
            <a:spLocks noGrp="1"/>
          </p:cNvSpPr>
          <p:nvPr>
            <p:ph type="sldNum" sz="quarter" idx="12"/>
          </p:nvPr>
        </p:nvSpPr>
        <p:spPr/>
        <p:txBody>
          <a:bodyPr/>
          <a:lstStyle/>
          <a:p>
            <a:r>
              <a:rPr lang="en-US"/>
              <a:t>Slide </a:t>
            </a:r>
            <a:fld id="{13DBA84E-C7E9-4532-B84C-61077701A860}" type="slidenum">
              <a:rPr lang="en-US"/>
              <a:pPr/>
              <a:t>14</a:t>
            </a:fld>
            <a:endParaRPr lang="en-US"/>
          </a:p>
        </p:txBody>
      </p:sp>
      <p:sp>
        <p:nvSpPr>
          <p:cNvPr id="6"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PPM and FSK proposals for ULP operation</a:t>
            </a:r>
            <a:endParaRPr lang="en-US" dirty="0"/>
          </a:p>
        </p:txBody>
      </p:sp>
      <p:sp>
        <p:nvSpPr>
          <p:cNvPr id="3" name="Content Placeholder 2"/>
          <p:cNvSpPr>
            <a:spLocks noGrp="1"/>
          </p:cNvSpPr>
          <p:nvPr>
            <p:ph idx="1"/>
          </p:nvPr>
        </p:nvSpPr>
        <p:spPr/>
        <p:txBody>
          <a:bodyPr/>
          <a:lstStyle/>
          <a:p>
            <a:r>
              <a:rPr lang="en-US" sz="2000" dirty="0" smtClean="0"/>
              <a:t>This proposal is based on IC design experience on a multi-standard BT-LE (FSK), 15.4 (OQPSK), and 15.6 (</a:t>
            </a:r>
            <a:r>
              <a:rPr lang="en-US" sz="2000" dirty="0" err="1" smtClean="0"/>
              <a:t>DxPSK</a:t>
            </a:r>
            <a:r>
              <a:rPr lang="en-US" sz="2000" dirty="0" smtClean="0"/>
              <a:t>) transceiver (ISSCC 2012, ISSCC 2013). Current consumption is 3.2 </a:t>
            </a:r>
            <a:r>
              <a:rPr lang="en-US" sz="2000" dirty="0" err="1" smtClean="0"/>
              <a:t>mA</a:t>
            </a:r>
            <a:r>
              <a:rPr lang="en-US" sz="2000" dirty="0" smtClean="0"/>
              <a:t> @ 1.2 V with I/Q sliding IF dual conversion Rx.</a:t>
            </a:r>
          </a:p>
          <a:p>
            <a:r>
              <a:rPr lang="en-US" sz="2000" dirty="0" smtClean="0"/>
              <a:t>Further current consumption decrease can be made when avoiding non constant envelope modulations (e.g. 15.6)</a:t>
            </a:r>
          </a:p>
          <a:p>
            <a:r>
              <a:rPr lang="en-US" sz="2000" dirty="0" smtClean="0"/>
              <a:t>Such an ULP architecture can be single branch sigma-delta techniques (‘all-digital’) for constant envelope modulation</a:t>
            </a:r>
          </a:p>
          <a:p>
            <a:r>
              <a:rPr lang="en-US" sz="2000" dirty="0" smtClean="0"/>
              <a:t>Simple and low cost constant-envelope modulation can be FSK (preferable wideband FSK)</a:t>
            </a:r>
          </a:p>
          <a:p>
            <a:r>
              <a:rPr lang="en-US" sz="2000" dirty="0" smtClean="0"/>
              <a:t>If SG4q for some reason chooses for non-constant envelope modulation, pulse-position modulation (PPM) is the best choice.</a:t>
            </a:r>
          </a:p>
          <a:p>
            <a:pPr>
              <a:buNone/>
            </a:pPr>
            <a:r>
              <a:rPr lang="en-US" sz="2000" dirty="0" smtClean="0"/>
              <a:t> </a:t>
            </a:r>
            <a:endParaRPr lang="en-US" sz="2000" dirty="0" smtClean="0"/>
          </a:p>
          <a:p>
            <a:endParaRPr lang="en-US" sz="14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Non-constant envelope: PPM proposal as ULP modulation scheme</a:t>
            </a:r>
            <a:endParaRPr lang="en-US" dirty="0"/>
          </a:p>
        </p:txBody>
      </p:sp>
      <p:sp>
        <p:nvSpPr>
          <p:cNvPr id="3" name="Content Placeholder 2"/>
          <p:cNvSpPr>
            <a:spLocks noGrp="1"/>
          </p:cNvSpPr>
          <p:nvPr>
            <p:ph idx="1"/>
          </p:nvPr>
        </p:nvSpPr>
        <p:spPr/>
        <p:txBody>
          <a:bodyPr/>
          <a:lstStyle/>
          <a:p>
            <a:r>
              <a:rPr lang="en-US" sz="1800" dirty="0" smtClean="0"/>
              <a:t>Non-constant ULP simple modulation schemes: examples are OOK, ASK, PPM. </a:t>
            </a:r>
          </a:p>
          <a:p>
            <a:r>
              <a:rPr lang="en-US" sz="1800" dirty="0" smtClean="0"/>
              <a:t>PPM  detection schemes compares the energy in different positions and choose the symbol that corresponds to the peak energy. </a:t>
            </a:r>
          </a:p>
          <a:p>
            <a:r>
              <a:rPr lang="en-US" sz="1800" dirty="0" smtClean="0"/>
              <a:t>Advantage of PPM over OOK is avoiding a detector threshold. Implementation loss due to incorrect setting of threshold is a disadvantage of OOK. </a:t>
            </a:r>
          </a:p>
          <a:p>
            <a:r>
              <a:rPr lang="en-US" sz="1800" dirty="0" smtClean="0"/>
              <a:t>Another advantage  of PPM is that for the same data rate, compared to OOK with direct-sequence spread spectrum (DSSS)  PPM requires less number of pulses for transmission. For the same transmission power, more energy could be allocated to one pulse in PPM and results in better receiver symbol error performance. </a:t>
            </a:r>
          </a:p>
          <a:p>
            <a:endParaRPr lang="en-US" sz="12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Non-constant envelope: PPM proposal as ULP modulation scheme</a:t>
            </a:r>
            <a:endParaRPr lang="en-US" dirty="0"/>
          </a:p>
        </p:txBody>
      </p:sp>
      <p:sp>
        <p:nvSpPr>
          <p:cNvPr id="3" name="Content Placeholder 2"/>
          <p:cNvSpPr>
            <a:spLocks noGrp="1"/>
          </p:cNvSpPr>
          <p:nvPr>
            <p:ph idx="1"/>
          </p:nvPr>
        </p:nvSpPr>
        <p:spPr/>
        <p:txBody>
          <a:bodyPr/>
          <a:lstStyle/>
          <a:p>
            <a:r>
              <a:rPr lang="en-GB" i="1" dirty="0" smtClean="0"/>
              <a:t>Pulse-position modulation </a:t>
            </a:r>
            <a:r>
              <a:rPr lang="en-GB" dirty="0" smtClean="0"/>
              <a:t>(PPM</a:t>
            </a:r>
            <a:r>
              <a:rPr lang="en-GB" dirty="0" smtClean="0"/>
              <a:t>):k </a:t>
            </a:r>
            <a:r>
              <a:rPr lang="en-GB" dirty="0" smtClean="0"/>
              <a:t>message bits encoded into one of </a:t>
            </a:r>
            <a:r>
              <a:rPr lang="en-GB" dirty="0" smtClean="0"/>
              <a:t>2</a:t>
            </a:r>
            <a:r>
              <a:rPr lang="en-GB" baseline="30000" dirty="0" smtClean="0"/>
              <a:t>k</a:t>
            </a:r>
            <a:r>
              <a:rPr lang="en-GB" dirty="0" smtClean="0"/>
              <a:t> </a:t>
            </a:r>
            <a:r>
              <a:rPr lang="en-GB" dirty="0" smtClean="0"/>
              <a:t>possible positions. </a:t>
            </a:r>
            <a:r>
              <a:rPr lang="en-GB" dirty="0" smtClean="0"/>
              <a:t>OOK is special case of PPM (k=1).</a:t>
            </a:r>
            <a:endParaRPr lang="en-GB" dirty="0" smtClean="0"/>
          </a:p>
          <a:p>
            <a:r>
              <a:rPr lang="en-GB" i="1" dirty="0" smtClean="0"/>
              <a:t>Multiple pulse-position modulation: </a:t>
            </a:r>
            <a:r>
              <a:rPr lang="en-GB" dirty="0" smtClean="0"/>
              <a:t>extension</a:t>
            </a:r>
            <a:r>
              <a:rPr lang="en-GB" i="1" dirty="0" smtClean="0"/>
              <a:t> </a:t>
            </a:r>
            <a:r>
              <a:rPr lang="en-GB" dirty="0" smtClean="0"/>
              <a:t>where multiple pulses are allowed to be transmitted in these possible positions.</a:t>
            </a:r>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power modulation</a:t>
            </a:r>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
        <p:nvSpPr>
          <p:cNvPr id="5" name="Rounded Rectangle 4"/>
          <p:cNvSpPr/>
          <p:nvPr/>
        </p:nvSpPr>
        <p:spPr>
          <a:xfrm>
            <a:off x="838200" y="3657600"/>
            <a:ext cx="7516368" cy="2660904"/>
          </a:xfrm>
          <a:prstGeom prst="roundRect">
            <a:avLst/>
          </a:prstGeom>
          <a:solidFill>
            <a:sysClr val="window" lastClr="FFFFFF"/>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endParaRPr lang="en-US"/>
          </a:p>
        </p:txBody>
      </p:sp>
      <p:sp>
        <p:nvSpPr>
          <p:cNvPr id="6" name="Rounded Rectangle 5"/>
          <p:cNvSpPr/>
          <p:nvPr/>
        </p:nvSpPr>
        <p:spPr>
          <a:xfrm>
            <a:off x="768096" y="853440"/>
            <a:ext cx="7516368" cy="2660904"/>
          </a:xfrm>
          <a:prstGeom prst="roundRect">
            <a:avLst/>
          </a:prstGeom>
          <a:solidFill>
            <a:sysClr val="window" lastClr="FFFFFF"/>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endParaRPr lang="en-US"/>
          </a:p>
        </p:txBody>
      </p:sp>
      <p:cxnSp>
        <p:nvCxnSpPr>
          <p:cNvPr id="7" name="Straight Connector 6"/>
          <p:cNvCxnSpPr/>
          <p:nvPr/>
        </p:nvCxnSpPr>
        <p:spPr>
          <a:xfrm>
            <a:off x="4398264" y="1429512"/>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4507992" y="139293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062728" y="1399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5617464" y="1395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5617464" y="1395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617464" y="1395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6172200" y="139293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6172200" y="1383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6172200" y="1383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6172200" y="1383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6726936" y="138074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700016" y="1036320"/>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a:t>
            </a:r>
            <a:endParaRPr lang="en-US" sz="2000" dirty="0"/>
          </a:p>
        </p:txBody>
      </p:sp>
      <p:grpSp>
        <p:nvGrpSpPr>
          <p:cNvPr id="3" name="Group 18"/>
          <p:cNvGrpSpPr/>
          <p:nvPr/>
        </p:nvGrpSpPr>
        <p:grpSpPr>
          <a:xfrm>
            <a:off x="4395216" y="1761744"/>
            <a:ext cx="3154680" cy="384048"/>
            <a:chOff x="3983736" y="2343912"/>
            <a:chExt cx="3154680" cy="384048"/>
          </a:xfrm>
        </p:grpSpPr>
        <p:cxnSp>
          <p:nvCxnSpPr>
            <p:cNvPr id="106" name="Straight Connector 105"/>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5245608" y="1609344"/>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a:t>
            </a:r>
            <a:endParaRPr lang="en-US" sz="2000" dirty="0"/>
          </a:p>
        </p:txBody>
      </p:sp>
      <p:grpSp>
        <p:nvGrpSpPr>
          <p:cNvPr id="19" name="Group 20"/>
          <p:cNvGrpSpPr/>
          <p:nvPr/>
        </p:nvGrpSpPr>
        <p:grpSpPr>
          <a:xfrm>
            <a:off x="4410456" y="2371344"/>
            <a:ext cx="3154680" cy="384048"/>
            <a:chOff x="3983736" y="2343912"/>
            <a:chExt cx="3154680" cy="384048"/>
          </a:xfrm>
        </p:grpSpPr>
        <p:cxnSp>
          <p:nvCxnSpPr>
            <p:cNvPr id="95" name="Straight Connector 94"/>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a:off x="5827776" y="2218944"/>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a:t>
            </a:r>
            <a:endParaRPr lang="en-US" sz="2000" dirty="0"/>
          </a:p>
        </p:txBody>
      </p:sp>
      <p:grpSp>
        <p:nvGrpSpPr>
          <p:cNvPr id="21" name="Group 22"/>
          <p:cNvGrpSpPr/>
          <p:nvPr/>
        </p:nvGrpSpPr>
        <p:grpSpPr>
          <a:xfrm>
            <a:off x="4407408" y="3008376"/>
            <a:ext cx="3154680" cy="384048"/>
            <a:chOff x="3983736" y="2343912"/>
            <a:chExt cx="3154680" cy="384048"/>
          </a:xfrm>
        </p:grpSpPr>
        <p:cxnSp>
          <p:nvCxnSpPr>
            <p:cNvPr id="84" name="Straight Connector 83"/>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24" name="Rectangle 23"/>
          <p:cNvSpPr/>
          <p:nvPr/>
        </p:nvSpPr>
        <p:spPr>
          <a:xfrm>
            <a:off x="6373368" y="2855976"/>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a:t>
            </a:r>
            <a:endParaRPr lang="en-US" sz="2000" dirty="0"/>
          </a:p>
        </p:txBody>
      </p:sp>
      <p:cxnSp>
        <p:nvCxnSpPr>
          <p:cNvPr id="25" name="Straight Connector 24"/>
          <p:cNvCxnSpPr/>
          <p:nvPr/>
        </p:nvCxnSpPr>
        <p:spPr>
          <a:xfrm>
            <a:off x="4404360" y="4151376"/>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4514088" y="411480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068824" y="412089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5623560" y="4117848"/>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5623560" y="4117848"/>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623560" y="4117848"/>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6178296" y="411480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6178296" y="410565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6178296" y="410565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6178296" y="4105656"/>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733032" y="4102608"/>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706112" y="3758184"/>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P1</a:t>
            </a:r>
            <a:endParaRPr lang="en-US" sz="2000" dirty="0"/>
          </a:p>
        </p:txBody>
      </p:sp>
      <p:grpSp>
        <p:nvGrpSpPr>
          <p:cNvPr id="23" name="Group 36"/>
          <p:cNvGrpSpPr/>
          <p:nvPr/>
        </p:nvGrpSpPr>
        <p:grpSpPr>
          <a:xfrm>
            <a:off x="4401312" y="4483608"/>
            <a:ext cx="3154680" cy="384048"/>
            <a:chOff x="3983736" y="2343912"/>
            <a:chExt cx="3154680" cy="384048"/>
          </a:xfrm>
        </p:grpSpPr>
        <p:cxnSp>
          <p:nvCxnSpPr>
            <p:cNvPr id="73" name="Straight Connector 72"/>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38" name="Rectangle 37"/>
          <p:cNvSpPr/>
          <p:nvPr/>
        </p:nvSpPr>
        <p:spPr>
          <a:xfrm>
            <a:off x="5251704" y="4331208"/>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P1</a:t>
            </a:r>
            <a:endParaRPr lang="en-US" sz="2000" dirty="0"/>
          </a:p>
        </p:txBody>
      </p:sp>
      <p:grpSp>
        <p:nvGrpSpPr>
          <p:cNvPr id="37" name="Group 38"/>
          <p:cNvGrpSpPr/>
          <p:nvPr/>
        </p:nvGrpSpPr>
        <p:grpSpPr>
          <a:xfrm>
            <a:off x="4416552" y="5093208"/>
            <a:ext cx="3154680" cy="384048"/>
            <a:chOff x="3983736" y="2343912"/>
            <a:chExt cx="3154680" cy="384048"/>
          </a:xfrm>
        </p:grpSpPr>
        <p:cxnSp>
          <p:nvCxnSpPr>
            <p:cNvPr id="62" name="Straight Connector 61"/>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40" name="Rectangle 39"/>
          <p:cNvSpPr/>
          <p:nvPr/>
        </p:nvSpPr>
        <p:spPr>
          <a:xfrm>
            <a:off x="5833872" y="4940808"/>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P1</a:t>
            </a:r>
            <a:endParaRPr lang="en-US" sz="2000" dirty="0"/>
          </a:p>
        </p:txBody>
      </p:sp>
      <p:grpSp>
        <p:nvGrpSpPr>
          <p:cNvPr id="39" name="Group 40"/>
          <p:cNvGrpSpPr/>
          <p:nvPr/>
        </p:nvGrpSpPr>
        <p:grpSpPr>
          <a:xfrm>
            <a:off x="4413504" y="5730240"/>
            <a:ext cx="3154680" cy="384048"/>
            <a:chOff x="3983736" y="2343912"/>
            <a:chExt cx="3154680" cy="384048"/>
          </a:xfrm>
        </p:grpSpPr>
        <p:cxnSp>
          <p:nvCxnSpPr>
            <p:cNvPr id="51" name="Straight Connector 50"/>
            <p:cNvCxnSpPr/>
            <p:nvPr/>
          </p:nvCxnSpPr>
          <p:spPr>
            <a:xfrm>
              <a:off x="3983736" y="2575560"/>
              <a:ext cx="315468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4093464"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4648200" y="254508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5202936" y="254203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757672" y="2538984"/>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5757672" y="2529840"/>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6312408" y="2526792"/>
              <a:ext cx="365760" cy="0"/>
            </a:xfrm>
            <a:prstGeom prst="line">
              <a:avLst/>
            </a:prstGeom>
            <a:noFill/>
            <a:ln w="9525" cap="flat" cmpd="sng" algn="ctr">
              <a:solidFill>
                <a:srgbClr val="7F1C7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grpSp>
      <p:sp>
        <p:nvSpPr>
          <p:cNvPr id="42" name="Rectangle 41"/>
          <p:cNvSpPr/>
          <p:nvPr/>
        </p:nvSpPr>
        <p:spPr>
          <a:xfrm>
            <a:off x="6379464" y="5577840"/>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P1</a:t>
            </a:r>
            <a:endParaRPr lang="en-US" sz="2000" dirty="0"/>
          </a:p>
        </p:txBody>
      </p:sp>
      <p:sp>
        <p:nvSpPr>
          <p:cNvPr id="43" name="Rectangle 42"/>
          <p:cNvSpPr/>
          <p:nvPr/>
        </p:nvSpPr>
        <p:spPr>
          <a:xfrm>
            <a:off x="5260848" y="3764280"/>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P2</a:t>
            </a:r>
            <a:endParaRPr lang="en-US" sz="2000" dirty="0"/>
          </a:p>
        </p:txBody>
      </p:sp>
      <p:sp>
        <p:nvSpPr>
          <p:cNvPr id="44" name="Rectangle 43"/>
          <p:cNvSpPr/>
          <p:nvPr/>
        </p:nvSpPr>
        <p:spPr>
          <a:xfrm>
            <a:off x="5806440" y="4328160"/>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P2</a:t>
            </a:r>
            <a:endParaRPr lang="en-US" sz="2000" dirty="0"/>
          </a:p>
        </p:txBody>
      </p:sp>
      <p:sp>
        <p:nvSpPr>
          <p:cNvPr id="45" name="Rectangle 44"/>
          <p:cNvSpPr/>
          <p:nvPr/>
        </p:nvSpPr>
        <p:spPr>
          <a:xfrm>
            <a:off x="6379464" y="4937760"/>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P2</a:t>
            </a:r>
            <a:endParaRPr lang="en-US" sz="2000" dirty="0"/>
          </a:p>
        </p:txBody>
      </p:sp>
      <p:sp>
        <p:nvSpPr>
          <p:cNvPr id="46" name="Rectangle 45"/>
          <p:cNvSpPr/>
          <p:nvPr/>
        </p:nvSpPr>
        <p:spPr>
          <a:xfrm>
            <a:off x="4721352" y="5583936"/>
            <a:ext cx="530352" cy="374904"/>
          </a:xfrm>
          <a:prstGeom prst="rect">
            <a:avLst/>
          </a:prstGeom>
          <a:solidFill>
            <a:srgbClr val="7F1C7D"/>
          </a:solidFill>
          <a:ln w="25400" cap="flat" cmpd="sng" algn="ctr">
            <a:solidFill>
              <a:srgbClr val="7F1C7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Gill Sans MT"/>
              </a:defRPr>
            </a:lvl1pPr>
            <a:lvl2pPr marL="457200" algn="l" defTabSz="914400" rtl="0" eaLnBrk="1" latinLnBrk="0" hangingPunct="1">
              <a:defRPr sz="1800" kern="1200">
                <a:solidFill>
                  <a:sysClr val="window" lastClr="FFFFFF"/>
                </a:solidFill>
                <a:latin typeface="Gill Sans MT"/>
              </a:defRPr>
            </a:lvl2pPr>
            <a:lvl3pPr marL="914400" algn="l" defTabSz="914400" rtl="0" eaLnBrk="1" latinLnBrk="0" hangingPunct="1">
              <a:defRPr sz="1800" kern="1200">
                <a:solidFill>
                  <a:sysClr val="window" lastClr="FFFFFF"/>
                </a:solidFill>
                <a:latin typeface="Gill Sans MT"/>
              </a:defRPr>
            </a:lvl3pPr>
            <a:lvl4pPr marL="1371600" algn="l" defTabSz="914400" rtl="0" eaLnBrk="1" latinLnBrk="0" hangingPunct="1">
              <a:defRPr sz="1800" kern="1200">
                <a:solidFill>
                  <a:sysClr val="window" lastClr="FFFFFF"/>
                </a:solidFill>
                <a:latin typeface="Gill Sans MT"/>
              </a:defRPr>
            </a:lvl4pPr>
            <a:lvl5pPr marL="1828800" algn="l" defTabSz="914400" rtl="0" eaLnBrk="1" latinLnBrk="0" hangingPunct="1">
              <a:defRPr sz="1800" kern="1200">
                <a:solidFill>
                  <a:sysClr val="window" lastClr="FFFFFF"/>
                </a:solidFill>
                <a:latin typeface="Gill Sans MT"/>
              </a:defRPr>
            </a:lvl5pPr>
            <a:lvl6pPr marL="2286000" algn="l" defTabSz="914400" rtl="0" eaLnBrk="1" latinLnBrk="0" hangingPunct="1">
              <a:defRPr sz="1800" kern="1200">
                <a:solidFill>
                  <a:sysClr val="window" lastClr="FFFFFF"/>
                </a:solidFill>
                <a:latin typeface="Gill Sans MT"/>
              </a:defRPr>
            </a:lvl6pPr>
            <a:lvl7pPr marL="2743200" algn="l" defTabSz="914400" rtl="0" eaLnBrk="1" latinLnBrk="0" hangingPunct="1">
              <a:defRPr sz="1800" kern="1200">
                <a:solidFill>
                  <a:sysClr val="window" lastClr="FFFFFF"/>
                </a:solidFill>
                <a:latin typeface="Gill Sans MT"/>
              </a:defRPr>
            </a:lvl7pPr>
            <a:lvl8pPr marL="3200400" algn="l" defTabSz="914400" rtl="0" eaLnBrk="1" latinLnBrk="0" hangingPunct="1">
              <a:defRPr sz="1800" kern="1200">
                <a:solidFill>
                  <a:sysClr val="window" lastClr="FFFFFF"/>
                </a:solidFill>
                <a:latin typeface="Gill Sans MT"/>
              </a:defRPr>
            </a:lvl8pPr>
            <a:lvl9pPr marL="3657600" algn="l" defTabSz="914400" rtl="0" eaLnBrk="1" latinLnBrk="0" hangingPunct="1">
              <a:defRPr sz="1800" kern="1200">
                <a:solidFill>
                  <a:sysClr val="window" lastClr="FFFFFF"/>
                </a:solidFill>
                <a:latin typeface="Gill Sans MT"/>
              </a:defRPr>
            </a:lvl9pPr>
          </a:lstStyle>
          <a:p>
            <a:pPr algn="ctr"/>
            <a:r>
              <a:rPr lang="en-US" sz="2000" dirty="0" smtClean="0"/>
              <a:t>P2</a:t>
            </a:r>
            <a:endParaRPr lang="en-US" sz="2000" dirty="0"/>
          </a:p>
        </p:txBody>
      </p:sp>
      <p:sp>
        <p:nvSpPr>
          <p:cNvPr id="47" name="TextBox 119"/>
          <p:cNvSpPr txBox="1"/>
          <p:nvPr/>
        </p:nvSpPr>
        <p:spPr>
          <a:xfrm>
            <a:off x="996696" y="1082040"/>
            <a:ext cx="1773936" cy="492443"/>
          </a:xfrm>
          <a:prstGeom prst="rect">
            <a:avLst/>
          </a:prstGeom>
          <a:noFill/>
        </p:spPr>
        <p:txBody>
          <a:bodyPr wrap="square" rtlCol="0">
            <a:spAutoFit/>
          </a:bodyPr>
          <a:lstStyle>
            <a:defPPr>
              <a:defRPr lang="en-US"/>
            </a:defPPr>
            <a:lvl1pPr marL="0" algn="l" defTabSz="914400" rtl="0" eaLnBrk="1" latinLnBrk="0" hangingPunct="1">
              <a:defRPr sz="1800" kern="1200">
                <a:solidFill>
                  <a:sysClr val="windowText" lastClr="000000"/>
                </a:solidFill>
                <a:latin typeface="Gill Sans MT"/>
              </a:defRPr>
            </a:lvl1pPr>
            <a:lvl2pPr marL="457200" algn="l" defTabSz="914400" rtl="0" eaLnBrk="1" latinLnBrk="0" hangingPunct="1">
              <a:defRPr sz="1800" kern="1200">
                <a:solidFill>
                  <a:sysClr val="windowText" lastClr="000000"/>
                </a:solidFill>
                <a:latin typeface="Gill Sans MT"/>
              </a:defRPr>
            </a:lvl2pPr>
            <a:lvl3pPr marL="914400" algn="l" defTabSz="914400" rtl="0" eaLnBrk="1" latinLnBrk="0" hangingPunct="1">
              <a:defRPr sz="1800" kern="1200">
                <a:solidFill>
                  <a:sysClr val="windowText" lastClr="000000"/>
                </a:solidFill>
                <a:latin typeface="Gill Sans MT"/>
              </a:defRPr>
            </a:lvl3pPr>
            <a:lvl4pPr marL="1371600" algn="l" defTabSz="914400" rtl="0" eaLnBrk="1" latinLnBrk="0" hangingPunct="1">
              <a:defRPr sz="1800" kern="1200">
                <a:solidFill>
                  <a:sysClr val="windowText" lastClr="000000"/>
                </a:solidFill>
                <a:latin typeface="Gill Sans MT"/>
              </a:defRPr>
            </a:lvl4pPr>
            <a:lvl5pPr marL="1828800" algn="l" defTabSz="914400" rtl="0" eaLnBrk="1" latinLnBrk="0" hangingPunct="1">
              <a:defRPr sz="1800" kern="1200">
                <a:solidFill>
                  <a:sysClr val="windowText" lastClr="000000"/>
                </a:solidFill>
                <a:latin typeface="Gill Sans MT"/>
              </a:defRPr>
            </a:lvl5pPr>
            <a:lvl6pPr marL="2286000" algn="l" defTabSz="914400" rtl="0" eaLnBrk="1" latinLnBrk="0" hangingPunct="1">
              <a:defRPr sz="1800" kern="1200">
                <a:solidFill>
                  <a:sysClr val="windowText" lastClr="000000"/>
                </a:solidFill>
                <a:latin typeface="Gill Sans MT"/>
              </a:defRPr>
            </a:lvl6pPr>
            <a:lvl7pPr marL="2743200" algn="l" defTabSz="914400" rtl="0" eaLnBrk="1" latinLnBrk="0" hangingPunct="1">
              <a:defRPr sz="1800" kern="1200">
                <a:solidFill>
                  <a:sysClr val="windowText" lastClr="000000"/>
                </a:solidFill>
                <a:latin typeface="Gill Sans MT"/>
              </a:defRPr>
            </a:lvl7pPr>
            <a:lvl8pPr marL="3200400" algn="l" defTabSz="914400" rtl="0" eaLnBrk="1" latinLnBrk="0" hangingPunct="1">
              <a:defRPr sz="1800" kern="1200">
                <a:solidFill>
                  <a:sysClr val="windowText" lastClr="000000"/>
                </a:solidFill>
                <a:latin typeface="Gill Sans MT"/>
              </a:defRPr>
            </a:lvl8pPr>
            <a:lvl9pPr marL="3657600" algn="l" defTabSz="914400" rtl="0" eaLnBrk="1" latinLnBrk="0" hangingPunct="1">
              <a:defRPr sz="1800" kern="1200">
                <a:solidFill>
                  <a:sysClr val="windowText" lastClr="000000"/>
                </a:solidFill>
                <a:latin typeface="Gill Sans MT"/>
              </a:defRPr>
            </a:lvl9pPr>
          </a:lstStyle>
          <a:p>
            <a:r>
              <a:rPr lang="en-US" sz="2600" b="1" u="sng" dirty="0" smtClean="0">
                <a:latin typeface="Gill Sans MT"/>
                <a:cs typeface="Gill Sans MT"/>
              </a:rPr>
              <a:t>PPM</a:t>
            </a:r>
            <a:endParaRPr lang="en-US" sz="2600" b="1" u="sng" dirty="0">
              <a:latin typeface="Gill Sans MT"/>
              <a:cs typeface="Gill Sans MT"/>
            </a:endParaRPr>
          </a:p>
        </p:txBody>
      </p:sp>
      <p:sp>
        <p:nvSpPr>
          <p:cNvPr id="48" name="TextBox 121"/>
          <p:cNvSpPr txBox="1"/>
          <p:nvPr/>
        </p:nvSpPr>
        <p:spPr>
          <a:xfrm>
            <a:off x="1005840" y="1786128"/>
            <a:ext cx="2962656" cy="892552"/>
          </a:xfrm>
          <a:prstGeom prst="rect">
            <a:avLst/>
          </a:prstGeom>
          <a:noFill/>
        </p:spPr>
        <p:txBody>
          <a:bodyPr wrap="square" rtlCol="0">
            <a:spAutoFit/>
          </a:bodyPr>
          <a:lstStyle>
            <a:defPPr>
              <a:defRPr lang="en-US"/>
            </a:defPPr>
            <a:lvl1pPr marL="0" algn="l" defTabSz="914400" rtl="0" eaLnBrk="1" latinLnBrk="0" hangingPunct="1">
              <a:defRPr sz="1800" kern="1200">
                <a:solidFill>
                  <a:sysClr val="windowText" lastClr="000000"/>
                </a:solidFill>
                <a:latin typeface="Gill Sans MT"/>
              </a:defRPr>
            </a:lvl1pPr>
            <a:lvl2pPr marL="457200" algn="l" defTabSz="914400" rtl="0" eaLnBrk="1" latinLnBrk="0" hangingPunct="1">
              <a:defRPr sz="1800" kern="1200">
                <a:solidFill>
                  <a:sysClr val="windowText" lastClr="000000"/>
                </a:solidFill>
                <a:latin typeface="Gill Sans MT"/>
              </a:defRPr>
            </a:lvl2pPr>
            <a:lvl3pPr marL="914400" algn="l" defTabSz="914400" rtl="0" eaLnBrk="1" latinLnBrk="0" hangingPunct="1">
              <a:defRPr sz="1800" kern="1200">
                <a:solidFill>
                  <a:sysClr val="windowText" lastClr="000000"/>
                </a:solidFill>
                <a:latin typeface="Gill Sans MT"/>
              </a:defRPr>
            </a:lvl3pPr>
            <a:lvl4pPr marL="1371600" algn="l" defTabSz="914400" rtl="0" eaLnBrk="1" latinLnBrk="0" hangingPunct="1">
              <a:defRPr sz="1800" kern="1200">
                <a:solidFill>
                  <a:sysClr val="windowText" lastClr="000000"/>
                </a:solidFill>
                <a:latin typeface="Gill Sans MT"/>
              </a:defRPr>
            </a:lvl4pPr>
            <a:lvl5pPr marL="1828800" algn="l" defTabSz="914400" rtl="0" eaLnBrk="1" latinLnBrk="0" hangingPunct="1">
              <a:defRPr sz="1800" kern="1200">
                <a:solidFill>
                  <a:sysClr val="windowText" lastClr="000000"/>
                </a:solidFill>
                <a:latin typeface="Gill Sans MT"/>
              </a:defRPr>
            </a:lvl5pPr>
            <a:lvl6pPr marL="2286000" algn="l" defTabSz="914400" rtl="0" eaLnBrk="1" latinLnBrk="0" hangingPunct="1">
              <a:defRPr sz="1800" kern="1200">
                <a:solidFill>
                  <a:sysClr val="windowText" lastClr="000000"/>
                </a:solidFill>
                <a:latin typeface="Gill Sans MT"/>
              </a:defRPr>
            </a:lvl6pPr>
            <a:lvl7pPr marL="2743200" algn="l" defTabSz="914400" rtl="0" eaLnBrk="1" latinLnBrk="0" hangingPunct="1">
              <a:defRPr sz="1800" kern="1200">
                <a:solidFill>
                  <a:sysClr val="windowText" lastClr="000000"/>
                </a:solidFill>
                <a:latin typeface="Gill Sans MT"/>
              </a:defRPr>
            </a:lvl7pPr>
            <a:lvl8pPr marL="3200400" algn="l" defTabSz="914400" rtl="0" eaLnBrk="1" latinLnBrk="0" hangingPunct="1">
              <a:defRPr sz="1800" kern="1200">
                <a:solidFill>
                  <a:sysClr val="windowText" lastClr="000000"/>
                </a:solidFill>
                <a:latin typeface="Gill Sans MT"/>
              </a:defRPr>
            </a:lvl8pPr>
            <a:lvl9pPr marL="3657600" algn="l" defTabSz="914400" rtl="0" eaLnBrk="1" latinLnBrk="0" hangingPunct="1">
              <a:defRPr sz="1800" kern="1200">
                <a:solidFill>
                  <a:sysClr val="windowText" lastClr="000000"/>
                </a:solidFill>
                <a:latin typeface="Gill Sans MT"/>
              </a:defRPr>
            </a:lvl9pPr>
          </a:lstStyle>
          <a:p>
            <a:r>
              <a:rPr lang="en-US" sz="2600" dirty="0" smtClean="0">
                <a:latin typeface="Gill Sans MT"/>
                <a:cs typeface="Gill Sans MT"/>
              </a:rPr>
              <a:t>Send pulses only in one of the chips</a:t>
            </a:r>
            <a:endParaRPr lang="en-US" sz="2600" dirty="0">
              <a:latin typeface="Gill Sans MT"/>
              <a:cs typeface="Gill Sans MT"/>
            </a:endParaRPr>
          </a:p>
        </p:txBody>
      </p:sp>
      <p:sp>
        <p:nvSpPr>
          <p:cNvPr id="49" name="TextBox 122"/>
          <p:cNvSpPr txBox="1"/>
          <p:nvPr/>
        </p:nvSpPr>
        <p:spPr>
          <a:xfrm>
            <a:off x="1048512" y="3749040"/>
            <a:ext cx="1773936" cy="492443"/>
          </a:xfrm>
          <a:prstGeom prst="rect">
            <a:avLst/>
          </a:prstGeom>
          <a:noFill/>
        </p:spPr>
        <p:txBody>
          <a:bodyPr wrap="square" rtlCol="0">
            <a:spAutoFit/>
          </a:bodyPr>
          <a:lstStyle>
            <a:defPPr>
              <a:defRPr lang="en-US"/>
            </a:defPPr>
            <a:lvl1pPr marL="0" algn="l" defTabSz="914400" rtl="0" eaLnBrk="1" latinLnBrk="0" hangingPunct="1">
              <a:defRPr sz="1800" kern="1200">
                <a:solidFill>
                  <a:sysClr val="windowText" lastClr="000000"/>
                </a:solidFill>
                <a:latin typeface="Gill Sans MT"/>
              </a:defRPr>
            </a:lvl1pPr>
            <a:lvl2pPr marL="457200" algn="l" defTabSz="914400" rtl="0" eaLnBrk="1" latinLnBrk="0" hangingPunct="1">
              <a:defRPr sz="1800" kern="1200">
                <a:solidFill>
                  <a:sysClr val="windowText" lastClr="000000"/>
                </a:solidFill>
                <a:latin typeface="Gill Sans MT"/>
              </a:defRPr>
            </a:lvl2pPr>
            <a:lvl3pPr marL="914400" algn="l" defTabSz="914400" rtl="0" eaLnBrk="1" latinLnBrk="0" hangingPunct="1">
              <a:defRPr sz="1800" kern="1200">
                <a:solidFill>
                  <a:sysClr val="windowText" lastClr="000000"/>
                </a:solidFill>
                <a:latin typeface="Gill Sans MT"/>
              </a:defRPr>
            </a:lvl3pPr>
            <a:lvl4pPr marL="1371600" algn="l" defTabSz="914400" rtl="0" eaLnBrk="1" latinLnBrk="0" hangingPunct="1">
              <a:defRPr sz="1800" kern="1200">
                <a:solidFill>
                  <a:sysClr val="windowText" lastClr="000000"/>
                </a:solidFill>
                <a:latin typeface="Gill Sans MT"/>
              </a:defRPr>
            </a:lvl4pPr>
            <a:lvl5pPr marL="1828800" algn="l" defTabSz="914400" rtl="0" eaLnBrk="1" latinLnBrk="0" hangingPunct="1">
              <a:defRPr sz="1800" kern="1200">
                <a:solidFill>
                  <a:sysClr val="windowText" lastClr="000000"/>
                </a:solidFill>
                <a:latin typeface="Gill Sans MT"/>
              </a:defRPr>
            </a:lvl5pPr>
            <a:lvl6pPr marL="2286000" algn="l" defTabSz="914400" rtl="0" eaLnBrk="1" latinLnBrk="0" hangingPunct="1">
              <a:defRPr sz="1800" kern="1200">
                <a:solidFill>
                  <a:sysClr val="windowText" lastClr="000000"/>
                </a:solidFill>
                <a:latin typeface="Gill Sans MT"/>
              </a:defRPr>
            </a:lvl6pPr>
            <a:lvl7pPr marL="2743200" algn="l" defTabSz="914400" rtl="0" eaLnBrk="1" latinLnBrk="0" hangingPunct="1">
              <a:defRPr sz="1800" kern="1200">
                <a:solidFill>
                  <a:sysClr val="windowText" lastClr="000000"/>
                </a:solidFill>
                <a:latin typeface="Gill Sans MT"/>
              </a:defRPr>
            </a:lvl7pPr>
            <a:lvl8pPr marL="3200400" algn="l" defTabSz="914400" rtl="0" eaLnBrk="1" latinLnBrk="0" hangingPunct="1">
              <a:defRPr sz="1800" kern="1200">
                <a:solidFill>
                  <a:sysClr val="windowText" lastClr="000000"/>
                </a:solidFill>
                <a:latin typeface="Gill Sans MT"/>
              </a:defRPr>
            </a:lvl8pPr>
            <a:lvl9pPr marL="3657600" algn="l" defTabSz="914400" rtl="0" eaLnBrk="1" latinLnBrk="0" hangingPunct="1">
              <a:defRPr sz="1800" kern="1200">
                <a:solidFill>
                  <a:sysClr val="windowText" lastClr="000000"/>
                </a:solidFill>
                <a:latin typeface="Gill Sans MT"/>
              </a:defRPr>
            </a:lvl9pPr>
          </a:lstStyle>
          <a:p>
            <a:r>
              <a:rPr lang="en-US" sz="2600" b="1" u="sng" dirty="0" smtClean="0">
                <a:latin typeface="Gill Sans MT"/>
                <a:cs typeface="Gill Sans MT"/>
              </a:rPr>
              <a:t>MPPM</a:t>
            </a:r>
            <a:endParaRPr lang="en-US" sz="2600" b="1" u="sng" dirty="0">
              <a:latin typeface="Gill Sans MT"/>
              <a:cs typeface="Gill Sans MT"/>
            </a:endParaRPr>
          </a:p>
        </p:txBody>
      </p:sp>
      <p:sp>
        <p:nvSpPr>
          <p:cNvPr id="50" name="TextBox 123"/>
          <p:cNvSpPr txBox="1"/>
          <p:nvPr/>
        </p:nvSpPr>
        <p:spPr>
          <a:xfrm>
            <a:off x="1057656" y="4370832"/>
            <a:ext cx="3176016" cy="892552"/>
          </a:xfrm>
          <a:prstGeom prst="rect">
            <a:avLst/>
          </a:prstGeom>
          <a:noFill/>
        </p:spPr>
        <p:txBody>
          <a:bodyPr wrap="square" rtlCol="0">
            <a:spAutoFit/>
          </a:bodyPr>
          <a:lstStyle>
            <a:defPPr>
              <a:defRPr lang="en-US"/>
            </a:defPPr>
            <a:lvl1pPr marL="0" algn="l" defTabSz="914400" rtl="0" eaLnBrk="1" latinLnBrk="0" hangingPunct="1">
              <a:defRPr sz="1800" kern="1200">
                <a:solidFill>
                  <a:sysClr val="windowText" lastClr="000000"/>
                </a:solidFill>
                <a:latin typeface="Gill Sans MT"/>
              </a:defRPr>
            </a:lvl1pPr>
            <a:lvl2pPr marL="457200" algn="l" defTabSz="914400" rtl="0" eaLnBrk="1" latinLnBrk="0" hangingPunct="1">
              <a:defRPr sz="1800" kern="1200">
                <a:solidFill>
                  <a:sysClr val="windowText" lastClr="000000"/>
                </a:solidFill>
                <a:latin typeface="Gill Sans MT"/>
              </a:defRPr>
            </a:lvl2pPr>
            <a:lvl3pPr marL="914400" algn="l" defTabSz="914400" rtl="0" eaLnBrk="1" latinLnBrk="0" hangingPunct="1">
              <a:defRPr sz="1800" kern="1200">
                <a:solidFill>
                  <a:sysClr val="windowText" lastClr="000000"/>
                </a:solidFill>
                <a:latin typeface="Gill Sans MT"/>
              </a:defRPr>
            </a:lvl3pPr>
            <a:lvl4pPr marL="1371600" algn="l" defTabSz="914400" rtl="0" eaLnBrk="1" latinLnBrk="0" hangingPunct="1">
              <a:defRPr sz="1800" kern="1200">
                <a:solidFill>
                  <a:sysClr val="windowText" lastClr="000000"/>
                </a:solidFill>
                <a:latin typeface="Gill Sans MT"/>
              </a:defRPr>
            </a:lvl4pPr>
            <a:lvl5pPr marL="1828800" algn="l" defTabSz="914400" rtl="0" eaLnBrk="1" latinLnBrk="0" hangingPunct="1">
              <a:defRPr sz="1800" kern="1200">
                <a:solidFill>
                  <a:sysClr val="windowText" lastClr="000000"/>
                </a:solidFill>
                <a:latin typeface="Gill Sans MT"/>
              </a:defRPr>
            </a:lvl5pPr>
            <a:lvl6pPr marL="2286000" algn="l" defTabSz="914400" rtl="0" eaLnBrk="1" latinLnBrk="0" hangingPunct="1">
              <a:defRPr sz="1800" kern="1200">
                <a:solidFill>
                  <a:sysClr val="windowText" lastClr="000000"/>
                </a:solidFill>
                <a:latin typeface="Gill Sans MT"/>
              </a:defRPr>
            </a:lvl6pPr>
            <a:lvl7pPr marL="2743200" algn="l" defTabSz="914400" rtl="0" eaLnBrk="1" latinLnBrk="0" hangingPunct="1">
              <a:defRPr sz="1800" kern="1200">
                <a:solidFill>
                  <a:sysClr val="windowText" lastClr="000000"/>
                </a:solidFill>
                <a:latin typeface="Gill Sans MT"/>
              </a:defRPr>
            </a:lvl7pPr>
            <a:lvl8pPr marL="3200400" algn="l" defTabSz="914400" rtl="0" eaLnBrk="1" latinLnBrk="0" hangingPunct="1">
              <a:defRPr sz="1800" kern="1200">
                <a:solidFill>
                  <a:sysClr val="windowText" lastClr="000000"/>
                </a:solidFill>
                <a:latin typeface="Gill Sans MT"/>
              </a:defRPr>
            </a:lvl8pPr>
            <a:lvl9pPr marL="3657600" algn="l" defTabSz="914400" rtl="0" eaLnBrk="1" latinLnBrk="0" hangingPunct="1">
              <a:defRPr sz="1800" kern="1200">
                <a:solidFill>
                  <a:sysClr val="windowText" lastClr="000000"/>
                </a:solidFill>
                <a:latin typeface="Gill Sans MT"/>
              </a:defRPr>
            </a:lvl9pPr>
          </a:lstStyle>
          <a:p>
            <a:r>
              <a:rPr lang="en-US" sz="2600" dirty="0" smtClean="0">
                <a:latin typeface="Gill Sans MT"/>
                <a:cs typeface="Gill Sans MT"/>
              </a:rPr>
              <a:t>Send pulses in several chips</a:t>
            </a:r>
            <a:endParaRPr lang="en-US" sz="2600" dirty="0">
              <a:latin typeface="Gill Sans MT"/>
              <a:cs typeface="Gill Sans MT"/>
            </a:endParaRPr>
          </a:p>
        </p:txBody>
      </p:sp>
      <p:sp>
        <p:nvSpPr>
          <p:cNvPr id="117"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 analysis 1/2</a:t>
            </a:r>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pic>
        <p:nvPicPr>
          <p:cNvPr id="5" name="Content Placeholder 4"/>
          <p:cNvPicPr>
            <a:picLocks noGrp="1"/>
          </p:cNvPicPr>
          <p:nvPr>
            <p:ph idx="1"/>
          </p:nvPr>
        </p:nvPicPr>
        <p:blipFill>
          <a:blip r:embed="rId2" cstate="print"/>
          <a:srcRect/>
          <a:stretch>
            <a:fillRect/>
          </a:stretch>
        </p:blipFill>
        <p:spPr bwMode="auto">
          <a:xfrm>
            <a:off x="152400" y="1524000"/>
            <a:ext cx="5562600" cy="4648200"/>
          </a:xfrm>
          <a:prstGeom prst="rect">
            <a:avLst/>
          </a:prstGeom>
          <a:noFill/>
          <a:ln w="9525">
            <a:noFill/>
            <a:miter lim="800000"/>
            <a:headEnd/>
            <a:tailEnd/>
          </a:ln>
        </p:spPr>
      </p:pic>
      <p:sp>
        <p:nvSpPr>
          <p:cNvPr id="6" name="Rectangle 5"/>
          <p:cNvSpPr/>
          <p:nvPr/>
        </p:nvSpPr>
        <p:spPr>
          <a:xfrm>
            <a:off x="5715000" y="2209800"/>
            <a:ext cx="3200400" cy="2677656"/>
          </a:xfrm>
          <a:prstGeom prst="rect">
            <a:avLst/>
          </a:prstGeom>
        </p:spPr>
        <p:txBody>
          <a:bodyPr wrap="square">
            <a:spAutoFit/>
          </a:bodyPr>
          <a:lstStyle/>
          <a:p>
            <a:r>
              <a:rPr lang="en-US" sz="2400" dirty="0" smtClean="0"/>
              <a:t>Study showed that </a:t>
            </a:r>
            <a:r>
              <a:rPr lang="en-US" sz="2400" dirty="0" smtClean="0"/>
              <a:t> </a:t>
            </a:r>
            <a:r>
              <a:rPr lang="en-US" sz="2400" dirty="0" smtClean="0"/>
              <a:t>MPMM  was not an optimal choice. Therefore, focus changed towards optimizing PPM parameters. </a:t>
            </a:r>
            <a:endParaRPr lang="en-US" sz="2400" dirty="0"/>
          </a:p>
        </p:txBody>
      </p:sp>
      <p:sp>
        <p:nvSpPr>
          <p:cNvPr id="7"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395536" y="764704"/>
            <a:ext cx="8535863" cy="835496"/>
          </a:xfrm>
        </p:spPr>
        <p:txBody>
          <a:bodyPr/>
          <a:lstStyle/>
          <a:p>
            <a:pPr eaLnBrk="1" hangingPunct="1">
              <a:buNone/>
            </a:pPr>
            <a:endParaRPr lang="en-US" sz="1900" dirty="0" smtClean="0"/>
          </a:p>
          <a:p>
            <a:pPr eaLnBrk="1" hangingPunct="1">
              <a:buNone/>
            </a:pPr>
            <a:r>
              <a:rPr lang="en-US" sz="1900" dirty="0" smtClean="0"/>
              <a:t> </a:t>
            </a:r>
          </a:p>
        </p:txBody>
      </p:sp>
      <p:pic>
        <p:nvPicPr>
          <p:cNvPr id="2050" name="Picture 2"/>
          <p:cNvPicPr>
            <a:picLocks noChangeAspect="1" noChangeArrowheads="1"/>
          </p:cNvPicPr>
          <p:nvPr/>
        </p:nvPicPr>
        <p:blipFill>
          <a:blip r:embed="rId3" cstate="print"/>
          <a:srcRect/>
          <a:stretch>
            <a:fillRect/>
          </a:stretch>
        </p:blipFill>
        <p:spPr bwMode="auto">
          <a:xfrm>
            <a:off x="381000" y="1295400"/>
            <a:ext cx="6264696" cy="4840449"/>
          </a:xfrm>
          <a:prstGeom prst="rect">
            <a:avLst/>
          </a:prstGeom>
          <a:noFill/>
          <a:ln w="9525">
            <a:noFill/>
            <a:miter lim="800000"/>
            <a:headEnd/>
            <a:tailEnd/>
          </a:ln>
          <a:effectLst/>
        </p:spPr>
      </p:pic>
      <p:sp>
        <p:nvSpPr>
          <p:cNvPr id="6" name="Title 1"/>
          <p:cNvSpPr>
            <a:spLocks noGrp="1"/>
          </p:cNvSpPr>
          <p:nvPr>
            <p:ph type="title"/>
          </p:nvPr>
        </p:nvSpPr>
        <p:spPr>
          <a:xfrm>
            <a:off x="1981200" y="685800"/>
            <a:ext cx="4267200" cy="762000"/>
          </a:xfrm>
        </p:spPr>
        <p:txBody>
          <a:bodyPr/>
          <a:lstStyle/>
          <a:p>
            <a:r>
              <a:rPr lang="en-US" dirty="0" smtClean="0"/>
              <a:t>BER analysis 2/2</a:t>
            </a:r>
            <a:endParaRPr lang="en-US" dirty="0"/>
          </a:p>
        </p:txBody>
      </p:sp>
      <p:sp>
        <p:nvSpPr>
          <p:cNvPr id="8" name="Rectangle 7"/>
          <p:cNvSpPr/>
          <p:nvPr/>
        </p:nvSpPr>
        <p:spPr>
          <a:xfrm>
            <a:off x="6400800" y="1676400"/>
            <a:ext cx="2286000" cy="4154984"/>
          </a:xfrm>
          <a:prstGeom prst="rect">
            <a:avLst/>
          </a:prstGeom>
        </p:spPr>
        <p:txBody>
          <a:bodyPr wrap="square">
            <a:spAutoFit/>
          </a:bodyPr>
          <a:lstStyle/>
          <a:p>
            <a:r>
              <a:rPr lang="en-US" sz="2400" dirty="0" smtClean="0"/>
              <a:t>RS coded PPM has better performance than </a:t>
            </a:r>
            <a:r>
              <a:rPr lang="en-US" sz="2400" dirty="0" err="1" smtClean="0"/>
              <a:t>uncoded</a:t>
            </a:r>
            <a:r>
              <a:rPr lang="en-US" sz="2400" dirty="0" smtClean="0"/>
              <a:t> PPM in AWGN channel. RS(63,51) with PPM k=6 has a performance close to the Shannon limit</a:t>
            </a:r>
            <a:endParaRPr lang="en-US" sz="2400" dirty="0"/>
          </a:p>
        </p:txBody>
      </p:sp>
      <p:sp>
        <p:nvSpPr>
          <p:cNvPr id="9" name="Slide Number Placeholder 3"/>
          <p:cNvSpPr>
            <a:spLocks noGrp="1"/>
          </p:cNvSpPr>
          <p:nvPr>
            <p:ph type="sldNum" sz="quarter" idx="12"/>
          </p:nvPr>
        </p:nvSpPr>
        <p:spPr>
          <a:xfrm>
            <a:off x="4344988" y="6475413"/>
            <a:ext cx="530225" cy="182562"/>
          </a:xfrm>
          <a:noFill/>
        </p:spPr>
        <p:txBody>
          <a:bodyPr/>
          <a:lstStyle/>
          <a:p>
            <a:r>
              <a:rPr lang="en-US" altLang="zh-CN" dirty="0"/>
              <a:t>Slide </a:t>
            </a:r>
            <a:fld id="{23FF1C1B-DC22-4BC4-850F-478FCC36F426}" type="slidenum">
              <a:rPr lang="en-US" altLang="zh-CN"/>
              <a:pPr/>
              <a:t>7</a:t>
            </a:fld>
            <a:endParaRPr lang="en-US" altLang="zh-CN" dirty="0"/>
          </a:p>
        </p:txBody>
      </p:sp>
      <p:sp>
        <p:nvSpPr>
          <p:cNvPr id="10"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6"/>
          <p:cNvSpPr>
            <a:spLocks noGrp="1"/>
          </p:cNvSpPr>
          <p:nvPr>
            <p:ph idx="1"/>
          </p:nvPr>
        </p:nvSpPr>
        <p:spPr>
          <a:xfrm>
            <a:off x="457200" y="1828800"/>
            <a:ext cx="8280400" cy="4797425"/>
          </a:xfrm>
        </p:spPr>
        <p:txBody>
          <a:bodyPr/>
          <a:lstStyle/>
          <a:p>
            <a:pPr eaLnBrk="1" hangingPunct="1"/>
            <a:r>
              <a:rPr lang="en-US" sz="2800" dirty="0" smtClean="0"/>
              <a:t>Simple / low power </a:t>
            </a:r>
            <a:r>
              <a:rPr lang="en-US" sz="2800" dirty="0" smtClean="0"/>
              <a:t>architecture</a:t>
            </a:r>
          </a:p>
          <a:p>
            <a:pPr eaLnBrk="1" hangingPunct="1"/>
            <a:r>
              <a:rPr lang="en-US" sz="2800" dirty="0" smtClean="0"/>
              <a:t>Can be designed for 3.2mA (ISSCC 2013). </a:t>
            </a:r>
          </a:p>
          <a:p>
            <a:pPr eaLnBrk="1" hangingPunct="1"/>
            <a:r>
              <a:rPr lang="en-US" sz="2800" dirty="0" smtClean="0"/>
              <a:t>Power consumption can be further decreased by</a:t>
            </a:r>
          </a:p>
          <a:p>
            <a:pPr lvl="1" eaLnBrk="1" hangingPunct="1"/>
            <a:r>
              <a:rPr lang="en-US" sz="2400" dirty="0" smtClean="0"/>
              <a:t>Moving from conventional I/Q architectures to all-digital sigma-delta type of architectures. Only possible for constant-envelope modulation.</a:t>
            </a:r>
          </a:p>
          <a:p>
            <a:pPr lvl="1" eaLnBrk="1" hangingPunct="1"/>
            <a:r>
              <a:rPr lang="en-US" sz="2400" dirty="0" smtClean="0"/>
              <a:t>Increasing the modulation index of FSK. This would relax the specifications of the oscillator phase noise.</a:t>
            </a:r>
            <a:endParaRPr lang="en-US" sz="2400" dirty="0" smtClean="0"/>
          </a:p>
          <a:p>
            <a:pPr lvl="2" eaLnBrk="1" hangingPunct="1"/>
            <a:endParaRPr lang="en-US" sz="2000" dirty="0" smtClean="0"/>
          </a:p>
          <a:p>
            <a:pPr lvl="2" eaLnBrk="1" hangingPunct="1"/>
            <a:endParaRPr lang="en-US" sz="2000" dirty="0" smtClean="0"/>
          </a:p>
          <a:p>
            <a:pPr lvl="1" eaLnBrk="1" hangingPunct="1">
              <a:buFontTx/>
              <a:buNone/>
            </a:pPr>
            <a:endParaRPr lang="en-US" sz="2400" dirty="0" smtClean="0"/>
          </a:p>
          <a:p>
            <a:pPr eaLnBrk="1" hangingPunct="1"/>
            <a:endParaRPr lang="en-US" sz="2800" dirty="0" smtClean="0"/>
          </a:p>
          <a:p>
            <a:pPr eaLnBrk="1" hangingPunct="1"/>
            <a:endParaRPr lang="en-US" sz="2800" dirty="0" smtClean="0"/>
          </a:p>
          <a:p>
            <a:pPr eaLnBrk="1" hangingPunct="1"/>
            <a:r>
              <a:rPr lang="en-US" sz="2800" dirty="0" smtClean="0"/>
              <a:t>Challenges</a:t>
            </a:r>
          </a:p>
          <a:p>
            <a:pPr lvl="2" eaLnBrk="1" hangingPunct="1"/>
            <a:r>
              <a:rPr lang="en-US" sz="2000" dirty="0" smtClean="0"/>
              <a:t>LO feed-through</a:t>
            </a:r>
          </a:p>
          <a:p>
            <a:pPr lvl="2" eaLnBrk="1" hangingPunct="1"/>
            <a:r>
              <a:rPr lang="en-US" sz="2000" dirty="0" smtClean="0"/>
              <a:t>Low frequency noise</a:t>
            </a:r>
          </a:p>
          <a:p>
            <a:pPr lvl="1" eaLnBrk="1" hangingPunct="1"/>
            <a:endParaRPr lang="en-US" sz="2400" dirty="0" smtClean="0"/>
          </a:p>
        </p:txBody>
      </p:sp>
      <p:sp>
        <p:nvSpPr>
          <p:cNvPr id="14" name="灯片编号占位符 3"/>
          <p:cNvSpPr>
            <a:spLocks noGrp="1"/>
          </p:cNvSpPr>
          <p:nvPr>
            <p:ph type="sldNum" sz="quarter" idx="12"/>
          </p:nvPr>
        </p:nvSpPr>
        <p:spPr>
          <a:xfrm>
            <a:off x="4344988" y="6475413"/>
            <a:ext cx="530225" cy="182562"/>
          </a:xfrm>
        </p:spPr>
        <p:txBody>
          <a:bodyPr/>
          <a:lstStyle/>
          <a:p>
            <a:r>
              <a:rPr lang="en-US" dirty="0"/>
              <a:t>Slide </a:t>
            </a:r>
            <a:fld id="{767B0FDD-AC90-414F-B25B-49D1545B2806}" type="slidenum">
              <a:rPr lang="en-US"/>
              <a:pPr/>
              <a:t>8</a:t>
            </a:fld>
            <a:endParaRPr lang="en-US" dirty="0"/>
          </a:p>
        </p:txBody>
      </p:sp>
      <p:sp>
        <p:nvSpPr>
          <p:cNvPr id="12" name="Title 1"/>
          <p:cNvSpPr>
            <a:spLocks noGrp="1"/>
          </p:cNvSpPr>
          <p:nvPr>
            <p:ph type="title"/>
          </p:nvPr>
        </p:nvSpPr>
        <p:spPr>
          <a:xfrm>
            <a:off x="685800" y="685800"/>
            <a:ext cx="7772400" cy="1066800"/>
          </a:xfrm>
        </p:spPr>
        <p:txBody>
          <a:bodyPr/>
          <a:lstStyle/>
          <a:p>
            <a:r>
              <a:rPr lang="en-US" dirty="0" smtClean="0"/>
              <a:t>Constant </a:t>
            </a:r>
            <a:r>
              <a:rPr lang="en-US" dirty="0" smtClean="0"/>
              <a:t>envelope: </a:t>
            </a:r>
            <a:r>
              <a:rPr lang="en-US" dirty="0" smtClean="0"/>
              <a:t>FSK proposal </a:t>
            </a:r>
            <a:r>
              <a:rPr lang="en-US" dirty="0" smtClean="0"/>
              <a:t>as ULP modulation scheme</a:t>
            </a:r>
            <a:endParaRPr lang="en-US" dirty="0"/>
          </a:p>
        </p:txBody>
      </p:sp>
      <p:sp>
        <p:nvSpPr>
          <p:cNvPr id="1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Wideband FSK</a:t>
            </a:r>
          </a:p>
        </p:txBody>
      </p:sp>
      <p:sp>
        <p:nvSpPr>
          <p:cNvPr id="22531" name="Content Placeholder 6"/>
          <p:cNvSpPr>
            <a:spLocks noGrp="1"/>
          </p:cNvSpPr>
          <p:nvPr>
            <p:ph idx="1"/>
          </p:nvPr>
        </p:nvSpPr>
        <p:spPr>
          <a:xfrm>
            <a:off x="381000" y="1981200"/>
            <a:ext cx="7772400" cy="4114800"/>
          </a:xfrm>
        </p:spPr>
        <p:txBody>
          <a:bodyPr/>
          <a:lstStyle/>
          <a:p>
            <a:pPr eaLnBrk="1" hangingPunct="1"/>
            <a:r>
              <a:rPr lang="en-US" sz="2800" dirty="0" smtClean="0"/>
              <a:t>For details: 263-4n document</a:t>
            </a:r>
          </a:p>
          <a:p>
            <a:pPr eaLnBrk="1" hangingPunct="1"/>
            <a:r>
              <a:rPr lang="en-US" sz="2800" dirty="0" smtClean="0"/>
              <a:t>Wideband</a:t>
            </a:r>
            <a:r>
              <a:rPr lang="en-US" sz="2800" dirty="0" smtClean="0"/>
              <a:t>: df &gt;&gt; R</a:t>
            </a:r>
            <a:r>
              <a:rPr lang="en-US" sz="2800" baseline="-25000" dirty="0" smtClean="0"/>
              <a:t>b</a:t>
            </a:r>
            <a:r>
              <a:rPr lang="en-US" sz="2800" dirty="0" smtClean="0"/>
              <a:t> (bit rate)</a:t>
            </a:r>
          </a:p>
          <a:p>
            <a:pPr eaLnBrk="1" hangingPunct="1"/>
            <a:endParaRPr lang="en-US" sz="900" dirty="0" smtClean="0"/>
          </a:p>
          <a:p>
            <a:pPr eaLnBrk="1" hangingPunct="1"/>
            <a:r>
              <a:rPr lang="en-US" sz="2800" dirty="0" smtClean="0"/>
              <a:t>Signal </a:t>
            </a:r>
            <a:r>
              <a:rPr lang="en-US" sz="2800" u="sng" dirty="0" smtClean="0"/>
              <a:t>mostly</a:t>
            </a:r>
            <a:r>
              <a:rPr lang="en-US" sz="2800" dirty="0" smtClean="0"/>
              <a:t> around f</a:t>
            </a:r>
            <a:r>
              <a:rPr lang="en-US" sz="2800" baseline="-25000" dirty="0" smtClean="0"/>
              <a:t>0</a:t>
            </a:r>
            <a:r>
              <a:rPr lang="en-US" sz="2800" dirty="0" smtClean="0"/>
              <a:t>±df</a:t>
            </a:r>
          </a:p>
          <a:p>
            <a:pPr lvl="1" eaLnBrk="1" hangingPunct="1"/>
            <a:endParaRPr lang="en-US" sz="900" dirty="0" smtClean="0"/>
          </a:p>
          <a:p>
            <a:pPr eaLnBrk="1" hangingPunct="1"/>
            <a:r>
              <a:rPr lang="en-US" sz="2800" dirty="0" smtClean="0"/>
              <a:t>Signal at df not round DC </a:t>
            </a:r>
          </a:p>
          <a:p>
            <a:pPr lvl="2" eaLnBrk="1" hangingPunct="1"/>
            <a:r>
              <a:rPr lang="en-US" sz="2000" dirty="0" smtClean="0"/>
              <a:t>Can  be used to filter 1/f </a:t>
            </a:r>
            <a:r>
              <a:rPr lang="en-US" sz="2000" dirty="0" smtClean="0"/>
              <a:t>noise</a:t>
            </a:r>
          </a:p>
          <a:p>
            <a:pPr lvl="2" eaLnBrk="1" hangingPunct="1"/>
            <a:r>
              <a:rPr lang="en-US" sz="2000" dirty="0" smtClean="0"/>
              <a:t>Remove LO </a:t>
            </a:r>
            <a:r>
              <a:rPr lang="en-US" sz="2000" dirty="0" smtClean="0"/>
              <a:t>feed-through</a:t>
            </a:r>
          </a:p>
          <a:p>
            <a:pPr lvl="2" eaLnBrk="1" hangingPunct="1"/>
            <a:r>
              <a:rPr lang="en-US" sz="2000" dirty="0" smtClean="0"/>
              <a:t>Will relax the phase noise specs</a:t>
            </a:r>
            <a:endParaRPr lang="en-US" sz="2000" dirty="0" smtClean="0"/>
          </a:p>
        </p:txBody>
      </p:sp>
      <p:pic>
        <p:nvPicPr>
          <p:cNvPr id="22534" name="Content Placeholder 8" descr="WidebandFSK.png"/>
          <p:cNvPicPr>
            <a:picLocks noGrp="1" noChangeAspect="1"/>
          </p:cNvPicPr>
          <p:nvPr>
            <p:ph sz="half" idx="4294967295"/>
          </p:nvPr>
        </p:nvPicPr>
        <p:blipFill>
          <a:blip r:embed="rId3" cstate="print"/>
          <a:srcRect/>
          <a:stretch>
            <a:fillRect/>
          </a:stretch>
        </p:blipFill>
        <p:spPr>
          <a:xfrm>
            <a:off x="5709920" y="3972243"/>
            <a:ext cx="2895600" cy="1962150"/>
          </a:xfrm>
        </p:spPr>
      </p:pic>
      <p:pic>
        <p:nvPicPr>
          <p:cNvPr id="22535" name="Picture 9" descr="WidebandFSK_rf.png"/>
          <p:cNvPicPr>
            <a:picLocks noChangeAspect="1"/>
          </p:cNvPicPr>
          <p:nvPr/>
        </p:nvPicPr>
        <p:blipFill>
          <a:blip r:embed="rId4" cstate="print"/>
          <a:srcRect/>
          <a:stretch>
            <a:fillRect/>
          </a:stretch>
        </p:blipFill>
        <p:spPr bwMode="auto">
          <a:xfrm>
            <a:off x="5740400" y="1460500"/>
            <a:ext cx="3000375" cy="2032000"/>
          </a:xfrm>
          <a:prstGeom prst="rect">
            <a:avLst/>
          </a:prstGeom>
          <a:noFill/>
          <a:ln w="9525">
            <a:noFill/>
            <a:miter lim="800000"/>
            <a:headEnd/>
            <a:tailEnd/>
          </a:ln>
        </p:spPr>
      </p:pic>
      <p:sp>
        <p:nvSpPr>
          <p:cNvPr id="22536" name="TextBox 10"/>
          <p:cNvSpPr txBox="1">
            <a:spLocks noChangeArrowheads="1"/>
          </p:cNvSpPr>
          <p:nvPr/>
        </p:nvSpPr>
        <p:spPr bwMode="auto">
          <a:xfrm>
            <a:off x="6976419" y="3492500"/>
            <a:ext cx="2167581" cy="400110"/>
          </a:xfrm>
          <a:prstGeom prst="rect">
            <a:avLst/>
          </a:prstGeom>
          <a:noFill/>
          <a:ln w="9525">
            <a:noFill/>
            <a:miter lim="800000"/>
            <a:headEnd/>
            <a:tailEnd/>
          </a:ln>
        </p:spPr>
        <p:txBody>
          <a:bodyPr wrap="none">
            <a:spAutoFit/>
          </a:bodyPr>
          <a:lstStyle/>
          <a:p>
            <a:r>
              <a:rPr lang="en-US" sz="2000" dirty="0"/>
              <a:t>Down-conversion</a:t>
            </a:r>
          </a:p>
        </p:txBody>
      </p:sp>
      <p:cxnSp>
        <p:nvCxnSpPr>
          <p:cNvPr id="14" name="Straight Arrow Connector 13"/>
          <p:cNvCxnSpPr>
            <a:endCxn id="9" idx="0"/>
          </p:cNvCxnSpPr>
          <p:nvPr/>
        </p:nvCxnSpPr>
        <p:spPr>
          <a:xfrm rot="16200000" flipH="1">
            <a:off x="6648451" y="3779837"/>
            <a:ext cx="590550" cy="158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502400" y="1088572"/>
            <a:ext cx="567784" cy="461665"/>
          </a:xfrm>
          <a:prstGeom prst="rect">
            <a:avLst/>
          </a:prstGeom>
          <a:noFill/>
        </p:spPr>
        <p:txBody>
          <a:bodyPr wrap="none" rtlCol="0">
            <a:spAutoFit/>
          </a:bodyPr>
          <a:lstStyle/>
          <a:p>
            <a:r>
              <a:rPr lang="en-US" dirty="0" smtClean="0"/>
              <a:t>“0”</a:t>
            </a:r>
            <a:endParaRPr lang="en-US" dirty="0"/>
          </a:p>
        </p:txBody>
      </p:sp>
      <p:sp>
        <p:nvSpPr>
          <p:cNvPr id="13" name="TextBox 12"/>
          <p:cNvSpPr txBox="1"/>
          <p:nvPr/>
        </p:nvSpPr>
        <p:spPr>
          <a:xfrm>
            <a:off x="7932057" y="1081315"/>
            <a:ext cx="561372" cy="461665"/>
          </a:xfrm>
          <a:prstGeom prst="rect">
            <a:avLst/>
          </a:prstGeom>
          <a:noFill/>
        </p:spPr>
        <p:txBody>
          <a:bodyPr wrap="none" rtlCol="0">
            <a:spAutoFit/>
          </a:bodyPr>
          <a:lstStyle/>
          <a:p>
            <a:r>
              <a:rPr lang="en-US" dirty="0" smtClean="0"/>
              <a:t>“1”</a:t>
            </a:r>
            <a:endParaRPr lang="en-US" dirty="0"/>
          </a:p>
        </p:txBody>
      </p:sp>
      <p:cxnSp>
        <p:nvCxnSpPr>
          <p:cNvPr id="16" name="Straight Connector 15"/>
          <p:cNvCxnSpPr/>
          <p:nvPr/>
        </p:nvCxnSpPr>
        <p:spPr>
          <a:xfrm>
            <a:off x="7402286" y="4049486"/>
            <a:ext cx="653143"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7039429" y="4049486"/>
            <a:ext cx="348342" cy="1480457"/>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077200" y="4071257"/>
            <a:ext cx="312057" cy="135708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灯片编号占位符 3"/>
          <p:cNvSpPr>
            <a:spLocks noGrp="1"/>
          </p:cNvSpPr>
          <p:nvPr>
            <p:ph type="sldNum" sz="quarter" idx="12"/>
          </p:nvPr>
        </p:nvSpPr>
        <p:spPr>
          <a:xfrm>
            <a:off x="4344988" y="6475413"/>
            <a:ext cx="530225" cy="182562"/>
          </a:xfrm>
        </p:spPr>
        <p:txBody>
          <a:bodyPr/>
          <a:lstStyle/>
          <a:p>
            <a:r>
              <a:rPr lang="en-US" dirty="0"/>
              <a:t>Slide </a:t>
            </a:r>
            <a:fld id="{767B0FDD-AC90-414F-B25B-49D1545B2806}" type="slidenum">
              <a:rPr lang="en-US"/>
              <a:pPr/>
              <a:t>9</a:t>
            </a:fld>
            <a:endParaRPr lang="en-US" dirty="0"/>
          </a:p>
        </p:txBody>
      </p:sp>
      <p:sp>
        <p:nvSpPr>
          <p:cNvPr id="19"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G. Dolmans, M. Lont , P. Zhang,</a:t>
            </a:r>
            <a:r>
              <a:rPr kumimoji="0" lang="en-US" altLang="zh-CN" sz="1100" b="0" i="0" u="none" strike="noStrike" kern="1200" cap="none" spc="0" normalizeH="0" noProof="0" dirty="0" smtClean="0">
                <a:ln>
                  <a:noFill/>
                </a:ln>
                <a:solidFill>
                  <a:schemeClr val="tx1"/>
                </a:solidFill>
                <a:effectLst/>
                <a:uLnTx/>
                <a:uFillTx/>
                <a:latin typeface="Times New Roman" pitchFamily="18" charset="0"/>
                <a:ea typeface="宋体" charset="-122"/>
                <a:cs typeface="+mn-cs"/>
              </a:rPr>
              <a:t> L. Huang, F. </a:t>
            </a:r>
            <a:r>
              <a:rPr lang="en-US" altLang="zh-CN" sz="1100" dirty="0" err="1" smtClean="0"/>
              <a:t>Willems</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Holst Centre / </a:t>
            </a:r>
            <a:r>
              <a:rPr kumimoji="0" lang="en-US" altLang="zh-CN" sz="1100" b="0" i="0" u="none" strike="noStrike" kern="1200" cap="none" spc="0" normalizeH="0" baseline="0" noProof="0" dirty="0" err="1" smtClean="0">
                <a:ln>
                  <a:noFill/>
                </a:ln>
                <a:solidFill>
                  <a:schemeClr val="tx1"/>
                </a:solidFill>
                <a:effectLst/>
                <a:uLnTx/>
                <a:uFillTx/>
                <a:latin typeface="Times New Roman" pitchFamily="18" charset="0"/>
                <a:ea typeface="宋体" charset="-122"/>
                <a:cs typeface="+mn-cs"/>
              </a:rPr>
              <a:t>Imec</a:t>
            </a:r>
            <a:r>
              <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-NL, TU/e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531">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olor}&#10;\pagestyle{empty}&#10;\begin{document}&#10;&#10;\definecolor{tuered}{rgb}{0.839,0.000,0.290}&#10;\definecolor{tueblue}{rgb}{0.000,0.400,0.800}&#10;\definecolor{tueorange}{rgb}{1.000,0.604,0.000}&#10;\definecolor{tuegreen}{rgb}{0.518,0.824,0.000}&#10;&#10;\begin{align*}&#10;  \textrm{SNR}_o &amp; \approx \rho \left(2\pi \frac{\Delta f}{R_b}\right)^2 \underbrace{\frac{1}{1+(2\pi f_o)^2 c_{vco} \frac{\rho}{R_b}}}_\textrm{Phase Noise}&#10;\end{align*}&#10;&#10;&#10;\end{document}"/>
  <p:tag name="IGUANATEXSIZE" val="22"/>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olor}&#10;\pagestyle{empty}&#10;\begin{document}&#10;&#10;\definecolor{tuered}{rgb}{0.839,0.000,0.290}&#10;\definecolor{tueblue}{rgb}{0.000,0.400,0.800}&#10;\definecolor{tueorange}{rgb}{1.000,0.604,0.000}&#10;\definecolor{tuegreen}{rgb}{0.518,0.824,0.000}&#10;&#10;\begin{align*}&#10;  \frac{\Delta f}{R_b}&#10;\end{align*}&#10;&#10;&#10;\end{document}"/>
  <p:tag name="IGUANATEXSIZE" val="26"/>
</p:tagLst>
</file>

<file path=ppt/tags/tag3.xml><?xml version="1.0" encoding="utf-8"?>
<p:tagLst xmlns:a="http://schemas.openxmlformats.org/drawingml/2006/main" xmlns:r="http://schemas.openxmlformats.org/officeDocument/2006/relationships" xmlns:p="http://schemas.openxmlformats.org/presentationml/2006/main">
  <p:tag name="SRC" val="$d_{12}$"/>
</p:tagLst>
</file>

<file path=ppt/tags/tag4.xml><?xml version="1.0" encoding="utf-8"?>
<p:tagLst xmlns:a="http://schemas.openxmlformats.org/drawingml/2006/main" xmlns:r="http://schemas.openxmlformats.org/officeDocument/2006/relationships" xmlns:p="http://schemas.openxmlformats.org/presentationml/2006/main">
  <p:tag name="SRC" val="$d_{23}$"/>
</p:tagLst>
</file>

<file path=ppt/tags/tag5.xml><?xml version="1.0" encoding="utf-8"?>
<p:tagLst xmlns:a="http://schemas.openxmlformats.org/drawingml/2006/main" xmlns:r="http://schemas.openxmlformats.org/officeDocument/2006/relationships" xmlns:p="http://schemas.openxmlformats.org/presentationml/2006/main">
  <p:tag name="SRC" val="$d_{1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10324</TotalTime>
  <Words>1324</Words>
  <Application>Microsoft Office PowerPoint</Application>
  <PresentationFormat>On-screen Show (4:3)</PresentationFormat>
  <Paragraphs>169</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PPM and FSK proposals for ULP operation</vt:lpstr>
      <vt:lpstr>Non-constant envelope: PPM proposal as ULP modulation scheme</vt:lpstr>
      <vt:lpstr>Non-constant envelope: PPM proposal as ULP modulation scheme</vt:lpstr>
      <vt:lpstr>Low power modulation</vt:lpstr>
      <vt:lpstr>BER analysis 1/2</vt:lpstr>
      <vt:lpstr>BER analysis 2/2</vt:lpstr>
      <vt:lpstr>Constant envelope: FSK proposal as ULP modulation scheme</vt:lpstr>
      <vt:lpstr>Wideband FSK</vt:lpstr>
      <vt:lpstr>Trade-off of power consumption of LC and ring oscillators</vt:lpstr>
      <vt:lpstr>Wideband FSK and Phase Noise</vt:lpstr>
      <vt:lpstr>Single hop capabilities of PPM: Capacity Study of Relay Communication</vt:lpstr>
      <vt:lpstr>Capacity Study of Relay Communication</vt:lpstr>
      <vt:lpstr>Conclusion</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admindolmansg</cp:lastModifiedBy>
  <cp:revision>362</cp:revision>
  <cp:lastPrinted>1998-02-10T13:28:06Z</cp:lastPrinted>
  <dcterms:created xsi:type="dcterms:W3CDTF">1999-11-08T18:59:45Z</dcterms:created>
  <dcterms:modified xsi:type="dcterms:W3CDTF">2012-11-14T05:25:37Z</dcterms:modified>
  <cp:contentStatus>Final</cp:contentStatus>
</cp:coreProperties>
</file>