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370" r:id="rId2"/>
    <p:sldId id="372" r:id="rId3"/>
    <p:sldId id="380" r:id="rId4"/>
    <p:sldId id="381" r:id="rId5"/>
    <p:sldId id="385" r:id="rId6"/>
    <p:sldId id="379" r:id="rId7"/>
    <p:sldId id="383" r:id="rId8"/>
    <p:sldId id="384" r:id="rId9"/>
    <p:sldId id="382" r:id="rId10"/>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9" d="100"/>
          <a:sy n="109" d="100"/>
        </p:scale>
        <p:origin x="-2416" y="-96"/>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11/13/12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11/13/12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November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2012</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2012</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2012</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November 2012</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November 2012</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November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a:t>
            </a:r>
            <a:r>
              <a:rPr lang="en-US" b="1" dirty="0" smtClean="0"/>
              <a:t>0633-</a:t>
            </a:r>
            <a:r>
              <a:rPr lang="en-US" b="1" dirty="0" smtClean="0"/>
              <a:t>00-0000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November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November 2012</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47646"/>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SC WNG and </a:t>
            </a:r>
            <a:r>
              <a:rPr lang="en-US" sz="1800" dirty="0" err="1" smtClean="0"/>
              <a:t>SCMan</a:t>
            </a:r>
            <a:r>
              <a:rPr lang="en-US" sz="1800" dirty="0" smtClean="0"/>
              <a:t> Closing </a:t>
            </a:r>
            <a:r>
              <a:rPr lang="en-US" sz="1800" dirty="0"/>
              <a:t>Report for </a:t>
            </a:r>
            <a:r>
              <a:rPr lang="en-US" sz="1800" dirty="0" smtClean="0"/>
              <a:t>Nov</a:t>
            </a:r>
            <a:r>
              <a:rPr lang="en-US" sz="1800" dirty="0" smtClean="0"/>
              <a:t> </a:t>
            </a:r>
            <a:r>
              <a:rPr lang="en-US" sz="1800" dirty="0" smtClean="0"/>
              <a:t>2012</a:t>
            </a:r>
            <a:endParaRPr lang="en-US" sz="1800" dirty="0"/>
          </a:p>
          <a:p>
            <a:pPr marL="914400" indent="-914400" eaLnBrk="0" hangingPunct="0">
              <a:defRPr/>
            </a:pPr>
            <a:r>
              <a:rPr lang="en-US" sz="1800" b="1" dirty="0"/>
              <a:t>Date Submitted: </a:t>
            </a:r>
            <a:r>
              <a:rPr lang="en-US" sz="1800" dirty="0" smtClean="0"/>
              <a:t>14</a:t>
            </a:r>
            <a:r>
              <a:rPr lang="en-US" sz="1800" dirty="0" smtClean="0"/>
              <a:t> </a:t>
            </a:r>
            <a:r>
              <a:rPr lang="en-US" sz="1800" dirty="0" smtClean="0"/>
              <a:t>Nov </a:t>
            </a:r>
            <a:r>
              <a:rPr lang="en-US" sz="1800" dirty="0" smtClean="0"/>
              <a:t>2012</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a:t>
            </a:r>
            <a:r>
              <a:rPr lang="en-US" sz="1800" dirty="0" smtClean="0"/>
              <a:t>and Maintenance Closing Reports </a:t>
            </a:r>
            <a:r>
              <a:rPr lang="en-US" sz="1800" dirty="0"/>
              <a:t>for </a:t>
            </a:r>
            <a:r>
              <a:rPr lang="en-US" sz="1800" dirty="0" smtClean="0"/>
              <a:t>Nov</a:t>
            </a:r>
            <a:r>
              <a:rPr lang="en-US" sz="1800" dirty="0" smtClean="0"/>
              <a:t> </a:t>
            </a:r>
            <a:r>
              <a:rPr lang="en-US" sz="1800" dirty="0" smtClean="0"/>
              <a:t>2012 </a:t>
            </a:r>
            <a:r>
              <a:rPr lang="en-US" sz="1800" dirty="0"/>
              <a:t>Session</a:t>
            </a:r>
          </a:p>
          <a:p>
            <a:pPr marL="914400" indent="-914400" eaLnBrk="0" hangingPunct="0">
              <a:defRPr/>
            </a:pPr>
            <a:r>
              <a:rPr lang="en-US" sz="1800" b="1" dirty="0"/>
              <a:t>Abstract: </a:t>
            </a:r>
            <a:r>
              <a:rPr lang="en-US" sz="1800" dirty="0"/>
              <a:t>WNG and Maintenance Closing Reports for </a:t>
            </a:r>
            <a:r>
              <a:rPr lang="en-US" sz="1800" dirty="0" smtClean="0"/>
              <a:t>San Antonio</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01000" cy="762000"/>
          </a:xfrm>
        </p:spPr>
        <p:txBody>
          <a:bodyPr/>
          <a:lstStyle/>
          <a:p>
            <a:r>
              <a:rPr lang="en-US" dirty="0" smtClean="0"/>
              <a:t>Standing Committees</a:t>
            </a:r>
            <a:endParaRPr lang="en-US" dirty="0"/>
          </a:p>
        </p:txBody>
      </p:sp>
      <p:sp>
        <p:nvSpPr>
          <p:cNvPr id="3" name="Content Placeholder 2"/>
          <p:cNvSpPr>
            <a:spLocks noGrp="1"/>
          </p:cNvSpPr>
          <p:nvPr>
            <p:ph idx="1"/>
          </p:nvPr>
        </p:nvSpPr>
        <p:spPr>
          <a:xfrm>
            <a:off x="381000" y="1447800"/>
            <a:ext cx="8610600" cy="4876800"/>
          </a:xfrm>
        </p:spPr>
        <p:txBody>
          <a:bodyPr/>
          <a:lstStyle/>
          <a:p>
            <a:pPr marL="0" indent="0">
              <a:buNone/>
            </a:pPr>
            <a:r>
              <a:rPr lang="en-US" sz="2800" dirty="0" smtClean="0"/>
              <a:t>There was no </a:t>
            </a:r>
            <a:r>
              <a:rPr lang="en-US" sz="2800" dirty="0" smtClean="0"/>
              <a:t>SC WNG </a:t>
            </a:r>
            <a:r>
              <a:rPr lang="en-US" sz="2800" dirty="0" smtClean="0"/>
              <a:t>meeting</a:t>
            </a:r>
          </a:p>
          <a:p>
            <a:pPr marL="0" indent="0">
              <a:buNone/>
            </a:pPr>
            <a:endParaRPr lang="en-US" sz="2800" dirty="0" smtClean="0"/>
          </a:p>
          <a:p>
            <a:pPr marL="0" indent="0">
              <a:buNone/>
            </a:pPr>
            <a:r>
              <a:rPr lang="en-US" sz="2800" dirty="0" smtClean="0"/>
              <a:t>SC </a:t>
            </a:r>
            <a:r>
              <a:rPr lang="en-US" sz="2800" dirty="0" smtClean="0"/>
              <a:t>Maintenance:</a:t>
            </a:r>
          </a:p>
          <a:p>
            <a:r>
              <a:rPr lang="en-US" sz="2800" dirty="0" err="1" smtClean="0"/>
              <a:t>SCMan</a:t>
            </a:r>
            <a:r>
              <a:rPr lang="en-US" sz="2800" dirty="0" smtClean="0"/>
              <a:t> had one meeting with </a:t>
            </a:r>
            <a:r>
              <a:rPr lang="en-US" sz="2800" dirty="0" smtClean="0"/>
              <a:t>objectives:</a:t>
            </a:r>
          </a:p>
          <a:p>
            <a:r>
              <a:rPr lang="en-US" sz="2800" dirty="0" smtClean="0"/>
              <a:t>review </a:t>
            </a:r>
            <a:r>
              <a:rPr lang="en-US" sz="2800" dirty="0" smtClean="0"/>
              <a:t>three</a:t>
            </a:r>
            <a:r>
              <a:rPr lang="en-US" sz="2800" dirty="0" smtClean="0"/>
              <a:t> submissions</a:t>
            </a:r>
          </a:p>
          <a:p>
            <a:r>
              <a:rPr lang="en-US" sz="2800" dirty="0" smtClean="0"/>
              <a:t>consider any other business:</a:t>
            </a:r>
          </a:p>
          <a:p>
            <a:pPr lvl="1"/>
            <a:r>
              <a:rPr lang="en-US" sz="2400" dirty="0" smtClean="0"/>
              <a:t>email submission indicating an error in a security clause of IEEE 802.15.4-2011</a:t>
            </a:r>
          </a:p>
          <a:p>
            <a:pPr lvl="1"/>
            <a:r>
              <a:rPr lang="en-US" sz="2400" dirty="0" smtClean="0"/>
              <a:t>Question from ETSI TG28 on IEEE 802.15.4e information element ID assignments</a:t>
            </a:r>
            <a:endParaRPr lang="en-US" sz="24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November 2012</a:t>
            </a:r>
            <a:endParaRPr lang="en-US" dirty="0"/>
          </a:p>
        </p:txBody>
      </p:sp>
    </p:spTree>
    <p:extLst>
      <p:ext uri="{BB962C8B-B14F-4D97-AF65-F5344CB8AC3E}">
        <p14:creationId xmlns:p14="http://schemas.microsoft.com/office/powerpoint/2010/main" val="270529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a:t>
            </a:r>
            <a:endParaRPr lang="en-US" dirty="0"/>
          </a:p>
        </p:txBody>
      </p:sp>
      <p:sp>
        <p:nvSpPr>
          <p:cNvPr id="3" name="Content Placeholder 2"/>
          <p:cNvSpPr>
            <a:spLocks noGrp="1"/>
          </p:cNvSpPr>
          <p:nvPr>
            <p:ph idx="1"/>
          </p:nvPr>
        </p:nvSpPr>
        <p:spPr>
          <a:xfrm>
            <a:off x="152400" y="1219200"/>
            <a:ext cx="8839200" cy="5029200"/>
          </a:xfrm>
        </p:spPr>
        <p:txBody>
          <a:bodyPr/>
          <a:lstStyle/>
          <a:p>
            <a:pPr lvl="0"/>
            <a:r>
              <a:rPr lang="en-US" sz="2400" dirty="0" smtClean="0"/>
              <a:t>Attendees </a:t>
            </a:r>
            <a:r>
              <a:rPr lang="en-US" sz="2400" dirty="0"/>
              <a:t>recommend the following </a:t>
            </a:r>
            <a:r>
              <a:rPr lang="en-US" sz="2400" dirty="0" smtClean="0"/>
              <a:t>submissions </a:t>
            </a:r>
            <a:r>
              <a:rPr lang="en-US" sz="2400" dirty="0"/>
              <a:t>to accepted and be considered during the next revision of 802.15.4</a:t>
            </a:r>
            <a:r>
              <a:rPr lang="en-US" sz="2400" dirty="0" smtClean="0"/>
              <a:t>.</a:t>
            </a:r>
            <a:endParaRPr lang="en-US" sz="2400" dirty="0"/>
          </a:p>
          <a:p>
            <a:r>
              <a:rPr lang="en-US" sz="2400" dirty="0"/>
              <a:t>Document's </a:t>
            </a:r>
            <a:r>
              <a:rPr lang="en-US" sz="2400" dirty="0" smtClean="0"/>
              <a:t>title: </a:t>
            </a:r>
            <a:r>
              <a:rPr lang="en-US" sz="2400" dirty="0" smtClean="0"/>
              <a:t>802.15.4g-</a:t>
            </a:r>
            <a:r>
              <a:rPr lang="en-US" sz="2400" dirty="0"/>
              <a:t>2012 </a:t>
            </a:r>
            <a:endParaRPr lang="en-US" sz="2400" dirty="0" smtClean="0"/>
          </a:p>
          <a:p>
            <a:r>
              <a:rPr lang="en-US" sz="2400" dirty="0" smtClean="0"/>
              <a:t>Issue</a:t>
            </a:r>
            <a:r>
              <a:rPr lang="en-US" sz="2400" dirty="0"/>
              <a:t>, concern, or question:</a:t>
            </a:r>
            <a:r>
              <a:rPr lang="en-US" sz="2800" dirty="0"/>
              <a:t> </a:t>
            </a:r>
            <a:endParaRPr lang="en-US" sz="2800" dirty="0" smtClean="0"/>
          </a:p>
          <a:p>
            <a:pPr marL="971550" lvl="1" indent="-514350">
              <a:buFont typeface="+mj-lt"/>
              <a:buAutoNum type="arabicPeriod"/>
            </a:pPr>
            <a:r>
              <a:rPr lang="en-US" sz="2400" dirty="0"/>
              <a:t>The references in all blocks of various figures, including Figure 117 and Figure 132 are wrong, should be to Clause 18 not 16</a:t>
            </a:r>
            <a:r>
              <a:rPr lang="en-US" sz="2400" dirty="0"/>
              <a:t> </a:t>
            </a:r>
            <a:endParaRPr lang="en-US" sz="2400" dirty="0" smtClean="0"/>
          </a:p>
          <a:p>
            <a:pPr marL="971550" lvl="1" indent="-514350">
              <a:buFont typeface="+mj-lt"/>
              <a:buAutoNum type="arabicPeriod"/>
            </a:pPr>
            <a:r>
              <a:rPr lang="en-US" sz="2400" dirty="0"/>
              <a:t>We define a SUN device as item FD8, but then later we reference it as FD6, for example in Tables D.2a and Table D.3 where we list mandatory items for this device, also in D.5 and D.6. Also, in Table D.3, we use RF10 in lots of places when we should have used RF12.</a:t>
            </a:r>
            <a:r>
              <a:rPr lang="en-US" sz="2400" dirty="0"/>
              <a:t> </a:t>
            </a:r>
            <a:endParaRPr lang="en-US" sz="24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November 2012</a:t>
            </a:r>
            <a:endParaRPr lang="en-US" dirty="0"/>
          </a:p>
        </p:txBody>
      </p:sp>
    </p:spTree>
    <p:extLst>
      <p:ext uri="{BB962C8B-B14F-4D97-AF65-F5344CB8AC3E}">
        <p14:creationId xmlns:p14="http://schemas.microsoft.com/office/powerpoint/2010/main" val="3423327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a:t>
            </a:r>
            <a:endParaRPr lang="en-US" dirty="0"/>
          </a:p>
        </p:txBody>
      </p:sp>
      <p:sp>
        <p:nvSpPr>
          <p:cNvPr id="3" name="Content Placeholder 2"/>
          <p:cNvSpPr>
            <a:spLocks noGrp="1"/>
          </p:cNvSpPr>
          <p:nvPr>
            <p:ph idx="1"/>
          </p:nvPr>
        </p:nvSpPr>
        <p:spPr>
          <a:xfrm>
            <a:off x="152400" y="1219200"/>
            <a:ext cx="8839200" cy="5029200"/>
          </a:xfrm>
        </p:spPr>
        <p:txBody>
          <a:bodyPr/>
          <a:lstStyle/>
          <a:p>
            <a:r>
              <a:rPr lang="en-US" sz="2400" dirty="0"/>
              <a:t>Proposed </a:t>
            </a:r>
            <a:r>
              <a:rPr lang="en-US" sz="2400" dirty="0" smtClean="0"/>
              <a:t>change:</a:t>
            </a:r>
            <a:r>
              <a:rPr lang="en-US" sz="2400" dirty="0"/>
              <a:t>  </a:t>
            </a:r>
            <a:endParaRPr lang="en-US" sz="2400" dirty="0" smtClean="0"/>
          </a:p>
          <a:p>
            <a:pPr marL="971550" lvl="1" indent="-514350">
              <a:buFont typeface="+mj-lt"/>
              <a:buAutoNum type="arabicPeriod"/>
            </a:pPr>
            <a:r>
              <a:rPr lang="en-US" sz="2000" dirty="0" smtClean="0"/>
              <a:t>Change Clause 16 </a:t>
            </a:r>
            <a:r>
              <a:rPr lang="en-US" sz="2000" dirty="0"/>
              <a:t>to Clause </a:t>
            </a:r>
            <a:r>
              <a:rPr lang="en-US" sz="2000" dirty="0" smtClean="0"/>
              <a:t>18 </a:t>
            </a:r>
            <a:endParaRPr lang="en-US" sz="2000" dirty="0"/>
          </a:p>
          <a:p>
            <a:pPr marL="914400" lvl="1" indent="-457200">
              <a:buFont typeface="+mj-lt"/>
              <a:buAutoNum type="arabicPeriod"/>
            </a:pPr>
            <a:r>
              <a:rPr lang="en-US" sz="2000" dirty="0" smtClean="0"/>
              <a:t>Fix </a:t>
            </a:r>
            <a:r>
              <a:rPr lang="en-US" sz="2000" dirty="0"/>
              <a:t>references in “Status” lines </a:t>
            </a:r>
            <a:r>
              <a:rPr lang="en-US" sz="2000" dirty="0" smtClean="0"/>
              <a:t>by changing RF10 to </a:t>
            </a:r>
            <a:r>
              <a:rPr lang="en-US" sz="2000" dirty="0"/>
              <a:t>RF12. </a:t>
            </a:r>
          </a:p>
          <a:p>
            <a:pPr marL="914400" lvl="1" indent="-457200">
              <a:buFont typeface="+mj-lt"/>
              <a:buAutoNum type="arabicPeriod"/>
            </a:pPr>
            <a:endParaRPr lang="en-US" sz="20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November 2012</a:t>
            </a:r>
            <a:endParaRPr lang="en-US" dirty="0"/>
          </a:p>
        </p:txBody>
      </p:sp>
    </p:spTree>
    <p:extLst>
      <p:ext uri="{BB962C8B-B14F-4D97-AF65-F5344CB8AC3E}">
        <p14:creationId xmlns:p14="http://schemas.microsoft.com/office/powerpoint/2010/main" val="2181615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a:t>
            </a:r>
            <a:endParaRPr lang="en-US" dirty="0"/>
          </a:p>
        </p:txBody>
      </p:sp>
      <p:sp>
        <p:nvSpPr>
          <p:cNvPr id="3" name="Content Placeholder 2"/>
          <p:cNvSpPr>
            <a:spLocks noGrp="1"/>
          </p:cNvSpPr>
          <p:nvPr>
            <p:ph idx="1"/>
          </p:nvPr>
        </p:nvSpPr>
        <p:spPr>
          <a:xfrm>
            <a:off x="152400" y="1219200"/>
            <a:ext cx="8839200" cy="5029200"/>
          </a:xfrm>
        </p:spPr>
        <p:txBody>
          <a:bodyPr/>
          <a:lstStyle/>
          <a:p>
            <a:pPr lvl="0"/>
            <a:r>
              <a:rPr lang="en-US" sz="2400" dirty="0" smtClean="0"/>
              <a:t>Attendees </a:t>
            </a:r>
            <a:r>
              <a:rPr lang="en-US" sz="2400" dirty="0"/>
              <a:t>recommend the following </a:t>
            </a:r>
            <a:r>
              <a:rPr lang="en-US" sz="2400" dirty="0" smtClean="0"/>
              <a:t>submission </a:t>
            </a:r>
            <a:r>
              <a:rPr lang="en-US" sz="2400" dirty="0"/>
              <a:t>to accepted and be considered during the next </a:t>
            </a:r>
            <a:r>
              <a:rPr lang="en-US" sz="2400" dirty="0" smtClean="0"/>
              <a:t>corrigendum or revision </a:t>
            </a:r>
            <a:r>
              <a:rPr lang="en-US" sz="2400" dirty="0"/>
              <a:t>of 802.15.4</a:t>
            </a:r>
            <a:r>
              <a:rPr lang="en-US" sz="2400" dirty="0" smtClean="0"/>
              <a:t>.</a:t>
            </a:r>
            <a:endParaRPr lang="en-US" sz="2400" dirty="0"/>
          </a:p>
          <a:p>
            <a:r>
              <a:rPr lang="en-US" sz="2400" dirty="0"/>
              <a:t>Document's </a:t>
            </a:r>
            <a:r>
              <a:rPr lang="en-US" sz="2400" dirty="0" smtClean="0"/>
              <a:t>title: </a:t>
            </a:r>
            <a:r>
              <a:rPr lang="en-US" sz="2400" dirty="0" smtClean="0"/>
              <a:t>IEEE 802.15.4-2011 </a:t>
            </a:r>
            <a:endParaRPr lang="en-US" sz="2400" dirty="0" smtClean="0"/>
          </a:p>
          <a:p>
            <a:r>
              <a:rPr lang="en-US" sz="2400" dirty="0" smtClean="0"/>
              <a:t>Issue</a:t>
            </a:r>
            <a:r>
              <a:rPr lang="en-US" sz="2400" dirty="0"/>
              <a:t>, concern, or question:</a:t>
            </a:r>
            <a:r>
              <a:rPr lang="en-US" sz="2800" dirty="0"/>
              <a:t> </a:t>
            </a:r>
            <a:r>
              <a:rPr lang="en-US" sz="2400" dirty="0" smtClean="0"/>
              <a:t>Clause7.2.3</a:t>
            </a:r>
            <a:endParaRPr lang="en-US" sz="2400" dirty="0"/>
          </a:p>
          <a:p>
            <a:r>
              <a:rPr lang="en-US" sz="2400" dirty="0"/>
              <a:t>"Incoming frame security procedure". If we assume the procedure is done </a:t>
            </a:r>
            <a:r>
              <a:rPr lang="en-US" sz="2400" dirty="0" smtClean="0"/>
              <a:t>from the </a:t>
            </a:r>
            <a:r>
              <a:rPr lang="en-US" sz="2400" dirty="0"/>
              <a:t>step a) to the step r) in order, unsecured frame cannot be accepted. </a:t>
            </a:r>
            <a:r>
              <a:rPr lang="en-US" sz="2400" dirty="0" smtClean="0"/>
              <a:t>The steps </a:t>
            </a:r>
            <a:r>
              <a:rPr lang="en-US" sz="2400" dirty="0"/>
              <a:t>e), f) and g) are not for the unsecured frame but for the </a:t>
            </a:r>
            <a:r>
              <a:rPr lang="en-US" sz="2400" dirty="0" smtClean="0"/>
              <a:t>secured frame</a:t>
            </a:r>
            <a:r>
              <a:rPr lang="en-US" sz="2400" dirty="0"/>
              <a:t>. The specification is described so that the step </a:t>
            </a:r>
            <a:r>
              <a:rPr lang="en-US" sz="2400" dirty="0" err="1"/>
              <a:t>i</a:t>
            </a:r>
            <a:r>
              <a:rPr lang="en-US" sz="2400" dirty="0"/>
              <a:t>) for the </a:t>
            </a:r>
            <a:r>
              <a:rPr lang="en-US" sz="2400" dirty="0" smtClean="0"/>
              <a:t>unsecure frame </a:t>
            </a:r>
            <a:r>
              <a:rPr lang="en-US" sz="2400" dirty="0"/>
              <a:t>is done after these steps. Looking the specification 802.15.4-</a:t>
            </a:r>
            <a:r>
              <a:rPr lang="en-US" sz="2400" dirty="0" smtClean="0"/>
              <a:t>2006</a:t>
            </a:r>
            <a:r>
              <a:rPr lang="en-US" sz="2400" dirty="0"/>
              <a:t> </a:t>
            </a:r>
            <a:r>
              <a:rPr lang="en-US" sz="2400" dirty="0" smtClean="0"/>
              <a:t>the </a:t>
            </a:r>
            <a:r>
              <a:rPr lang="en-US" sz="2400" dirty="0"/>
              <a:t>step correspond to the step </a:t>
            </a:r>
            <a:r>
              <a:rPr lang="en-US" sz="2400" dirty="0" err="1"/>
              <a:t>i</a:t>
            </a:r>
            <a:r>
              <a:rPr lang="en-US" sz="2400" dirty="0"/>
              <a:t>) was done before the steps correspond </a:t>
            </a:r>
            <a:r>
              <a:rPr lang="en-US" sz="2400" dirty="0" smtClean="0"/>
              <a:t>to steps </a:t>
            </a:r>
            <a:r>
              <a:rPr lang="en-US" sz="2400" dirty="0"/>
              <a:t>e, f and g.</a:t>
            </a:r>
            <a:endParaRPr lang="en-US" sz="24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smtClean="0"/>
              <a:t>November 2012</a:t>
            </a:r>
            <a:endParaRPr lang="en-US" dirty="0"/>
          </a:p>
        </p:txBody>
      </p:sp>
    </p:spTree>
    <p:extLst>
      <p:ext uri="{BB962C8B-B14F-4D97-AF65-F5344CB8AC3E}">
        <p14:creationId xmlns:p14="http://schemas.microsoft.com/office/powerpoint/2010/main" val="33906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a:t>
            </a:r>
            <a:r>
              <a:rPr lang="en-US" dirty="0" smtClean="0"/>
              <a:t>Maintenance</a:t>
            </a:r>
            <a:endParaRPr lang="en-US" dirty="0"/>
          </a:p>
        </p:txBody>
      </p:sp>
      <p:sp>
        <p:nvSpPr>
          <p:cNvPr id="3" name="Content Placeholder 2"/>
          <p:cNvSpPr>
            <a:spLocks noGrp="1"/>
          </p:cNvSpPr>
          <p:nvPr>
            <p:ph idx="1"/>
          </p:nvPr>
        </p:nvSpPr>
        <p:spPr>
          <a:xfrm>
            <a:off x="152400" y="1219200"/>
            <a:ext cx="8839200" cy="4267200"/>
          </a:xfrm>
        </p:spPr>
        <p:txBody>
          <a:bodyPr/>
          <a:lstStyle/>
          <a:p>
            <a:pPr lvl="0"/>
            <a:r>
              <a:rPr lang="en-US" dirty="0" smtClean="0"/>
              <a:t>Request from ETSI TG28 to allow for payload information elements that are relevant to Europe</a:t>
            </a:r>
          </a:p>
          <a:p>
            <a:pPr lvl="1"/>
            <a:r>
              <a:rPr lang="en-US" dirty="0" smtClean="0"/>
              <a:t>Consensus was to change unmanaged information element (IE) identification (ID) namespace to allow IEEE RAC assignment of Payload IE IDs for SDOs, et al</a:t>
            </a:r>
          </a:p>
          <a:p>
            <a:pPr lvl="1"/>
            <a:r>
              <a:rPr lang="en-US" dirty="0" smtClean="0"/>
              <a:t>Consensus was to draft a Corrigendum PAR for approval at the 802.15 mid-week plenary for EC consideration on Friday</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6</a:t>
            </a:fld>
            <a:endParaRPr lang="en-US"/>
          </a:p>
        </p:txBody>
      </p:sp>
      <p:sp>
        <p:nvSpPr>
          <p:cNvPr id="6" name="Date Placeholder 5"/>
          <p:cNvSpPr>
            <a:spLocks noGrp="1"/>
          </p:cNvSpPr>
          <p:nvPr>
            <p:ph type="dt" sz="half" idx="12"/>
          </p:nvPr>
        </p:nvSpPr>
        <p:spPr/>
        <p:txBody>
          <a:bodyPr/>
          <a:lstStyle/>
          <a:p>
            <a:pPr>
              <a:defRPr/>
            </a:pPr>
            <a:r>
              <a:rPr lang="en-US" smtClean="0"/>
              <a:t>November 2012</a:t>
            </a:r>
            <a:endParaRPr lang="en-US" dirty="0"/>
          </a:p>
        </p:txBody>
      </p:sp>
    </p:spTree>
    <p:extLst>
      <p:ext uri="{BB962C8B-B14F-4D97-AF65-F5344CB8AC3E}">
        <p14:creationId xmlns:p14="http://schemas.microsoft.com/office/powerpoint/2010/main" val="843537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a:t>IEEE 802.15.4 Corrigendum PAR</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7</a:t>
            </a:fld>
            <a:endParaRPr lang="en-US"/>
          </a:p>
        </p:txBody>
      </p:sp>
      <p:sp>
        <p:nvSpPr>
          <p:cNvPr id="6" name="Date Placeholder 5"/>
          <p:cNvSpPr>
            <a:spLocks noGrp="1"/>
          </p:cNvSpPr>
          <p:nvPr>
            <p:ph type="dt" sz="half" idx="12"/>
          </p:nvPr>
        </p:nvSpPr>
        <p:spPr/>
        <p:txBody>
          <a:bodyPr/>
          <a:lstStyle/>
          <a:p>
            <a:pPr>
              <a:defRPr/>
            </a:pPr>
            <a:r>
              <a:rPr lang="en-US" smtClean="0"/>
              <a:t>November 2012</a:t>
            </a:r>
            <a:endParaRPr lang="en-US" dirty="0"/>
          </a:p>
        </p:txBody>
      </p:sp>
      <p:sp>
        <p:nvSpPr>
          <p:cNvPr id="7" name="Rectangle 6"/>
          <p:cNvSpPr/>
          <p:nvPr/>
        </p:nvSpPr>
        <p:spPr>
          <a:xfrm>
            <a:off x="228600" y="1295400"/>
            <a:ext cx="8763000" cy="5078314"/>
          </a:xfrm>
          <a:prstGeom prst="rect">
            <a:avLst/>
          </a:prstGeom>
        </p:spPr>
        <p:txBody>
          <a:bodyPr wrap="square">
            <a:spAutoFit/>
          </a:bodyPr>
          <a:lstStyle/>
          <a:p>
            <a:r>
              <a:rPr lang="en-US" sz="1800" b="1" dirty="0"/>
              <a:t>5.2.a. Scope of the complete standard: </a:t>
            </a:r>
            <a:r>
              <a:rPr lang="en-US" sz="1800" dirty="0"/>
              <a:t>This standard defines the physical layer (PHY) and medium access control (MAC</a:t>
            </a:r>
            <a:r>
              <a:rPr lang="en-US" sz="1800" dirty="0" smtClean="0"/>
              <a:t>) sublayer </a:t>
            </a:r>
            <a:r>
              <a:rPr lang="en-US" sz="1800" dirty="0"/>
              <a:t>specifications for low-data-rate wireless connectivity with fixed, portable, and moving devices with no battery or </a:t>
            </a:r>
            <a:r>
              <a:rPr lang="en-US" sz="1800" dirty="0" smtClean="0"/>
              <a:t>very limited </a:t>
            </a:r>
            <a:r>
              <a:rPr lang="en-US" sz="1800" dirty="0"/>
              <a:t>battery consumption requirements typically operating in the personal operating space (POS) of 10 m.</a:t>
            </a:r>
          </a:p>
          <a:p>
            <a:r>
              <a:rPr lang="en-US" sz="1800" dirty="0" smtClean="0"/>
              <a:t>Physical </a:t>
            </a:r>
            <a:r>
              <a:rPr lang="en-US" sz="1800" dirty="0"/>
              <a:t>layers (PHYs) are defined </a:t>
            </a:r>
            <a:r>
              <a:rPr lang="en-US" sz="1800" dirty="0" smtClean="0"/>
              <a:t>for</a:t>
            </a:r>
          </a:p>
          <a:p>
            <a:pPr marL="171450" indent="-171450">
              <a:buFont typeface="Arial"/>
              <a:buChar char="•"/>
            </a:pPr>
            <a:r>
              <a:rPr lang="en-US" sz="1800" dirty="0" smtClean="0"/>
              <a:t>Devices </a:t>
            </a:r>
            <a:r>
              <a:rPr lang="en-US" sz="1800" dirty="0"/>
              <a:t>operating in the license-free 868-868.6 MHz, 902-928 MHz, and 2400-2483.5 MHz </a:t>
            </a:r>
            <a:r>
              <a:rPr lang="en-US" sz="1800" dirty="0" smtClean="0"/>
              <a:t>bands</a:t>
            </a:r>
          </a:p>
          <a:p>
            <a:pPr marL="171450" indent="-171450">
              <a:buFont typeface="Arial"/>
              <a:buChar char="•"/>
            </a:pPr>
            <a:r>
              <a:rPr lang="en-US" sz="1800" dirty="0" smtClean="0"/>
              <a:t>Devices </a:t>
            </a:r>
            <a:r>
              <a:rPr lang="en-US" sz="1800" dirty="0"/>
              <a:t>with precision ranging, extended range, and enhanced robustness and </a:t>
            </a:r>
            <a:r>
              <a:rPr lang="en-US" sz="1800" dirty="0" smtClean="0"/>
              <a:t>mobility</a:t>
            </a:r>
          </a:p>
          <a:p>
            <a:pPr marL="171450" indent="-171450">
              <a:buFont typeface="Arial"/>
              <a:buChar char="•"/>
            </a:pPr>
            <a:r>
              <a:rPr lang="en-US" sz="1800" dirty="0" smtClean="0"/>
              <a:t>Devices </a:t>
            </a:r>
            <a:r>
              <a:rPr lang="en-US" sz="1800" dirty="0"/>
              <a:t>operating according the Chinese regulations, Radio Management of P. R. of China doc. #6326360786867187500 </a:t>
            </a:r>
            <a:r>
              <a:rPr lang="en-US" sz="1800" dirty="0" smtClean="0"/>
              <a:t>or current </a:t>
            </a:r>
            <a:r>
              <a:rPr lang="en-US" sz="1800" dirty="0"/>
              <a:t>document, for one or more of the 314-316 MHz, 430-434 MHz</a:t>
            </a:r>
            <a:r>
              <a:rPr lang="en-US" sz="1800" dirty="0" smtClean="0"/>
              <a:t>, and </a:t>
            </a:r>
            <a:r>
              <a:rPr lang="en-US" sz="1800" dirty="0"/>
              <a:t>779-787 MHz frequency </a:t>
            </a:r>
            <a:r>
              <a:rPr lang="en-US" sz="1800" dirty="0" smtClean="0"/>
              <a:t>bands</a:t>
            </a:r>
          </a:p>
          <a:p>
            <a:pPr marL="171450" indent="-171450">
              <a:buFont typeface="Arial"/>
              <a:buChar char="•"/>
            </a:pPr>
            <a:r>
              <a:rPr lang="en-US" sz="1800" dirty="0" smtClean="0"/>
              <a:t>Devices </a:t>
            </a:r>
            <a:r>
              <a:rPr lang="en-US" sz="1800" dirty="0"/>
              <a:t>operating in the 950-956 MHz allocation in Japan and coexisting with passive tag systems in the band</a:t>
            </a:r>
          </a:p>
          <a:p>
            <a:endParaRPr lang="en-US" sz="1800" dirty="0"/>
          </a:p>
          <a:p>
            <a:r>
              <a:rPr lang="en-US" sz="1800" b="1" dirty="0"/>
              <a:t>5.2.b. Scope of the Proposed changes: </a:t>
            </a:r>
            <a:r>
              <a:rPr lang="en-US" sz="1800" dirty="0"/>
              <a:t>This corrigendum corrects errors that have been found in IEEE </a:t>
            </a:r>
            <a:r>
              <a:rPr lang="en-US" sz="1800" dirty="0" err="1"/>
              <a:t>Std</a:t>
            </a:r>
            <a:r>
              <a:rPr lang="en-US" sz="1800" dirty="0"/>
              <a:t> 802.15.4-</a:t>
            </a:r>
            <a:r>
              <a:rPr lang="en-US" sz="1800" dirty="0" smtClean="0"/>
              <a:t>2011 and </a:t>
            </a:r>
            <a:r>
              <a:rPr lang="en-US" sz="1800" dirty="0"/>
              <a:t>published amendments</a:t>
            </a:r>
            <a:r>
              <a:rPr lang="en-US" sz="1800" dirty="0" smtClean="0"/>
              <a:t>.</a:t>
            </a:r>
            <a:endParaRPr lang="en-US" sz="1800" dirty="0"/>
          </a:p>
          <a:p>
            <a:r>
              <a:rPr lang="en-US" sz="1800" b="1" dirty="0"/>
              <a:t>5.3 Is the completion of this standard dependent upon the completion of another standard: </a:t>
            </a:r>
            <a:r>
              <a:rPr lang="en-US" sz="1800" dirty="0" smtClean="0"/>
              <a:t>No</a:t>
            </a:r>
            <a:endParaRPr lang="en-US" sz="1800" dirty="0"/>
          </a:p>
        </p:txBody>
      </p:sp>
    </p:spTree>
    <p:extLst>
      <p:ext uri="{BB962C8B-B14F-4D97-AF65-F5344CB8AC3E}">
        <p14:creationId xmlns:p14="http://schemas.microsoft.com/office/powerpoint/2010/main" val="984261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IEEE 802.15.4 </a:t>
            </a:r>
            <a:r>
              <a:rPr lang="en-US" dirty="0" smtClean="0"/>
              <a:t>Corrigendum PAR</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8</a:t>
            </a:fld>
            <a:endParaRPr lang="en-US"/>
          </a:p>
        </p:txBody>
      </p:sp>
      <p:sp>
        <p:nvSpPr>
          <p:cNvPr id="6" name="Date Placeholder 5"/>
          <p:cNvSpPr>
            <a:spLocks noGrp="1"/>
          </p:cNvSpPr>
          <p:nvPr>
            <p:ph type="dt" sz="half" idx="12"/>
          </p:nvPr>
        </p:nvSpPr>
        <p:spPr/>
        <p:txBody>
          <a:bodyPr/>
          <a:lstStyle/>
          <a:p>
            <a:pPr>
              <a:defRPr/>
            </a:pPr>
            <a:r>
              <a:rPr lang="en-US" smtClean="0"/>
              <a:t>November 2012</a:t>
            </a:r>
            <a:endParaRPr lang="en-US" dirty="0"/>
          </a:p>
        </p:txBody>
      </p:sp>
      <p:sp>
        <p:nvSpPr>
          <p:cNvPr id="7" name="Rectangle 6"/>
          <p:cNvSpPr/>
          <p:nvPr/>
        </p:nvSpPr>
        <p:spPr>
          <a:xfrm>
            <a:off x="304800" y="1143000"/>
            <a:ext cx="8534400" cy="5293758"/>
          </a:xfrm>
          <a:prstGeom prst="rect">
            <a:avLst/>
          </a:prstGeom>
        </p:spPr>
        <p:txBody>
          <a:bodyPr wrap="square">
            <a:spAutoFit/>
          </a:bodyPr>
          <a:lstStyle/>
          <a:p>
            <a:endParaRPr lang="en-US" sz="1400" dirty="0"/>
          </a:p>
          <a:p>
            <a:r>
              <a:rPr lang="en-US" sz="1800" b="1" dirty="0"/>
              <a:t>5.4 Purpose: </a:t>
            </a:r>
            <a:r>
              <a:rPr lang="en-US" sz="1800" dirty="0"/>
              <a:t>The standard provides for ultra low complexity, ultra low cost, ultra low power consumption, and low data </a:t>
            </a:r>
            <a:r>
              <a:rPr lang="en-US" sz="1800" dirty="0" smtClean="0"/>
              <a:t>rate wireless </a:t>
            </a:r>
            <a:r>
              <a:rPr lang="en-US" sz="1800" dirty="0"/>
              <a:t>connectivity among inexpensive devices. The raw data rate is high enough (250 kb/s) to satisfy a set of </a:t>
            </a:r>
            <a:r>
              <a:rPr lang="en-US" sz="1800" dirty="0" smtClean="0"/>
              <a:t>applications but </a:t>
            </a:r>
            <a:r>
              <a:rPr lang="en-US" sz="1800" dirty="0"/>
              <a:t>is also </a:t>
            </a:r>
            <a:r>
              <a:rPr lang="en-US" sz="1800" dirty="0" smtClean="0"/>
              <a:t>scalable </a:t>
            </a:r>
            <a:r>
              <a:rPr lang="en-US" sz="1800" dirty="0"/>
              <a:t>down to the needs of sensor and automation needs (20 kb/s or below) for wireless communications.</a:t>
            </a:r>
          </a:p>
          <a:p>
            <a:r>
              <a:rPr lang="en-US" sz="1800" dirty="0" smtClean="0"/>
              <a:t>In </a:t>
            </a:r>
            <a:r>
              <a:rPr lang="en-US" sz="1800" dirty="0"/>
              <a:t>addition, one of the alternate PHYs provides precision ranging capability that is accurate to one meter.</a:t>
            </a:r>
          </a:p>
          <a:p>
            <a:endParaRPr lang="en-US" sz="1800" dirty="0"/>
          </a:p>
          <a:p>
            <a:r>
              <a:rPr lang="en-US" sz="1800" dirty="0"/>
              <a:t>Multiple PHYs are defined to support a variety of frequency bands </a:t>
            </a:r>
            <a:r>
              <a:rPr lang="en-US" sz="1800" dirty="0" smtClean="0"/>
              <a:t>including:</a:t>
            </a:r>
          </a:p>
          <a:p>
            <a:pPr marL="171450" indent="-171450">
              <a:buFont typeface="Arial"/>
              <a:buChar char="•"/>
            </a:pPr>
            <a:r>
              <a:rPr lang="en-US" sz="1800" dirty="0" smtClean="0"/>
              <a:t>868</a:t>
            </a:r>
            <a:r>
              <a:rPr lang="en-US" sz="1800" dirty="0"/>
              <a:t>-868.6 </a:t>
            </a:r>
            <a:r>
              <a:rPr lang="en-US" sz="1800" dirty="0" smtClean="0"/>
              <a:t>MHz</a:t>
            </a:r>
          </a:p>
          <a:p>
            <a:pPr marL="171450" indent="-171450">
              <a:buFont typeface="Arial"/>
              <a:buChar char="•"/>
            </a:pPr>
            <a:r>
              <a:rPr lang="en-US" sz="1800" dirty="0" smtClean="0"/>
              <a:t>902</a:t>
            </a:r>
            <a:r>
              <a:rPr lang="en-US" sz="1800" dirty="0"/>
              <a:t>-928 </a:t>
            </a:r>
            <a:r>
              <a:rPr lang="en-US" sz="1800" dirty="0" smtClean="0"/>
              <a:t>MHz</a:t>
            </a:r>
          </a:p>
          <a:p>
            <a:pPr marL="171450" indent="-171450">
              <a:buFont typeface="Arial"/>
              <a:buChar char="•"/>
            </a:pPr>
            <a:r>
              <a:rPr lang="en-US" sz="1800" dirty="0" smtClean="0"/>
              <a:t>2400</a:t>
            </a:r>
            <a:r>
              <a:rPr lang="en-US" sz="1800" dirty="0"/>
              <a:t>-2483.5 </a:t>
            </a:r>
            <a:r>
              <a:rPr lang="en-US" sz="1800" dirty="0" smtClean="0"/>
              <a:t>MHz</a:t>
            </a:r>
          </a:p>
          <a:p>
            <a:pPr marL="171450" indent="-171450">
              <a:buFont typeface="Arial"/>
              <a:buChar char="•"/>
            </a:pPr>
            <a:r>
              <a:rPr lang="en-US" sz="1800" dirty="0" smtClean="0"/>
              <a:t>314</a:t>
            </a:r>
            <a:r>
              <a:rPr lang="en-US" sz="1800" dirty="0"/>
              <a:t>-316 MHz, </a:t>
            </a:r>
            <a:endParaRPr lang="en-US" sz="1800" dirty="0" smtClean="0"/>
          </a:p>
          <a:p>
            <a:pPr marL="171450" indent="-171450">
              <a:buFont typeface="Arial"/>
              <a:buChar char="•"/>
            </a:pPr>
            <a:r>
              <a:rPr lang="en-US" sz="1800" dirty="0" smtClean="0"/>
              <a:t>430</a:t>
            </a:r>
            <a:r>
              <a:rPr lang="en-US" sz="1800" dirty="0"/>
              <a:t>-434 MHz</a:t>
            </a:r>
            <a:r>
              <a:rPr lang="en-US" sz="1800" dirty="0" smtClean="0"/>
              <a:t>, </a:t>
            </a:r>
            <a:r>
              <a:rPr lang="en-US" sz="1800" dirty="0"/>
              <a:t>and 779-787 MHz band for LR-WPAN systems in </a:t>
            </a:r>
            <a:r>
              <a:rPr lang="en-US" sz="1800" dirty="0" smtClean="0"/>
              <a:t>China</a:t>
            </a:r>
          </a:p>
          <a:p>
            <a:pPr marL="171450" indent="-171450">
              <a:buFont typeface="Arial"/>
              <a:buChar char="•"/>
            </a:pPr>
            <a:r>
              <a:rPr lang="en-US" sz="1800" dirty="0" smtClean="0"/>
              <a:t> </a:t>
            </a:r>
            <a:r>
              <a:rPr lang="en-US" sz="1800" dirty="0"/>
              <a:t>950-956 MHz in Japan</a:t>
            </a:r>
          </a:p>
          <a:p>
            <a:endParaRPr lang="en-US" sz="1800" dirty="0"/>
          </a:p>
          <a:p>
            <a:r>
              <a:rPr lang="en-US" sz="1800" b="1" dirty="0"/>
              <a:t>5.5 Need for the Project: </a:t>
            </a:r>
            <a:r>
              <a:rPr lang="en-US" sz="1800" dirty="0"/>
              <a:t>The 802.15.4 maintenance standing committee has identified a few errors in IEEE </a:t>
            </a:r>
            <a:r>
              <a:rPr lang="en-US" sz="1800" dirty="0" smtClean="0"/>
              <a:t>Std. 802.15.4g</a:t>
            </a:r>
            <a:r>
              <a:rPr lang="en-US" sz="1800" dirty="0"/>
              <a:t>-2012 and IEEE </a:t>
            </a:r>
            <a:r>
              <a:rPr lang="en-US" sz="1800" dirty="0" smtClean="0"/>
              <a:t>Std. </a:t>
            </a:r>
            <a:r>
              <a:rPr lang="en-US" sz="1800" dirty="0"/>
              <a:t>802.15.4e-2012</a:t>
            </a:r>
            <a:r>
              <a:rPr lang="en-US" sz="1800" dirty="0" smtClean="0"/>
              <a:t>.</a:t>
            </a:r>
            <a:endParaRPr lang="en-US" sz="1800" dirty="0"/>
          </a:p>
        </p:txBody>
      </p:sp>
    </p:spTree>
    <p:extLst>
      <p:ext uri="{BB962C8B-B14F-4D97-AF65-F5344CB8AC3E}">
        <p14:creationId xmlns:p14="http://schemas.microsoft.com/office/powerpoint/2010/main" val="1127995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a:t>
            </a:r>
            <a:r>
              <a:rPr lang="en-US" dirty="0" smtClean="0"/>
              <a:t>Maintenance</a:t>
            </a:r>
            <a:endParaRPr lang="en-US" dirty="0"/>
          </a:p>
        </p:txBody>
      </p:sp>
      <p:sp>
        <p:nvSpPr>
          <p:cNvPr id="3" name="Content Placeholder 2"/>
          <p:cNvSpPr>
            <a:spLocks noGrp="1"/>
          </p:cNvSpPr>
          <p:nvPr>
            <p:ph idx="1"/>
          </p:nvPr>
        </p:nvSpPr>
        <p:spPr>
          <a:xfrm>
            <a:off x="152400" y="1219200"/>
            <a:ext cx="8839200" cy="4267200"/>
          </a:xfrm>
        </p:spPr>
        <p:txBody>
          <a:bodyPr/>
          <a:lstStyle/>
          <a:p>
            <a:pPr marL="0" lvl="0" indent="0">
              <a:buNone/>
            </a:pPr>
            <a:r>
              <a:rPr lang="en-US" dirty="0" smtClean="0"/>
              <a:t>Motion:</a:t>
            </a:r>
          </a:p>
          <a:p>
            <a:pPr lvl="0"/>
            <a:r>
              <a:rPr lang="en-US" dirty="0" smtClean="0"/>
              <a:t>Request that the 802.15 WG submit the 802.15.4 Corrigendum PAR (15-12-0640-00) to the EC for consideration</a:t>
            </a:r>
          </a:p>
          <a:p>
            <a:pPr lvl="1"/>
            <a:r>
              <a:rPr lang="en-US" dirty="0" smtClean="0"/>
              <a:t>Moved by Ben Rolfe</a:t>
            </a:r>
          </a:p>
          <a:p>
            <a:pPr lvl="1"/>
            <a:r>
              <a:rPr lang="en-US" dirty="0" smtClean="0"/>
              <a:t>Seconded by James Gilb</a:t>
            </a:r>
          </a:p>
          <a:p>
            <a:pPr lvl="1"/>
            <a:r>
              <a:rPr lang="en-US" dirty="0" smtClean="0"/>
              <a:t>Vote results of </a:t>
            </a:r>
            <a:endParaRPr lang="en-US" dirty="0" smtClean="0"/>
          </a:p>
          <a:p>
            <a:pPr lvl="0"/>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9</a:t>
            </a:fld>
            <a:endParaRPr lang="en-US"/>
          </a:p>
        </p:txBody>
      </p:sp>
      <p:sp>
        <p:nvSpPr>
          <p:cNvPr id="6" name="Date Placeholder 5"/>
          <p:cNvSpPr>
            <a:spLocks noGrp="1"/>
          </p:cNvSpPr>
          <p:nvPr>
            <p:ph type="dt" sz="half" idx="12"/>
          </p:nvPr>
        </p:nvSpPr>
        <p:spPr/>
        <p:txBody>
          <a:bodyPr/>
          <a:lstStyle/>
          <a:p>
            <a:pPr>
              <a:defRPr/>
            </a:pPr>
            <a:r>
              <a:rPr lang="en-US" smtClean="0"/>
              <a:t>November 2012</a:t>
            </a:r>
            <a:endParaRPr lang="en-US" dirty="0"/>
          </a:p>
        </p:txBody>
      </p:sp>
    </p:spTree>
    <p:extLst>
      <p:ext uri="{BB962C8B-B14F-4D97-AF65-F5344CB8AC3E}">
        <p14:creationId xmlns:p14="http://schemas.microsoft.com/office/powerpoint/2010/main" val="201393285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19952</TotalTime>
  <Words>767</Words>
  <Application>Microsoft Macintosh PowerPoint</Application>
  <PresentationFormat>On-screen Show (4:3)</PresentationFormat>
  <Paragraphs>100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PowerPoint Presentation</vt:lpstr>
      <vt:lpstr>Standing Committees</vt:lpstr>
      <vt:lpstr>SC Maintenance</vt:lpstr>
      <vt:lpstr>SC Maintenance</vt:lpstr>
      <vt:lpstr>SC Maintenance</vt:lpstr>
      <vt:lpstr>SC Maintenance</vt:lpstr>
      <vt:lpstr>IEEE 802.15.4 Corrigendum PAR</vt:lpstr>
      <vt:lpstr>IEEE 802.15.4 Corrigendum PAR</vt:lpstr>
      <vt:lpstr>SC Maintenance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Standing Committees Closing Report</dc:title>
  <dc:subject/>
  <dc:creator>Pat Kinney</dc:creator>
  <cp:keywords/>
  <dc:description/>
  <cp:lastModifiedBy>Pat Kinney</cp:lastModifiedBy>
  <cp:revision>913</cp:revision>
  <cp:lastPrinted>2000-03-07T00:55:37Z</cp:lastPrinted>
  <dcterms:created xsi:type="dcterms:W3CDTF">2008-07-14T18:46:05Z</dcterms:created>
  <dcterms:modified xsi:type="dcterms:W3CDTF">2012-11-14T14:28:03Z</dcterms:modified>
  <cp:category>15-12-0422-00-wng0</cp:category>
</cp:coreProperties>
</file>