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1"/>
  </p:notesMasterIdLst>
  <p:handoutMasterIdLst>
    <p:handoutMasterId r:id="rId22"/>
  </p:handoutMasterIdLst>
  <p:sldIdLst>
    <p:sldId id="342" r:id="rId2"/>
    <p:sldId id="407" r:id="rId3"/>
    <p:sldId id="425" r:id="rId4"/>
    <p:sldId id="427" r:id="rId5"/>
    <p:sldId id="422" r:id="rId6"/>
    <p:sldId id="424" r:id="rId7"/>
    <p:sldId id="431" r:id="rId8"/>
    <p:sldId id="432" r:id="rId9"/>
    <p:sldId id="409" r:id="rId10"/>
    <p:sldId id="410" r:id="rId11"/>
    <p:sldId id="411" r:id="rId12"/>
    <p:sldId id="412" r:id="rId13"/>
    <p:sldId id="413" r:id="rId14"/>
    <p:sldId id="415" r:id="rId15"/>
    <p:sldId id="416" r:id="rId16"/>
    <p:sldId id="417" r:id="rId17"/>
    <p:sldId id="418" r:id="rId18"/>
    <p:sldId id="419" r:id="rId19"/>
    <p:sldId id="420" r:id="rId20"/>
  </p:sldIdLst>
  <p:sldSz cx="9144000" cy="6858000" type="screen4x3"/>
  <p:notesSz cx="6797675" cy="987425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0000"/>
    <a:srgbClr val="0000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39" autoAdjust="0"/>
    <p:restoredTop sz="99663" autoAdjust="0"/>
  </p:normalViewPr>
  <p:slideViewPr>
    <p:cSldViewPr>
      <p:cViewPr varScale="1">
        <p:scale>
          <a:sx n="70" d="100"/>
          <a:sy n="70" d="100"/>
        </p:scale>
        <p:origin x="-1200" y="-108"/>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0"/>
    </p:cViewPr>
  </p:sorterViewPr>
  <p:notesViewPr>
    <p:cSldViewPr>
      <p:cViewPr>
        <p:scale>
          <a:sx n="120" d="100"/>
          <a:sy n="120" d="100"/>
        </p:scale>
        <p:origin x="-1146" y="-72"/>
      </p:cViewPr>
      <p:guideLst>
        <p:guide orient="horz" pos="3110"/>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038" y="200025"/>
            <a:ext cx="26416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81038" y="200025"/>
            <a:ext cx="2265362"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078288" y="9556750"/>
            <a:ext cx="2116137" cy="1539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644775" y="9556750"/>
            <a:ext cx="1357313" cy="1539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pPr>
              <a:defRPr/>
            </a:pPr>
            <a:r>
              <a:rPr lang="en-US" altLang="ko-KR"/>
              <a:t>Page </a:t>
            </a:r>
            <a:fld id="{E988F2E2-922E-431E-B06C-4EE79B7F5B83}" type="slidenum">
              <a:rPr lang="en-US" altLang="ko-KR"/>
              <a:pPr>
                <a:defRPr/>
              </a:pPr>
              <a:t>‹#›</a:t>
            </a:fld>
            <a:endParaRPr lang="en-US" altLang="ko-KR"/>
          </a:p>
        </p:txBody>
      </p:sp>
      <p:sp>
        <p:nvSpPr>
          <p:cNvPr id="36870" name="Line 6"/>
          <p:cNvSpPr>
            <a:spLocks noChangeShapeType="1"/>
          </p:cNvSpPr>
          <p:nvPr/>
        </p:nvSpPr>
        <p:spPr bwMode="auto">
          <a:xfrm>
            <a:off x="679450" y="412750"/>
            <a:ext cx="5438775"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6871" name="Rectangle 7"/>
          <p:cNvSpPr>
            <a:spLocks noChangeArrowheads="1"/>
          </p:cNvSpPr>
          <p:nvPr/>
        </p:nvSpPr>
        <p:spPr bwMode="auto">
          <a:xfrm>
            <a:off x="679450" y="9556750"/>
            <a:ext cx="698500" cy="369888"/>
          </a:xfrm>
          <a:prstGeom prst="rect">
            <a:avLst/>
          </a:prstGeom>
          <a:noFill/>
          <a:ln w="9525">
            <a:noFill/>
            <a:miter lim="800000"/>
            <a:headEnd/>
            <a:tailEnd/>
          </a:ln>
        </p:spPr>
        <p:txBody>
          <a:bodyPr lIns="0" tIns="0" rIns="0" bIns="0">
            <a:spAutoFit/>
          </a:bodyPr>
          <a:lstStyle/>
          <a:p>
            <a:pPr defTabSz="933450"/>
            <a:r>
              <a:rPr lang="en-US" altLang="ko-KR">
                <a:ea typeface="굴림" pitchFamily="34" charset="-127"/>
              </a:rPr>
              <a:t>Submission</a:t>
            </a:r>
          </a:p>
        </p:txBody>
      </p:sp>
      <p:sp>
        <p:nvSpPr>
          <p:cNvPr id="36872" name="Line 8"/>
          <p:cNvSpPr>
            <a:spLocks noChangeShapeType="1"/>
          </p:cNvSpPr>
          <p:nvPr/>
        </p:nvSpPr>
        <p:spPr bwMode="auto">
          <a:xfrm>
            <a:off x="679450" y="9545638"/>
            <a:ext cx="5589588"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 xmlns:p14="http://schemas.microsoft.com/office/powerpoint/2010/main" val="30222895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8838" y="115888"/>
            <a:ext cx="2759075"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41350" y="115888"/>
            <a:ext cx="2682875"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32772" name="Rectangle 4"/>
          <p:cNvSpPr>
            <a:spLocks noGrp="1" noRot="1" noChangeAspect="1" noChangeArrowheads="1" noTextEdit="1"/>
          </p:cNvSpPr>
          <p:nvPr>
            <p:ph type="sldImg" idx="2"/>
          </p:nvPr>
        </p:nvSpPr>
        <p:spPr bwMode="auto">
          <a:xfrm>
            <a:off x="938213" y="746125"/>
            <a:ext cx="4921250" cy="369093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06463" y="4691063"/>
            <a:ext cx="4984750" cy="44434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697288" y="9559925"/>
            <a:ext cx="24606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2876550" y="9559925"/>
            <a:ext cx="785813"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a:t>Page </a:t>
            </a:r>
            <a:fld id="{4C9BD0D1-A2EC-4FF9-9E14-97B5F050AA57}" type="slidenum">
              <a:rPr lang="en-US" altLang="ko-KR"/>
              <a:pPr>
                <a:defRPr/>
              </a:pPr>
              <a:t>‹#›</a:t>
            </a:fld>
            <a:endParaRPr lang="en-US" altLang="ko-KR"/>
          </a:p>
        </p:txBody>
      </p:sp>
      <p:sp>
        <p:nvSpPr>
          <p:cNvPr id="32776" name="Rectangle 8"/>
          <p:cNvSpPr>
            <a:spLocks noChangeArrowheads="1"/>
          </p:cNvSpPr>
          <p:nvPr/>
        </p:nvSpPr>
        <p:spPr bwMode="auto">
          <a:xfrm>
            <a:off x="709613" y="9559925"/>
            <a:ext cx="696912" cy="369888"/>
          </a:xfrm>
          <a:prstGeom prst="rect">
            <a:avLst/>
          </a:prstGeom>
          <a:noFill/>
          <a:ln w="9525">
            <a:noFill/>
            <a:miter lim="800000"/>
            <a:headEnd/>
            <a:tailEnd/>
          </a:ln>
        </p:spPr>
        <p:txBody>
          <a:bodyPr lIns="0" tIns="0" rIns="0" bIns="0">
            <a:spAutoFit/>
          </a:bodyPr>
          <a:lstStyle/>
          <a:p>
            <a:r>
              <a:rPr lang="en-US" altLang="ko-KR">
                <a:ea typeface="굴림" pitchFamily="34" charset="-127"/>
              </a:rPr>
              <a:t>Submission</a:t>
            </a:r>
          </a:p>
        </p:txBody>
      </p:sp>
      <p:sp>
        <p:nvSpPr>
          <p:cNvPr id="32777" name="Line 9"/>
          <p:cNvSpPr>
            <a:spLocks noChangeShapeType="1"/>
          </p:cNvSpPr>
          <p:nvPr/>
        </p:nvSpPr>
        <p:spPr bwMode="auto">
          <a:xfrm>
            <a:off x="709613" y="9558338"/>
            <a:ext cx="537845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2778" name="Line 10"/>
          <p:cNvSpPr>
            <a:spLocks noChangeShapeType="1"/>
          </p:cNvSpPr>
          <p:nvPr/>
        </p:nvSpPr>
        <p:spPr bwMode="auto">
          <a:xfrm>
            <a:off x="635000" y="315913"/>
            <a:ext cx="5527675"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 xmlns:p14="http://schemas.microsoft.com/office/powerpoint/2010/main" val="95253730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p:spPr>
        <p:txBody>
          <a:bodyPr/>
          <a:lstStyle/>
          <a:p>
            <a:endParaRPr lang="ko-KR" altLang="en-US" dirty="0" smtClean="0">
              <a:ea typeface="굴림" pitchFamily="34" charset="-127"/>
            </a:endParaRPr>
          </a:p>
        </p:txBody>
      </p:sp>
      <p:sp>
        <p:nvSpPr>
          <p:cNvPr id="33796" name="Header Placeholder 3"/>
          <p:cNvSpPr>
            <a:spLocks noGrp="1"/>
          </p:cNvSpPr>
          <p:nvPr>
            <p:ph type="hdr" sz="quarter"/>
          </p:nvPr>
        </p:nvSpPr>
        <p:spPr>
          <a:xfrm>
            <a:off x="3398838" y="-100013"/>
            <a:ext cx="2759075" cy="431801"/>
          </a:xfrm>
          <a:noFill/>
        </p:spPr>
        <p:txBody>
          <a:bodyPr/>
          <a:lstStyle/>
          <a:p>
            <a:r>
              <a:rPr lang="en-US" altLang="ko-KR" dirty="0" smtClean="0">
                <a:ea typeface="굴림" pitchFamily="34" charset="-127"/>
              </a:rPr>
              <a:t>doc.: IEEE 802.15-09-0114-00-004g-Trends-in-SUN-capacity</a:t>
            </a:r>
          </a:p>
        </p:txBody>
      </p:sp>
      <p:sp>
        <p:nvSpPr>
          <p:cNvPr id="33797" name="Date Placeholder 4"/>
          <p:cNvSpPr>
            <a:spLocks noGrp="1"/>
          </p:cNvSpPr>
          <p:nvPr>
            <p:ph type="dt" sz="quarter" idx="1"/>
          </p:nvPr>
        </p:nvSpPr>
        <p:spPr>
          <a:noFill/>
        </p:spPr>
        <p:txBody>
          <a:bodyPr/>
          <a:lstStyle/>
          <a:p>
            <a:r>
              <a:rPr lang="en-US" altLang="ko-KR" dirty="0" smtClean="0">
                <a:ea typeface="굴림" pitchFamily="34" charset="-127"/>
              </a:rPr>
              <a:t>&lt;month year&gt;</a:t>
            </a:r>
          </a:p>
        </p:txBody>
      </p:sp>
      <p:sp>
        <p:nvSpPr>
          <p:cNvPr id="33798" name="Footer Placeholder 5"/>
          <p:cNvSpPr>
            <a:spLocks noGrp="1"/>
          </p:cNvSpPr>
          <p:nvPr>
            <p:ph type="ftr" sz="quarter" idx="4"/>
          </p:nvPr>
        </p:nvSpPr>
        <p:spPr>
          <a:xfrm>
            <a:off x="3697288" y="9559925"/>
            <a:ext cx="2460625" cy="369888"/>
          </a:xfrm>
          <a:noFill/>
        </p:spPr>
        <p:txBody>
          <a:bodyPr/>
          <a:lstStyle/>
          <a:p>
            <a:pPr lvl="4"/>
            <a:r>
              <a:rPr lang="en-US" altLang="ko-KR" dirty="0" smtClean="0">
                <a:ea typeface="굴림" pitchFamily="34" charset="-127"/>
              </a:rPr>
              <a:t>Emmanuel </a:t>
            </a:r>
            <a:r>
              <a:rPr lang="en-US" altLang="ko-KR" dirty="0" err="1" smtClean="0">
                <a:ea typeface="굴림" pitchFamily="34" charset="-127"/>
              </a:rPr>
              <a:t>Monnerie</a:t>
            </a:r>
            <a:r>
              <a:rPr lang="en-US" altLang="ko-KR" smtClean="0">
                <a:ea typeface="굴림" pitchFamily="34" charset="-127"/>
              </a:rPr>
              <a:t>, Landis+Gyr</a:t>
            </a:r>
          </a:p>
        </p:txBody>
      </p:sp>
      <p:sp>
        <p:nvSpPr>
          <p:cNvPr id="33799" name="Slide Number Placeholder 6"/>
          <p:cNvSpPr>
            <a:spLocks noGrp="1"/>
          </p:cNvSpPr>
          <p:nvPr>
            <p:ph type="sldNum" sz="quarter" idx="5"/>
          </p:nvPr>
        </p:nvSpPr>
        <p:spPr>
          <a:noFill/>
        </p:spPr>
        <p:txBody>
          <a:bodyPr/>
          <a:lstStyle/>
          <a:p>
            <a:r>
              <a:rPr lang="en-US" altLang="ko-KR" smtClean="0">
                <a:ea typeface="굴림" pitchFamily="34" charset="-127"/>
              </a:rPr>
              <a:t>Page </a:t>
            </a:r>
            <a:fld id="{C52D869C-468D-417E-BA4A-90AEA20123A4}" type="slidenum">
              <a:rPr lang="en-US" altLang="ko-KR" smtClean="0">
                <a:ea typeface="굴림" pitchFamily="34" charset="-127"/>
              </a:rPr>
              <a:pPr/>
              <a:t>1</a:t>
            </a:fld>
            <a:endParaRPr lang="en-US" altLang="ko-KR" smtClean="0">
              <a:ea typeface="굴림" pitchFamily="34" charset="-127"/>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dirty="0" smtClean="0"/>
              <a:t>마스터 텍스트 스타일을 편집합니다</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dirty="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31" name="Rectangle 7"/>
          <p:cNvSpPr>
            <a:spLocks noChangeArrowheads="1"/>
          </p:cNvSpPr>
          <p:nvPr/>
        </p:nvSpPr>
        <p:spPr bwMode="auto">
          <a:xfrm>
            <a:off x="685800" y="397331"/>
            <a:ext cx="7772400" cy="215444"/>
          </a:xfrm>
          <a:prstGeom prst="rect">
            <a:avLst/>
          </a:prstGeom>
          <a:noFill/>
          <a:ln w="9525">
            <a:noFill/>
            <a:miter lim="800000"/>
            <a:headEnd/>
            <a:tailEnd/>
          </a:ln>
        </p:spPr>
        <p:txBody>
          <a:bodyPr wrap="square" lIns="0" tIns="0" rIns="0" bIns="0" anchor="b">
            <a:spAutoFit/>
          </a:bodyPr>
          <a:lstStyle/>
          <a:p>
            <a:pPr marL="0" lvl="4" indent="0" algn="r"/>
            <a:r>
              <a:rPr lang="en-US" altLang="ko-KR" sz="1400" b="1" dirty="0" smtClean="0">
                <a:solidFill>
                  <a:schemeClr val="tx1"/>
                </a:solidFill>
                <a:ea typeface="굴림" pitchFamily="34" charset="-127"/>
              </a:rPr>
              <a:t>November  2012                                                                                     doc</a:t>
            </a:r>
            <a:r>
              <a:rPr lang="en-US" altLang="ko-KR" sz="1400" b="1" dirty="0">
                <a:solidFill>
                  <a:schemeClr val="tx1"/>
                </a:solidFill>
                <a:ea typeface="굴림" pitchFamily="34" charset="-127"/>
              </a:rPr>
              <a:t>.: </a:t>
            </a:r>
            <a:r>
              <a:rPr lang="en-US" altLang="ko-KR" sz="1400" b="1" dirty="0" smtClean="0">
                <a:solidFill>
                  <a:schemeClr val="tx1"/>
                </a:solidFill>
                <a:ea typeface="굴림" pitchFamily="34" charset="-127"/>
              </a:rPr>
              <a:t>IEEE802.15-12-0631-00-004m</a:t>
            </a:r>
            <a:endParaRPr lang="en-US" altLang="ko-KR" sz="1400" b="1" dirty="0">
              <a:solidFill>
                <a:schemeClr val="tx1"/>
              </a:solidFill>
              <a:ea typeface="굴림" pitchFamily="34"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33" name="Rectangle 9"/>
          <p:cNvSpPr>
            <a:spLocks noChangeArrowheads="1"/>
          </p:cNvSpPr>
          <p:nvPr/>
        </p:nvSpPr>
        <p:spPr bwMode="auto">
          <a:xfrm>
            <a:off x="685800" y="6475413"/>
            <a:ext cx="7848600" cy="184666"/>
          </a:xfrm>
          <a:prstGeom prst="rect">
            <a:avLst/>
          </a:prstGeom>
          <a:noFill/>
          <a:ln w="9525">
            <a:noFill/>
            <a:miter lim="800000"/>
            <a:headEnd/>
            <a:tailEnd/>
          </a:ln>
        </p:spPr>
        <p:txBody>
          <a:bodyPr wrap="square" lIns="0" tIns="0" rIns="0" bIns="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altLang="ko-KR" dirty="0" smtClean="0">
                <a:ea typeface="굴림" pitchFamily="34" charset="-127"/>
              </a:rPr>
              <a:t>Submission                                                                             </a:t>
            </a:r>
            <a:fld id="{3AE39EAB-32E7-4F69-8869-344F7DC46521}" type="slidenum">
              <a:rPr lang="en-US" altLang="ko-KR" smtClean="0">
                <a:ea typeface="굴림" pitchFamily="34" charset="-127"/>
              </a:rPr>
              <a:pPr marL="0" marR="0" indent="0" algn="l" defTabSz="914400" rtl="0" eaLnBrk="0" fontAlgn="base" latinLnBrk="0" hangingPunct="0">
                <a:lnSpc>
                  <a:spcPct val="100000"/>
                </a:lnSpc>
                <a:spcBef>
                  <a:spcPct val="0"/>
                </a:spcBef>
                <a:spcAft>
                  <a:spcPct val="0"/>
                </a:spcAft>
                <a:buClrTx/>
                <a:buSzTx/>
                <a:buFontTx/>
                <a:buNone/>
                <a:tabLst/>
                <a:defRPr/>
              </a:pPr>
              <a:t>‹#›</a:t>
            </a:fld>
            <a:r>
              <a:rPr lang="en-US" altLang="ko-KR" dirty="0" smtClean="0">
                <a:ea typeface="굴림" pitchFamily="34" charset="-127"/>
              </a:rPr>
              <a:t>                                                                                              </a:t>
            </a:r>
            <a:r>
              <a:rPr lang="de-DE" altLang="ko-KR" dirty="0" smtClean="0"/>
              <a:t>(ETRI)</a:t>
            </a:r>
            <a:endParaRPr lang="en-US" altLang="ko-KR" dirty="0" smtClean="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21" r:id="rId7"/>
    <p:sldLayoutId id="2147483722" r:id="rId8"/>
    <p:sldLayoutId id="2147483731" r:id="rId9"/>
    <p:sldLayoutId id="2147483723" r:id="rId10"/>
    <p:sldLayoutId id="2147483724"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ChangeArrowheads="1"/>
          </p:cNvSpPr>
          <p:nvPr/>
        </p:nvSpPr>
        <p:spPr bwMode="auto">
          <a:xfrm>
            <a:off x="228600" y="765175"/>
            <a:ext cx="8735888" cy="5355312"/>
          </a:xfrm>
          <a:prstGeom prst="rect">
            <a:avLst/>
          </a:prstGeom>
          <a:noFill/>
          <a:ln w="12700">
            <a:noFill/>
            <a:miter lim="800000"/>
            <a:headEnd type="none" w="sm" len="sm"/>
            <a:tailEnd type="none" w="sm" len="sm"/>
          </a:ln>
          <a:effectLst/>
        </p:spPr>
        <p:txBody>
          <a:bodyPr wrap="square">
            <a:spAutoFit/>
          </a:bodyPr>
          <a:lstStyle/>
          <a:p>
            <a:pPr marL="914400" indent="-914400">
              <a:defRPr/>
            </a:pPr>
            <a:r>
              <a:rPr lang="en-US" altLang="ko-KR" sz="1800" b="1" u="sng" dirty="0">
                <a:effectLst>
                  <a:outerShdw blurRad="38100" dist="38100" dir="2700000" algn="tl">
                    <a:srgbClr val="C0C0C0"/>
                  </a:outerShdw>
                </a:effectLst>
                <a:ea typeface="굴림" pitchFamily="50" charset="-127"/>
              </a:rPr>
              <a:t>Project: IEEE P802.15 Working Group for Wireless Personal Area </a:t>
            </a:r>
            <a:r>
              <a:rPr lang="en-US" altLang="ko-KR" sz="1800" b="1" u="sng" dirty="0" smtClean="0">
                <a:effectLst>
                  <a:outerShdw blurRad="38100" dist="38100" dir="2700000" algn="tl">
                    <a:srgbClr val="C0C0C0"/>
                  </a:outerShdw>
                </a:effectLst>
                <a:ea typeface="굴림" pitchFamily="50" charset="-127"/>
              </a:rPr>
              <a:t>Networks (</a:t>
            </a:r>
            <a:r>
              <a:rPr lang="en-US" altLang="ko-KR" sz="1800" b="1" u="sng" dirty="0">
                <a:effectLst>
                  <a:outerShdw blurRad="38100" dist="38100" dir="2700000" algn="tl">
                    <a:srgbClr val="C0C0C0"/>
                  </a:outerShdw>
                </a:effectLst>
                <a:ea typeface="굴림" pitchFamily="50" charset="-127"/>
              </a:rPr>
              <a:t>WPANs)</a:t>
            </a:r>
            <a:endParaRPr lang="en-US" altLang="ko-KR" sz="1800" b="1" dirty="0">
              <a:ea typeface="굴림" pitchFamily="50" charset="-127"/>
            </a:endParaRPr>
          </a:p>
          <a:p>
            <a:pPr marL="914400" indent="-914400">
              <a:defRPr/>
            </a:pPr>
            <a:endParaRPr lang="en-US" altLang="ko-KR" sz="2000" dirty="0">
              <a:ea typeface="굴림" pitchFamily="50" charset="-127"/>
            </a:endParaRPr>
          </a:p>
          <a:p>
            <a:pPr marL="914400" indent="-914400">
              <a:defRPr/>
            </a:pPr>
            <a:r>
              <a:rPr lang="en-US" altLang="ko-KR" sz="1600" b="1" dirty="0">
                <a:ea typeface="굴림" pitchFamily="50" charset="-127"/>
              </a:rPr>
              <a:t>Submission Title: </a:t>
            </a:r>
            <a:r>
              <a:rPr lang="en-US" altLang="ko-KR" sz="1800" dirty="0" smtClean="0">
                <a:ea typeface="굴림" pitchFamily="50" charset="-127"/>
              </a:rPr>
              <a:t>Proposed solutions for </a:t>
            </a:r>
            <a:r>
              <a:rPr lang="en-US" altLang="ko-KR" sz="1800" dirty="0" smtClean="0"/>
              <a:t>TBDs of ETRI </a:t>
            </a:r>
            <a:r>
              <a:rPr lang="en-US" altLang="ko-KR" sz="1800" dirty="0"/>
              <a:t>MAC Proposal in TG4m Draft 575r0</a:t>
            </a:r>
            <a:endParaRPr lang="en-GB" altLang="ko-KR" sz="1800" dirty="0" smtClean="0"/>
          </a:p>
          <a:p>
            <a:pPr marL="914400" indent="-914400">
              <a:defRPr/>
            </a:pPr>
            <a:endParaRPr lang="en-US" altLang="ko-KR" sz="1600" b="1" dirty="0" smtClean="0">
              <a:ea typeface="굴림" pitchFamily="50" charset="-127"/>
            </a:endParaRPr>
          </a:p>
          <a:p>
            <a:pPr marL="914400" indent="-914400">
              <a:defRPr/>
            </a:pPr>
            <a:r>
              <a:rPr lang="en-US" altLang="ko-KR" sz="1600" b="1" dirty="0" smtClean="0">
                <a:ea typeface="굴림" pitchFamily="50" charset="-127"/>
              </a:rPr>
              <a:t>Date </a:t>
            </a:r>
            <a:r>
              <a:rPr lang="en-US" altLang="ko-KR" sz="1600" b="1" dirty="0">
                <a:ea typeface="굴림" pitchFamily="50" charset="-127"/>
              </a:rPr>
              <a:t>Submitted: </a:t>
            </a:r>
            <a:r>
              <a:rPr lang="en-US" altLang="ko-KR" sz="1600" dirty="0" smtClean="0">
                <a:ea typeface="굴림" pitchFamily="50" charset="-127"/>
              </a:rPr>
              <a:t>November, 2012</a:t>
            </a:r>
            <a:endParaRPr lang="en-US" altLang="ko-KR" sz="1600" b="1" dirty="0" smtClean="0">
              <a:ea typeface="굴림" pitchFamily="50" charset="-127"/>
            </a:endParaRPr>
          </a:p>
          <a:p>
            <a:pPr marL="914400" indent="-914400">
              <a:spcBef>
                <a:spcPts val="600"/>
              </a:spcBef>
              <a:defRPr/>
            </a:pPr>
            <a:r>
              <a:rPr lang="en-US" altLang="ko-KR" sz="1600" b="1" dirty="0" smtClean="0">
                <a:ea typeface="굴림" pitchFamily="50" charset="-127"/>
              </a:rPr>
              <a:t>Source</a:t>
            </a:r>
            <a:r>
              <a:rPr lang="en-US" altLang="ko-KR" sz="1600" b="1" dirty="0">
                <a:ea typeface="굴림" pitchFamily="50" charset="-127"/>
              </a:rPr>
              <a:t>:</a:t>
            </a:r>
            <a:r>
              <a:rPr lang="en-US" altLang="ko-KR" sz="1600" dirty="0">
                <a:ea typeface="굴림" pitchFamily="50" charset="-127"/>
              </a:rPr>
              <a:t>  Youngae Jeon</a:t>
            </a:r>
            <a:r>
              <a:rPr lang="en-US" altLang="ko-KR" sz="1600" dirty="0">
                <a:solidFill>
                  <a:schemeClr val="tx2"/>
                </a:solidFill>
                <a:ea typeface="굴림" charset="-127"/>
              </a:rPr>
              <a:t>, Sangjae Lee, and Sangsung Choi </a:t>
            </a:r>
            <a:r>
              <a:rPr lang="en-US" altLang="ko-KR" sz="1600" dirty="0">
                <a:solidFill>
                  <a:schemeClr val="tx2"/>
                </a:solidFill>
                <a:ea typeface="굴림" pitchFamily="50" charset="-127"/>
              </a:rPr>
              <a:t>(ETRI), </a:t>
            </a:r>
            <a:r>
              <a:rPr lang="en-GB" altLang="ko-KR" sz="1600" dirty="0"/>
              <a:t>Soo-Young Chang (SYCA)</a:t>
            </a:r>
            <a:endParaRPr lang="en-US" altLang="ko-KR" sz="1600" dirty="0">
              <a:ea typeface="굴림" pitchFamily="50" charset="-127"/>
            </a:endParaRPr>
          </a:p>
          <a:p>
            <a:pPr marL="914400" indent="-914400">
              <a:spcBef>
                <a:spcPts val="600"/>
              </a:spcBef>
              <a:defRPr/>
            </a:pPr>
            <a:r>
              <a:rPr lang="en-US" altLang="ko-KR" sz="1600" b="1" dirty="0" smtClean="0">
                <a:ea typeface="굴림" pitchFamily="50" charset="-127"/>
              </a:rPr>
              <a:t>	Contact</a:t>
            </a:r>
            <a:r>
              <a:rPr lang="en-US" altLang="ko-KR" sz="1600" b="1" dirty="0">
                <a:ea typeface="굴림" pitchFamily="50" charset="-127"/>
              </a:rPr>
              <a:t>: </a:t>
            </a:r>
            <a:r>
              <a:rPr lang="en-US" altLang="ko-KR" sz="1600" dirty="0">
                <a:ea typeface="굴림" pitchFamily="50" charset="-127"/>
              </a:rPr>
              <a:t>yajeon@etri.re.kr</a:t>
            </a:r>
          </a:p>
          <a:p>
            <a:pPr marL="914400" indent="-914400">
              <a:spcBef>
                <a:spcPts val="600"/>
              </a:spcBef>
              <a:defRPr/>
            </a:pPr>
            <a:r>
              <a:rPr lang="en-US" altLang="ko-KR" sz="1600" b="1" dirty="0" smtClean="0">
                <a:ea typeface="굴림" pitchFamily="50" charset="-127"/>
              </a:rPr>
              <a:t>	Voice</a:t>
            </a:r>
            <a:r>
              <a:rPr lang="en-US" altLang="ko-KR" sz="1600" b="1" dirty="0">
                <a:ea typeface="굴림" pitchFamily="50" charset="-127"/>
              </a:rPr>
              <a:t>:</a:t>
            </a:r>
            <a:r>
              <a:rPr lang="en-US" altLang="ko-KR" sz="1600" dirty="0">
                <a:ea typeface="굴림" pitchFamily="50" charset="-127"/>
              </a:rPr>
              <a:t> </a:t>
            </a:r>
            <a:r>
              <a:rPr lang="en-US" altLang="ko-KR" sz="1600" dirty="0">
                <a:solidFill>
                  <a:schemeClr val="tx2"/>
                </a:solidFill>
                <a:ea typeface="굴림" pitchFamily="50" charset="-127"/>
              </a:rPr>
              <a:t>+82 42 860 6497</a:t>
            </a:r>
            <a:r>
              <a:rPr lang="en-US" altLang="ko-KR" sz="1600" dirty="0">
                <a:ea typeface="굴림" pitchFamily="50" charset="-127"/>
              </a:rPr>
              <a:t>, E-Mail: yajeon@etri.re.kr 	</a:t>
            </a:r>
          </a:p>
          <a:p>
            <a:pPr marL="914400" indent="-914400">
              <a:spcBef>
                <a:spcPts val="600"/>
              </a:spcBef>
              <a:defRPr/>
            </a:pPr>
            <a:endParaRPr lang="en-US" altLang="ko-KR" sz="1600" b="1" dirty="0" smtClean="0">
              <a:ea typeface="굴림" pitchFamily="50" charset="-127"/>
            </a:endParaRPr>
          </a:p>
          <a:p>
            <a:pPr marL="914400" indent="-914400">
              <a:spcBef>
                <a:spcPts val="600"/>
              </a:spcBef>
              <a:defRPr/>
            </a:pPr>
            <a:r>
              <a:rPr lang="en-US" altLang="ko-KR" sz="1600" b="1" dirty="0" smtClean="0">
                <a:ea typeface="굴림" pitchFamily="50" charset="-127"/>
              </a:rPr>
              <a:t>Re: [</a:t>
            </a:r>
            <a:r>
              <a:rPr lang="en-US" altLang="ko-KR" sz="1600" dirty="0" smtClean="0">
                <a:ea typeface="굴림" pitchFamily="50" charset="-127"/>
              </a:rPr>
              <a:t>802.15 TG4m]</a:t>
            </a:r>
            <a:endParaRPr lang="en-GB" altLang="ko-KR" sz="1600" dirty="0" smtClean="0"/>
          </a:p>
          <a:p>
            <a:pPr marL="914400" indent="-914400">
              <a:defRPr/>
            </a:pPr>
            <a:r>
              <a:rPr lang="en-US" altLang="ko-KR" sz="1600" b="1" dirty="0" smtClean="0">
                <a:ea typeface="굴림" pitchFamily="50" charset="-127"/>
              </a:rPr>
              <a:t>Abstract</a:t>
            </a:r>
            <a:r>
              <a:rPr lang="en-US" altLang="ko-KR" sz="1600" b="1" dirty="0">
                <a:ea typeface="굴림" pitchFamily="50" charset="-127"/>
              </a:rPr>
              <a:t>: </a:t>
            </a:r>
            <a:r>
              <a:rPr lang="en-US" altLang="ko-KR" sz="1600" dirty="0"/>
              <a:t>This document provides </a:t>
            </a:r>
            <a:r>
              <a:rPr lang="en-US" altLang="ko-KR" sz="1600" dirty="0" smtClean="0"/>
              <a:t>proposed solutions for TBDs of </a:t>
            </a:r>
            <a:r>
              <a:rPr lang="en-US" altLang="ko-KR" sz="1600" dirty="0"/>
              <a:t>ETRI MAC Proposal in TG4m Draft </a:t>
            </a:r>
            <a:r>
              <a:rPr lang="en-US" altLang="ko-KR" sz="1600" dirty="0" smtClean="0"/>
              <a:t>575r0.</a:t>
            </a:r>
            <a:endParaRPr lang="en-GB" altLang="ko-KR" sz="1600" dirty="0"/>
          </a:p>
          <a:p>
            <a:pPr marL="914400" indent="-914400">
              <a:defRPr/>
            </a:pPr>
            <a:r>
              <a:rPr lang="en-US" altLang="ko-KR" sz="1600" b="1" dirty="0" smtClean="0">
                <a:ea typeface="굴림" pitchFamily="50" charset="-127"/>
              </a:rPr>
              <a:t>Purpose</a:t>
            </a:r>
            <a:r>
              <a:rPr lang="en-US" altLang="ko-KR" sz="1600" b="1" dirty="0">
                <a:ea typeface="굴림" pitchFamily="50" charset="-127"/>
              </a:rPr>
              <a:t>: </a:t>
            </a:r>
            <a:r>
              <a:rPr lang="en-US" altLang="ko-KR" sz="1600" dirty="0" smtClean="0"/>
              <a:t>To resolve </a:t>
            </a:r>
            <a:r>
              <a:rPr lang="en-US" altLang="ko-KR" sz="1600" dirty="0"/>
              <a:t>TBDs </a:t>
            </a:r>
            <a:r>
              <a:rPr lang="en-US" altLang="ko-KR" sz="1600" dirty="0" smtClean="0"/>
              <a:t>for </a:t>
            </a:r>
            <a:r>
              <a:rPr lang="en-US" altLang="ko-KR" sz="1600" dirty="0"/>
              <a:t>TG4m Draft 575r0 </a:t>
            </a:r>
            <a:endParaRPr lang="en-US" altLang="ko-KR" sz="1600" b="1" dirty="0" smtClean="0">
              <a:ea typeface="굴림" pitchFamily="50" charset="-127"/>
            </a:endParaRPr>
          </a:p>
          <a:p>
            <a:pPr marL="684000" indent="-914400">
              <a:defRPr/>
            </a:pPr>
            <a:r>
              <a:rPr lang="en-US" altLang="ko-KR" sz="1600" b="1" dirty="0" smtClean="0">
                <a:ea typeface="굴림" pitchFamily="50" charset="-127"/>
              </a:rPr>
              <a:t>Notice</a:t>
            </a:r>
            <a:r>
              <a:rPr lang="en-US" altLang="ko-KR" sz="1600" b="1" dirty="0">
                <a:ea typeface="굴림" pitchFamily="50" charset="-127"/>
              </a:rPr>
              <a:t>: </a:t>
            </a:r>
            <a:r>
              <a:rPr lang="en-US" altLang="ko-KR" sz="1600" dirty="0"/>
              <a:t>This document has been prepared to assist the IEEE P802.15.  It is offered as a basis </a:t>
            </a:r>
            <a:r>
              <a:rPr lang="en-US" altLang="ko-KR" sz="1600" dirty="0" smtClean="0"/>
              <a:t>for discussion </a:t>
            </a:r>
            <a:r>
              <a:rPr lang="en-US" altLang="ko-KR" sz="1600" dirty="0"/>
              <a:t>and is not binding on the contributing individual(s) or organization(s). The material in this document is subject to change in form and content after further study. The contributor(s) reserve(s) the right to add, amend or withdraw material contained herein.</a:t>
            </a:r>
            <a:endParaRPr lang="en-US" altLang="ko-KR" sz="1600" dirty="0">
              <a:ea typeface="굴림" pitchFamily="50" charset="-127"/>
            </a:endParaRPr>
          </a:p>
          <a:p>
            <a:pPr marL="774000" indent="-914400">
              <a:spcBef>
                <a:spcPts val="600"/>
              </a:spcBef>
              <a:defRPr/>
            </a:pPr>
            <a:r>
              <a:rPr lang="en-US" altLang="ko-KR" sz="1600" b="1" dirty="0" smtClean="0">
                <a:ea typeface="굴림" pitchFamily="50" charset="-127"/>
              </a:rPr>
              <a:t>Release:</a:t>
            </a:r>
            <a:r>
              <a:rPr lang="en-US" altLang="ko-KR" sz="1600" dirty="0">
                <a:ea typeface="굴림" pitchFamily="50" charset="-127"/>
              </a:rPr>
              <a:t> </a:t>
            </a:r>
            <a:r>
              <a:rPr lang="en-US" altLang="ko-KR" sz="1600" dirty="0" smtClean="0">
                <a:ea typeface="굴림" pitchFamily="50" charset="-127"/>
              </a:rPr>
              <a:t>The </a:t>
            </a:r>
            <a:r>
              <a:rPr lang="en-US" altLang="ko-KR" sz="1600" dirty="0">
                <a:ea typeface="굴림" pitchFamily="50" charset="-127"/>
              </a:rPr>
              <a:t>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sz="2800" b="1" dirty="0" smtClean="0"/>
              <a:t>6.2.23.1 MLME-DBS.request (p46)</a:t>
            </a:r>
            <a:r>
              <a:rPr lang="en-US" altLang="ko-KR" sz="2800" b="1" dirty="0"/>
              <a:t/>
            </a:r>
            <a:br>
              <a:rPr lang="en-US" altLang="ko-KR" sz="2800" b="1" dirty="0"/>
            </a:br>
            <a:r>
              <a:rPr lang="en-US" altLang="ko-KR" sz="2800" b="1" dirty="0">
                <a:solidFill>
                  <a:schemeClr val="tx1"/>
                </a:solidFill>
              </a:rPr>
              <a:t>Table 14—MLME-DBS.request </a:t>
            </a:r>
            <a:r>
              <a:rPr lang="en-US" altLang="ko-KR" sz="2800" b="1" dirty="0" smtClean="0">
                <a:solidFill>
                  <a:schemeClr val="tx1"/>
                </a:solidFill>
              </a:rPr>
              <a:t>Parameters </a:t>
            </a:r>
            <a:r>
              <a:rPr lang="en-US" altLang="ko-KR" sz="2800" b="1" dirty="0" smtClean="0">
                <a:solidFill>
                  <a:srgbClr val="0000FF"/>
                </a:solidFill>
              </a:rPr>
              <a:t>(after)</a:t>
            </a:r>
            <a:endParaRPr lang="ko-KR" altLang="en-US" sz="2800" dirty="0">
              <a:solidFill>
                <a:srgbClr val="0000FF"/>
              </a:solidFill>
            </a:endParaRPr>
          </a:p>
        </p:txBody>
      </p:sp>
      <p:graphicFrame>
        <p:nvGraphicFramePr>
          <p:cNvPr id="4" name="내용 개체 틀 3"/>
          <p:cNvGraphicFramePr>
            <a:graphicFrameLocks noGrp="1"/>
          </p:cNvGraphicFramePr>
          <p:nvPr>
            <p:ph idx="1"/>
            <p:extLst>
              <p:ext uri="{D42A27DB-BD31-4B8C-83A1-F6EECF244321}">
                <p14:modId xmlns="" xmlns:p14="http://schemas.microsoft.com/office/powerpoint/2010/main" val="4141989272"/>
              </p:ext>
            </p:extLst>
          </p:nvPr>
        </p:nvGraphicFramePr>
        <p:xfrm>
          <a:off x="251520" y="1773239"/>
          <a:ext cx="8640960" cy="3957113"/>
        </p:xfrm>
        <a:graphic>
          <a:graphicData uri="http://schemas.openxmlformats.org/drawingml/2006/table">
            <a:tbl>
              <a:tblPr firstRow="1" bandRow="1">
                <a:tableStyleId>{5C22544A-7EE6-4342-B048-85BDC9FD1C3A}</a:tableStyleId>
              </a:tblPr>
              <a:tblGrid>
                <a:gridCol w="2159000"/>
                <a:gridCol w="1601096"/>
                <a:gridCol w="1424480"/>
                <a:gridCol w="3456384"/>
              </a:tblGrid>
              <a:tr h="238553">
                <a:tc>
                  <a:txBody>
                    <a:bodyPr/>
                    <a:lstStyle/>
                    <a:p>
                      <a:pPr algn="ctr">
                        <a:spcAft>
                          <a:spcPts val="0"/>
                        </a:spcAft>
                      </a:pPr>
                      <a:r>
                        <a:rPr lang="en-GB" sz="1400" b="1" dirty="0">
                          <a:solidFill>
                            <a:schemeClr val="tx1"/>
                          </a:solidFill>
                          <a:effectLst/>
                          <a:latin typeface="TimesNewRoman,Bold"/>
                          <a:ea typeface="바탕"/>
                          <a:cs typeface="TimesNewRoman,Bold"/>
                        </a:rPr>
                        <a:t>Name</a:t>
                      </a:r>
                      <a:endParaRPr lang="ko-KR" sz="1400" dirty="0">
                        <a:solidFill>
                          <a:schemeClr val="tx1"/>
                        </a:solidFill>
                        <a:effectLst/>
                        <a:latin typeface="Times New Roman"/>
                        <a:ea typeface="바탕"/>
                      </a:endParaRPr>
                    </a:p>
                  </a:txBody>
                  <a:tcPr marL="68580" marR="68580" marT="0" marB="0" anchor="ctr"/>
                </a:tc>
                <a:tc>
                  <a:txBody>
                    <a:bodyPr/>
                    <a:lstStyle/>
                    <a:p>
                      <a:pPr algn="ctr">
                        <a:spcAft>
                          <a:spcPts val="0"/>
                        </a:spcAft>
                      </a:pPr>
                      <a:r>
                        <a:rPr lang="en-GB" sz="1400" b="1">
                          <a:solidFill>
                            <a:schemeClr val="tx1"/>
                          </a:solidFill>
                          <a:effectLst/>
                          <a:latin typeface="TimesNewRoman,Bold"/>
                          <a:ea typeface="바탕"/>
                          <a:cs typeface="TimesNewRoman,Bold"/>
                        </a:rPr>
                        <a:t>Type</a:t>
                      </a:r>
                      <a:endParaRPr lang="ko-KR" sz="1400">
                        <a:solidFill>
                          <a:schemeClr val="tx1"/>
                        </a:solidFill>
                        <a:effectLst/>
                        <a:latin typeface="Times New Roman"/>
                        <a:ea typeface="바탕"/>
                      </a:endParaRPr>
                    </a:p>
                  </a:txBody>
                  <a:tcPr marL="68580" marR="68580" marT="0" marB="0" anchor="ctr"/>
                </a:tc>
                <a:tc>
                  <a:txBody>
                    <a:bodyPr/>
                    <a:lstStyle/>
                    <a:p>
                      <a:pPr algn="ctr">
                        <a:spcAft>
                          <a:spcPts val="0"/>
                        </a:spcAft>
                      </a:pPr>
                      <a:r>
                        <a:rPr lang="en-GB" sz="1400" b="1">
                          <a:solidFill>
                            <a:schemeClr val="tx1"/>
                          </a:solidFill>
                          <a:effectLst/>
                          <a:latin typeface="TimesNewRoman,Bold"/>
                          <a:ea typeface="바탕"/>
                          <a:cs typeface="TimesNewRoman,Bold"/>
                        </a:rPr>
                        <a:t>Valid range</a:t>
                      </a:r>
                      <a:endParaRPr lang="ko-KR" sz="1400">
                        <a:solidFill>
                          <a:schemeClr val="tx1"/>
                        </a:solidFill>
                        <a:effectLst/>
                        <a:latin typeface="Times New Roman"/>
                        <a:ea typeface="바탕"/>
                      </a:endParaRPr>
                    </a:p>
                  </a:txBody>
                  <a:tcPr marL="68580" marR="68580" marT="0" marB="0" anchor="ctr"/>
                </a:tc>
                <a:tc>
                  <a:txBody>
                    <a:bodyPr/>
                    <a:lstStyle/>
                    <a:p>
                      <a:pPr algn="ctr">
                        <a:spcAft>
                          <a:spcPts val="0"/>
                        </a:spcAft>
                      </a:pPr>
                      <a:r>
                        <a:rPr lang="en-GB" sz="1400" b="1" dirty="0">
                          <a:solidFill>
                            <a:schemeClr val="tx1"/>
                          </a:solidFill>
                          <a:effectLst/>
                          <a:latin typeface="TimesNewRoman,Bold"/>
                          <a:ea typeface="바탕"/>
                          <a:cs typeface="TimesNewRoman,Bold"/>
                        </a:rPr>
                        <a:t>Description</a:t>
                      </a:r>
                      <a:endParaRPr lang="ko-KR" sz="1400" dirty="0">
                        <a:solidFill>
                          <a:schemeClr val="tx1"/>
                        </a:solidFill>
                        <a:effectLst/>
                        <a:latin typeface="Times New Roman"/>
                        <a:ea typeface="바탕"/>
                      </a:endParaRPr>
                    </a:p>
                  </a:txBody>
                  <a:tcPr marL="68580" marR="68580" marT="0" marB="0" anchor="ctr"/>
                </a:tc>
              </a:tr>
              <a:tr h="468093">
                <a:tc>
                  <a:txBody>
                    <a:bodyPr/>
                    <a:lstStyle/>
                    <a:p>
                      <a:pPr latinLnBrk="1"/>
                      <a:r>
                        <a:rPr lang="en-US" altLang="ko-KR" sz="1400" dirty="0" err="1" smtClean="0">
                          <a:solidFill>
                            <a:schemeClr val="tx1"/>
                          </a:solidFill>
                          <a:latin typeface="Calibri"/>
                        </a:rPr>
                        <a:t>RequesterCoordAddr</a:t>
                      </a:r>
                      <a:endParaRPr lang="ko-KR" altLang="en-US" sz="1400" dirty="0">
                        <a:solidFill>
                          <a:schemeClr val="tx1"/>
                        </a:solidFill>
                      </a:endParaRPr>
                    </a:p>
                  </a:txBody>
                  <a:tcPr/>
                </a:tc>
                <a:tc>
                  <a:txBody>
                    <a:bodyPr/>
                    <a:lstStyle/>
                    <a:p>
                      <a:pPr latinLnBrk="1"/>
                      <a:r>
                        <a:rPr lang="en-US" altLang="ko-KR" sz="1400" dirty="0" smtClean="0">
                          <a:solidFill>
                            <a:schemeClr val="tx1"/>
                          </a:solidFill>
                          <a:latin typeface="Calibri"/>
                        </a:rPr>
                        <a:t>Device  Short address </a:t>
                      </a:r>
                      <a:endParaRPr lang="ko-KR" altLang="en-US" sz="1400" dirty="0">
                        <a:solidFill>
                          <a:schemeClr val="tx1"/>
                        </a:solidFill>
                      </a:endParaRPr>
                    </a:p>
                  </a:txBody>
                  <a:tcPr/>
                </a:tc>
                <a:tc>
                  <a:txBody>
                    <a:bodyPr/>
                    <a:lstStyle/>
                    <a:p>
                      <a:pPr latinLnBrk="1"/>
                      <a:r>
                        <a:rPr lang="en-US" altLang="ko-KR" sz="1400" dirty="0" smtClean="0">
                          <a:solidFill>
                            <a:schemeClr val="tx1"/>
                          </a:solidFill>
                          <a:latin typeface="Calibri"/>
                        </a:rPr>
                        <a:t>0x0000‐0xffff </a:t>
                      </a:r>
                      <a:endParaRPr lang="ko-KR" altLang="en-US" sz="1400" dirty="0">
                        <a:solidFill>
                          <a:schemeClr val="tx1"/>
                        </a:solidFill>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solidFill>
                            <a:schemeClr val="tx1"/>
                          </a:solidFill>
                          <a:latin typeface="Calibri"/>
                        </a:rPr>
                        <a:t>The  short  device  address  of  the  (original)   source  requester  PAN   coordinator.</a:t>
                      </a:r>
                      <a:endParaRPr lang="ko-KR" altLang="en-US" sz="1400" dirty="0" smtClean="0">
                        <a:solidFill>
                          <a:schemeClr val="tx1"/>
                        </a:solidFill>
                      </a:endParaRPr>
                    </a:p>
                  </a:txBody>
                  <a:tcPr/>
                </a:tc>
              </a:tr>
              <a:tr h="468093">
                <a:tc>
                  <a:txBody>
                    <a:bodyPr/>
                    <a:lstStyle/>
                    <a:p>
                      <a:pPr latinLnBrk="1"/>
                      <a:r>
                        <a:rPr lang="en-US" altLang="ko-KR" sz="1400" dirty="0" err="1" smtClean="0">
                          <a:solidFill>
                            <a:schemeClr val="tx1"/>
                          </a:solidFill>
                          <a:latin typeface="Calibri"/>
                        </a:rPr>
                        <a:t>RequestType</a:t>
                      </a:r>
                      <a:endParaRPr lang="ko-KR" altLang="en-US" sz="1400" dirty="0">
                        <a:solidFill>
                          <a:schemeClr val="tx1"/>
                        </a:solidFill>
                      </a:endParaRPr>
                    </a:p>
                  </a:txBody>
                  <a:tcPr/>
                </a:tc>
                <a:tc>
                  <a:txBody>
                    <a:bodyPr/>
                    <a:lstStyle/>
                    <a:p>
                      <a:pPr latinLnBrk="1"/>
                      <a:r>
                        <a:rPr lang="en-US" altLang="ko-KR" sz="1400" dirty="0" smtClean="0">
                          <a:solidFill>
                            <a:schemeClr val="tx1"/>
                          </a:solidFill>
                          <a:latin typeface="Calibri"/>
                        </a:rPr>
                        <a:t>Enumeration</a:t>
                      </a:r>
                      <a:endParaRPr lang="ko-KR" altLang="en-US" sz="1400" dirty="0">
                        <a:solidFill>
                          <a:schemeClr val="tx1"/>
                        </a:solidFill>
                      </a:endParaRPr>
                    </a:p>
                  </a:txBody>
                  <a:tcPr/>
                </a:tc>
                <a:tc>
                  <a:txBody>
                    <a:bodyPr/>
                    <a:lstStyle/>
                    <a:p>
                      <a:pPr latinLnBrk="1"/>
                      <a:r>
                        <a:rPr lang="en-US" altLang="ko-KR" sz="1400" dirty="0" smtClean="0">
                          <a:solidFill>
                            <a:schemeClr val="tx1"/>
                          </a:solidFill>
                          <a:latin typeface="Calibri"/>
                        </a:rPr>
                        <a:t>ALLOCATION,     DEALLOCATION </a:t>
                      </a:r>
                      <a:endParaRPr lang="ko-KR" altLang="en-US" sz="1400" dirty="0">
                        <a:solidFill>
                          <a:schemeClr val="tx1"/>
                        </a:solidFill>
                      </a:endParaRPr>
                    </a:p>
                  </a:txBody>
                  <a:tcPr/>
                </a:tc>
                <a:tc>
                  <a:txBody>
                    <a:bodyPr/>
                    <a:lstStyle/>
                    <a:p>
                      <a:pPr latinLnBrk="1"/>
                      <a:r>
                        <a:rPr lang="en-US" altLang="ko-KR" sz="1400" dirty="0" smtClean="0">
                          <a:solidFill>
                            <a:schemeClr val="tx1"/>
                          </a:solidFill>
                          <a:latin typeface="Calibri"/>
                        </a:rPr>
                        <a:t>If  the  request  is  for  </a:t>
                      </a:r>
                      <a:r>
                        <a:rPr lang="en-US" altLang="ko-KR" sz="1400" dirty="0" err="1" smtClean="0">
                          <a:solidFill>
                            <a:schemeClr val="tx1"/>
                          </a:solidFill>
                          <a:latin typeface="Calibri"/>
                        </a:rPr>
                        <a:t>allo‐cation</a:t>
                      </a:r>
                      <a:r>
                        <a:rPr lang="en-US" altLang="ko-KR" sz="1400" dirty="0" smtClean="0">
                          <a:solidFill>
                            <a:schemeClr val="tx1"/>
                          </a:solidFill>
                          <a:latin typeface="Calibri"/>
                        </a:rPr>
                        <a:t>  or  </a:t>
                      </a:r>
                      <a:r>
                        <a:rPr lang="en-US" altLang="ko-KR" sz="1400" dirty="0" err="1" smtClean="0">
                          <a:solidFill>
                            <a:schemeClr val="tx1"/>
                          </a:solidFill>
                          <a:latin typeface="Calibri"/>
                        </a:rPr>
                        <a:t>deallocation</a:t>
                      </a:r>
                      <a:r>
                        <a:rPr lang="en-US" altLang="ko-KR" sz="1400" dirty="0" smtClean="0">
                          <a:solidFill>
                            <a:schemeClr val="tx1"/>
                          </a:solidFill>
                          <a:latin typeface="Calibri"/>
                        </a:rPr>
                        <a:t>  of   TMCTP  DBS.  </a:t>
                      </a:r>
                      <a:endParaRPr lang="ko-KR" altLang="en-US" sz="1400" dirty="0">
                        <a:solidFill>
                          <a:schemeClr val="tx1"/>
                        </a:solidFill>
                      </a:endParaRPr>
                    </a:p>
                  </a:txBody>
                  <a:tcPr/>
                </a:tc>
              </a:tr>
              <a:tr h="468093">
                <a:tc>
                  <a:txBody>
                    <a:bodyPr/>
                    <a:lstStyle/>
                    <a:p>
                      <a:pPr latinLnBrk="1"/>
                      <a:r>
                        <a:rPr lang="en-US" altLang="ko-KR" sz="1400" dirty="0" err="1" smtClean="0">
                          <a:solidFill>
                            <a:schemeClr val="tx1"/>
                          </a:solidFill>
                          <a:latin typeface="Calibri"/>
                        </a:rPr>
                        <a:t>DBSLength</a:t>
                      </a:r>
                      <a:r>
                        <a:rPr lang="en-US" altLang="ko-KR" sz="1400" dirty="0" smtClean="0">
                          <a:solidFill>
                            <a:schemeClr val="tx1"/>
                          </a:solidFill>
                          <a:latin typeface="Calibri"/>
                        </a:rPr>
                        <a:t> </a:t>
                      </a:r>
                      <a:endParaRPr lang="ko-KR" altLang="en-US" sz="1400" dirty="0">
                        <a:solidFill>
                          <a:schemeClr val="tx1"/>
                        </a:solidFill>
                      </a:endParaRPr>
                    </a:p>
                  </a:txBody>
                  <a:tcPr/>
                </a:tc>
                <a:tc>
                  <a:txBody>
                    <a:bodyPr/>
                    <a:lstStyle/>
                    <a:p>
                      <a:pPr latinLnBrk="1"/>
                      <a:r>
                        <a:rPr lang="en-US" altLang="ko-KR" sz="1400" dirty="0" smtClean="0">
                          <a:solidFill>
                            <a:schemeClr val="tx1"/>
                          </a:solidFill>
                          <a:latin typeface="Calibri"/>
                        </a:rPr>
                        <a:t>Integer</a:t>
                      </a:r>
                      <a:endParaRPr lang="ko-KR" altLang="en-US" sz="1400" dirty="0">
                        <a:solidFill>
                          <a:schemeClr val="tx1"/>
                        </a:solidFill>
                      </a:endParaRPr>
                    </a:p>
                  </a:txBody>
                  <a:tcPr/>
                </a:tc>
                <a:tc>
                  <a:txBody>
                    <a:bodyPr/>
                    <a:lstStyle/>
                    <a:p>
                      <a:pPr latinLnBrk="1"/>
                      <a:r>
                        <a:rPr lang="en-US" altLang="ko-KR" sz="1400" dirty="0" smtClean="0">
                          <a:solidFill>
                            <a:schemeClr val="tx1"/>
                          </a:solidFill>
                          <a:latin typeface="Calibri"/>
                        </a:rPr>
                        <a:t>0x00‐0xff</a:t>
                      </a:r>
                      <a:endParaRPr lang="ko-KR" altLang="en-US" sz="1400" dirty="0">
                        <a:solidFill>
                          <a:schemeClr val="tx1"/>
                        </a:solidFill>
                      </a:endParaRPr>
                    </a:p>
                  </a:txBody>
                  <a:tcPr>
                    <a:solidFill>
                      <a:srgbClr val="FFFF00"/>
                    </a:solidFill>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solidFill>
                            <a:schemeClr val="tx1"/>
                          </a:solidFill>
                          <a:latin typeface="Calibri"/>
                        </a:rPr>
                        <a:t>Number  of   BOP  slots   being  requested  for  the   DBS. </a:t>
                      </a:r>
                      <a:endParaRPr lang="ko-KR" altLang="en-US" sz="1400" dirty="0" smtClean="0">
                        <a:solidFill>
                          <a:schemeClr val="tx1"/>
                        </a:solidFill>
                      </a:endParaRPr>
                    </a:p>
                  </a:txBody>
                  <a:tcPr/>
                </a:tc>
              </a:tr>
              <a:tr h="942848">
                <a:tc>
                  <a:txBody>
                    <a:bodyPr/>
                    <a:lstStyle/>
                    <a:p>
                      <a:pPr latinLnBrk="1"/>
                      <a:r>
                        <a:rPr lang="en-US" altLang="ko-KR" sz="1400" dirty="0" err="1" smtClean="0">
                          <a:solidFill>
                            <a:schemeClr val="tx1"/>
                          </a:solidFill>
                          <a:latin typeface="Calibri"/>
                        </a:rPr>
                        <a:t>NumberOfDescendents</a:t>
                      </a:r>
                      <a:endParaRPr lang="ko-KR" altLang="en-US" sz="1400" dirty="0">
                        <a:solidFill>
                          <a:schemeClr val="tx1"/>
                        </a:solidFill>
                      </a:endParaRPr>
                    </a:p>
                  </a:txBody>
                  <a:tcPr/>
                </a:tc>
                <a:tc>
                  <a:txBody>
                    <a:bodyPr/>
                    <a:lstStyle/>
                    <a:p>
                      <a:pPr latinLnBrk="1"/>
                      <a:r>
                        <a:rPr lang="en-US" altLang="ko-KR" sz="1400" dirty="0" smtClean="0">
                          <a:solidFill>
                            <a:schemeClr val="tx1"/>
                          </a:solidFill>
                          <a:latin typeface="Calibri"/>
                        </a:rPr>
                        <a:t>Integer</a:t>
                      </a:r>
                      <a:endParaRPr lang="ko-KR" altLang="en-US" sz="1400" dirty="0">
                        <a:solidFill>
                          <a:schemeClr val="tx1"/>
                        </a:solidFill>
                      </a:endParaRPr>
                    </a:p>
                  </a:txBody>
                  <a:tcPr>
                    <a:solidFill>
                      <a:srgbClr val="FFFF00"/>
                    </a:solidFill>
                  </a:tcPr>
                </a:tc>
                <a:tc>
                  <a:txBody>
                    <a:bodyPr/>
                    <a:lstStyle/>
                    <a:p>
                      <a:pPr latinLnBrk="1"/>
                      <a:r>
                        <a:rPr lang="en-US" altLang="ko-KR" sz="1400" dirty="0" smtClean="0">
                          <a:solidFill>
                            <a:schemeClr val="tx1"/>
                          </a:solidFill>
                          <a:latin typeface="Calibri"/>
                        </a:rPr>
                        <a:t>0x00‐0xff</a:t>
                      </a:r>
                      <a:endParaRPr lang="ko-KR" altLang="en-US" sz="1400" dirty="0">
                        <a:solidFill>
                          <a:schemeClr val="tx1"/>
                        </a:solidFill>
                      </a:endParaRPr>
                    </a:p>
                  </a:txBody>
                  <a:tcPr>
                    <a:solidFill>
                      <a:srgbClr val="FFFF00"/>
                    </a:solidFill>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solidFill>
                            <a:schemeClr val="tx1"/>
                          </a:solidFill>
                          <a:latin typeface="Calibri"/>
                        </a:rPr>
                        <a:t>The actual  or  expected   number  of  descendant   PAN  coordinators.  Set   as  zero  if  the  PAN  coordinator  is  not  clear   about  how  many   descendants  it  will   have. </a:t>
                      </a:r>
                      <a:endParaRPr lang="ko-KR" altLang="en-US" sz="1400" dirty="0" smtClean="0">
                        <a:solidFill>
                          <a:schemeClr val="tx1"/>
                        </a:solidFill>
                      </a:endParaRPr>
                    </a:p>
                  </a:txBody>
                  <a:tcPr>
                    <a:solidFill>
                      <a:srgbClr val="FFFF00"/>
                    </a:solidFill>
                  </a:tcPr>
                </a:tc>
              </a:tr>
              <a:tr h="275349">
                <a:tc>
                  <a:txBody>
                    <a:bodyPr/>
                    <a:lstStyle/>
                    <a:p>
                      <a:pPr latinLnBrk="1"/>
                      <a:r>
                        <a:rPr lang="en-US" altLang="ko-KR" sz="1400" dirty="0" smtClean="0">
                          <a:solidFill>
                            <a:schemeClr val="tx1"/>
                          </a:solidFill>
                          <a:latin typeface="Calibri"/>
                        </a:rPr>
                        <a:t>SecurityLevel</a:t>
                      </a:r>
                      <a:endParaRPr lang="ko-KR" altLang="en-US" sz="1400" dirty="0">
                        <a:solidFill>
                          <a:schemeClr val="tx1"/>
                        </a:solidFill>
                      </a:endParaRPr>
                    </a:p>
                  </a:txBody>
                  <a:tcPr/>
                </a:tc>
                <a:tc rowSpan="4" gridSpan="3">
                  <a:txBody>
                    <a:bodyPr/>
                    <a:lstStyle/>
                    <a:p>
                      <a:pPr latinLnBrk="1"/>
                      <a:r>
                        <a:rPr lang="en-US" altLang="ko-KR" sz="1400" dirty="0" smtClean="0">
                          <a:solidFill>
                            <a:schemeClr val="tx1"/>
                          </a:solidFill>
                          <a:latin typeface="Calibri"/>
                        </a:rPr>
                        <a:t>As  defined  in  Table  48 </a:t>
                      </a:r>
                      <a:endParaRPr lang="ko-KR" altLang="en-US" sz="1400" dirty="0">
                        <a:solidFill>
                          <a:schemeClr val="tx1"/>
                        </a:solidFill>
                      </a:endParaRPr>
                    </a:p>
                  </a:txBody>
                  <a:tcPr anchor="ctr"/>
                </a:tc>
                <a:tc rowSpan="4" hMerge="1">
                  <a:txBody>
                    <a:bodyPr/>
                    <a:lstStyle/>
                    <a:p>
                      <a:pPr latinLnBrk="1"/>
                      <a:endParaRPr lang="ko-KR" altLang="en-US" sz="1000" dirty="0"/>
                    </a:p>
                  </a:txBody>
                  <a:tcPr/>
                </a:tc>
                <a:tc rowSpan="4" hMerge="1">
                  <a:txBody>
                    <a:bodyPr/>
                    <a:lstStyle/>
                    <a:p>
                      <a:pPr latinLnBrk="1"/>
                      <a:endParaRPr lang="ko-KR" altLang="en-US" sz="1000" dirty="0"/>
                    </a:p>
                  </a:txBody>
                  <a:tcPr/>
                </a:tc>
              </a:tr>
              <a:tr h="275349">
                <a:tc>
                  <a:txBody>
                    <a:bodyPr/>
                    <a:lstStyle/>
                    <a:p>
                      <a:pPr latinLnBrk="1"/>
                      <a:r>
                        <a:rPr lang="en-US" altLang="ko-KR" sz="1400" dirty="0" smtClean="0">
                          <a:solidFill>
                            <a:schemeClr val="tx1"/>
                          </a:solidFill>
                          <a:latin typeface="Calibri"/>
                        </a:rPr>
                        <a:t>KeyIdMode</a:t>
                      </a:r>
                      <a:endParaRPr lang="ko-KR" altLang="en-US" sz="1400" dirty="0">
                        <a:solidFill>
                          <a:schemeClr val="tx1"/>
                        </a:solidFill>
                      </a:endParaRPr>
                    </a:p>
                  </a:txBody>
                  <a:tcPr/>
                </a:tc>
                <a:tc gridSpan="3" vMerge="1">
                  <a:txBody>
                    <a:bodyPr/>
                    <a:lstStyle/>
                    <a:p>
                      <a:pPr latinLnBrk="1"/>
                      <a:endParaRPr lang="ko-KR" altLang="en-US" sz="1400"/>
                    </a:p>
                  </a:txBody>
                  <a:tcPr/>
                </a:tc>
                <a:tc hMerge="1" vMerge="1">
                  <a:txBody>
                    <a:bodyPr/>
                    <a:lstStyle/>
                    <a:p>
                      <a:pPr latinLnBrk="1"/>
                      <a:endParaRPr lang="ko-KR" altLang="en-US" sz="1400" dirty="0"/>
                    </a:p>
                  </a:txBody>
                  <a:tcPr/>
                </a:tc>
                <a:tc hMerge="1" vMerge="1">
                  <a:txBody>
                    <a:bodyPr/>
                    <a:lstStyle/>
                    <a:p>
                      <a:pPr latinLnBrk="1"/>
                      <a:endParaRPr lang="ko-KR" altLang="en-US" sz="1400" dirty="0"/>
                    </a:p>
                  </a:txBody>
                  <a:tcPr/>
                </a:tc>
              </a:tr>
              <a:tr h="275349">
                <a:tc>
                  <a:txBody>
                    <a:bodyPr/>
                    <a:lstStyle/>
                    <a:p>
                      <a:pPr latinLnBrk="1"/>
                      <a:r>
                        <a:rPr lang="en-US" altLang="ko-KR" sz="1400" dirty="0" smtClean="0">
                          <a:solidFill>
                            <a:schemeClr val="tx1"/>
                          </a:solidFill>
                          <a:latin typeface="Calibri"/>
                        </a:rPr>
                        <a:t>KeySource</a:t>
                      </a:r>
                      <a:endParaRPr lang="ko-KR" altLang="en-US" sz="1400" dirty="0">
                        <a:solidFill>
                          <a:schemeClr val="tx1"/>
                        </a:solidFill>
                      </a:endParaRPr>
                    </a:p>
                  </a:txBody>
                  <a:tcPr/>
                </a:tc>
                <a:tc gridSpan="3" vMerge="1">
                  <a:txBody>
                    <a:bodyPr/>
                    <a:lstStyle/>
                    <a:p>
                      <a:pPr latinLnBrk="1"/>
                      <a:endParaRPr lang="ko-KR" altLang="en-US" sz="1400"/>
                    </a:p>
                  </a:txBody>
                  <a:tcPr/>
                </a:tc>
                <a:tc hMerge="1" vMerge="1">
                  <a:txBody>
                    <a:bodyPr/>
                    <a:lstStyle/>
                    <a:p>
                      <a:pPr latinLnBrk="1"/>
                      <a:endParaRPr lang="ko-KR" altLang="en-US" sz="1400" dirty="0"/>
                    </a:p>
                  </a:txBody>
                  <a:tcPr/>
                </a:tc>
                <a:tc hMerge="1" vMerge="1">
                  <a:txBody>
                    <a:bodyPr/>
                    <a:lstStyle/>
                    <a:p>
                      <a:pPr latinLnBrk="1"/>
                      <a:endParaRPr lang="ko-KR" altLang="en-US" sz="1400" dirty="0"/>
                    </a:p>
                  </a:txBody>
                  <a:tcPr/>
                </a:tc>
              </a:tr>
              <a:tr h="275349">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solidFill>
                            <a:schemeClr val="tx1"/>
                          </a:solidFill>
                          <a:latin typeface="Calibri"/>
                        </a:rPr>
                        <a:t>KeyIndex</a:t>
                      </a:r>
                      <a:endParaRPr lang="ko-KR" altLang="en-US" sz="1400" dirty="0" smtClean="0">
                        <a:solidFill>
                          <a:schemeClr val="tx1"/>
                        </a:solidFill>
                      </a:endParaRPr>
                    </a:p>
                  </a:txBody>
                  <a:tcPr/>
                </a:tc>
                <a:tc gridSpan="3" vMerge="1">
                  <a:txBody>
                    <a:bodyPr/>
                    <a:lstStyle/>
                    <a:p>
                      <a:pPr latinLnBrk="1"/>
                      <a:endParaRPr lang="ko-KR" altLang="en-US" sz="1400"/>
                    </a:p>
                  </a:txBody>
                  <a:tcPr/>
                </a:tc>
                <a:tc hMerge="1" vMerge="1">
                  <a:txBody>
                    <a:bodyPr/>
                    <a:lstStyle/>
                    <a:p>
                      <a:pPr latinLnBrk="1"/>
                      <a:endParaRPr lang="ko-KR" altLang="en-US" sz="1400" dirty="0"/>
                    </a:p>
                  </a:txBody>
                  <a:tcPr/>
                </a:tc>
                <a:tc hMerge="1" vMerge="1">
                  <a:txBody>
                    <a:bodyPr/>
                    <a:lstStyle/>
                    <a:p>
                      <a:pPr latinLnBrk="1"/>
                      <a:endParaRPr lang="ko-KR" altLang="en-US" sz="1400" dirty="0"/>
                    </a:p>
                  </a:txBody>
                  <a:tcPr/>
                </a:tc>
              </a:tr>
            </a:tbl>
          </a:graphicData>
        </a:graphic>
      </p:graphicFrame>
    </p:spTree>
    <p:extLst>
      <p:ext uri="{BB962C8B-B14F-4D97-AF65-F5344CB8AC3E}">
        <p14:creationId xmlns="" xmlns:p14="http://schemas.microsoft.com/office/powerpoint/2010/main" val="3262497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sz="2800" b="1" dirty="0" smtClean="0"/>
              <a:t>6.2.23.2 MLME-DBS.indication (p47)</a:t>
            </a:r>
            <a:br>
              <a:rPr lang="en-US" altLang="ko-KR" sz="2800" b="1" dirty="0" smtClean="0"/>
            </a:br>
            <a:r>
              <a:rPr lang="en-US" altLang="ko-KR" sz="2800" b="1" dirty="0" smtClean="0">
                <a:solidFill>
                  <a:schemeClr val="tx1"/>
                </a:solidFill>
              </a:rPr>
              <a:t>Table 15—MLME-DBS.indication Parameters </a:t>
            </a:r>
            <a:r>
              <a:rPr lang="en-US" altLang="ko-KR" sz="2800" b="1" dirty="0" smtClean="0">
                <a:solidFill>
                  <a:srgbClr val="0000FF"/>
                </a:solidFill>
              </a:rPr>
              <a:t>(before)</a:t>
            </a:r>
            <a:endParaRPr lang="ko-KR" altLang="en-US" sz="2800" dirty="0">
              <a:solidFill>
                <a:srgbClr val="0000FF"/>
              </a:solidFill>
            </a:endParaRPr>
          </a:p>
        </p:txBody>
      </p:sp>
      <p:graphicFrame>
        <p:nvGraphicFramePr>
          <p:cNvPr id="4" name="내용 개체 틀 3"/>
          <p:cNvGraphicFramePr>
            <a:graphicFrameLocks noGrp="1"/>
          </p:cNvGraphicFramePr>
          <p:nvPr>
            <p:ph idx="1"/>
            <p:extLst>
              <p:ext uri="{D42A27DB-BD31-4B8C-83A1-F6EECF244321}">
                <p14:modId xmlns="" xmlns:p14="http://schemas.microsoft.com/office/powerpoint/2010/main" val="2732596898"/>
              </p:ext>
            </p:extLst>
          </p:nvPr>
        </p:nvGraphicFramePr>
        <p:xfrm>
          <a:off x="251520" y="1773239"/>
          <a:ext cx="8640960" cy="5023913"/>
        </p:xfrm>
        <a:graphic>
          <a:graphicData uri="http://schemas.openxmlformats.org/drawingml/2006/table">
            <a:tbl>
              <a:tblPr firstRow="1" bandRow="1">
                <a:tableStyleId>{5C22544A-7EE6-4342-B048-85BDC9FD1C3A}</a:tableStyleId>
              </a:tblPr>
              <a:tblGrid>
                <a:gridCol w="2159000"/>
                <a:gridCol w="1601096"/>
                <a:gridCol w="1424480"/>
                <a:gridCol w="3456384"/>
              </a:tblGrid>
              <a:tr h="238553">
                <a:tc>
                  <a:txBody>
                    <a:bodyPr/>
                    <a:lstStyle/>
                    <a:p>
                      <a:pPr algn="ctr">
                        <a:spcAft>
                          <a:spcPts val="0"/>
                        </a:spcAft>
                      </a:pPr>
                      <a:r>
                        <a:rPr lang="en-GB" sz="1400" b="1" dirty="0">
                          <a:solidFill>
                            <a:schemeClr val="tx1"/>
                          </a:solidFill>
                          <a:effectLst/>
                          <a:latin typeface="TimesNewRoman,Bold"/>
                          <a:ea typeface="바탕"/>
                          <a:cs typeface="TimesNewRoman,Bold"/>
                        </a:rPr>
                        <a:t>Name</a:t>
                      </a:r>
                      <a:endParaRPr lang="ko-KR" sz="1400" dirty="0">
                        <a:solidFill>
                          <a:schemeClr val="tx1"/>
                        </a:solidFill>
                        <a:effectLst/>
                        <a:latin typeface="Times New Roman"/>
                        <a:ea typeface="바탕"/>
                      </a:endParaRPr>
                    </a:p>
                  </a:txBody>
                  <a:tcPr marL="68580" marR="68580" marT="0" marB="0" anchor="ctr"/>
                </a:tc>
                <a:tc>
                  <a:txBody>
                    <a:bodyPr/>
                    <a:lstStyle/>
                    <a:p>
                      <a:pPr algn="ctr">
                        <a:spcAft>
                          <a:spcPts val="0"/>
                        </a:spcAft>
                      </a:pPr>
                      <a:r>
                        <a:rPr lang="en-GB" sz="1400" b="1">
                          <a:solidFill>
                            <a:schemeClr val="tx1"/>
                          </a:solidFill>
                          <a:effectLst/>
                          <a:latin typeface="TimesNewRoman,Bold"/>
                          <a:ea typeface="바탕"/>
                          <a:cs typeface="TimesNewRoman,Bold"/>
                        </a:rPr>
                        <a:t>Type</a:t>
                      </a:r>
                      <a:endParaRPr lang="ko-KR" sz="1400">
                        <a:solidFill>
                          <a:schemeClr val="tx1"/>
                        </a:solidFill>
                        <a:effectLst/>
                        <a:latin typeface="Times New Roman"/>
                        <a:ea typeface="바탕"/>
                      </a:endParaRPr>
                    </a:p>
                  </a:txBody>
                  <a:tcPr marL="68580" marR="68580" marT="0" marB="0" anchor="ctr"/>
                </a:tc>
                <a:tc>
                  <a:txBody>
                    <a:bodyPr/>
                    <a:lstStyle/>
                    <a:p>
                      <a:pPr algn="ctr">
                        <a:spcAft>
                          <a:spcPts val="0"/>
                        </a:spcAft>
                      </a:pPr>
                      <a:r>
                        <a:rPr lang="en-GB" sz="1400" b="1" dirty="0">
                          <a:solidFill>
                            <a:schemeClr val="tx1"/>
                          </a:solidFill>
                          <a:effectLst/>
                          <a:latin typeface="TimesNewRoman,Bold"/>
                          <a:ea typeface="바탕"/>
                          <a:cs typeface="TimesNewRoman,Bold"/>
                        </a:rPr>
                        <a:t>Valid range</a:t>
                      </a:r>
                      <a:endParaRPr lang="ko-KR" sz="1400" dirty="0">
                        <a:solidFill>
                          <a:schemeClr val="tx1"/>
                        </a:solidFill>
                        <a:effectLst/>
                        <a:latin typeface="Times New Roman"/>
                        <a:ea typeface="바탕"/>
                      </a:endParaRPr>
                    </a:p>
                  </a:txBody>
                  <a:tcPr marL="68580" marR="68580" marT="0" marB="0" anchor="ctr"/>
                </a:tc>
                <a:tc>
                  <a:txBody>
                    <a:bodyPr/>
                    <a:lstStyle/>
                    <a:p>
                      <a:pPr algn="ctr">
                        <a:spcAft>
                          <a:spcPts val="0"/>
                        </a:spcAft>
                      </a:pPr>
                      <a:r>
                        <a:rPr lang="en-GB" sz="1400" b="1" dirty="0">
                          <a:solidFill>
                            <a:schemeClr val="tx1"/>
                          </a:solidFill>
                          <a:effectLst/>
                          <a:latin typeface="TimesNewRoman,Bold"/>
                          <a:ea typeface="바탕"/>
                          <a:cs typeface="TimesNewRoman,Bold"/>
                        </a:rPr>
                        <a:t>Description</a:t>
                      </a:r>
                      <a:endParaRPr lang="ko-KR" sz="1400" dirty="0">
                        <a:solidFill>
                          <a:schemeClr val="tx1"/>
                        </a:solidFill>
                        <a:effectLst/>
                        <a:latin typeface="Times New Roman"/>
                        <a:ea typeface="바탕"/>
                      </a:endParaRPr>
                    </a:p>
                  </a:txBody>
                  <a:tcPr marL="68580" marR="68580" marT="0" marB="0" anchor="ctr"/>
                </a:tc>
              </a:tr>
              <a:tr h="238553">
                <a:tc>
                  <a:txBody>
                    <a:bodyPr/>
                    <a:lstStyle/>
                    <a:p>
                      <a:pPr algn="l" latinLnBrk="0">
                        <a:spcAft>
                          <a:spcPts val="0"/>
                        </a:spcAft>
                      </a:pPr>
                      <a:r>
                        <a:rPr lang="en-US" altLang="ko-KR" sz="1400" kern="1200" dirty="0" smtClean="0">
                          <a:solidFill>
                            <a:schemeClr val="tx1"/>
                          </a:solidFill>
                          <a:latin typeface="Calibri"/>
                          <a:ea typeface="+mn-ea"/>
                          <a:cs typeface="+mn-cs"/>
                        </a:rPr>
                        <a:t>CoordAddress</a:t>
                      </a:r>
                      <a:endParaRPr lang="ko-KR" sz="1400" kern="1200" dirty="0">
                        <a:solidFill>
                          <a:schemeClr val="tx1"/>
                        </a:solidFill>
                        <a:latin typeface="Calibri"/>
                        <a:ea typeface="+mn-ea"/>
                        <a:cs typeface="+mn-cs"/>
                      </a:endParaRPr>
                    </a:p>
                  </a:txBody>
                  <a:tcPr marL="68580" marR="68580" marT="0" marB="0" anchor="ctr"/>
                </a:tc>
                <a:tc>
                  <a:txBody>
                    <a:bodyPr/>
                    <a:lstStyle/>
                    <a:p>
                      <a:pPr algn="l" latinLnBrk="0">
                        <a:spcAft>
                          <a:spcPts val="0"/>
                        </a:spcAft>
                      </a:pPr>
                      <a:r>
                        <a:rPr lang="en-US" altLang="ko-KR" sz="1400" kern="1200" dirty="0" smtClean="0">
                          <a:solidFill>
                            <a:schemeClr val="tx1"/>
                          </a:solidFill>
                          <a:latin typeface="Calibri"/>
                          <a:ea typeface="+mn-ea"/>
                          <a:cs typeface="+mn-cs"/>
                        </a:rPr>
                        <a:t>Device Short</a:t>
                      </a:r>
                    </a:p>
                    <a:p>
                      <a:pPr algn="l" latinLnBrk="0">
                        <a:spcAft>
                          <a:spcPts val="0"/>
                        </a:spcAft>
                      </a:pPr>
                      <a:r>
                        <a:rPr lang="en-US" altLang="ko-KR" sz="1400" kern="1200" dirty="0" smtClean="0">
                          <a:solidFill>
                            <a:schemeClr val="tx1"/>
                          </a:solidFill>
                          <a:latin typeface="Calibri"/>
                          <a:ea typeface="+mn-ea"/>
                          <a:cs typeface="+mn-cs"/>
                        </a:rPr>
                        <a:t>address</a:t>
                      </a:r>
                      <a:endParaRPr lang="ko-KR" sz="1400" kern="1200" dirty="0">
                        <a:solidFill>
                          <a:schemeClr val="tx1"/>
                        </a:solidFill>
                        <a:latin typeface="Calibri"/>
                        <a:ea typeface="+mn-ea"/>
                        <a:cs typeface="+mn-cs"/>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400" kern="1200" dirty="0" smtClean="0">
                          <a:solidFill>
                            <a:schemeClr val="tx1"/>
                          </a:solidFill>
                          <a:latin typeface="Calibri"/>
                          <a:ea typeface="+mn-ea"/>
                          <a:cs typeface="+mn-cs"/>
                        </a:rPr>
                        <a:t>0x0000‐0xffff </a:t>
                      </a:r>
                      <a:endParaRPr lang="ko-KR" altLang="en-US" sz="1400" kern="1200" dirty="0" smtClean="0">
                        <a:solidFill>
                          <a:schemeClr val="tx1"/>
                        </a:solidFill>
                        <a:latin typeface="Calibri"/>
                        <a:ea typeface="+mn-ea"/>
                        <a:cs typeface="+mn-cs"/>
                      </a:endParaRPr>
                    </a:p>
                  </a:txBody>
                  <a:tcPr marL="68580" marR="68580" marT="0" marB="0" anchor="ctr"/>
                </a:tc>
                <a:tc>
                  <a:txBody>
                    <a:bodyPr/>
                    <a:lstStyle/>
                    <a:p>
                      <a:pPr algn="l" eaLnBrk="1" fontAlgn="base" latinLnBrk="1">
                        <a:spcAft>
                          <a:spcPts val="0"/>
                        </a:spcAft>
                      </a:pPr>
                      <a:r>
                        <a:rPr lang="en-US" altLang="ko-KR" sz="1400" kern="1200" dirty="0" smtClean="0">
                          <a:solidFill>
                            <a:schemeClr val="tx1"/>
                          </a:solidFill>
                          <a:latin typeface="Calibri"/>
                          <a:ea typeface="+mn-ea"/>
                          <a:cs typeface="+mn-cs"/>
                        </a:rPr>
                        <a:t>The short address of the Coordinator that</a:t>
                      </a:r>
                      <a:r>
                        <a:rPr lang="en-US" altLang="ko-KR" sz="1400" kern="1200" smtClean="0">
                          <a:solidFill>
                            <a:schemeClr val="tx1"/>
                          </a:solidFill>
                          <a:latin typeface="Calibri"/>
                          <a:ea typeface="+mn-ea"/>
                          <a:cs typeface="+mn-cs"/>
                        </a:rPr>
                        <a:t> sent </a:t>
                      </a:r>
                      <a:r>
                        <a:rPr lang="en-US" altLang="ko-KR" sz="1400" kern="1200" baseline="0" smtClean="0">
                          <a:solidFill>
                            <a:schemeClr val="tx1"/>
                          </a:solidFill>
                          <a:latin typeface="Calibri"/>
                          <a:ea typeface="+mn-ea"/>
                          <a:cs typeface="+mn-cs"/>
                        </a:rPr>
                        <a:t> </a:t>
                      </a:r>
                      <a:r>
                        <a:rPr lang="en-US" altLang="ko-KR" sz="1400" kern="1200" smtClean="0">
                          <a:solidFill>
                            <a:schemeClr val="tx1"/>
                          </a:solidFill>
                          <a:latin typeface="Calibri"/>
                          <a:ea typeface="+mn-ea"/>
                          <a:cs typeface="+mn-cs"/>
                        </a:rPr>
                        <a:t>TMCTP</a:t>
                      </a:r>
                      <a:r>
                        <a:rPr lang="en-US" altLang="ko-KR" sz="1400" kern="1200" dirty="0" smtClean="0">
                          <a:solidFill>
                            <a:schemeClr val="tx1"/>
                          </a:solidFill>
                          <a:latin typeface="Calibri"/>
                          <a:ea typeface="+mn-ea"/>
                          <a:cs typeface="+mn-cs"/>
                        </a:rPr>
                        <a:t> DBS Request</a:t>
                      </a:r>
                      <a:endParaRPr lang="ko-KR" sz="1400" kern="1200" dirty="0">
                        <a:solidFill>
                          <a:schemeClr val="tx1"/>
                        </a:solidFill>
                        <a:latin typeface="Calibri"/>
                        <a:ea typeface="+mn-ea"/>
                        <a:cs typeface="+mn-cs"/>
                      </a:endParaRPr>
                    </a:p>
                  </a:txBody>
                  <a:tcPr marL="68580" marR="68580" marT="0" marB="0" anchor="ctr"/>
                </a:tc>
              </a:tr>
              <a:tr h="468093">
                <a:tc>
                  <a:txBody>
                    <a:bodyPr/>
                    <a:lstStyle/>
                    <a:p>
                      <a:pPr latinLnBrk="0"/>
                      <a:r>
                        <a:rPr lang="en-US" altLang="ko-KR" sz="1400" kern="1200" dirty="0" err="1" smtClean="0">
                          <a:solidFill>
                            <a:schemeClr val="tx1"/>
                          </a:solidFill>
                          <a:latin typeface="Calibri"/>
                          <a:ea typeface="+mn-ea"/>
                          <a:cs typeface="+mn-cs"/>
                        </a:rPr>
                        <a:t>RequesterCoordAddr</a:t>
                      </a:r>
                      <a:endParaRPr lang="ko-KR" altLang="en-US" sz="1400" kern="1200" dirty="0">
                        <a:solidFill>
                          <a:schemeClr val="tx1"/>
                        </a:solidFill>
                        <a:latin typeface="Calibri"/>
                        <a:ea typeface="+mn-ea"/>
                        <a:cs typeface="+mn-cs"/>
                      </a:endParaRPr>
                    </a:p>
                  </a:txBody>
                  <a:tcPr/>
                </a:tc>
                <a:tc>
                  <a:txBody>
                    <a:bodyPr/>
                    <a:lstStyle/>
                    <a:p>
                      <a:pPr latinLnBrk="0"/>
                      <a:r>
                        <a:rPr lang="en-US" altLang="ko-KR" sz="1400" kern="1200" dirty="0" smtClean="0">
                          <a:solidFill>
                            <a:schemeClr val="tx1"/>
                          </a:solidFill>
                          <a:latin typeface="Calibri"/>
                          <a:ea typeface="+mn-ea"/>
                          <a:cs typeface="+mn-cs"/>
                        </a:rPr>
                        <a:t>Device  Short address </a:t>
                      </a:r>
                      <a:endParaRPr lang="ko-KR" altLang="en-US" sz="1400" kern="1200" dirty="0">
                        <a:solidFill>
                          <a:schemeClr val="tx1"/>
                        </a:solidFill>
                        <a:latin typeface="Calibri"/>
                        <a:ea typeface="+mn-ea"/>
                        <a:cs typeface="+mn-cs"/>
                      </a:endParaRPr>
                    </a:p>
                  </a:txBody>
                  <a:tcPr/>
                </a:tc>
                <a:tc>
                  <a:txBody>
                    <a:bodyPr/>
                    <a:lstStyle/>
                    <a:p>
                      <a:pPr latinLnBrk="0"/>
                      <a:r>
                        <a:rPr lang="en-US" altLang="ko-KR" sz="1400" kern="1200" dirty="0" smtClean="0">
                          <a:solidFill>
                            <a:schemeClr val="tx1"/>
                          </a:solidFill>
                          <a:latin typeface="Calibri"/>
                          <a:ea typeface="+mn-ea"/>
                          <a:cs typeface="+mn-cs"/>
                        </a:rPr>
                        <a:t>0x0000‐0xffff </a:t>
                      </a:r>
                      <a:endParaRPr lang="ko-KR" altLang="en-US" sz="1400" kern="1200" dirty="0">
                        <a:solidFill>
                          <a:schemeClr val="tx1"/>
                        </a:solidFill>
                        <a:latin typeface="Calibri"/>
                        <a:ea typeface="+mn-ea"/>
                        <a:cs typeface="+mn-cs"/>
                      </a:endParaRPr>
                    </a:p>
                  </a:txBody>
                  <a:tcPr/>
                </a:tc>
                <a:tc>
                  <a:txBody>
                    <a:bodyPr/>
                    <a:lstStyle/>
                    <a:p>
                      <a:pPr marL="0" marR="0" indent="0" algn="l" defTabSz="914400" rtl="0" eaLnBrk="1" fontAlgn="base" latinLnBrk="1" hangingPunct="1">
                        <a:lnSpc>
                          <a:spcPct val="100000"/>
                        </a:lnSpc>
                        <a:spcBef>
                          <a:spcPts val="0"/>
                        </a:spcBef>
                        <a:spcAft>
                          <a:spcPts val="0"/>
                        </a:spcAft>
                        <a:buClrTx/>
                        <a:buSzTx/>
                        <a:buFontTx/>
                        <a:buNone/>
                        <a:tabLst/>
                        <a:defRPr/>
                      </a:pPr>
                      <a:r>
                        <a:rPr lang="en-US" altLang="ko-KR" sz="1400" kern="1200" dirty="0" smtClean="0">
                          <a:solidFill>
                            <a:schemeClr val="tx1"/>
                          </a:solidFill>
                          <a:latin typeface="Calibri"/>
                          <a:ea typeface="+mn-ea"/>
                          <a:cs typeface="+mn-cs"/>
                        </a:rPr>
                        <a:t>The  short  device  address  of  the  (original)   source  requester  PAN   coordinator.</a:t>
                      </a:r>
                      <a:endParaRPr lang="ko-KR" altLang="en-US" sz="1400" kern="1200" dirty="0" smtClean="0">
                        <a:solidFill>
                          <a:schemeClr val="tx1"/>
                        </a:solidFill>
                        <a:latin typeface="Calibri"/>
                        <a:ea typeface="+mn-ea"/>
                        <a:cs typeface="+mn-cs"/>
                      </a:endParaRPr>
                    </a:p>
                  </a:txBody>
                  <a:tcPr/>
                </a:tc>
              </a:tr>
              <a:tr h="468093">
                <a:tc>
                  <a:txBody>
                    <a:bodyPr/>
                    <a:lstStyle/>
                    <a:p>
                      <a:pPr latinLnBrk="0"/>
                      <a:r>
                        <a:rPr lang="en-US" altLang="ko-KR" sz="1400" dirty="0" err="1" smtClean="0">
                          <a:solidFill>
                            <a:schemeClr val="tx1"/>
                          </a:solidFill>
                          <a:latin typeface="Calibri"/>
                        </a:rPr>
                        <a:t>DBSLength</a:t>
                      </a:r>
                      <a:r>
                        <a:rPr lang="en-US" altLang="ko-KR" sz="1400" dirty="0" smtClean="0">
                          <a:solidFill>
                            <a:schemeClr val="tx1"/>
                          </a:solidFill>
                          <a:latin typeface="Calibri"/>
                        </a:rPr>
                        <a:t> </a:t>
                      </a:r>
                      <a:endParaRPr lang="ko-KR" altLang="en-US" sz="1400" dirty="0">
                        <a:solidFill>
                          <a:schemeClr val="tx1"/>
                        </a:solidFill>
                      </a:endParaRPr>
                    </a:p>
                  </a:txBody>
                  <a:tcPr/>
                </a:tc>
                <a:tc>
                  <a:txBody>
                    <a:bodyPr/>
                    <a:lstStyle/>
                    <a:p>
                      <a:pPr latinLnBrk="0"/>
                      <a:r>
                        <a:rPr lang="en-US" altLang="ko-KR" sz="1400" dirty="0" smtClean="0">
                          <a:solidFill>
                            <a:schemeClr val="tx1"/>
                          </a:solidFill>
                          <a:latin typeface="Calibri"/>
                        </a:rPr>
                        <a:t>Integer</a:t>
                      </a:r>
                      <a:endParaRPr lang="ko-KR" altLang="en-US" sz="1400" dirty="0">
                        <a:solidFill>
                          <a:schemeClr val="tx1"/>
                        </a:solidFill>
                      </a:endParaRPr>
                    </a:p>
                  </a:txBody>
                  <a:tcPr/>
                </a:tc>
                <a:tc>
                  <a:txBody>
                    <a:bodyPr/>
                    <a:lstStyle/>
                    <a:p>
                      <a:pPr latinLnBrk="0"/>
                      <a:r>
                        <a:rPr lang="en-US" altLang="ko-KR" sz="1400" dirty="0" smtClean="0">
                          <a:solidFill>
                            <a:schemeClr val="tx1"/>
                          </a:solidFill>
                          <a:latin typeface="Calibri"/>
                        </a:rPr>
                        <a:t>See  [</a:t>
                      </a:r>
                      <a:r>
                        <a:rPr lang="en-US" altLang="ko-KR" sz="1400" dirty="0" err="1" smtClean="0">
                          <a:solidFill>
                            <a:schemeClr val="tx1"/>
                          </a:solidFill>
                          <a:latin typeface="Calibri"/>
                        </a:rPr>
                        <a:t>xref</a:t>
                      </a:r>
                      <a:r>
                        <a:rPr lang="en-US" altLang="ko-KR" sz="1400" dirty="0" smtClean="0">
                          <a:solidFill>
                            <a:schemeClr val="tx1"/>
                          </a:solidFill>
                          <a:latin typeface="Calibri"/>
                        </a:rPr>
                        <a:t>] </a:t>
                      </a:r>
                      <a:endParaRPr lang="ko-KR" altLang="en-US" sz="1400" dirty="0">
                        <a:solidFill>
                          <a:schemeClr val="tx1"/>
                        </a:solidFill>
                      </a:endParaRPr>
                    </a:p>
                  </a:txBody>
                  <a:tcPr>
                    <a:solidFill>
                      <a:srgbClr val="FFFF00"/>
                    </a:solidFill>
                  </a:tcPr>
                </a:tc>
                <a:tc>
                  <a:txBody>
                    <a:bodyPr/>
                    <a:lstStyle/>
                    <a:p>
                      <a:pPr marL="0" marR="0" indent="0" algn="l" defTabSz="914400" rtl="0" eaLnBrk="1" fontAlgn="base" latinLnBrk="1" hangingPunct="1">
                        <a:lnSpc>
                          <a:spcPct val="100000"/>
                        </a:lnSpc>
                        <a:spcBef>
                          <a:spcPts val="0"/>
                        </a:spcBef>
                        <a:spcAft>
                          <a:spcPts val="0"/>
                        </a:spcAft>
                        <a:buClrTx/>
                        <a:buSzTx/>
                        <a:buFontTx/>
                        <a:buNone/>
                        <a:tabLst/>
                        <a:defRPr/>
                      </a:pPr>
                      <a:r>
                        <a:rPr lang="en-US" altLang="ko-KR" sz="1400" dirty="0" smtClean="0">
                          <a:solidFill>
                            <a:schemeClr val="tx1"/>
                          </a:solidFill>
                        </a:rPr>
                        <a:t>Value of the </a:t>
                      </a:r>
                      <a:r>
                        <a:rPr lang="en-US" altLang="ko-KR" sz="1400" dirty="0" err="1" smtClean="0">
                          <a:solidFill>
                            <a:schemeClr val="tx1"/>
                          </a:solidFill>
                        </a:rPr>
                        <a:t>DBSLength</a:t>
                      </a:r>
                      <a:r>
                        <a:rPr lang="en-US" altLang="ko-KR" sz="1400" dirty="0" smtClean="0">
                          <a:solidFill>
                            <a:schemeClr val="tx1"/>
                          </a:solidFill>
                        </a:rPr>
                        <a:t> field of the </a:t>
                      </a:r>
                      <a:r>
                        <a:rPr lang="en-US" altLang="ko-KR" sz="1400" dirty="0" err="1" smtClean="0">
                          <a:solidFill>
                            <a:schemeClr val="tx1"/>
                          </a:solidFill>
                        </a:rPr>
                        <a:t>the</a:t>
                      </a:r>
                      <a:r>
                        <a:rPr lang="en-US" altLang="ko-KR" sz="1400" dirty="0" smtClean="0">
                          <a:solidFill>
                            <a:schemeClr val="tx1"/>
                          </a:solidFill>
                        </a:rPr>
                        <a:t> received  TMCTP DBS Request</a:t>
                      </a:r>
                      <a:endParaRPr lang="ko-KR" altLang="en-US" sz="1400" dirty="0" smtClean="0">
                        <a:solidFill>
                          <a:schemeClr val="tx1"/>
                        </a:solidFill>
                      </a:endParaRPr>
                    </a:p>
                  </a:txBody>
                  <a:tcPr>
                    <a:solidFill>
                      <a:srgbClr val="FFFF00"/>
                    </a:solidFill>
                  </a:tcPr>
                </a:tc>
              </a:tr>
              <a:tr h="468093">
                <a:tc>
                  <a:txBody>
                    <a:bodyPr/>
                    <a:lstStyle/>
                    <a:p>
                      <a:pPr latinLnBrk="0"/>
                      <a:r>
                        <a:rPr lang="en-US" altLang="ko-KR" sz="1400" dirty="0" err="1" smtClean="0">
                          <a:solidFill>
                            <a:schemeClr val="tx1"/>
                          </a:solidFill>
                          <a:latin typeface="Calibri"/>
                        </a:rPr>
                        <a:t>RequestType</a:t>
                      </a:r>
                      <a:endParaRPr lang="ko-KR" altLang="en-US" sz="1400" dirty="0">
                        <a:solidFill>
                          <a:schemeClr val="tx1"/>
                        </a:solidFill>
                      </a:endParaRPr>
                    </a:p>
                  </a:txBody>
                  <a:tcPr/>
                </a:tc>
                <a:tc>
                  <a:txBody>
                    <a:bodyPr/>
                    <a:lstStyle/>
                    <a:p>
                      <a:pPr latinLnBrk="0"/>
                      <a:r>
                        <a:rPr lang="en-US" altLang="ko-KR" sz="1400" dirty="0" smtClean="0">
                          <a:solidFill>
                            <a:schemeClr val="tx1"/>
                          </a:solidFill>
                          <a:latin typeface="Calibri"/>
                        </a:rPr>
                        <a:t>Enumeration</a:t>
                      </a:r>
                      <a:endParaRPr lang="ko-KR" altLang="en-US" sz="1400" dirty="0">
                        <a:solidFill>
                          <a:schemeClr val="tx1"/>
                        </a:solidFill>
                      </a:endParaRPr>
                    </a:p>
                  </a:txBody>
                  <a:tcPr/>
                </a:tc>
                <a:tc>
                  <a:txBody>
                    <a:bodyPr/>
                    <a:lstStyle/>
                    <a:p>
                      <a:pPr latinLnBrk="0"/>
                      <a:r>
                        <a:rPr lang="en-US" altLang="ko-KR" sz="1400" dirty="0" smtClean="0">
                          <a:solidFill>
                            <a:schemeClr val="tx1"/>
                          </a:solidFill>
                          <a:latin typeface="Calibri"/>
                        </a:rPr>
                        <a:t>ALLOCATION,     DEALLOCATION </a:t>
                      </a:r>
                      <a:endParaRPr lang="ko-KR" altLang="en-US" sz="1400" dirty="0">
                        <a:solidFill>
                          <a:schemeClr val="tx1"/>
                        </a:solidFill>
                      </a:endParaRPr>
                    </a:p>
                  </a:txBody>
                  <a:tcPr/>
                </a:tc>
                <a:tc>
                  <a:txBody>
                    <a:bodyPr/>
                    <a:lstStyle/>
                    <a:p>
                      <a:pPr eaLnBrk="1" fontAlgn="base" latinLnBrk="1"/>
                      <a:r>
                        <a:rPr lang="en-US" altLang="ko-KR" sz="1400" dirty="0" smtClean="0">
                          <a:solidFill>
                            <a:schemeClr val="tx1"/>
                          </a:solidFill>
                          <a:latin typeface="Calibri"/>
                        </a:rPr>
                        <a:t>If  the  request  is  for  allocation  or  </a:t>
                      </a:r>
                      <a:r>
                        <a:rPr lang="en-US" altLang="ko-KR" sz="1400" dirty="0" err="1" smtClean="0">
                          <a:solidFill>
                            <a:schemeClr val="tx1"/>
                          </a:solidFill>
                          <a:latin typeface="Calibri"/>
                        </a:rPr>
                        <a:t>deallocation</a:t>
                      </a:r>
                      <a:r>
                        <a:rPr lang="en-US" altLang="ko-KR" sz="1400" dirty="0" smtClean="0">
                          <a:solidFill>
                            <a:schemeClr val="tx1"/>
                          </a:solidFill>
                          <a:latin typeface="Calibri"/>
                        </a:rPr>
                        <a:t>  of   TMCTP  DBS.  </a:t>
                      </a:r>
                      <a:endParaRPr lang="ko-KR" altLang="en-US" sz="1400" dirty="0">
                        <a:solidFill>
                          <a:schemeClr val="tx1"/>
                        </a:solidFill>
                      </a:endParaRPr>
                    </a:p>
                  </a:txBody>
                  <a:tcPr/>
                </a:tc>
              </a:tr>
              <a:tr h="1431814">
                <a:tc>
                  <a:txBody>
                    <a:bodyPr/>
                    <a:lstStyle/>
                    <a:p>
                      <a:pPr latinLnBrk="0"/>
                      <a:r>
                        <a:rPr lang="en-US" altLang="ko-KR" sz="1400" dirty="0" err="1" smtClean="0">
                          <a:solidFill>
                            <a:schemeClr val="tx1"/>
                          </a:solidFill>
                          <a:latin typeface="Calibri"/>
                        </a:rPr>
                        <a:t>NumberOfDescendents</a:t>
                      </a:r>
                      <a:endParaRPr lang="ko-KR" altLang="en-US" sz="1400" dirty="0">
                        <a:solidFill>
                          <a:schemeClr val="tx1"/>
                        </a:solidFill>
                      </a:endParaRPr>
                    </a:p>
                  </a:txBody>
                  <a:tcPr/>
                </a:tc>
                <a:tc>
                  <a:txBody>
                    <a:bodyPr/>
                    <a:lstStyle/>
                    <a:p>
                      <a:pPr latinLnBrk="0"/>
                      <a:r>
                        <a:rPr lang="en-US" altLang="ko-KR" sz="1400" dirty="0" smtClean="0">
                          <a:solidFill>
                            <a:schemeClr val="tx1"/>
                          </a:solidFill>
                          <a:latin typeface="Calibri"/>
                        </a:rPr>
                        <a:t>PHY  Channel  ID </a:t>
                      </a:r>
                      <a:endParaRPr lang="ko-KR" altLang="en-US" sz="1400" dirty="0">
                        <a:solidFill>
                          <a:schemeClr val="tx1"/>
                        </a:solidFill>
                      </a:endParaRPr>
                    </a:p>
                  </a:txBody>
                  <a:tcPr>
                    <a:solidFill>
                      <a:srgbClr val="FFFF00"/>
                    </a:solidFill>
                  </a:tcPr>
                </a:tc>
                <a:tc>
                  <a:txBody>
                    <a:bodyPr/>
                    <a:lstStyle/>
                    <a:p>
                      <a:pPr latinLnBrk="0"/>
                      <a:r>
                        <a:rPr lang="en-US" altLang="ko-KR" sz="1400" dirty="0" smtClean="0">
                          <a:solidFill>
                            <a:schemeClr val="tx1"/>
                          </a:solidFill>
                          <a:latin typeface="Calibri"/>
                        </a:rPr>
                        <a:t>See  8.1.2 </a:t>
                      </a:r>
                      <a:endParaRPr lang="ko-KR" altLang="en-US" sz="1400" dirty="0">
                        <a:solidFill>
                          <a:schemeClr val="tx1"/>
                        </a:solidFill>
                      </a:endParaRPr>
                    </a:p>
                  </a:txBody>
                  <a:tcPr>
                    <a:solidFill>
                      <a:srgbClr val="FFFF00"/>
                    </a:solidFill>
                  </a:tcPr>
                </a:tc>
                <a:tc>
                  <a:txBody>
                    <a:bodyPr/>
                    <a:lstStyle/>
                    <a:p>
                      <a:pPr marL="0" marR="0" indent="0" algn="l" defTabSz="914400" rtl="0" eaLnBrk="1" fontAlgn="base" latinLnBrk="1" hangingPunct="1">
                        <a:lnSpc>
                          <a:spcPct val="100000"/>
                        </a:lnSpc>
                        <a:spcBef>
                          <a:spcPts val="0"/>
                        </a:spcBef>
                        <a:spcAft>
                          <a:spcPts val="0"/>
                        </a:spcAft>
                        <a:buClrTx/>
                        <a:buSzTx/>
                        <a:buFontTx/>
                        <a:buNone/>
                        <a:tabLst/>
                        <a:defRPr/>
                      </a:pPr>
                      <a:r>
                        <a:rPr lang="en-US" altLang="ko-KR" sz="1400" dirty="0" smtClean="0">
                          <a:solidFill>
                            <a:schemeClr val="tx1"/>
                          </a:solidFill>
                          <a:latin typeface="Calibri"/>
                        </a:rPr>
                        <a:t>Value  to  set  the</a:t>
                      </a:r>
                      <a:r>
                        <a:rPr lang="en-US" altLang="ko-KR" sz="1400" baseline="0" dirty="0" smtClean="0">
                          <a:solidFill>
                            <a:schemeClr val="tx1"/>
                          </a:solidFill>
                          <a:latin typeface="Calibri"/>
                        </a:rPr>
                        <a:t> </a:t>
                      </a:r>
                      <a:r>
                        <a:rPr lang="en-US" altLang="ko-KR" sz="1400" baseline="0" dirty="0" err="1" smtClean="0">
                          <a:solidFill>
                            <a:schemeClr val="tx1"/>
                          </a:solidFill>
                          <a:latin typeface="Calibri"/>
                        </a:rPr>
                        <a:t>The</a:t>
                      </a:r>
                      <a:r>
                        <a:rPr lang="en-US" altLang="ko-KR" sz="1400" baseline="0" dirty="0" smtClean="0">
                          <a:solidFill>
                            <a:schemeClr val="tx1"/>
                          </a:solidFill>
                          <a:latin typeface="Calibri"/>
                        </a:rPr>
                        <a:t> </a:t>
                      </a:r>
                      <a:r>
                        <a:rPr lang="en-US" altLang="ko-KR" sz="1400" dirty="0" smtClean="0">
                          <a:solidFill>
                            <a:schemeClr val="tx1"/>
                          </a:solidFill>
                          <a:latin typeface="Calibri"/>
                        </a:rPr>
                        <a:t>Number</a:t>
                      </a:r>
                      <a:r>
                        <a:rPr lang="en-US" altLang="ko-KR" sz="1400" baseline="0" dirty="0" smtClean="0">
                          <a:solidFill>
                            <a:schemeClr val="tx1"/>
                          </a:solidFill>
                          <a:latin typeface="Calibri"/>
                        </a:rPr>
                        <a:t> </a:t>
                      </a:r>
                      <a:r>
                        <a:rPr lang="en-US" altLang="ko-KR" sz="1400" dirty="0" smtClean="0">
                          <a:solidFill>
                            <a:schemeClr val="tx1"/>
                          </a:solidFill>
                          <a:latin typeface="Calibri"/>
                        </a:rPr>
                        <a:t>of  the   Descendant  field  in  the   DBS  request:  indicates   the  actual  or  expected   number  of  descendant   PAN  coordinators.  Set   as  zero  if  the  PAN  coordinator  is  not  clear   about  how  many   descendants  it  will   have. </a:t>
                      </a:r>
                      <a:endParaRPr lang="ko-KR" altLang="en-US" sz="1400" dirty="0" smtClean="0">
                        <a:solidFill>
                          <a:schemeClr val="tx1"/>
                        </a:solidFill>
                      </a:endParaRPr>
                    </a:p>
                  </a:txBody>
                  <a:tcPr>
                    <a:solidFill>
                      <a:srgbClr val="FFFF00"/>
                    </a:solidFill>
                  </a:tcPr>
                </a:tc>
              </a:tr>
              <a:tr h="275349">
                <a:tc>
                  <a:txBody>
                    <a:bodyPr/>
                    <a:lstStyle/>
                    <a:p>
                      <a:pPr latinLnBrk="0"/>
                      <a:r>
                        <a:rPr lang="en-US" altLang="ko-KR" sz="1400" dirty="0" smtClean="0">
                          <a:solidFill>
                            <a:schemeClr val="tx1"/>
                          </a:solidFill>
                          <a:latin typeface="Calibri"/>
                        </a:rPr>
                        <a:t>SecurityLevel</a:t>
                      </a:r>
                      <a:endParaRPr lang="ko-KR" altLang="en-US" sz="1400" dirty="0">
                        <a:solidFill>
                          <a:schemeClr val="tx1"/>
                        </a:solidFill>
                      </a:endParaRPr>
                    </a:p>
                  </a:txBody>
                  <a:tcPr/>
                </a:tc>
                <a:tc rowSpan="4" gridSpan="3">
                  <a:txBody>
                    <a:bodyPr/>
                    <a:lstStyle/>
                    <a:p>
                      <a:pPr latinLnBrk="0"/>
                      <a:r>
                        <a:rPr lang="en-US" altLang="ko-KR" sz="1400" dirty="0" smtClean="0">
                          <a:solidFill>
                            <a:schemeClr val="tx1"/>
                          </a:solidFill>
                          <a:latin typeface="Calibri"/>
                        </a:rPr>
                        <a:t>As  defined  in  Table  48 </a:t>
                      </a:r>
                      <a:endParaRPr lang="ko-KR" altLang="en-US" sz="1400" dirty="0">
                        <a:solidFill>
                          <a:schemeClr val="tx1"/>
                        </a:solidFill>
                      </a:endParaRPr>
                    </a:p>
                  </a:txBody>
                  <a:tcPr anchor="ctr"/>
                </a:tc>
                <a:tc rowSpan="4" hMerge="1">
                  <a:txBody>
                    <a:bodyPr/>
                    <a:lstStyle/>
                    <a:p>
                      <a:pPr latinLnBrk="1"/>
                      <a:endParaRPr lang="ko-KR" altLang="en-US" sz="1000" dirty="0"/>
                    </a:p>
                  </a:txBody>
                  <a:tcPr/>
                </a:tc>
                <a:tc rowSpan="4" hMerge="1">
                  <a:txBody>
                    <a:bodyPr/>
                    <a:lstStyle/>
                    <a:p>
                      <a:pPr latinLnBrk="1"/>
                      <a:endParaRPr lang="ko-KR" altLang="en-US" sz="1000" dirty="0"/>
                    </a:p>
                  </a:txBody>
                  <a:tcPr/>
                </a:tc>
              </a:tr>
              <a:tr h="275349">
                <a:tc>
                  <a:txBody>
                    <a:bodyPr/>
                    <a:lstStyle/>
                    <a:p>
                      <a:pPr latinLnBrk="0"/>
                      <a:r>
                        <a:rPr lang="en-US" altLang="ko-KR" sz="1400" dirty="0" smtClean="0">
                          <a:solidFill>
                            <a:schemeClr val="tx1"/>
                          </a:solidFill>
                          <a:latin typeface="Calibri"/>
                        </a:rPr>
                        <a:t>KeyIdMode</a:t>
                      </a:r>
                      <a:endParaRPr lang="ko-KR" altLang="en-US" sz="1400" dirty="0">
                        <a:solidFill>
                          <a:schemeClr val="tx1"/>
                        </a:solidFill>
                      </a:endParaRPr>
                    </a:p>
                  </a:txBody>
                  <a:tcPr/>
                </a:tc>
                <a:tc gridSpan="3" vMerge="1">
                  <a:txBody>
                    <a:bodyPr/>
                    <a:lstStyle/>
                    <a:p>
                      <a:pPr latinLnBrk="1"/>
                      <a:endParaRPr lang="ko-KR" altLang="en-US" sz="1400"/>
                    </a:p>
                  </a:txBody>
                  <a:tcPr/>
                </a:tc>
                <a:tc hMerge="1" vMerge="1">
                  <a:txBody>
                    <a:bodyPr/>
                    <a:lstStyle/>
                    <a:p>
                      <a:pPr latinLnBrk="1"/>
                      <a:endParaRPr lang="ko-KR" altLang="en-US" sz="1400" dirty="0"/>
                    </a:p>
                  </a:txBody>
                  <a:tcPr/>
                </a:tc>
                <a:tc hMerge="1" vMerge="1">
                  <a:txBody>
                    <a:bodyPr/>
                    <a:lstStyle/>
                    <a:p>
                      <a:pPr latinLnBrk="1"/>
                      <a:endParaRPr lang="ko-KR" altLang="en-US" sz="1400" dirty="0"/>
                    </a:p>
                  </a:txBody>
                  <a:tcPr/>
                </a:tc>
              </a:tr>
              <a:tr h="275349">
                <a:tc>
                  <a:txBody>
                    <a:bodyPr/>
                    <a:lstStyle/>
                    <a:p>
                      <a:pPr latinLnBrk="0"/>
                      <a:r>
                        <a:rPr lang="en-US" altLang="ko-KR" sz="1400" dirty="0" smtClean="0">
                          <a:solidFill>
                            <a:schemeClr val="tx1"/>
                          </a:solidFill>
                          <a:latin typeface="Calibri"/>
                        </a:rPr>
                        <a:t>KeySource</a:t>
                      </a:r>
                      <a:endParaRPr lang="ko-KR" altLang="en-US" sz="1400" dirty="0">
                        <a:solidFill>
                          <a:schemeClr val="tx1"/>
                        </a:solidFill>
                      </a:endParaRPr>
                    </a:p>
                  </a:txBody>
                  <a:tcPr/>
                </a:tc>
                <a:tc gridSpan="3" vMerge="1">
                  <a:txBody>
                    <a:bodyPr/>
                    <a:lstStyle/>
                    <a:p>
                      <a:pPr latinLnBrk="1"/>
                      <a:endParaRPr lang="ko-KR" altLang="en-US" sz="1400"/>
                    </a:p>
                  </a:txBody>
                  <a:tcPr/>
                </a:tc>
                <a:tc hMerge="1" vMerge="1">
                  <a:txBody>
                    <a:bodyPr/>
                    <a:lstStyle/>
                    <a:p>
                      <a:pPr latinLnBrk="1"/>
                      <a:endParaRPr lang="ko-KR" altLang="en-US" sz="1400" dirty="0"/>
                    </a:p>
                  </a:txBody>
                  <a:tcPr/>
                </a:tc>
                <a:tc hMerge="1" vMerge="1">
                  <a:txBody>
                    <a:bodyPr/>
                    <a:lstStyle/>
                    <a:p>
                      <a:pPr latinLnBrk="1"/>
                      <a:endParaRPr lang="ko-KR" altLang="en-US" sz="1400" dirty="0"/>
                    </a:p>
                  </a:txBody>
                  <a:tcPr/>
                </a:tc>
              </a:tr>
              <a:tr h="27534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400" dirty="0" smtClean="0">
                          <a:solidFill>
                            <a:schemeClr val="tx1"/>
                          </a:solidFill>
                          <a:latin typeface="Calibri"/>
                        </a:rPr>
                        <a:t>KeyIndex</a:t>
                      </a:r>
                      <a:endParaRPr lang="ko-KR" altLang="en-US" sz="1400" dirty="0" smtClean="0">
                        <a:solidFill>
                          <a:schemeClr val="tx1"/>
                        </a:solidFill>
                      </a:endParaRPr>
                    </a:p>
                  </a:txBody>
                  <a:tcPr/>
                </a:tc>
                <a:tc gridSpan="3" vMerge="1">
                  <a:txBody>
                    <a:bodyPr/>
                    <a:lstStyle/>
                    <a:p>
                      <a:pPr latinLnBrk="1"/>
                      <a:endParaRPr lang="ko-KR" altLang="en-US" sz="1400"/>
                    </a:p>
                  </a:txBody>
                  <a:tcPr/>
                </a:tc>
                <a:tc hMerge="1" vMerge="1">
                  <a:txBody>
                    <a:bodyPr/>
                    <a:lstStyle/>
                    <a:p>
                      <a:pPr latinLnBrk="1"/>
                      <a:endParaRPr lang="ko-KR" altLang="en-US" sz="1400" dirty="0"/>
                    </a:p>
                  </a:txBody>
                  <a:tcPr/>
                </a:tc>
                <a:tc hMerge="1" vMerge="1">
                  <a:txBody>
                    <a:bodyPr/>
                    <a:lstStyle/>
                    <a:p>
                      <a:pPr latinLnBrk="1"/>
                      <a:endParaRPr lang="ko-KR" altLang="en-US" sz="1400" dirty="0"/>
                    </a:p>
                  </a:txBody>
                  <a:tcPr/>
                </a:tc>
              </a:tr>
            </a:tbl>
          </a:graphicData>
        </a:graphic>
      </p:graphicFrame>
    </p:spTree>
    <p:extLst>
      <p:ext uri="{BB962C8B-B14F-4D97-AF65-F5344CB8AC3E}">
        <p14:creationId xmlns="" xmlns:p14="http://schemas.microsoft.com/office/powerpoint/2010/main" val="42801605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sz="2800" b="1" dirty="0" smtClean="0"/>
              <a:t>6.2.23.2 MLME-DBS.indication (p47)</a:t>
            </a:r>
            <a:br>
              <a:rPr lang="en-US" altLang="ko-KR" sz="2800" b="1" dirty="0" smtClean="0"/>
            </a:br>
            <a:r>
              <a:rPr lang="en-US" altLang="ko-KR" sz="2800" b="1" dirty="0" smtClean="0">
                <a:solidFill>
                  <a:schemeClr val="tx1"/>
                </a:solidFill>
              </a:rPr>
              <a:t>Table 15—MLME-DBS.indication Parameters </a:t>
            </a:r>
            <a:r>
              <a:rPr lang="en-US" altLang="ko-KR" sz="2800" b="1" dirty="0" smtClean="0">
                <a:solidFill>
                  <a:srgbClr val="0000FF"/>
                </a:solidFill>
              </a:rPr>
              <a:t>(after)</a:t>
            </a:r>
            <a:endParaRPr lang="ko-KR" altLang="en-US" sz="2800" dirty="0">
              <a:solidFill>
                <a:srgbClr val="0000FF"/>
              </a:solidFill>
            </a:endParaRPr>
          </a:p>
        </p:txBody>
      </p:sp>
      <p:graphicFrame>
        <p:nvGraphicFramePr>
          <p:cNvPr id="4" name="내용 개체 틀 3"/>
          <p:cNvGraphicFramePr>
            <a:graphicFrameLocks noGrp="1"/>
          </p:cNvGraphicFramePr>
          <p:nvPr>
            <p:ph idx="1"/>
            <p:extLst>
              <p:ext uri="{D42A27DB-BD31-4B8C-83A1-F6EECF244321}">
                <p14:modId xmlns="" xmlns:p14="http://schemas.microsoft.com/office/powerpoint/2010/main" val="3019261514"/>
              </p:ext>
            </p:extLst>
          </p:nvPr>
        </p:nvGraphicFramePr>
        <p:xfrm>
          <a:off x="251520" y="1773239"/>
          <a:ext cx="8640960" cy="4387129"/>
        </p:xfrm>
        <a:graphic>
          <a:graphicData uri="http://schemas.openxmlformats.org/drawingml/2006/table">
            <a:tbl>
              <a:tblPr firstRow="1" bandRow="1">
                <a:tableStyleId>{5C22544A-7EE6-4342-B048-85BDC9FD1C3A}</a:tableStyleId>
              </a:tblPr>
              <a:tblGrid>
                <a:gridCol w="2159000"/>
                <a:gridCol w="1601096"/>
                <a:gridCol w="1424480"/>
                <a:gridCol w="3456384"/>
              </a:tblGrid>
              <a:tr h="238553">
                <a:tc>
                  <a:txBody>
                    <a:bodyPr/>
                    <a:lstStyle/>
                    <a:p>
                      <a:pPr algn="ctr">
                        <a:spcAft>
                          <a:spcPts val="0"/>
                        </a:spcAft>
                      </a:pPr>
                      <a:r>
                        <a:rPr lang="en-GB" sz="1400" b="1" dirty="0">
                          <a:solidFill>
                            <a:schemeClr val="tx1"/>
                          </a:solidFill>
                          <a:effectLst/>
                          <a:latin typeface="TimesNewRoman,Bold"/>
                          <a:ea typeface="바탕"/>
                          <a:cs typeface="TimesNewRoman,Bold"/>
                        </a:rPr>
                        <a:t>Name</a:t>
                      </a:r>
                      <a:endParaRPr lang="ko-KR" sz="1400" dirty="0">
                        <a:solidFill>
                          <a:schemeClr val="tx1"/>
                        </a:solidFill>
                        <a:effectLst/>
                        <a:latin typeface="Times New Roman"/>
                        <a:ea typeface="바탕"/>
                      </a:endParaRPr>
                    </a:p>
                  </a:txBody>
                  <a:tcPr marL="68580" marR="68580" marT="0" marB="0" anchor="ctr"/>
                </a:tc>
                <a:tc>
                  <a:txBody>
                    <a:bodyPr/>
                    <a:lstStyle/>
                    <a:p>
                      <a:pPr algn="ctr">
                        <a:spcAft>
                          <a:spcPts val="0"/>
                        </a:spcAft>
                      </a:pPr>
                      <a:r>
                        <a:rPr lang="en-GB" sz="1400" b="1">
                          <a:solidFill>
                            <a:schemeClr val="tx1"/>
                          </a:solidFill>
                          <a:effectLst/>
                          <a:latin typeface="TimesNewRoman,Bold"/>
                          <a:ea typeface="바탕"/>
                          <a:cs typeface="TimesNewRoman,Bold"/>
                        </a:rPr>
                        <a:t>Type</a:t>
                      </a:r>
                      <a:endParaRPr lang="ko-KR" sz="1400">
                        <a:solidFill>
                          <a:schemeClr val="tx1"/>
                        </a:solidFill>
                        <a:effectLst/>
                        <a:latin typeface="Times New Roman"/>
                        <a:ea typeface="바탕"/>
                      </a:endParaRPr>
                    </a:p>
                  </a:txBody>
                  <a:tcPr marL="68580" marR="68580" marT="0" marB="0" anchor="ctr"/>
                </a:tc>
                <a:tc>
                  <a:txBody>
                    <a:bodyPr/>
                    <a:lstStyle/>
                    <a:p>
                      <a:pPr algn="ctr">
                        <a:spcAft>
                          <a:spcPts val="0"/>
                        </a:spcAft>
                      </a:pPr>
                      <a:r>
                        <a:rPr lang="en-GB" sz="1400" b="1" dirty="0">
                          <a:solidFill>
                            <a:schemeClr val="tx1"/>
                          </a:solidFill>
                          <a:effectLst/>
                          <a:latin typeface="TimesNewRoman,Bold"/>
                          <a:ea typeface="바탕"/>
                          <a:cs typeface="TimesNewRoman,Bold"/>
                        </a:rPr>
                        <a:t>Valid range</a:t>
                      </a:r>
                      <a:endParaRPr lang="ko-KR" sz="1400" dirty="0">
                        <a:solidFill>
                          <a:schemeClr val="tx1"/>
                        </a:solidFill>
                        <a:effectLst/>
                        <a:latin typeface="Times New Roman"/>
                        <a:ea typeface="바탕"/>
                      </a:endParaRPr>
                    </a:p>
                  </a:txBody>
                  <a:tcPr marL="68580" marR="68580" marT="0" marB="0" anchor="ctr"/>
                </a:tc>
                <a:tc>
                  <a:txBody>
                    <a:bodyPr/>
                    <a:lstStyle/>
                    <a:p>
                      <a:pPr algn="ctr">
                        <a:spcAft>
                          <a:spcPts val="0"/>
                        </a:spcAft>
                      </a:pPr>
                      <a:r>
                        <a:rPr lang="en-GB" sz="1400" b="1" dirty="0">
                          <a:solidFill>
                            <a:schemeClr val="tx1"/>
                          </a:solidFill>
                          <a:effectLst/>
                          <a:latin typeface="TimesNewRoman,Bold"/>
                          <a:ea typeface="바탕"/>
                          <a:cs typeface="TimesNewRoman,Bold"/>
                        </a:rPr>
                        <a:t>Description</a:t>
                      </a:r>
                      <a:endParaRPr lang="ko-KR" sz="1400" dirty="0">
                        <a:solidFill>
                          <a:schemeClr val="tx1"/>
                        </a:solidFill>
                        <a:effectLst/>
                        <a:latin typeface="Times New Roman"/>
                        <a:ea typeface="바탕"/>
                      </a:endParaRPr>
                    </a:p>
                  </a:txBody>
                  <a:tcPr marL="68580" marR="68580" marT="0" marB="0" anchor="ctr"/>
                </a:tc>
              </a:tr>
              <a:tr h="238553">
                <a:tc>
                  <a:txBody>
                    <a:bodyPr/>
                    <a:lstStyle/>
                    <a:p>
                      <a:pPr algn="l" latinLnBrk="0">
                        <a:spcAft>
                          <a:spcPts val="0"/>
                        </a:spcAft>
                      </a:pPr>
                      <a:r>
                        <a:rPr lang="en-US" altLang="ko-KR" sz="1400" kern="1200" dirty="0" smtClean="0">
                          <a:solidFill>
                            <a:schemeClr val="tx1"/>
                          </a:solidFill>
                          <a:latin typeface="Calibri"/>
                          <a:ea typeface="+mn-ea"/>
                          <a:cs typeface="+mn-cs"/>
                        </a:rPr>
                        <a:t>CoordAddress</a:t>
                      </a:r>
                      <a:endParaRPr lang="ko-KR" sz="1400" kern="1200" dirty="0">
                        <a:solidFill>
                          <a:schemeClr val="tx1"/>
                        </a:solidFill>
                        <a:latin typeface="Calibri"/>
                        <a:ea typeface="+mn-ea"/>
                        <a:cs typeface="+mn-cs"/>
                      </a:endParaRPr>
                    </a:p>
                  </a:txBody>
                  <a:tcPr marL="68580" marR="68580" marT="0" marB="0" anchor="ctr"/>
                </a:tc>
                <a:tc>
                  <a:txBody>
                    <a:bodyPr/>
                    <a:lstStyle/>
                    <a:p>
                      <a:pPr algn="l" latinLnBrk="0">
                        <a:spcAft>
                          <a:spcPts val="0"/>
                        </a:spcAft>
                      </a:pPr>
                      <a:r>
                        <a:rPr lang="en-US" altLang="ko-KR" sz="1400" kern="1200" dirty="0" smtClean="0">
                          <a:solidFill>
                            <a:schemeClr val="tx1"/>
                          </a:solidFill>
                          <a:latin typeface="Calibri"/>
                          <a:ea typeface="+mn-ea"/>
                          <a:cs typeface="+mn-cs"/>
                        </a:rPr>
                        <a:t>Device Short</a:t>
                      </a:r>
                    </a:p>
                    <a:p>
                      <a:pPr algn="l" latinLnBrk="0">
                        <a:spcAft>
                          <a:spcPts val="0"/>
                        </a:spcAft>
                      </a:pPr>
                      <a:r>
                        <a:rPr lang="en-US" altLang="ko-KR" sz="1400" kern="1200" dirty="0" smtClean="0">
                          <a:solidFill>
                            <a:schemeClr val="tx1"/>
                          </a:solidFill>
                          <a:latin typeface="Calibri"/>
                          <a:ea typeface="+mn-ea"/>
                          <a:cs typeface="+mn-cs"/>
                        </a:rPr>
                        <a:t>address</a:t>
                      </a:r>
                      <a:endParaRPr lang="ko-KR" sz="1400" kern="1200" dirty="0">
                        <a:solidFill>
                          <a:schemeClr val="tx1"/>
                        </a:solidFill>
                        <a:latin typeface="Calibri"/>
                        <a:ea typeface="+mn-ea"/>
                        <a:cs typeface="+mn-cs"/>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400" kern="1200" dirty="0" smtClean="0">
                          <a:solidFill>
                            <a:schemeClr val="tx1"/>
                          </a:solidFill>
                          <a:latin typeface="Calibri"/>
                          <a:ea typeface="+mn-ea"/>
                          <a:cs typeface="+mn-cs"/>
                        </a:rPr>
                        <a:t>0x0000‐0xffff </a:t>
                      </a:r>
                      <a:endParaRPr lang="ko-KR" altLang="en-US" sz="1400" kern="1200" dirty="0" smtClean="0">
                        <a:solidFill>
                          <a:schemeClr val="tx1"/>
                        </a:solidFill>
                        <a:latin typeface="Calibri"/>
                        <a:ea typeface="+mn-ea"/>
                        <a:cs typeface="+mn-cs"/>
                      </a:endParaRPr>
                    </a:p>
                  </a:txBody>
                  <a:tcPr marL="68580" marR="68580" marT="0" marB="0" anchor="ctr"/>
                </a:tc>
                <a:tc>
                  <a:txBody>
                    <a:bodyPr/>
                    <a:lstStyle/>
                    <a:p>
                      <a:pPr algn="l" eaLnBrk="1" fontAlgn="base" latinLnBrk="1">
                        <a:spcAft>
                          <a:spcPts val="0"/>
                        </a:spcAft>
                      </a:pPr>
                      <a:r>
                        <a:rPr lang="en-US" altLang="ko-KR" sz="1400" kern="1200" dirty="0" smtClean="0">
                          <a:solidFill>
                            <a:schemeClr val="tx1"/>
                          </a:solidFill>
                          <a:latin typeface="Calibri"/>
                          <a:ea typeface="+mn-ea"/>
                          <a:cs typeface="+mn-cs"/>
                        </a:rPr>
                        <a:t>The short address of the Coordinator that</a:t>
                      </a:r>
                      <a:r>
                        <a:rPr lang="en-US" altLang="ko-KR" sz="1400" kern="1200" smtClean="0">
                          <a:solidFill>
                            <a:schemeClr val="tx1"/>
                          </a:solidFill>
                          <a:latin typeface="Calibri"/>
                          <a:ea typeface="+mn-ea"/>
                          <a:cs typeface="+mn-cs"/>
                        </a:rPr>
                        <a:t> sent </a:t>
                      </a:r>
                      <a:r>
                        <a:rPr lang="en-US" altLang="ko-KR" sz="1400" kern="1200" baseline="0" smtClean="0">
                          <a:solidFill>
                            <a:schemeClr val="tx1"/>
                          </a:solidFill>
                          <a:latin typeface="Calibri"/>
                          <a:ea typeface="+mn-ea"/>
                          <a:cs typeface="+mn-cs"/>
                        </a:rPr>
                        <a:t> </a:t>
                      </a:r>
                      <a:r>
                        <a:rPr lang="en-US" altLang="ko-KR" sz="1400" kern="1200" smtClean="0">
                          <a:solidFill>
                            <a:schemeClr val="tx1"/>
                          </a:solidFill>
                          <a:latin typeface="Calibri"/>
                          <a:ea typeface="+mn-ea"/>
                          <a:cs typeface="+mn-cs"/>
                        </a:rPr>
                        <a:t>TMCTP</a:t>
                      </a:r>
                      <a:r>
                        <a:rPr lang="en-US" altLang="ko-KR" sz="1400" kern="1200" dirty="0" smtClean="0">
                          <a:solidFill>
                            <a:schemeClr val="tx1"/>
                          </a:solidFill>
                          <a:latin typeface="Calibri"/>
                          <a:ea typeface="+mn-ea"/>
                          <a:cs typeface="+mn-cs"/>
                        </a:rPr>
                        <a:t> DBS Request</a:t>
                      </a:r>
                      <a:endParaRPr lang="ko-KR" sz="1400" kern="1200" dirty="0">
                        <a:solidFill>
                          <a:schemeClr val="tx1"/>
                        </a:solidFill>
                        <a:latin typeface="Calibri"/>
                        <a:ea typeface="+mn-ea"/>
                        <a:cs typeface="+mn-cs"/>
                      </a:endParaRPr>
                    </a:p>
                  </a:txBody>
                  <a:tcPr marL="68580" marR="68580" marT="0" marB="0" anchor="ctr"/>
                </a:tc>
              </a:tr>
              <a:tr h="468093">
                <a:tc>
                  <a:txBody>
                    <a:bodyPr/>
                    <a:lstStyle/>
                    <a:p>
                      <a:pPr latinLnBrk="0"/>
                      <a:r>
                        <a:rPr lang="en-US" altLang="ko-KR" sz="1400" kern="1200" dirty="0" err="1" smtClean="0">
                          <a:solidFill>
                            <a:schemeClr val="tx1"/>
                          </a:solidFill>
                          <a:latin typeface="Calibri"/>
                          <a:ea typeface="+mn-ea"/>
                          <a:cs typeface="+mn-cs"/>
                        </a:rPr>
                        <a:t>RequesterCoordAddr</a:t>
                      </a:r>
                      <a:endParaRPr lang="ko-KR" altLang="en-US" sz="1400" kern="1200" dirty="0">
                        <a:solidFill>
                          <a:schemeClr val="tx1"/>
                        </a:solidFill>
                        <a:latin typeface="Calibri"/>
                        <a:ea typeface="+mn-ea"/>
                        <a:cs typeface="+mn-cs"/>
                      </a:endParaRPr>
                    </a:p>
                  </a:txBody>
                  <a:tcPr/>
                </a:tc>
                <a:tc>
                  <a:txBody>
                    <a:bodyPr/>
                    <a:lstStyle/>
                    <a:p>
                      <a:pPr latinLnBrk="0"/>
                      <a:r>
                        <a:rPr lang="en-US" altLang="ko-KR" sz="1400" kern="1200" dirty="0" smtClean="0">
                          <a:solidFill>
                            <a:schemeClr val="tx1"/>
                          </a:solidFill>
                          <a:latin typeface="Calibri"/>
                          <a:ea typeface="+mn-ea"/>
                          <a:cs typeface="+mn-cs"/>
                        </a:rPr>
                        <a:t>Device  Short address </a:t>
                      </a:r>
                      <a:endParaRPr lang="ko-KR" altLang="en-US" sz="1400" kern="1200" dirty="0">
                        <a:solidFill>
                          <a:schemeClr val="tx1"/>
                        </a:solidFill>
                        <a:latin typeface="Calibri"/>
                        <a:ea typeface="+mn-ea"/>
                        <a:cs typeface="+mn-cs"/>
                      </a:endParaRPr>
                    </a:p>
                  </a:txBody>
                  <a:tcPr/>
                </a:tc>
                <a:tc>
                  <a:txBody>
                    <a:bodyPr/>
                    <a:lstStyle/>
                    <a:p>
                      <a:pPr latinLnBrk="0"/>
                      <a:r>
                        <a:rPr lang="en-US" altLang="ko-KR" sz="1400" kern="1200" dirty="0" smtClean="0">
                          <a:solidFill>
                            <a:schemeClr val="tx1"/>
                          </a:solidFill>
                          <a:latin typeface="Calibri"/>
                          <a:ea typeface="+mn-ea"/>
                          <a:cs typeface="+mn-cs"/>
                        </a:rPr>
                        <a:t>0x0000‐0xffff </a:t>
                      </a:r>
                      <a:endParaRPr lang="ko-KR" altLang="en-US" sz="1400" kern="1200" dirty="0">
                        <a:solidFill>
                          <a:schemeClr val="tx1"/>
                        </a:solidFill>
                        <a:latin typeface="Calibri"/>
                        <a:ea typeface="+mn-ea"/>
                        <a:cs typeface="+mn-cs"/>
                      </a:endParaRPr>
                    </a:p>
                  </a:txBody>
                  <a:tcPr/>
                </a:tc>
                <a:tc>
                  <a:txBody>
                    <a:bodyPr/>
                    <a:lstStyle/>
                    <a:p>
                      <a:pPr marL="0" marR="0" indent="0" algn="l" defTabSz="914400" rtl="0" eaLnBrk="1" fontAlgn="base" latinLnBrk="1" hangingPunct="1">
                        <a:lnSpc>
                          <a:spcPct val="100000"/>
                        </a:lnSpc>
                        <a:spcBef>
                          <a:spcPts val="0"/>
                        </a:spcBef>
                        <a:spcAft>
                          <a:spcPts val="0"/>
                        </a:spcAft>
                        <a:buClrTx/>
                        <a:buSzTx/>
                        <a:buFontTx/>
                        <a:buNone/>
                        <a:tabLst/>
                        <a:defRPr/>
                      </a:pPr>
                      <a:r>
                        <a:rPr lang="en-US" altLang="ko-KR" sz="1400" kern="1200" dirty="0" smtClean="0">
                          <a:solidFill>
                            <a:schemeClr val="tx1"/>
                          </a:solidFill>
                          <a:latin typeface="Calibri"/>
                          <a:ea typeface="+mn-ea"/>
                          <a:cs typeface="+mn-cs"/>
                        </a:rPr>
                        <a:t>The  short  device  address  of  the  (original)   source  requester  PAN   coordinator.</a:t>
                      </a:r>
                      <a:endParaRPr lang="ko-KR" altLang="en-US" sz="1400" kern="1200" dirty="0" smtClean="0">
                        <a:solidFill>
                          <a:schemeClr val="tx1"/>
                        </a:solidFill>
                        <a:latin typeface="Calibri"/>
                        <a:ea typeface="+mn-ea"/>
                        <a:cs typeface="+mn-cs"/>
                      </a:endParaRPr>
                    </a:p>
                  </a:txBody>
                  <a:tcPr/>
                </a:tc>
              </a:tr>
              <a:tr h="468093">
                <a:tc>
                  <a:txBody>
                    <a:bodyPr/>
                    <a:lstStyle/>
                    <a:p>
                      <a:pPr latinLnBrk="0"/>
                      <a:r>
                        <a:rPr lang="en-US" altLang="ko-KR" sz="1400" dirty="0" err="1" smtClean="0">
                          <a:solidFill>
                            <a:schemeClr val="tx1"/>
                          </a:solidFill>
                          <a:latin typeface="Calibri"/>
                        </a:rPr>
                        <a:t>RequestType</a:t>
                      </a:r>
                      <a:endParaRPr lang="ko-KR" altLang="en-US" sz="1400" dirty="0">
                        <a:solidFill>
                          <a:schemeClr val="tx1"/>
                        </a:solidFill>
                      </a:endParaRPr>
                    </a:p>
                  </a:txBody>
                  <a:tcPr/>
                </a:tc>
                <a:tc>
                  <a:txBody>
                    <a:bodyPr/>
                    <a:lstStyle/>
                    <a:p>
                      <a:pPr latinLnBrk="0"/>
                      <a:r>
                        <a:rPr lang="en-US" altLang="ko-KR" sz="1400" dirty="0" smtClean="0">
                          <a:solidFill>
                            <a:schemeClr val="tx1"/>
                          </a:solidFill>
                          <a:latin typeface="Calibri"/>
                        </a:rPr>
                        <a:t>Enumeration</a:t>
                      </a:r>
                      <a:endParaRPr lang="ko-KR" altLang="en-US" sz="1400" dirty="0">
                        <a:solidFill>
                          <a:schemeClr val="tx1"/>
                        </a:solidFill>
                      </a:endParaRPr>
                    </a:p>
                  </a:txBody>
                  <a:tcPr/>
                </a:tc>
                <a:tc>
                  <a:txBody>
                    <a:bodyPr/>
                    <a:lstStyle/>
                    <a:p>
                      <a:pPr latinLnBrk="0"/>
                      <a:r>
                        <a:rPr lang="en-US" altLang="ko-KR" sz="1400" dirty="0" smtClean="0">
                          <a:solidFill>
                            <a:schemeClr val="tx1"/>
                          </a:solidFill>
                          <a:latin typeface="Calibri"/>
                        </a:rPr>
                        <a:t>ALLOCATION,     DEALLOCATION </a:t>
                      </a:r>
                      <a:endParaRPr lang="ko-KR" altLang="en-US" sz="1400" dirty="0">
                        <a:solidFill>
                          <a:schemeClr val="tx1"/>
                        </a:solidFill>
                      </a:endParaRPr>
                    </a:p>
                  </a:txBody>
                  <a:tcPr/>
                </a:tc>
                <a:tc>
                  <a:txBody>
                    <a:bodyPr/>
                    <a:lstStyle/>
                    <a:p>
                      <a:pPr eaLnBrk="1" fontAlgn="base" latinLnBrk="1"/>
                      <a:r>
                        <a:rPr lang="en-US" altLang="ko-KR" sz="1400" dirty="0" smtClean="0">
                          <a:solidFill>
                            <a:schemeClr val="tx1"/>
                          </a:solidFill>
                          <a:latin typeface="Calibri"/>
                        </a:rPr>
                        <a:t>If  the  request  is  for  allocation  or  </a:t>
                      </a:r>
                      <a:r>
                        <a:rPr lang="en-US" altLang="ko-KR" sz="1400" dirty="0" err="1" smtClean="0">
                          <a:solidFill>
                            <a:schemeClr val="tx1"/>
                          </a:solidFill>
                          <a:latin typeface="Calibri"/>
                        </a:rPr>
                        <a:t>deallocation</a:t>
                      </a:r>
                      <a:r>
                        <a:rPr lang="en-US" altLang="ko-KR" sz="1400" dirty="0" smtClean="0">
                          <a:solidFill>
                            <a:schemeClr val="tx1"/>
                          </a:solidFill>
                          <a:latin typeface="Calibri"/>
                        </a:rPr>
                        <a:t>  of   TMCTP  DBS.  </a:t>
                      </a:r>
                      <a:endParaRPr lang="ko-KR" altLang="en-US" sz="1400" dirty="0">
                        <a:solidFill>
                          <a:schemeClr val="tx1"/>
                        </a:solidFill>
                      </a:endParaRPr>
                    </a:p>
                  </a:txBody>
                  <a:tcPr/>
                </a:tc>
              </a:tr>
              <a:tr h="468093">
                <a:tc>
                  <a:txBody>
                    <a:bodyPr/>
                    <a:lstStyle/>
                    <a:p>
                      <a:pPr latinLnBrk="0"/>
                      <a:r>
                        <a:rPr lang="en-US" altLang="ko-KR" sz="1400" dirty="0" err="1" smtClean="0">
                          <a:solidFill>
                            <a:schemeClr val="tx1"/>
                          </a:solidFill>
                          <a:latin typeface="Calibri"/>
                        </a:rPr>
                        <a:t>DBSLength</a:t>
                      </a:r>
                      <a:r>
                        <a:rPr lang="en-US" altLang="ko-KR" sz="1400" dirty="0" smtClean="0">
                          <a:solidFill>
                            <a:schemeClr val="tx1"/>
                          </a:solidFill>
                          <a:latin typeface="Calibri"/>
                        </a:rPr>
                        <a:t> </a:t>
                      </a:r>
                      <a:endParaRPr lang="ko-KR" altLang="en-US" sz="1400" dirty="0">
                        <a:solidFill>
                          <a:schemeClr val="tx1"/>
                        </a:solidFill>
                      </a:endParaRPr>
                    </a:p>
                  </a:txBody>
                  <a:tcPr/>
                </a:tc>
                <a:tc>
                  <a:txBody>
                    <a:bodyPr/>
                    <a:lstStyle/>
                    <a:p>
                      <a:pPr latinLnBrk="0"/>
                      <a:r>
                        <a:rPr lang="en-US" altLang="ko-KR" sz="1400" dirty="0" smtClean="0">
                          <a:solidFill>
                            <a:schemeClr val="tx1"/>
                          </a:solidFill>
                          <a:latin typeface="Calibri"/>
                        </a:rPr>
                        <a:t>Integer</a:t>
                      </a:r>
                      <a:endParaRPr lang="ko-KR" altLang="en-US" sz="1400" dirty="0">
                        <a:solidFill>
                          <a:schemeClr val="tx1"/>
                        </a:solidFill>
                      </a:endParaRPr>
                    </a:p>
                  </a:txBody>
                  <a:tcPr/>
                </a:tc>
                <a:tc>
                  <a:txBody>
                    <a:bodyPr/>
                    <a:lstStyle/>
                    <a:p>
                      <a:pPr latinLnBrk="1"/>
                      <a:r>
                        <a:rPr lang="en-US" altLang="ko-KR" sz="1400" dirty="0" smtClean="0">
                          <a:solidFill>
                            <a:schemeClr val="tx1"/>
                          </a:solidFill>
                          <a:latin typeface="Calibri"/>
                        </a:rPr>
                        <a:t>0x00‐0xff</a:t>
                      </a:r>
                      <a:endParaRPr lang="ko-KR" altLang="en-US" sz="1400" dirty="0">
                        <a:solidFill>
                          <a:schemeClr val="tx1"/>
                        </a:solidFill>
                      </a:endParaRPr>
                    </a:p>
                  </a:txBody>
                  <a:tcPr>
                    <a:solidFill>
                      <a:srgbClr val="FFFF00"/>
                    </a:solidFill>
                  </a:tcPr>
                </a:tc>
                <a:tc>
                  <a:txBody>
                    <a:bodyPr/>
                    <a:lstStyle/>
                    <a:p>
                      <a:pPr marL="0" marR="0" indent="0" algn="l" defTabSz="914400" rtl="0" eaLnBrk="1" fontAlgn="base" latinLnBrk="1" hangingPunct="1">
                        <a:lnSpc>
                          <a:spcPct val="100000"/>
                        </a:lnSpc>
                        <a:spcBef>
                          <a:spcPts val="0"/>
                        </a:spcBef>
                        <a:spcAft>
                          <a:spcPts val="0"/>
                        </a:spcAft>
                        <a:buClrTx/>
                        <a:buSzTx/>
                        <a:buFontTx/>
                        <a:buNone/>
                        <a:tabLst/>
                        <a:defRPr/>
                      </a:pPr>
                      <a:r>
                        <a:rPr lang="en-US" altLang="ko-KR" sz="1400" dirty="0" smtClean="0">
                          <a:solidFill>
                            <a:schemeClr val="tx1"/>
                          </a:solidFill>
                        </a:rPr>
                        <a:t>Value of the </a:t>
                      </a:r>
                      <a:r>
                        <a:rPr lang="en-US" altLang="ko-KR" sz="1400" dirty="0" err="1" smtClean="0">
                          <a:solidFill>
                            <a:schemeClr val="tx1"/>
                          </a:solidFill>
                        </a:rPr>
                        <a:t>DBSLength</a:t>
                      </a:r>
                      <a:r>
                        <a:rPr lang="en-US" altLang="ko-KR" sz="1400" dirty="0" smtClean="0">
                          <a:solidFill>
                            <a:schemeClr val="tx1"/>
                          </a:solidFill>
                        </a:rPr>
                        <a:t> field of the received  TMCTP DBS Request</a:t>
                      </a:r>
                      <a:endParaRPr lang="ko-KR" altLang="en-US" sz="1400" dirty="0" smtClean="0">
                        <a:solidFill>
                          <a:schemeClr val="tx1"/>
                        </a:solidFill>
                      </a:endParaRPr>
                    </a:p>
                  </a:txBody>
                  <a:tcPr>
                    <a:solidFill>
                      <a:srgbClr val="FFFF00"/>
                    </a:solidFill>
                  </a:tcPr>
                </a:tc>
              </a:tr>
              <a:tr h="948176">
                <a:tc>
                  <a:txBody>
                    <a:bodyPr/>
                    <a:lstStyle/>
                    <a:p>
                      <a:pPr latinLnBrk="0"/>
                      <a:r>
                        <a:rPr lang="en-US" altLang="ko-KR" sz="1400" dirty="0" err="1" smtClean="0">
                          <a:solidFill>
                            <a:schemeClr val="tx1"/>
                          </a:solidFill>
                          <a:latin typeface="Calibri"/>
                        </a:rPr>
                        <a:t>NumberOfDescendents</a:t>
                      </a:r>
                      <a:endParaRPr lang="ko-KR" altLang="en-US" sz="1400" dirty="0">
                        <a:solidFill>
                          <a:schemeClr val="tx1"/>
                        </a:solidFill>
                      </a:endParaRPr>
                    </a:p>
                  </a:txBody>
                  <a:tcPr/>
                </a:tc>
                <a:tc>
                  <a:txBody>
                    <a:bodyPr/>
                    <a:lstStyle/>
                    <a:p>
                      <a:pPr latinLnBrk="0"/>
                      <a:r>
                        <a:rPr lang="en-US" altLang="ko-KR" sz="1400" dirty="0" smtClean="0">
                          <a:solidFill>
                            <a:schemeClr val="tx1"/>
                          </a:solidFill>
                          <a:latin typeface="Calibri"/>
                        </a:rPr>
                        <a:t>integer</a:t>
                      </a:r>
                      <a:endParaRPr lang="ko-KR" altLang="en-US" sz="1400" dirty="0">
                        <a:solidFill>
                          <a:schemeClr val="tx1"/>
                        </a:solidFill>
                      </a:endParaRPr>
                    </a:p>
                  </a:txBody>
                  <a:tcPr>
                    <a:solidFill>
                      <a:srgbClr val="FFFF00"/>
                    </a:solidFill>
                  </a:tcPr>
                </a:tc>
                <a:tc>
                  <a:txBody>
                    <a:bodyPr/>
                    <a:lstStyle/>
                    <a:p>
                      <a:pPr latinLnBrk="1"/>
                      <a:r>
                        <a:rPr lang="en-US" altLang="ko-KR" sz="1400" dirty="0" smtClean="0">
                          <a:solidFill>
                            <a:schemeClr val="tx1"/>
                          </a:solidFill>
                          <a:latin typeface="Calibri"/>
                        </a:rPr>
                        <a:t>0x00‐0xff</a:t>
                      </a:r>
                      <a:endParaRPr lang="ko-KR" altLang="en-US" sz="1400" dirty="0">
                        <a:solidFill>
                          <a:schemeClr val="tx1"/>
                        </a:solidFill>
                      </a:endParaRPr>
                    </a:p>
                  </a:txBody>
                  <a:tcPr>
                    <a:solidFill>
                      <a:srgbClr val="FFFF00"/>
                    </a:solidFill>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solidFill>
                            <a:schemeClr val="tx1"/>
                          </a:solidFill>
                          <a:latin typeface="Calibri"/>
                        </a:rPr>
                        <a:t>The actual  or  expected   number  of  descendant   PAN  coordinators.  Set   as  zero  if  the  PAN  coordinator  is  not  clear   about  how  many   descendants  it  will   have. </a:t>
                      </a:r>
                      <a:endParaRPr lang="ko-KR" altLang="en-US" sz="1400" dirty="0" smtClean="0">
                        <a:solidFill>
                          <a:schemeClr val="tx1"/>
                        </a:solidFill>
                      </a:endParaRPr>
                    </a:p>
                  </a:txBody>
                  <a:tcPr>
                    <a:solidFill>
                      <a:srgbClr val="FFFF00"/>
                    </a:solidFill>
                  </a:tcPr>
                </a:tc>
              </a:tr>
              <a:tr h="275349">
                <a:tc>
                  <a:txBody>
                    <a:bodyPr/>
                    <a:lstStyle/>
                    <a:p>
                      <a:pPr latinLnBrk="0"/>
                      <a:r>
                        <a:rPr lang="en-US" altLang="ko-KR" sz="1400" dirty="0" smtClean="0">
                          <a:solidFill>
                            <a:schemeClr val="tx1"/>
                          </a:solidFill>
                          <a:latin typeface="Calibri"/>
                        </a:rPr>
                        <a:t>SecurityLevel</a:t>
                      </a:r>
                      <a:endParaRPr lang="ko-KR" altLang="en-US" sz="1400" dirty="0">
                        <a:solidFill>
                          <a:schemeClr val="tx1"/>
                        </a:solidFill>
                      </a:endParaRPr>
                    </a:p>
                  </a:txBody>
                  <a:tcPr/>
                </a:tc>
                <a:tc rowSpan="4" gridSpan="3">
                  <a:txBody>
                    <a:bodyPr/>
                    <a:lstStyle/>
                    <a:p>
                      <a:pPr latinLnBrk="0"/>
                      <a:r>
                        <a:rPr lang="en-US" altLang="ko-KR" sz="1400" dirty="0" smtClean="0">
                          <a:solidFill>
                            <a:schemeClr val="tx1"/>
                          </a:solidFill>
                          <a:latin typeface="Calibri"/>
                        </a:rPr>
                        <a:t>As  defined  in  Table  48 </a:t>
                      </a:r>
                      <a:endParaRPr lang="ko-KR" altLang="en-US" sz="1400" dirty="0">
                        <a:solidFill>
                          <a:schemeClr val="tx1"/>
                        </a:solidFill>
                      </a:endParaRPr>
                    </a:p>
                  </a:txBody>
                  <a:tcPr anchor="ctr"/>
                </a:tc>
                <a:tc rowSpan="4" hMerge="1">
                  <a:txBody>
                    <a:bodyPr/>
                    <a:lstStyle/>
                    <a:p>
                      <a:pPr latinLnBrk="1"/>
                      <a:endParaRPr lang="ko-KR" altLang="en-US" sz="1000" dirty="0"/>
                    </a:p>
                  </a:txBody>
                  <a:tcPr/>
                </a:tc>
                <a:tc rowSpan="4" hMerge="1">
                  <a:txBody>
                    <a:bodyPr/>
                    <a:lstStyle/>
                    <a:p>
                      <a:pPr latinLnBrk="1"/>
                      <a:endParaRPr lang="ko-KR" altLang="en-US" sz="1000" dirty="0"/>
                    </a:p>
                  </a:txBody>
                  <a:tcPr/>
                </a:tc>
              </a:tr>
              <a:tr h="275349">
                <a:tc>
                  <a:txBody>
                    <a:bodyPr/>
                    <a:lstStyle/>
                    <a:p>
                      <a:pPr latinLnBrk="0"/>
                      <a:r>
                        <a:rPr lang="en-US" altLang="ko-KR" sz="1400" dirty="0" smtClean="0">
                          <a:solidFill>
                            <a:schemeClr val="tx1"/>
                          </a:solidFill>
                          <a:latin typeface="Calibri"/>
                        </a:rPr>
                        <a:t>KeyIdMode</a:t>
                      </a:r>
                      <a:endParaRPr lang="ko-KR" altLang="en-US" sz="1400" dirty="0">
                        <a:solidFill>
                          <a:schemeClr val="tx1"/>
                        </a:solidFill>
                      </a:endParaRPr>
                    </a:p>
                  </a:txBody>
                  <a:tcPr/>
                </a:tc>
                <a:tc gridSpan="3" vMerge="1">
                  <a:txBody>
                    <a:bodyPr/>
                    <a:lstStyle/>
                    <a:p>
                      <a:pPr latinLnBrk="1"/>
                      <a:endParaRPr lang="ko-KR" altLang="en-US" sz="1400"/>
                    </a:p>
                  </a:txBody>
                  <a:tcPr/>
                </a:tc>
                <a:tc hMerge="1" vMerge="1">
                  <a:txBody>
                    <a:bodyPr/>
                    <a:lstStyle/>
                    <a:p>
                      <a:pPr latinLnBrk="1"/>
                      <a:endParaRPr lang="ko-KR" altLang="en-US" sz="1400" dirty="0"/>
                    </a:p>
                  </a:txBody>
                  <a:tcPr/>
                </a:tc>
                <a:tc hMerge="1" vMerge="1">
                  <a:txBody>
                    <a:bodyPr/>
                    <a:lstStyle/>
                    <a:p>
                      <a:pPr latinLnBrk="1"/>
                      <a:endParaRPr lang="ko-KR" altLang="en-US" sz="1400" dirty="0"/>
                    </a:p>
                  </a:txBody>
                  <a:tcPr/>
                </a:tc>
              </a:tr>
              <a:tr h="275349">
                <a:tc>
                  <a:txBody>
                    <a:bodyPr/>
                    <a:lstStyle/>
                    <a:p>
                      <a:pPr latinLnBrk="0"/>
                      <a:r>
                        <a:rPr lang="en-US" altLang="ko-KR" sz="1400" dirty="0" smtClean="0">
                          <a:solidFill>
                            <a:schemeClr val="tx1"/>
                          </a:solidFill>
                          <a:latin typeface="Calibri"/>
                        </a:rPr>
                        <a:t>KeySource</a:t>
                      </a:r>
                      <a:endParaRPr lang="ko-KR" altLang="en-US" sz="1400" dirty="0">
                        <a:solidFill>
                          <a:schemeClr val="tx1"/>
                        </a:solidFill>
                      </a:endParaRPr>
                    </a:p>
                  </a:txBody>
                  <a:tcPr/>
                </a:tc>
                <a:tc gridSpan="3" vMerge="1">
                  <a:txBody>
                    <a:bodyPr/>
                    <a:lstStyle/>
                    <a:p>
                      <a:pPr latinLnBrk="1"/>
                      <a:endParaRPr lang="ko-KR" altLang="en-US" sz="1400"/>
                    </a:p>
                  </a:txBody>
                  <a:tcPr/>
                </a:tc>
                <a:tc hMerge="1" vMerge="1">
                  <a:txBody>
                    <a:bodyPr/>
                    <a:lstStyle/>
                    <a:p>
                      <a:pPr latinLnBrk="1"/>
                      <a:endParaRPr lang="ko-KR" altLang="en-US" sz="1400" dirty="0"/>
                    </a:p>
                  </a:txBody>
                  <a:tcPr/>
                </a:tc>
                <a:tc hMerge="1" vMerge="1">
                  <a:txBody>
                    <a:bodyPr/>
                    <a:lstStyle/>
                    <a:p>
                      <a:pPr latinLnBrk="1"/>
                      <a:endParaRPr lang="ko-KR" altLang="en-US" sz="1400" dirty="0"/>
                    </a:p>
                  </a:txBody>
                  <a:tcPr/>
                </a:tc>
              </a:tr>
              <a:tr h="27534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400" dirty="0" smtClean="0">
                          <a:solidFill>
                            <a:schemeClr val="tx1"/>
                          </a:solidFill>
                          <a:latin typeface="Calibri"/>
                        </a:rPr>
                        <a:t>KeyIndex</a:t>
                      </a:r>
                      <a:endParaRPr lang="ko-KR" altLang="en-US" sz="1400" dirty="0" smtClean="0">
                        <a:solidFill>
                          <a:schemeClr val="tx1"/>
                        </a:solidFill>
                      </a:endParaRPr>
                    </a:p>
                  </a:txBody>
                  <a:tcPr/>
                </a:tc>
                <a:tc gridSpan="3" vMerge="1">
                  <a:txBody>
                    <a:bodyPr/>
                    <a:lstStyle/>
                    <a:p>
                      <a:pPr latinLnBrk="1"/>
                      <a:endParaRPr lang="ko-KR" altLang="en-US" sz="1400"/>
                    </a:p>
                  </a:txBody>
                  <a:tcPr/>
                </a:tc>
                <a:tc hMerge="1" vMerge="1">
                  <a:txBody>
                    <a:bodyPr/>
                    <a:lstStyle/>
                    <a:p>
                      <a:pPr latinLnBrk="1"/>
                      <a:endParaRPr lang="ko-KR" altLang="en-US" sz="1400" dirty="0"/>
                    </a:p>
                  </a:txBody>
                  <a:tcPr/>
                </a:tc>
                <a:tc hMerge="1" vMerge="1">
                  <a:txBody>
                    <a:bodyPr/>
                    <a:lstStyle/>
                    <a:p>
                      <a:pPr latinLnBrk="1"/>
                      <a:endParaRPr lang="ko-KR" altLang="en-US" sz="1400" dirty="0"/>
                    </a:p>
                  </a:txBody>
                  <a:tcPr/>
                </a:tc>
              </a:tr>
            </a:tbl>
          </a:graphicData>
        </a:graphic>
      </p:graphicFrame>
    </p:spTree>
    <p:extLst>
      <p:ext uri="{BB962C8B-B14F-4D97-AF65-F5344CB8AC3E}">
        <p14:creationId xmlns="" xmlns:p14="http://schemas.microsoft.com/office/powerpoint/2010/main" val="37430522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sz="2800" b="1" dirty="0" smtClean="0"/>
              <a:t>6.2.23.3 MLME-DBS.response (p48)</a:t>
            </a:r>
            <a:br>
              <a:rPr lang="en-US" altLang="ko-KR" sz="2800" b="1" dirty="0" smtClean="0"/>
            </a:br>
            <a:r>
              <a:rPr lang="en-US" altLang="ko-KR" sz="2800" b="1" dirty="0" smtClean="0">
                <a:solidFill>
                  <a:schemeClr val="tx1"/>
                </a:solidFill>
              </a:rPr>
              <a:t>Table 16—MLME-DBS.response Parameters </a:t>
            </a:r>
            <a:r>
              <a:rPr lang="en-US" altLang="ko-KR" sz="2800" b="1" dirty="0" smtClean="0">
                <a:solidFill>
                  <a:srgbClr val="0000FF"/>
                </a:solidFill>
              </a:rPr>
              <a:t>(before)</a:t>
            </a:r>
            <a:endParaRPr lang="ko-KR" altLang="en-US" sz="2800" dirty="0">
              <a:solidFill>
                <a:srgbClr val="0000FF"/>
              </a:solidFill>
            </a:endParaRPr>
          </a:p>
        </p:txBody>
      </p:sp>
      <p:graphicFrame>
        <p:nvGraphicFramePr>
          <p:cNvPr id="4" name="내용 개체 틀 3"/>
          <p:cNvGraphicFramePr>
            <a:graphicFrameLocks noGrp="1"/>
          </p:cNvGraphicFramePr>
          <p:nvPr>
            <p:ph idx="1"/>
            <p:extLst>
              <p:ext uri="{D42A27DB-BD31-4B8C-83A1-F6EECF244321}">
                <p14:modId xmlns="" xmlns:p14="http://schemas.microsoft.com/office/powerpoint/2010/main" val="2781152185"/>
              </p:ext>
            </p:extLst>
          </p:nvPr>
        </p:nvGraphicFramePr>
        <p:xfrm>
          <a:off x="251520" y="1773239"/>
          <a:ext cx="8640960" cy="4405619"/>
        </p:xfrm>
        <a:graphic>
          <a:graphicData uri="http://schemas.openxmlformats.org/drawingml/2006/table">
            <a:tbl>
              <a:tblPr firstRow="1" bandRow="1">
                <a:tableStyleId>{5C22544A-7EE6-4342-B048-85BDC9FD1C3A}</a:tableStyleId>
              </a:tblPr>
              <a:tblGrid>
                <a:gridCol w="2159000"/>
                <a:gridCol w="1601096"/>
                <a:gridCol w="1424480"/>
                <a:gridCol w="3456384"/>
              </a:tblGrid>
              <a:tr h="238553">
                <a:tc>
                  <a:txBody>
                    <a:bodyPr/>
                    <a:lstStyle/>
                    <a:p>
                      <a:pPr algn="ctr">
                        <a:spcAft>
                          <a:spcPts val="0"/>
                        </a:spcAft>
                      </a:pPr>
                      <a:r>
                        <a:rPr lang="en-GB" sz="1400" b="1" dirty="0">
                          <a:solidFill>
                            <a:schemeClr val="tx1"/>
                          </a:solidFill>
                          <a:effectLst/>
                          <a:latin typeface="TimesNewRoman,Bold"/>
                          <a:ea typeface="바탕"/>
                          <a:cs typeface="TimesNewRoman,Bold"/>
                        </a:rPr>
                        <a:t>Name</a:t>
                      </a:r>
                      <a:endParaRPr lang="ko-KR" sz="1400" dirty="0">
                        <a:solidFill>
                          <a:schemeClr val="tx1"/>
                        </a:solidFill>
                        <a:effectLst/>
                        <a:latin typeface="Times New Roman"/>
                        <a:ea typeface="바탕"/>
                      </a:endParaRPr>
                    </a:p>
                  </a:txBody>
                  <a:tcPr marL="68580" marR="68580" marT="0" marB="0" anchor="ctr"/>
                </a:tc>
                <a:tc>
                  <a:txBody>
                    <a:bodyPr/>
                    <a:lstStyle/>
                    <a:p>
                      <a:pPr algn="ctr">
                        <a:spcAft>
                          <a:spcPts val="0"/>
                        </a:spcAft>
                      </a:pPr>
                      <a:r>
                        <a:rPr lang="en-GB" sz="1400" b="1">
                          <a:solidFill>
                            <a:schemeClr val="tx1"/>
                          </a:solidFill>
                          <a:effectLst/>
                          <a:latin typeface="TimesNewRoman,Bold"/>
                          <a:ea typeface="바탕"/>
                          <a:cs typeface="TimesNewRoman,Bold"/>
                        </a:rPr>
                        <a:t>Type</a:t>
                      </a:r>
                      <a:endParaRPr lang="ko-KR" sz="1400">
                        <a:solidFill>
                          <a:schemeClr val="tx1"/>
                        </a:solidFill>
                        <a:effectLst/>
                        <a:latin typeface="Times New Roman"/>
                        <a:ea typeface="바탕"/>
                      </a:endParaRPr>
                    </a:p>
                  </a:txBody>
                  <a:tcPr marL="68580" marR="68580" marT="0" marB="0" anchor="ctr"/>
                </a:tc>
                <a:tc>
                  <a:txBody>
                    <a:bodyPr/>
                    <a:lstStyle/>
                    <a:p>
                      <a:pPr algn="ctr">
                        <a:spcAft>
                          <a:spcPts val="0"/>
                        </a:spcAft>
                      </a:pPr>
                      <a:r>
                        <a:rPr lang="en-GB" sz="1400" b="1" dirty="0">
                          <a:solidFill>
                            <a:schemeClr val="tx1"/>
                          </a:solidFill>
                          <a:effectLst/>
                          <a:latin typeface="TimesNewRoman,Bold"/>
                          <a:ea typeface="바탕"/>
                          <a:cs typeface="TimesNewRoman,Bold"/>
                        </a:rPr>
                        <a:t>Valid range</a:t>
                      </a:r>
                      <a:endParaRPr lang="ko-KR" sz="1400" dirty="0">
                        <a:solidFill>
                          <a:schemeClr val="tx1"/>
                        </a:solidFill>
                        <a:effectLst/>
                        <a:latin typeface="Times New Roman"/>
                        <a:ea typeface="바탕"/>
                      </a:endParaRPr>
                    </a:p>
                  </a:txBody>
                  <a:tcPr marL="68580" marR="68580" marT="0" marB="0" anchor="ctr"/>
                </a:tc>
                <a:tc>
                  <a:txBody>
                    <a:bodyPr/>
                    <a:lstStyle/>
                    <a:p>
                      <a:pPr algn="ctr">
                        <a:spcAft>
                          <a:spcPts val="0"/>
                        </a:spcAft>
                      </a:pPr>
                      <a:r>
                        <a:rPr lang="en-GB" sz="1400" b="1" dirty="0">
                          <a:solidFill>
                            <a:schemeClr val="tx1"/>
                          </a:solidFill>
                          <a:effectLst/>
                          <a:latin typeface="TimesNewRoman,Bold"/>
                          <a:ea typeface="바탕"/>
                          <a:cs typeface="TimesNewRoman,Bold"/>
                        </a:rPr>
                        <a:t>Description</a:t>
                      </a:r>
                      <a:endParaRPr lang="ko-KR" sz="1400" dirty="0">
                        <a:solidFill>
                          <a:schemeClr val="tx1"/>
                        </a:solidFill>
                        <a:effectLst/>
                        <a:latin typeface="Times New Roman"/>
                        <a:ea typeface="바탕"/>
                      </a:endParaRPr>
                    </a:p>
                  </a:txBody>
                  <a:tcPr marL="68580" marR="68580" marT="0" marB="0" anchor="ctr"/>
                </a:tc>
              </a:tr>
              <a:tr h="238553">
                <a:tc>
                  <a:txBody>
                    <a:bodyPr/>
                    <a:lstStyle/>
                    <a:p>
                      <a:pPr algn="l" latinLnBrk="0">
                        <a:spcAft>
                          <a:spcPts val="0"/>
                        </a:spcAft>
                      </a:pPr>
                      <a:r>
                        <a:rPr lang="en-US" altLang="ko-KR" sz="1400" kern="1200" dirty="0" smtClean="0">
                          <a:solidFill>
                            <a:schemeClr val="tx1"/>
                          </a:solidFill>
                          <a:latin typeface="Calibri"/>
                          <a:ea typeface="+mn-ea"/>
                          <a:cs typeface="+mn-cs"/>
                        </a:rPr>
                        <a:t>CoordAddress</a:t>
                      </a:r>
                      <a:endParaRPr lang="ko-KR" sz="1400" kern="1200" dirty="0">
                        <a:solidFill>
                          <a:schemeClr val="tx1"/>
                        </a:solidFill>
                        <a:latin typeface="Calibri"/>
                        <a:ea typeface="+mn-ea"/>
                        <a:cs typeface="+mn-cs"/>
                      </a:endParaRPr>
                    </a:p>
                  </a:txBody>
                  <a:tcPr marL="68580" marR="68580" marT="0" marB="0" anchor="ctr"/>
                </a:tc>
                <a:tc>
                  <a:txBody>
                    <a:bodyPr/>
                    <a:lstStyle/>
                    <a:p>
                      <a:pPr algn="l" latinLnBrk="0">
                        <a:spcAft>
                          <a:spcPts val="0"/>
                        </a:spcAft>
                      </a:pPr>
                      <a:r>
                        <a:rPr lang="en-US" altLang="ko-KR" sz="1400" kern="1200" dirty="0" smtClean="0">
                          <a:solidFill>
                            <a:schemeClr val="tx1"/>
                          </a:solidFill>
                          <a:latin typeface="Calibri"/>
                          <a:ea typeface="+mn-ea"/>
                          <a:cs typeface="+mn-cs"/>
                        </a:rPr>
                        <a:t>Device Short</a:t>
                      </a:r>
                    </a:p>
                    <a:p>
                      <a:pPr algn="l" latinLnBrk="0">
                        <a:spcAft>
                          <a:spcPts val="0"/>
                        </a:spcAft>
                      </a:pPr>
                      <a:r>
                        <a:rPr lang="en-US" altLang="ko-KR" sz="1400" kern="1200" dirty="0" smtClean="0">
                          <a:solidFill>
                            <a:schemeClr val="tx1"/>
                          </a:solidFill>
                          <a:latin typeface="Calibri"/>
                          <a:ea typeface="+mn-ea"/>
                          <a:cs typeface="+mn-cs"/>
                        </a:rPr>
                        <a:t>address</a:t>
                      </a:r>
                      <a:endParaRPr lang="ko-KR" sz="1400" kern="1200" dirty="0">
                        <a:solidFill>
                          <a:schemeClr val="tx1"/>
                        </a:solidFill>
                        <a:latin typeface="Calibri"/>
                        <a:ea typeface="+mn-ea"/>
                        <a:cs typeface="+mn-cs"/>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400" kern="1200" dirty="0" smtClean="0">
                          <a:solidFill>
                            <a:schemeClr val="tx1"/>
                          </a:solidFill>
                          <a:latin typeface="Calibri"/>
                          <a:ea typeface="+mn-ea"/>
                          <a:cs typeface="+mn-cs"/>
                        </a:rPr>
                        <a:t>0x0000‐0xffff </a:t>
                      </a:r>
                      <a:endParaRPr lang="ko-KR" altLang="en-US" sz="1400" kern="1200" dirty="0" smtClean="0">
                        <a:solidFill>
                          <a:schemeClr val="tx1"/>
                        </a:solidFill>
                        <a:latin typeface="Calibri"/>
                        <a:ea typeface="+mn-ea"/>
                        <a:cs typeface="+mn-cs"/>
                      </a:endParaRPr>
                    </a:p>
                  </a:txBody>
                  <a:tcPr marL="68580" marR="68580" marT="0" marB="0" anchor="ctr"/>
                </a:tc>
                <a:tc>
                  <a:txBody>
                    <a:bodyPr/>
                    <a:lstStyle/>
                    <a:p>
                      <a:pPr algn="l" eaLnBrk="1" fontAlgn="base" latinLnBrk="1">
                        <a:spcAft>
                          <a:spcPts val="0"/>
                        </a:spcAft>
                      </a:pPr>
                      <a:r>
                        <a:rPr lang="en-US" altLang="ko-KR" sz="1400" kern="1200" dirty="0" smtClean="0">
                          <a:solidFill>
                            <a:schemeClr val="tx1"/>
                          </a:solidFill>
                          <a:latin typeface="Calibri"/>
                          <a:ea typeface="+mn-ea"/>
                          <a:cs typeface="+mn-cs"/>
                        </a:rPr>
                        <a:t>The short address of the Coordinator that</a:t>
                      </a:r>
                      <a:r>
                        <a:rPr lang="en-US" altLang="ko-KR" sz="1400" kern="1200" smtClean="0">
                          <a:solidFill>
                            <a:schemeClr val="tx1"/>
                          </a:solidFill>
                          <a:latin typeface="Calibri"/>
                          <a:ea typeface="+mn-ea"/>
                          <a:cs typeface="+mn-cs"/>
                        </a:rPr>
                        <a:t> sent </a:t>
                      </a:r>
                      <a:r>
                        <a:rPr lang="en-US" altLang="ko-KR" sz="1400" kern="1200" baseline="0" smtClean="0">
                          <a:solidFill>
                            <a:schemeClr val="tx1"/>
                          </a:solidFill>
                          <a:latin typeface="Calibri"/>
                          <a:ea typeface="+mn-ea"/>
                          <a:cs typeface="+mn-cs"/>
                        </a:rPr>
                        <a:t> </a:t>
                      </a:r>
                      <a:r>
                        <a:rPr lang="en-US" altLang="ko-KR" sz="1400" kern="1200" smtClean="0">
                          <a:solidFill>
                            <a:schemeClr val="tx1"/>
                          </a:solidFill>
                          <a:latin typeface="Calibri"/>
                          <a:ea typeface="+mn-ea"/>
                          <a:cs typeface="+mn-cs"/>
                        </a:rPr>
                        <a:t>TMCTP</a:t>
                      </a:r>
                      <a:r>
                        <a:rPr lang="en-US" altLang="ko-KR" sz="1400" kern="1200" dirty="0" smtClean="0">
                          <a:solidFill>
                            <a:schemeClr val="tx1"/>
                          </a:solidFill>
                          <a:latin typeface="Calibri"/>
                          <a:ea typeface="+mn-ea"/>
                          <a:cs typeface="+mn-cs"/>
                        </a:rPr>
                        <a:t> DBS Request</a:t>
                      </a:r>
                      <a:endParaRPr lang="ko-KR" sz="1400" kern="1200" dirty="0">
                        <a:solidFill>
                          <a:schemeClr val="tx1"/>
                        </a:solidFill>
                        <a:latin typeface="Calibri"/>
                        <a:ea typeface="+mn-ea"/>
                        <a:cs typeface="+mn-cs"/>
                      </a:endParaRPr>
                    </a:p>
                  </a:txBody>
                  <a:tcPr marL="68580" marR="68580" marT="0" marB="0" anchor="ctr"/>
                </a:tc>
              </a:tr>
              <a:tr h="468093">
                <a:tc>
                  <a:txBody>
                    <a:bodyPr/>
                    <a:lstStyle/>
                    <a:p>
                      <a:pPr latinLnBrk="0"/>
                      <a:r>
                        <a:rPr lang="en-US" altLang="ko-KR" sz="1400" kern="1200" dirty="0" err="1" smtClean="0">
                          <a:solidFill>
                            <a:schemeClr val="tx1"/>
                          </a:solidFill>
                          <a:latin typeface="Calibri"/>
                          <a:ea typeface="+mn-ea"/>
                          <a:cs typeface="+mn-cs"/>
                        </a:rPr>
                        <a:t>RequesterCoordAddr</a:t>
                      </a:r>
                      <a:endParaRPr lang="ko-KR" altLang="en-US" sz="1400" kern="1200" dirty="0">
                        <a:solidFill>
                          <a:schemeClr val="tx1"/>
                        </a:solidFill>
                        <a:latin typeface="Calibri"/>
                        <a:ea typeface="+mn-ea"/>
                        <a:cs typeface="+mn-cs"/>
                      </a:endParaRPr>
                    </a:p>
                  </a:txBody>
                  <a:tcPr/>
                </a:tc>
                <a:tc>
                  <a:txBody>
                    <a:bodyPr/>
                    <a:lstStyle/>
                    <a:p>
                      <a:pPr latinLnBrk="0"/>
                      <a:r>
                        <a:rPr lang="en-US" altLang="ko-KR" sz="1400" kern="1200" dirty="0" smtClean="0">
                          <a:solidFill>
                            <a:schemeClr val="tx1"/>
                          </a:solidFill>
                          <a:latin typeface="Calibri"/>
                          <a:ea typeface="+mn-ea"/>
                          <a:cs typeface="+mn-cs"/>
                        </a:rPr>
                        <a:t>Device  Short address </a:t>
                      </a:r>
                      <a:endParaRPr lang="ko-KR" altLang="en-US" sz="1400" kern="1200" dirty="0">
                        <a:solidFill>
                          <a:schemeClr val="tx1"/>
                        </a:solidFill>
                        <a:latin typeface="Calibri"/>
                        <a:ea typeface="+mn-ea"/>
                        <a:cs typeface="+mn-cs"/>
                      </a:endParaRPr>
                    </a:p>
                  </a:txBody>
                  <a:tcPr/>
                </a:tc>
                <a:tc>
                  <a:txBody>
                    <a:bodyPr/>
                    <a:lstStyle/>
                    <a:p>
                      <a:pPr latinLnBrk="0"/>
                      <a:r>
                        <a:rPr lang="en-US" altLang="ko-KR" sz="1400" kern="1200" dirty="0" smtClean="0">
                          <a:solidFill>
                            <a:schemeClr val="tx1"/>
                          </a:solidFill>
                          <a:latin typeface="Calibri"/>
                          <a:ea typeface="+mn-ea"/>
                          <a:cs typeface="+mn-cs"/>
                        </a:rPr>
                        <a:t>0x0000‐0xffff </a:t>
                      </a:r>
                      <a:endParaRPr lang="ko-KR" altLang="en-US" sz="1400" kern="1200" dirty="0">
                        <a:solidFill>
                          <a:schemeClr val="tx1"/>
                        </a:solidFill>
                        <a:latin typeface="Calibri"/>
                        <a:ea typeface="+mn-ea"/>
                        <a:cs typeface="+mn-cs"/>
                      </a:endParaRPr>
                    </a:p>
                  </a:txBody>
                  <a:tcPr/>
                </a:tc>
                <a:tc>
                  <a:txBody>
                    <a:bodyPr/>
                    <a:lstStyle/>
                    <a:p>
                      <a:pPr marL="0" marR="0" indent="0" algn="l" defTabSz="914400" rtl="0" eaLnBrk="1" fontAlgn="base" latinLnBrk="1" hangingPunct="1">
                        <a:lnSpc>
                          <a:spcPct val="100000"/>
                        </a:lnSpc>
                        <a:spcBef>
                          <a:spcPts val="0"/>
                        </a:spcBef>
                        <a:spcAft>
                          <a:spcPts val="0"/>
                        </a:spcAft>
                        <a:buClrTx/>
                        <a:buSzTx/>
                        <a:buFontTx/>
                        <a:buNone/>
                        <a:tabLst/>
                        <a:defRPr/>
                      </a:pPr>
                      <a:r>
                        <a:rPr lang="en-US" altLang="ko-KR" sz="1400" kern="1200" dirty="0" smtClean="0">
                          <a:solidFill>
                            <a:schemeClr val="tx1"/>
                          </a:solidFill>
                          <a:latin typeface="Calibri"/>
                          <a:ea typeface="+mn-ea"/>
                          <a:cs typeface="+mn-cs"/>
                        </a:rPr>
                        <a:t>The  short  device  address  of  the  (original)   source  requester  PAN   coordinator.</a:t>
                      </a:r>
                      <a:endParaRPr lang="ko-KR" altLang="en-US" sz="1400" kern="1200" dirty="0" smtClean="0">
                        <a:solidFill>
                          <a:schemeClr val="tx1"/>
                        </a:solidFill>
                        <a:latin typeface="Calibri"/>
                        <a:ea typeface="+mn-ea"/>
                        <a:cs typeface="+mn-cs"/>
                      </a:endParaRPr>
                    </a:p>
                  </a:txBody>
                  <a:tcPr/>
                </a:tc>
              </a:tr>
              <a:tr h="468093">
                <a:tc>
                  <a:txBody>
                    <a:bodyPr/>
                    <a:lstStyle/>
                    <a:p>
                      <a:pPr latinLnBrk="0"/>
                      <a:r>
                        <a:rPr lang="en-US" altLang="ko-KR" sz="1400" kern="1200" dirty="0" err="1" smtClean="0">
                          <a:solidFill>
                            <a:schemeClr val="tx1"/>
                          </a:solidFill>
                          <a:latin typeface="Calibri"/>
                          <a:ea typeface="+mn-ea"/>
                          <a:cs typeface="+mn-cs"/>
                        </a:rPr>
                        <a:t>DBSStartingSlot</a:t>
                      </a:r>
                      <a:endParaRPr lang="ko-KR" altLang="en-US" sz="1400" kern="1200" dirty="0">
                        <a:solidFill>
                          <a:schemeClr val="tx1"/>
                        </a:solidFill>
                        <a:latin typeface="Calibri"/>
                        <a:ea typeface="+mn-ea"/>
                        <a:cs typeface="+mn-cs"/>
                      </a:endParaRPr>
                    </a:p>
                  </a:txBody>
                  <a:tcPr/>
                </a:tc>
                <a:tc>
                  <a:txBody>
                    <a:bodyPr/>
                    <a:lstStyle/>
                    <a:p>
                      <a:pPr latinLnBrk="0"/>
                      <a:r>
                        <a:rPr lang="en-US" altLang="ko-KR" sz="1400" kern="1200" dirty="0" smtClean="0">
                          <a:solidFill>
                            <a:schemeClr val="tx1"/>
                          </a:solidFill>
                          <a:latin typeface="Calibri"/>
                          <a:ea typeface="+mn-ea"/>
                          <a:cs typeface="+mn-cs"/>
                        </a:rPr>
                        <a:t>Integer</a:t>
                      </a:r>
                      <a:endParaRPr lang="ko-KR" altLang="en-US" sz="1400" kern="1200" dirty="0">
                        <a:solidFill>
                          <a:schemeClr val="tx1"/>
                        </a:solidFill>
                        <a:latin typeface="Calibri"/>
                        <a:ea typeface="+mn-ea"/>
                        <a:cs typeface="+mn-cs"/>
                      </a:endParaRPr>
                    </a:p>
                  </a:txBody>
                  <a:tcPr/>
                </a:tc>
                <a:tc>
                  <a:txBody>
                    <a:bodyPr/>
                    <a:lstStyle/>
                    <a:p>
                      <a:pPr latinLnBrk="0"/>
                      <a:r>
                        <a:rPr lang="en-US" altLang="ko-KR" sz="1400" kern="1200" dirty="0" smtClean="0">
                          <a:solidFill>
                            <a:schemeClr val="tx1"/>
                          </a:solidFill>
                          <a:latin typeface="Calibri"/>
                          <a:ea typeface="+mn-ea"/>
                          <a:cs typeface="+mn-cs"/>
                        </a:rPr>
                        <a:t>See [</a:t>
                      </a:r>
                      <a:r>
                        <a:rPr lang="en-US" altLang="ko-KR" sz="1400" kern="1200" dirty="0" err="1" smtClean="0">
                          <a:solidFill>
                            <a:schemeClr val="tx1"/>
                          </a:solidFill>
                          <a:latin typeface="Calibri"/>
                          <a:ea typeface="+mn-ea"/>
                          <a:cs typeface="+mn-cs"/>
                        </a:rPr>
                        <a:t>xref</a:t>
                      </a:r>
                      <a:r>
                        <a:rPr lang="en-US" altLang="ko-KR" sz="1400" kern="1200" dirty="0" smtClean="0">
                          <a:solidFill>
                            <a:schemeClr val="tx1"/>
                          </a:solidFill>
                          <a:latin typeface="Calibri"/>
                          <a:ea typeface="+mn-ea"/>
                          <a:cs typeface="+mn-cs"/>
                        </a:rPr>
                        <a:t>]</a:t>
                      </a:r>
                      <a:endParaRPr lang="ko-KR" altLang="en-US" sz="1400" kern="1200" dirty="0">
                        <a:solidFill>
                          <a:schemeClr val="tx1"/>
                        </a:solidFill>
                        <a:latin typeface="Calibri"/>
                        <a:ea typeface="+mn-ea"/>
                        <a:cs typeface="+mn-cs"/>
                      </a:endParaRPr>
                    </a:p>
                  </a:txBody>
                  <a:tcPr>
                    <a:solidFill>
                      <a:srgbClr val="FFFF00"/>
                    </a:solidFill>
                  </a:tcPr>
                </a:tc>
                <a:tc>
                  <a:txBody>
                    <a:bodyPr/>
                    <a:lstStyle/>
                    <a:p>
                      <a:pPr marL="0" marR="0" indent="0" algn="l" defTabSz="914400" rtl="0" eaLnBrk="1" fontAlgn="base" latinLnBrk="1" hangingPunct="1">
                        <a:lnSpc>
                          <a:spcPct val="100000"/>
                        </a:lnSpc>
                        <a:spcBef>
                          <a:spcPts val="0"/>
                        </a:spcBef>
                        <a:spcAft>
                          <a:spcPts val="0"/>
                        </a:spcAft>
                        <a:buClrTx/>
                        <a:buSzTx/>
                        <a:buFontTx/>
                        <a:buNone/>
                        <a:tabLst/>
                        <a:defRPr/>
                      </a:pPr>
                      <a:r>
                        <a:rPr lang="en-US" altLang="ko-KR" sz="1400" kern="1200" dirty="0" smtClean="0">
                          <a:solidFill>
                            <a:schemeClr val="tx1"/>
                          </a:solidFill>
                          <a:latin typeface="Calibri"/>
                          <a:ea typeface="+mn-ea"/>
                          <a:cs typeface="+mn-cs"/>
                        </a:rPr>
                        <a:t>The first slot of the allocated DBS in the BOP</a:t>
                      </a:r>
                      <a:endParaRPr lang="ko-KR" altLang="en-US" sz="1400" kern="1200" dirty="0" smtClean="0">
                        <a:solidFill>
                          <a:schemeClr val="tx1"/>
                        </a:solidFill>
                        <a:latin typeface="Calibri"/>
                        <a:ea typeface="+mn-ea"/>
                        <a:cs typeface="+mn-cs"/>
                      </a:endParaRPr>
                    </a:p>
                  </a:txBody>
                  <a:tcPr/>
                </a:tc>
              </a:tr>
              <a:tr h="468093">
                <a:tc>
                  <a:txBody>
                    <a:bodyPr/>
                    <a:lstStyle/>
                    <a:p>
                      <a:pPr latinLnBrk="0"/>
                      <a:r>
                        <a:rPr lang="en-US" altLang="ko-KR" sz="1400" kern="1200" dirty="0" err="1" smtClean="0">
                          <a:solidFill>
                            <a:schemeClr val="tx1"/>
                          </a:solidFill>
                          <a:latin typeface="Calibri"/>
                          <a:ea typeface="+mn-ea"/>
                          <a:cs typeface="+mn-cs"/>
                        </a:rPr>
                        <a:t>DBSLength</a:t>
                      </a:r>
                      <a:r>
                        <a:rPr lang="en-US" altLang="ko-KR" sz="1400" kern="1200" dirty="0" smtClean="0">
                          <a:solidFill>
                            <a:schemeClr val="tx1"/>
                          </a:solidFill>
                          <a:latin typeface="Calibri"/>
                          <a:ea typeface="+mn-ea"/>
                          <a:cs typeface="+mn-cs"/>
                        </a:rPr>
                        <a:t> </a:t>
                      </a:r>
                      <a:endParaRPr lang="ko-KR" altLang="en-US" sz="1400" kern="1200" dirty="0">
                        <a:solidFill>
                          <a:schemeClr val="tx1"/>
                        </a:solidFill>
                        <a:latin typeface="Calibri"/>
                        <a:ea typeface="+mn-ea"/>
                        <a:cs typeface="+mn-cs"/>
                      </a:endParaRPr>
                    </a:p>
                  </a:txBody>
                  <a:tcPr/>
                </a:tc>
                <a:tc>
                  <a:txBody>
                    <a:bodyPr/>
                    <a:lstStyle/>
                    <a:p>
                      <a:pPr latinLnBrk="0"/>
                      <a:r>
                        <a:rPr lang="en-US" altLang="ko-KR" sz="1400" kern="1200" dirty="0" smtClean="0">
                          <a:solidFill>
                            <a:schemeClr val="tx1"/>
                          </a:solidFill>
                          <a:latin typeface="Calibri"/>
                          <a:ea typeface="+mn-ea"/>
                          <a:cs typeface="+mn-cs"/>
                        </a:rPr>
                        <a:t>Integer</a:t>
                      </a:r>
                      <a:endParaRPr lang="ko-KR" altLang="en-US" sz="1400" kern="1200" dirty="0">
                        <a:solidFill>
                          <a:schemeClr val="tx1"/>
                        </a:solidFill>
                        <a:latin typeface="Calibri"/>
                        <a:ea typeface="+mn-ea"/>
                        <a:cs typeface="+mn-cs"/>
                      </a:endParaRPr>
                    </a:p>
                  </a:txBody>
                  <a:tcPr/>
                </a:tc>
                <a:tc>
                  <a:txBody>
                    <a:bodyPr/>
                    <a:lstStyle/>
                    <a:p>
                      <a:pPr latinLnBrk="0"/>
                      <a:r>
                        <a:rPr lang="en-US" altLang="ko-KR" sz="1400" kern="1200" dirty="0" smtClean="0">
                          <a:solidFill>
                            <a:schemeClr val="tx1"/>
                          </a:solidFill>
                          <a:latin typeface="Calibri"/>
                          <a:ea typeface="+mn-ea"/>
                          <a:cs typeface="+mn-cs"/>
                        </a:rPr>
                        <a:t>See [</a:t>
                      </a:r>
                      <a:r>
                        <a:rPr lang="en-US" altLang="ko-KR" sz="1400" kern="1200" dirty="0" err="1" smtClean="0">
                          <a:solidFill>
                            <a:schemeClr val="tx1"/>
                          </a:solidFill>
                          <a:latin typeface="Calibri"/>
                          <a:ea typeface="+mn-ea"/>
                          <a:cs typeface="+mn-cs"/>
                        </a:rPr>
                        <a:t>xref</a:t>
                      </a:r>
                      <a:r>
                        <a:rPr lang="en-US" altLang="ko-KR" sz="1400" kern="1200" dirty="0" smtClean="0">
                          <a:solidFill>
                            <a:schemeClr val="tx1"/>
                          </a:solidFill>
                          <a:latin typeface="Calibri"/>
                          <a:ea typeface="+mn-ea"/>
                          <a:cs typeface="+mn-cs"/>
                        </a:rPr>
                        <a:t>]</a:t>
                      </a:r>
                      <a:endParaRPr lang="ko-KR" altLang="en-US" sz="1400" kern="1200" dirty="0">
                        <a:solidFill>
                          <a:schemeClr val="tx1"/>
                        </a:solidFill>
                        <a:latin typeface="Calibri"/>
                        <a:ea typeface="+mn-ea"/>
                        <a:cs typeface="+mn-cs"/>
                      </a:endParaRPr>
                    </a:p>
                  </a:txBody>
                  <a:tcPr>
                    <a:solidFill>
                      <a:srgbClr val="FFFF00"/>
                    </a:solidFill>
                  </a:tcPr>
                </a:tc>
                <a:tc>
                  <a:txBody>
                    <a:bodyPr/>
                    <a:lstStyle/>
                    <a:p>
                      <a:pPr marL="0" marR="0" indent="0" algn="l" defTabSz="914400" rtl="0" eaLnBrk="1" fontAlgn="base" latinLnBrk="1" hangingPunct="1">
                        <a:lnSpc>
                          <a:spcPct val="100000"/>
                        </a:lnSpc>
                        <a:spcBef>
                          <a:spcPts val="0"/>
                        </a:spcBef>
                        <a:spcAft>
                          <a:spcPts val="0"/>
                        </a:spcAft>
                        <a:buClrTx/>
                        <a:buSzTx/>
                        <a:buFontTx/>
                        <a:buNone/>
                        <a:tabLst/>
                        <a:defRPr/>
                      </a:pPr>
                      <a:r>
                        <a:rPr lang="en-US" altLang="ko-KR" sz="1400" kern="1200" dirty="0" smtClean="0">
                          <a:solidFill>
                            <a:schemeClr val="tx1"/>
                          </a:solidFill>
                          <a:latin typeface="Calibri"/>
                          <a:ea typeface="+mn-ea"/>
                          <a:cs typeface="+mn-cs"/>
                        </a:rPr>
                        <a:t>The size, in BOP slots, of the allocated DBS.</a:t>
                      </a:r>
                      <a:endParaRPr lang="ko-KR" altLang="en-US" sz="1400" kern="1200" dirty="0" smtClean="0">
                        <a:solidFill>
                          <a:schemeClr val="tx1"/>
                        </a:solidFill>
                        <a:latin typeface="Calibri"/>
                        <a:ea typeface="+mn-ea"/>
                        <a:cs typeface="+mn-cs"/>
                      </a:endParaRPr>
                    </a:p>
                  </a:txBody>
                  <a:tcPr/>
                </a:tc>
              </a:tr>
              <a:tr h="468093">
                <a:tc>
                  <a:txBody>
                    <a:bodyPr/>
                    <a:lstStyle/>
                    <a:p>
                      <a:pPr latinLnBrk="0"/>
                      <a:r>
                        <a:rPr lang="en-US" altLang="ko-KR" sz="1400" kern="1200" dirty="0" err="1" smtClean="0">
                          <a:solidFill>
                            <a:schemeClr val="tx1"/>
                          </a:solidFill>
                          <a:latin typeface="Calibri"/>
                          <a:ea typeface="+mn-ea"/>
                          <a:cs typeface="+mn-cs"/>
                        </a:rPr>
                        <a:t>ChannelNumber</a:t>
                      </a:r>
                      <a:endParaRPr lang="ko-KR" altLang="en-US" sz="1400" kern="1200" dirty="0">
                        <a:solidFill>
                          <a:schemeClr val="tx1"/>
                        </a:solidFill>
                        <a:latin typeface="Calibri"/>
                        <a:ea typeface="+mn-ea"/>
                        <a:cs typeface="+mn-cs"/>
                      </a:endParaRPr>
                    </a:p>
                  </a:txBody>
                  <a:tcPr/>
                </a:tc>
                <a:tc>
                  <a:txBody>
                    <a:bodyPr/>
                    <a:lstStyle/>
                    <a:p>
                      <a:pPr latinLnBrk="0"/>
                      <a:r>
                        <a:rPr lang="en-US" altLang="ko-KR" sz="1400" kern="1200" dirty="0" smtClean="0">
                          <a:solidFill>
                            <a:schemeClr val="tx1"/>
                          </a:solidFill>
                          <a:latin typeface="Calibri"/>
                          <a:ea typeface="+mn-ea"/>
                          <a:cs typeface="+mn-cs"/>
                        </a:rPr>
                        <a:t>PHY Channel ID</a:t>
                      </a:r>
                      <a:endParaRPr lang="ko-KR" altLang="en-US" sz="1400" kern="1200" dirty="0">
                        <a:solidFill>
                          <a:schemeClr val="tx1"/>
                        </a:solidFill>
                        <a:latin typeface="Calibri"/>
                        <a:ea typeface="+mn-ea"/>
                        <a:cs typeface="+mn-cs"/>
                      </a:endParaRPr>
                    </a:p>
                  </a:txBody>
                  <a:tcPr/>
                </a:tc>
                <a:tc>
                  <a:txBody>
                    <a:bodyPr/>
                    <a:lstStyle/>
                    <a:p>
                      <a:pPr latinLnBrk="0"/>
                      <a:r>
                        <a:rPr lang="en-US" altLang="ko-KR" sz="1400" kern="1200" dirty="0" smtClean="0">
                          <a:solidFill>
                            <a:schemeClr val="tx1"/>
                          </a:solidFill>
                          <a:latin typeface="Calibri"/>
                          <a:ea typeface="+mn-ea"/>
                          <a:cs typeface="+mn-cs"/>
                        </a:rPr>
                        <a:t>See 8.1.2</a:t>
                      </a:r>
                      <a:endParaRPr lang="ko-KR" altLang="en-US" sz="1400" kern="1200" dirty="0">
                        <a:solidFill>
                          <a:schemeClr val="tx1"/>
                        </a:solidFill>
                        <a:latin typeface="Calibri"/>
                        <a:ea typeface="+mn-ea"/>
                        <a:cs typeface="+mn-cs"/>
                      </a:endParaRPr>
                    </a:p>
                  </a:txBody>
                  <a:tcPr/>
                </a:tc>
                <a:tc>
                  <a:txBody>
                    <a:bodyPr/>
                    <a:lstStyle/>
                    <a:p>
                      <a:pPr marL="0" marR="0" indent="0" algn="l" defTabSz="914400" rtl="0" eaLnBrk="1" fontAlgn="base" latinLnBrk="1" hangingPunct="1">
                        <a:lnSpc>
                          <a:spcPct val="100000"/>
                        </a:lnSpc>
                        <a:spcBef>
                          <a:spcPts val="0"/>
                        </a:spcBef>
                        <a:spcAft>
                          <a:spcPts val="0"/>
                        </a:spcAft>
                        <a:buClrTx/>
                        <a:buSzTx/>
                        <a:buFontTx/>
                        <a:buNone/>
                        <a:tabLst/>
                        <a:defRPr/>
                      </a:pPr>
                      <a:r>
                        <a:rPr lang="en-US" altLang="ko-KR" sz="1400" kern="1200" dirty="0" smtClean="0">
                          <a:solidFill>
                            <a:schemeClr val="tx1"/>
                          </a:solidFill>
                          <a:latin typeface="Calibri"/>
                          <a:ea typeface="+mn-ea"/>
                          <a:cs typeface="+mn-cs"/>
                        </a:rPr>
                        <a:t>The channel number that the coordinator intends to use for all future communications</a:t>
                      </a:r>
                      <a:endParaRPr lang="ko-KR" altLang="en-US" sz="1400" kern="1200" dirty="0" smtClean="0">
                        <a:solidFill>
                          <a:schemeClr val="tx1"/>
                        </a:solidFill>
                        <a:latin typeface="Calibri"/>
                        <a:ea typeface="+mn-ea"/>
                        <a:cs typeface="+mn-cs"/>
                      </a:endParaRPr>
                    </a:p>
                  </a:txBody>
                  <a:tcPr/>
                </a:tc>
              </a:tr>
              <a:tr h="468093">
                <a:tc>
                  <a:txBody>
                    <a:bodyPr/>
                    <a:lstStyle/>
                    <a:p>
                      <a:pPr latinLnBrk="0"/>
                      <a:r>
                        <a:rPr lang="en-US" altLang="ko-KR" sz="1400" kern="1200" dirty="0" err="1" smtClean="0">
                          <a:solidFill>
                            <a:schemeClr val="tx1"/>
                          </a:solidFill>
                          <a:latin typeface="Calibri"/>
                          <a:ea typeface="+mn-ea"/>
                          <a:cs typeface="+mn-cs"/>
                        </a:rPr>
                        <a:t>ChannelPage</a:t>
                      </a:r>
                      <a:endParaRPr lang="ko-KR" altLang="en-US" sz="1400" kern="1200" dirty="0">
                        <a:solidFill>
                          <a:schemeClr val="tx1"/>
                        </a:solidFill>
                        <a:latin typeface="Calibri"/>
                        <a:ea typeface="+mn-ea"/>
                        <a:cs typeface="+mn-cs"/>
                      </a:endParaRPr>
                    </a:p>
                  </a:txBody>
                  <a:tcPr/>
                </a:tc>
                <a:tc>
                  <a:txBody>
                    <a:bodyPr/>
                    <a:lstStyle/>
                    <a:p>
                      <a:pPr latinLnBrk="0"/>
                      <a:r>
                        <a:rPr lang="en-US" altLang="ko-KR" sz="1400" kern="1200" dirty="0" smtClean="0">
                          <a:solidFill>
                            <a:schemeClr val="tx1"/>
                          </a:solidFill>
                          <a:latin typeface="Calibri"/>
                          <a:ea typeface="+mn-ea"/>
                          <a:cs typeface="+mn-cs"/>
                        </a:rPr>
                        <a:t> Integer</a:t>
                      </a:r>
                      <a:endParaRPr lang="ko-KR" altLang="en-US" sz="1400" kern="1200" dirty="0">
                        <a:solidFill>
                          <a:schemeClr val="tx1"/>
                        </a:solidFill>
                        <a:latin typeface="Calibri"/>
                        <a:ea typeface="+mn-ea"/>
                        <a:cs typeface="+mn-cs"/>
                      </a:endParaRPr>
                    </a:p>
                  </a:txBody>
                  <a:tcPr/>
                </a:tc>
                <a:tc>
                  <a:txBody>
                    <a:bodyPr/>
                    <a:lstStyle/>
                    <a:p>
                      <a:pPr latinLnBrk="0"/>
                      <a:r>
                        <a:rPr lang="en-US" altLang="ko-KR" sz="1400" kern="1200" dirty="0" smtClean="0">
                          <a:solidFill>
                            <a:schemeClr val="tx1"/>
                          </a:solidFill>
                          <a:latin typeface="Calibri"/>
                          <a:ea typeface="+mn-ea"/>
                          <a:cs typeface="+mn-cs"/>
                        </a:rPr>
                        <a:t>See 8.1.2</a:t>
                      </a:r>
                      <a:endParaRPr lang="ko-KR" altLang="en-US" sz="1400" kern="1200" dirty="0">
                        <a:solidFill>
                          <a:schemeClr val="tx1"/>
                        </a:solidFill>
                        <a:latin typeface="Calibri"/>
                        <a:ea typeface="+mn-ea"/>
                        <a:cs typeface="+mn-cs"/>
                      </a:endParaRPr>
                    </a:p>
                  </a:txBody>
                  <a:tcPr/>
                </a:tc>
                <a:tc>
                  <a:txBody>
                    <a:bodyPr/>
                    <a:lstStyle/>
                    <a:p>
                      <a:pPr marL="0" marR="0" indent="0" algn="l" defTabSz="914400" rtl="0" eaLnBrk="1" fontAlgn="base" latinLnBrk="1" hangingPunct="1">
                        <a:lnSpc>
                          <a:spcPct val="100000"/>
                        </a:lnSpc>
                        <a:spcBef>
                          <a:spcPts val="0"/>
                        </a:spcBef>
                        <a:spcAft>
                          <a:spcPts val="0"/>
                        </a:spcAft>
                        <a:buClrTx/>
                        <a:buSzTx/>
                        <a:buFontTx/>
                        <a:buNone/>
                        <a:tabLst/>
                        <a:defRPr/>
                      </a:pPr>
                      <a:r>
                        <a:rPr lang="en-US" altLang="ko-KR" sz="1400" kern="1200" dirty="0" smtClean="0">
                          <a:solidFill>
                            <a:schemeClr val="tx1"/>
                          </a:solidFill>
                          <a:latin typeface="Calibri"/>
                          <a:ea typeface="+mn-ea"/>
                          <a:cs typeface="+mn-cs"/>
                        </a:rPr>
                        <a:t>The channel page that the coordinator intends to use for all future communications.</a:t>
                      </a:r>
                      <a:endParaRPr lang="ko-KR" altLang="en-US" sz="1400" kern="1200" dirty="0" smtClean="0">
                        <a:solidFill>
                          <a:schemeClr val="tx1"/>
                        </a:solidFill>
                        <a:latin typeface="Calibri"/>
                        <a:ea typeface="+mn-ea"/>
                        <a:cs typeface="+mn-cs"/>
                      </a:endParaRPr>
                    </a:p>
                  </a:txBody>
                  <a:tcPr/>
                </a:tc>
              </a:tr>
              <a:tr h="468093">
                <a:tc>
                  <a:txBody>
                    <a:bodyPr/>
                    <a:lstStyle/>
                    <a:p>
                      <a:pPr latinLnBrk="0"/>
                      <a:r>
                        <a:rPr lang="en-US" altLang="ko-KR" sz="1400" kern="1200" dirty="0" err="1" smtClean="0">
                          <a:solidFill>
                            <a:schemeClr val="tx1"/>
                          </a:solidFill>
                          <a:latin typeface="Calibri"/>
                          <a:ea typeface="+mn-ea"/>
                          <a:cs typeface="+mn-cs"/>
                        </a:rPr>
                        <a:t>StartingChNum</a:t>
                      </a:r>
                      <a:endParaRPr lang="ko-KR" altLang="en-US" sz="1400" kern="1200" dirty="0">
                        <a:solidFill>
                          <a:schemeClr val="tx1"/>
                        </a:solidFill>
                        <a:latin typeface="Calibri"/>
                        <a:ea typeface="+mn-ea"/>
                        <a:cs typeface="+mn-cs"/>
                      </a:endParaRPr>
                    </a:p>
                  </a:txBody>
                  <a:tcPr/>
                </a:tc>
                <a:tc>
                  <a:txBody>
                    <a:bodyPr/>
                    <a:lstStyle/>
                    <a:p>
                      <a:pPr latinLnBrk="0"/>
                      <a:r>
                        <a:rPr lang="en-US" altLang="ko-KR" sz="1400" kern="1200" dirty="0" smtClean="0">
                          <a:solidFill>
                            <a:schemeClr val="tx1"/>
                          </a:solidFill>
                          <a:latin typeface="Calibri"/>
                          <a:ea typeface="+mn-ea"/>
                          <a:cs typeface="+mn-cs"/>
                        </a:rPr>
                        <a:t>PHY Channel ID</a:t>
                      </a:r>
                      <a:endParaRPr lang="ko-KR" altLang="en-US" sz="1400" kern="1200" dirty="0">
                        <a:solidFill>
                          <a:schemeClr val="tx1"/>
                        </a:solidFill>
                        <a:latin typeface="Calibri"/>
                        <a:ea typeface="+mn-ea"/>
                        <a:cs typeface="+mn-cs"/>
                      </a:endParaRPr>
                    </a:p>
                  </a:txBody>
                  <a:tcPr/>
                </a:tc>
                <a:tc>
                  <a:txBody>
                    <a:bodyPr/>
                    <a:lstStyle/>
                    <a:p>
                      <a:pPr latinLnBrk="0"/>
                      <a:r>
                        <a:rPr lang="en-US" altLang="ko-KR" sz="1400" kern="1200" dirty="0" smtClean="0">
                          <a:solidFill>
                            <a:schemeClr val="tx1"/>
                          </a:solidFill>
                          <a:latin typeface="Calibri"/>
                          <a:ea typeface="+mn-ea"/>
                          <a:cs typeface="+mn-cs"/>
                        </a:rPr>
                        <a:t>See 8.1.2</a:t>
                      </a:r>
                      <a:endParaRPr lang="ko-KR" altLang="en-US" sz="1400" kern="1200" dirty="0">
                        <a:solidFill>
                          <a:schemeClr val="tx1"/>
                        </a:solidFill>
                        <a:latin typeface="Calibri"/>
                        <a:ea typeface="+mn-ea"/>
                        <a:cs typeface="+mn-cs"/>
                      </a:endParaRPr>
                    </a:p>
                  </a:txBody>
                  <a:tcPr/>
                </a:tc>
                <a:tc>
                  <a:txBody>
                    <a:bodyPr/>
                    <a:lstStyle/>
                    <a:p>
                      <a:pPr marL="0" marR="0" indent="0" algn="l" defTabSz="914400" rtl="0" eaLnBrk="1" fontAlgn="base" latinLnBrk="1" hangingPunct="1">
                        <a:lnSpc>
                          <a:spcPct val="100000"/>
                        </a:lnSpc>
                        <a:spcBef>
                          <a:spcPts val="0"/>
                        </a:spcBef>
                        <a:spcAft>
                          <a:spcPts val="0"/>
                        </a:spcAft>
                        <a:buClrTx/>
                        <a:buSzTx/>
                        <a:buFontTx/>
                        <a:buNone/>
                        <a:tabLst/>
                        <a:defRPr/>
                      </a:pPr>
                      <a:r>
                        <a:rPr lang="en-US" altLang="ko-KR" sz="1400" kern="1200" dirty="0" smtClean="0">
                          <a:solidFill>
                            <a:schemeClr val="tx1"/>
                          </a:solidFill>
                          <a:latin typeface="Calibri"/>
                          <a:ea typeface="+mn-ea"/>
                          <a:cs typeface="+mn-cs"/>
                        </a:rPr>
                        <a:t>The lowest channel number, which is assigned by the parent PAN coordinator</a:t>
                      </a:r>
                      <a:endParaRPr lang="ko-KR" altLang="en-US" sz="1400" kern="1200" dirty="0" smtClean="0">
                        <a:solidFill>
                          <a:schemeClr val="tx1"/>
                        </a:solidFill>
                        <a:latin typeface="Calibri"/>
                        <a:ea typeface="+mn-ea"/>
                        <a:cs typeface="+mn-cs"/>
                      </a:endParaRPr>
                    </a:p>
                  </a:txBody>
                  <a:tcPr/>
                </a:tc>
              </a:tr>
              <a:tr h="468093">
                <a:tc>
                  <a:txBody>
                    <a:bodyPr/>
                    <a:lstStyle/>
                    <a:p>
                      <a:pPr latinLnBrk="0"/>
                      <a:r>
                        <a:rPr lang="en-US" altLang="ko-KR" sz="1400" kern="1200" dirty="0" err="1" smtClean="0">
                          <a:solidFill>
                            <a:schemeClr val="tx1"/>
                          </a:solidFill>
                          <a:latin typeface="Calibri"/>
                          <a:ea typeface="+mn-ea"/>
                          <a:cs typeface="+mn-cs"/>
                        </a:rPr>
                        <a:t>EndingChNum</a:t>
                      </a:r>
                      <a:endParaRPr lang="ko-KR" altLang="en-US" sz="1400" kern="1200" dirty="0">
                        <a:solidFill>
                          <a:schemeClr val="tx1"/>
                        </a:solidFill>
                        <a:latin typeface="Calibri"/>
                        <a:ea typeface="+mn-ea"/>
                        <a:cs typeface="+mn-cs"/>
                      </a:endParaRPr>
                    </a:p>
                  </a:txBody>
                  <a:tcPr/>
                </a:tc>
                <a:tc>
                  <a:txBody>
                    <a:bodyPr/>
                    <a:lstStyle/>
                    <a:p>
                      <a:pPr latinLnBrk="0"/>
                      <a:r>
                        <a:rPr lang="en-US" altLang="ko-KR" sz="1400" kern="1200" dirty="0" smtClean="0">
                          <a:solidFill>
                            <a:schemeClr val="tx1"/>
                          </a:solidFill>
                          <a:latin typeface="Calibri"/>
                          <a:ea typeface="+mn-ea"/>
                          <a:cs typeface="+mn-cs"/>
                        </a:rPr>
                        <a:t>PHY Channel ID</a:t>
                      </a:r>
                      <a:endParaRPr lang="ko-KR" altLang="en-US" sz="1400" kern="1200" dirty="0">
                        <a:solidFill>
                          <a:schemeClr val="tx1"/>
                        </a:solidFill>
                        <a:latin typeface="Calibri"/>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400" kern="1200" dirty="0" smtClean="0">
                          <a:solidFill>
                            <a:schemeClr val="tx1"/>
                          </a:solidFill>
                          <a:latin typeface="Calibri"/>
                          <a:ea typeface="+mn-ea"/>
                          <a:cs typeface="+mn-cs"/>
                        </a:rPr>
                        <a:t>See 8.1.2</a:t>
                      </a:r>
                      <a:endParaRPr lang="ko-KR" altLang="en-US" sz="1400" kern="1200" dirty="0" smtClean="0">
                        <a:solidFill>
                          <a:schemeClr val="tx1"/>
                        </a:solidFill>
                        <a:latin typeface="Calibri"/>
                        <a:ea typeface="+mn-ea"/>
                        <a:cs typeface="+mn-cs"/>
                      </a:endParaRPr>
                    </a:p>
                  </a:txBody>
                  <a:tcPr/>
                </a:tc>
                <a:tc>
                  <a:txBody>
                    <a:bodyPr/>
                    <a:lstStyle/>
                    <a:p>
                      <a:pPr marL="0" marR="0" indent="0" algn="l" defTabSz="914400" rtl="0" eaLnBrk="1" fontAlgn="base" latinLnBrk="1" hangingPunct="1">
                        <a:lnSpc>
                          <a:spcPct val="100000"/>
                        </a:lnSpc>
                        <a:spcBef>
                          <a:spcPts val="0"/>
                        </a:spcBef>
                        <a:spcAft>
                          <a:spcPts val="0"/>
                        </a:spcAft>
                        <a:buClrTx/>
                        <a:buSzTx/>
                        <a:buFontTx/>
                        <a:buNone/>
                        <a:tabLst/>
                        <a:defRPr/>
                      </a:pPr>
                      <a:r>
                        <a:rPr lang="en-US" altLang="ko-KR" sz="1400" kern="1200" dirty="0" smtClean="0">
                          <a:solidFill>
                            <a:schemeClr val="tx1"/>
                          </a:solidFill>
                          <a:latin typeface="Calibri"/>
                          <a:ea typeface="+mn-ea"/>
                          <a:cs typeface="+mn-cs"/>
                        </a:rPr>
                        <a:t>The highest channel number, which is assigned by the parent PAN coordinator</a:t>
                      </a:r>
                      <a:endParaRPr lang="ko-KR" altLang="en-US" sz="1400" kern="1200" dirty="0" smtClean="0">
                        <a:solidFill>
                          <a:schemeClr val="tx1"/>
                        </a:solidFill>
                        <a:latin typeface="Calibri"/>
                        <a:ea typeface="+mn-ea"/>
                        <a:cs typeface="+mn-cs"/>
                      </a:endParaRPr>
                    </a:p>
                  </a:txBody>
                  <a:tcPr/>
                </a:tc>
              </a:tr>
            </a:tbl>
          </a:graphicData>
        </a:graphic>
      </p:graphicFrame>
    </p:spTree>
    <p:extLst>
      <p:ext uri="{BB962C8B-B14F-4D97-AF65-F5344CB8AC3E}">
        <p14:creationId xmlns="" xmlns:p14="http://schemas.microsoft.com/office/powerpoint/2010/main" val="5847964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sz="2800" b="1" dirty="0" smtClean="0"/>
              <a:t>6.2.23.3 MLME-DBS.response (p48)</a:t>
            </a:r>
            <a:br>
              <a:rPr lang="en-US" altLang="ko-KR" sz="2800" b="1" dirty="0" smtClean="0"/>
            </a:br>
            <a:r>
              <a:rPr lang="en-US" altLang="ko-KR" sz="2800" b="1" dirty="0" smtClean="0">
                <a:solidFill>
                  <a:schemeClr val="tx1"/>
                </a:solidFill>
              </a:rPr>
              <a:t>Table 16—MLME-DBS.response Parameters </a:t>
            </a:r>
            <a:r>
              <a:rPr lang="en-US" altLang="ko-KR" sz="2800" b="1" dirty="0" smtClean="0">
                <a:solidFill>
                  <a:srgbClr val="0000FF"/>
                </a:solidFill>
              </a:rPr>
              <a:t>(after)</a:t>
            </a:r>
            <a:endParaRPr lang="ko-KR" altLang="en-US" sz="2800" dirty="0">
              <a:solidFill>
                <a:srgbClr val="0000FF"/>
              </a:solidFill>
            </a:endParaRPr>
          </a:p>
        </p:txBody>
      </p:sp>
      <p:graphicFrame>
        <p:nvGraphicFramePr>
          <p:cNvPr id="4" name="내용 개체 틀 3"/>
          <p:cNvGraphicFramePr>
            <a:graphicFrameLocks noGrp="1"/>
          </p:cNvGraphicFramePr>
          <p:nvPr>
            <p:ph idx="1"/>
            <p:extLst>
              <p:ext uri="{D42A27DB-BD31-4B8C-83A1-F6EECF244321}">
                <p14:modId xmlns="" xmlns:p14="http://schemas.microsoft.com/office/powerpoint/2010/main" val="1970995190"/>
              </p:ext>
            </p:extLst>
          </p:nvPr>
        </p:nvGraphicFramePr>
        <p:xfrm>
          <a:off x="251520" y="1773239"/>
          <a:ext cx="8640960" cy="4405619"/>
        </p:xfrm>
        <a:graphic>
          <a:graphicData uri="http://schemas.openxmlformats.org/drawingml/2006/table">
            <a:tbl>
              <a:tblPr firstRow="1" bandRow="1">
                <a:tableStyleId>{5C22544A-7EE6-4342-B048-85BDC9FD1C3A}</a:tableStyleId>
              </a:tblPr>
              <a:tblGrid>
                <a:gridCol w="2159000"/>
                <a:gridCol w="1601096"/>
                <a:gridCol w="1424480"/>
                <a:gridCol w="3456384"/>
              </a:tblGrid>
              <a:tr h="238553">
                <a:tc>
                  <a:txBody>
                    <a:bodyPr/>
                    <a:lstStyle/>
                    <a:p>
                      <a:pPr algn="ctr">
                        <a:spcAft>
                          <a:spcPts val="0"/>
                        </a:spcAft>
                      </a:pPr>
                      <a:r>
                        <a:rPr lang="en-GB" sz="1400" b="1" dirty="0">
                          <a:solidFill>
                            <a:schemeClr val="tx1"/>
                          </a:solidFill>
                          <a:effectLst/>
                          <a:latin typeface="TimesNewRoman,Bold"/>
                          <a:ea typeface="바탕"/>
                          <a:cs typeface="TimesNewRoman,Bold"/>
                        </a:rPr>
                        <a:t>Name</a:t>
                      </a:r>
                      <a:endParaRPr lang="ko-KR" sz="1400" dirty="0">
                        <a:solidFill>
                          <a:schemeClr val="tx1"/>
                        </a:solidFill>
                        <a:effectLst/>
                        <a:latin typeface="Times New Roman"/>
                        <a:ea typeface="바탕"/>
                      </a:endParaRPr>
                    </a:p>
                  </a:txBody>
                  <a:tcPr marL="68580" marR="68580" marT="0" marB="0" anchor="ctr"/>
                </a:tc>
                <a:tc>
                  <a:txBody>
                    <a:bodyPr/>
                    <a:lstStyle/>
                    <a:p>
                      <a:pPr algn="ctr">
                        <a:spcAft>
                          <a:spcPts val="0"/>
                        </a:spcAft>
                      </a:pPr>
                      <a:r>
                        <a:rPr lang="en-GB" sz="1400" b="1">
                          <a:solidFill>
                            <a:schemeClr val="tx1"/>
                          </a:solidFill>
                          <a:effectLst/>
                          <a:latin typeface="TimesNewRoman,Bold"/>
                          <a:ea typeface="바탕"/>
                          <a:cs typeface="TimesNewRoman,Bold"/>
                        </a:rPr>
                        <a:t>Type</a:t>
                      </a:r>
                      <a:endParaRPr lang="ko-KR" sz="1400">
                        <a:solidFill>
                          <a:schemeClr val="tx1"/>
                        </a:solidFill>
                        <a:effectLst/>
                        <a:latin typeface="Times New Roman"/>
                        <a:ea typeface="바탕"/>
                      </a:endParaRPr>
                    </a:p>
                  </a:txBody>
                  <a:tcPr marL="68580" marR="68580" marT="0" marB="0" anchor="ctr"/>
                </a:tc>
                <a:tc>
                  <a:txBody>
                    <a:bodyPr/>
                    <a:lstStyle/>
                    <a:p>
                      <a:pPr algn="ctr">
                        <a:spcAft>
                          <a:spcPts val="0"/>
                        </a:spcAft>
                      </a:pPr>
                      <a:r>
                        <a:rPr lang="en-GB" sz="1400" b="1" dirty="0">
                          <a:solidFill>
                            <a:schemeClr val="tx1"/>
                          </a:solidFill>
                          <a:effectLst/>
                          <a:latin typeface="TimesNewRoman,Bold"/>
                          <a:ea typeface="바탕"/>
                          <a:cs typeface="TimesNewRoman,Bold"/>
                        </a:rPr>
                        <a:t>Valid range</a:t>
                      </a:r>
                      <a:endParaRPr lang="ko-KR" sz="1400" dirty="0">
                        <a:solidFill>
                          <a:schemeClr val="tx1"/>
                        </a:solidFill>
                        <a:effectLst/>
                        <a:latin typeface="Times New Roman"/>
                        <a:ea typeface="바탕"/>
                      </a:endParaRPr>
                    </a:p>
                  </a:txBody>
                  <a:tcPr marL="68580" marR="68580" marT="0" marB="0" anchor="ctr"/>
                </a:tc>
                <a:tc>
                  <a:txBody>
                    <a:bodyPr/>
                    <a:lstStyle/>
                    <a:p>
                      <a:pPr algn="ctr">
                        <a:spcAft>
                          <a:spcPts val="0"/>
                        </a:spcAft>
                      </a:pPr>
                      <a:r>
                        <a:rPr lang="en-GB" sz="1400" b="1" dirty="0">
                          <a:solidFill>
                            <a:schemeClr val="tx1"/>
                          </a:solidFill>
                          <a:effectLst/>
                          <a:latin typeface="TimesNewRoman,Bold"/>
                          <a:ea typeface="바탕"/>
                          <a:cs typeface="TimesNewRoman,Bold"/>
                        </a:rPr>
                        <a:t>Description</a:t>
                      </a:r>
                      <a:endParaRPr lang="ko-KR" sz="1400" dirty="0">
                        <a:solidFill>
                          <a:schemeClr val="tx1"/>
                        </a:solidFill>
                        <a:effectLst/>
                        <a:latin typeface="Times New Roman"/>
                        <a:ea typeface="바탕"/>
                      </a:endParaRPr>
                    </a:p>
                  </a:txBody>
                  <a:tcPr marL="68580" marR="68580" marT="0" marB="0" anchor="ctr"/>
                </a:tc>
              </a:tr>
              <a:tr h="238553">
                <a:tc>
                  <a:txBody>
                    <a:bodyPr/>
                    <a:lstStyle/>
                    <a:p>
                      <a:pPr algn="l" latinLnBrk="0">
                        <a:spcAft>
                          <a:spcPts val="0"/>
                        </a:spcAft>
                      </a:pPr>
                      <a:r>
                        <a:rPr lang="en-US" altLang="ko-KR" sz="1400" kern="1200" dirty="0" smtClean="0">
                          <a:solidFill>
                            <a:schemeClr val="tx1"/>
                          </a:solidFill>
                          <a:latin typeface="Calibri"/>
                          <a:ea typeface="+mn-ea"/>
                          <a:cs typeface="+mn-cs"/>
                        </a:rPr>
                        <a:t>CoordAddress</a:t>
                      </a:r>
                      <a:endParaRPr lang="ko-KR" sz="1400" kern="1200" dirty="0">
                        <a:solidFill>
                          <a:schemeClr val="tx1"/>
                        </a:solidFill>
                        <a:latin typeface="Calibri"/>
                        <a:ea typeface="+mn-ea"/>
                        <a:cs typeface="+mn-cs"/>
                      </a:endParaRPr>
                    </a:p>
                  </a:txBody>
                  <a:tcPr marL="68580" marR="68580" marT="0" marB="0" anchor="ctr"/>
                </a:tc>
                <a:tc>
                  <a:txBody>
                    <a:bodyPr/>
                    <a:lstStyle/>
                    <a:p>
                      <a:pPr algn="l" latinLnBrk="0">
                        <a:spcAft>
                          <a:spcPts val="0"/>
                        </a:spcAft>
                      </a:pPr>
                      <a:r>
                        <a:rPr lang="en-US" altLang="ko-KR" sz="1400" kern="1200" dirty="0" smtClean="0">
                          <a:solidFill>
                            <a:schemeClr val="tx1"/>
                          </a:solidFill>
                          <a:latin typeface="Calibri"/>
                          <a:ea typeface="+mn-ea"/>
                          <a:cs typeface="+mn-cs"/>
                        </a:rPr>
                        <a:t>Device Short</a:t>
                      </a:r>
                    </a:p>
                    <a:p>
                      <a:pPr algn="l" latinLnBrk="0">
                        <a:spcAft>
                          <a:spcPts val="0"/>
                        </a:spcAft>
                      </a:pPr>
                      <a:r>
                        <a:rPr lang="en-US" altLang="ko-KR" sz="1400" kern="1200" dirty="0" smtClean="0">
                          <a:solidFill>
                            <a:schemeClr val="tx1"/>
                          </a:solidFill>
                          <a:latin typeface="Calibri"/>
                          <a:ea typeface="+mn-ea"/>
                          <a:cs typeface="+mn-cs"/>
                        </a:rPr>
                        <a:t>address</a:t>
                      </a:r>
                      <a:endParaRPr lang="ko-KR" sz="1400" kern="1200" dirty="0">
                        <a:solidFill>
                          <a:schemeClr val="tx1"/>
                        </a:solidFill>
                        <a:latin typeface="Calibri"/>
                        <a:ea typeface="+mn-ea"/>
                        <a:cs typeface="+mn-cs"/>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400" kern="1200" dirty="0" smtClean="0">
                          <a:solidFill>
                            <a:schemeClr val="tx1"/>
                          </a:solidFill>
                          <a:latin typeface="Calibri"/>
                          <a:ea typeface="+mn-ea"/>
                          <a:cs typeface="+mn-cs"/>
                        </a:rPr>
                        <a:t>0x0000‐0xffff </a:t>
                      </a:r>
                      <a:endParaRPr lang="ko-KR" altLang="en-US" sz="1400" kern="1200" dirty="0" smtClean="0">
                        <a:solidFill>
                          <a:schemeClr val="tx1"/>
                        </a:solidFill>
                        <a:latin typeface="Calibri"/>
                        <a:ea typeface="+mn-ea"/>
                        <a:cs typeface="+mn-cs"/>
                      </a:endParaRPr>
                    </a:p>
                  </a:txBody>
                  <a:tcPr marL="68580" marR="68580" marT="0" marB="0" anchor="ctr"/>
                </a:tc>
                <a:tc>
                  <a:txBody>
                    <a:bodyPr/>
                    <a:lstStyle/>
                    <a:p>
                      <a:pPr algn="l" eaLnBrk="1" fontAlgn="base" latinLnBrk="1">
                        <a:spcAft>
                          <a:spcPts val="0"/>
                        </a:spcAft>
                      </a:pPr>
                      <a:r>
                        <a:rPr lang="en-US" altLang="ko-KR" sz="1400" kern="1200" dirty="0" smtClean="0">
                          <a:solidFill>
                            <a:schemeClr val="tx1"/>
                          </a:solidFill>
                          <a:latin typeface="Calibri"/>
                          <a:ea typeface="+mn-ea"/>
                          <a:cs typeface="+mn-cs"/>
                        </a:rPr>
                        <a:t>The short address of the Coordinator that</a:t>
                      </a:r>
                      <a:r>
                        <a:rPr lang="en-US" altLang="ko-KR" sz="1400" kern="1200" smtClean="0">
                          <a:solidFill>
                            <a:schemeClr val="tx1"/>
                          </a:solidFill>
                          <a:latin typeface="Calibri"/>
                          <a:ea typeface="+mn-ea"/>
                          <a:cs typeface="+mn-cs"/>
                        </a:rPr>
                        <a:t> sent </a:t>
                      </a:r>
                      <a:r>
                        <a:rPr lang="en-US" altLang="ko-KR" sz="1400" kern="1200" baseline="0" smtClean="0">
                          <a:solidFill>
                            <a:schemeClr val="tx1"/>
                          </a:solidFill>
                          <a:latin typeface="Calibri"/>
                          <a:ea typeface="+mn-ea"/>
                          <a:cs typeface="+mn-cs"/>
                        </a:rPr>
                        <a:t> </a:t>
                      </a:r>
                      <a:r>
                        <a:rPr lang="en-US" altLang="ko-KR" sz="1400" kern="1200" smtClean="0">
                          <a:solidFill>
                            <a:schemeClr val="tx1"/>
                          </a:solidFill>
                          <a:latin typeface="Calibri"/>
                          <a:ea typeface="+mn-ea"/>
                          <a:cs typeface="+mn-cs"/>
                        </a:rPr>
                        <a:t>TMCTP</a:t>
                      </a:r>
                      <a:r>
                        <a:rPr lang="en-US" altLang="ko-KR" sz="1400" kern="1200" dirty="0" smtClean="0">
                          <a:solidFill>
                            <a:schemeClr val="tx1"/>
                          </a:solidFill>
                          <a:latin typeface="Calibri"/>
                          <a:ea typeface="+mn-ea"/>
                          <a:cs typeface="+mn-cs"/>
                        </a:rPr>
                        <a:t> DBS Request</a:t>
                      </a:r>
                      <a:endParaRPr lang="ko-KR" sz="1400" kern="1200" dirty="0">
                        <a:solidFill>
                          <a:schemeClr val="tx1"/>
                        </a:solidFill>
                        <a:latin typeface="Calibri"/>
                        <a:ea typeface="+mn-ea"/>
                        <a:cs typeface="+mn-cs"/>
                      </a:endParaRPr>
                    </a:p>
                  </a:txBody>
                  <a:tcPr marL="68580" marR="68580" marT="0" marB="0" anchor="ctr"/>
                </a:tc>
              </a:tr>
              <a:tr h="468093">
                <a:tc>
                  <a:txBody>
                    <a:bodyPr/>
                    <a:lstStyle/>
                    <a:p>
                      <a:pPr latinLnBrk="0"/>
                      <a:r>
                        <a:rPr lang="en-US" altLang="ko-KR" sz="1400" kern="1200" dirty="0" err="1" smtClean="0">
                          <a:solidFill>
                            <a:schemeClr val="tx1"/>
                          </a:solidFill>
                          <a:latin typeface="Calibri"/>
                          <a:ea typeface="+mn-ea"/>
                          <a:cs typeface="+mn-cs"/>
                        </a:rPr>
                        <a:t>RequesterCoordAddr</a:t>
                      </a:r>
                      <a:endParaRPr lang="ko-KR" altLang="en-US" sz="1400" kern="1200" dirty="0">
                        <a:solidFill>
                          <a:schemeClr val="tx1"/>
                        </a:solidFill>
                        <a:latin typeface="Calibri"/>
                        <a:ea typeface="+mn-ea"/>
                        <a:cs typeface="+mn-cs"/>
                      </a:endParaRPr>
                    </a:p>
                  </a:txBody>
                  <a:tcPr/>
                </a:tc>
                <a:tc>
                  <a:txBody>
                    <a:bodyPr/>
                    <a:lstStyle/>
                    <a:p>
                      <a:pPr latinLnBrk="0"/>
                      <a:r>
                        <a:rPr lang="en-US" altLang="ko-KR" sz="1400" kern="1200" dirty="0" smtClean="0">
                          <a:solidFill>
                            <a:schemeClr val="tx1"/>
                          </a:solidFill>
                          <a:latin typeface="Calibri"/>
                          <a:ea typeface="+mn-ea"/>
                          <a:cs typeface="+mn-cs"/>
                        </a:rPr>
                        <a:t>Device  Short address </a:t>
                      </a:r>
                      <a:endParaRPr lang="ko-KR" altLang="en-US" sz="1400" kern="1200" dirty="0">
                        <a:solidFill>
                          <a:schemeClr val="tx1"/>
                        </a:solidFill>
                        <a:latin typeface="Calibri"/>
                        <a:ea typeface="+mn-ea"/>
                        <a:cs typeface="+mn-cs"/>
                      </a:endParaRPr>
                    </a:p>
                  </a:txBody>
                  <a:tcPr/>
                </a:tc>
                <a:tc>
                  <a:txBody>
                    <a:bodyPr/>
                    <a:lstStyle/>
                    <a:p>
                      <a:pPr latinLnBrk="0"/>
                      <a:r>
                        <a:rPr lang="en-US" altLang="ko-KR" sz="1400" kern="1200" dirty="0" smtClean="0">
                          <a:solidFill>
                            <a:schemeClr val="tx1"/>
                          </a:solidFill>
                          <a:latin typeface="Calibri"/>
                          <a:ea typeface="+mn-ea"/>
                          <a:cs typeface="+mn-cs"/>
                        </a:rPr>
                        <a:t>0x0000‐0xffff </a:t>
                      </a:r>
                      <a:endParaRPr lang="ko-KR" altLang="en-US" sz="1400" kern="1200" dirty="0">
                        <a:solidFill>
                          <a:schemeClr val="tx1"/>
                        </a:solidFill>
                        <a:latin typeface="Calibri"/>
                        <a:ea typeface="+mn-ea"/>
                        <a:cs typeface="+mn-cs"/>
                      </a:endParaRPr>
                    </a:p>
                  </a:txBody>
                  <a:tcPr/>
                </a:tc>
                <a:tc>
                  <a:txBody>
                    <a:bodyPr/>
                    <a:lstStyle/>
                    <a:p>
                      <a:pPr marL="0" marR="0" indent="0" algn="l" defTabSz="914400" rtl="0" eaLnBrk="1" fontAlgn="base" latinLnBrk="1" hangingPunct="1">
                        <a:lnSpc>
                          <a:spcPct val="100000"/>
                        </a:lnSpc>
                        <a:spcBef>
                          <a:spcPts val="0"/>
                        </a:spcBef>
                        <a:spcAft>
                          <a:spcPts val="0"/>
                        </a:spcAft>
                        <a:buClrTx/>
                        <a:buSzTx/>
                        <a:buFontTx/>
                        <a:buNone/>
                        <a:tabLst/>
                        <a:defRPr/>
                      </a:pPr>
                      <a:r>
                        <a:rPr lang="en-US" altLang="ko-KR" sz="1400" kern="1200" dirty="0" smtClean="0">
                          <a:solidFill>
                            <a:schemeClr val="tx1"/>
                          </a:solidFill>
                          <a:latin typeface="Calibri"/>
                          <a:ea typeface="+mn-ea"/>
                          <a:cs typeface="+mn-cs"/>
                        </a:rPr>
                        <a:t>The  short  device  address  of  the  (original)   source  requester  PAN   coordinator.</a:t>
                      </a:r>
                      <a:endParaRPr lang="ko-KR" altLang="en-US" sz="1400" kern="1200" dirty="0" smtClean="0">
                        <a:solidFill>
                          <a:schemeClr val="tx1"/>
                        </a:solidFill>
                        <a:latin typeface="Calibri"/>
                        <a:ea typeface="+mn-ea"/>
                        <a:cs typeface="+mn-cs"/>
                      </a:endParaRPr>
                    </a:p>
                  </a:txBody>
                  <a:tcPr/>
                </a:tc>
              </a:tr>
              <a:tr h="468093">
                <a:tc>
                  <a:txBody>
                    <a:bodyPr/>
                    <a:lstStyle/>
                    <a:p>
                      <a:pPr latinLnBrk="0"/>
                      <a:r>
                        <a:rPr lang="en-US" altLang="ko-KR" sz="1400" kern="1200" dirty="0" err="1" smtClean="0">
                          <a:solidFill>
                            <a:schemeClr val="tx1"/>
                          </a:solidFill>
                          <a:latin typeface="Calibri"/>
                          <a:ea typeface="+mn-ea"/>
                          <a:cs typeface="+mn-cs"/>
                        </a:rPr>
                        <a:t>DBSStartingSlot</a:t>
                      </a:r>
                      <a:endParaRPr lang="ko-KR" altLang="en-US" sz="1400" kern="1200" dirty="0">
                        <a:solidFill>
                          <a:schemeClr val="tx1"/>
                        </a:solidFill>
                        <a:latin typeface="Calibri"/>
                        <a:ea typeface="+mn-ea"/>
                        <a:cs typeface="+mn-cs"/>
                      </a:endParaRPr>
                    </a:p>
                  </a:txBody>
                  <a:tcPr/>
                </a:tc>
                <a:tc>
                  <a:txBody>
                    <a:bodyPr/>
                    <a:lstStyle/>
                    <a:p>
                      <a:pPr latinLnBrk="0"/>
                      <a:r>
                        <a:rPr lang="en-US" altLang="ko-KR" sz="1400" kern="1200" dirty="0" smtClean="0">
                          <a:solidFill>
                            <a:schemeClr val="tx1"/>
                          </a:solidFill>
                          <a:latin typeface="Calibri"/>
                          <a:ea typeface="+mn-ea"/>
                          <a:cs typeface="+mn-cs"/>
                        </a:rPr>
                        <a:t>Integer</a:t>
                      </a:r>
                      <a:endParaRPr lang="ko-KR" altLang="en-US" sz="1400" kern="1200" dirty="0">
                        <a:solidFill>
                          <a:schemeClr val="tx1"/>
                        </a:solidFill>
                        <a:latin typeface="Calibri"/>
                        <a:ea typeface="+mn-ea"/>
                        <a:cs typeface="+mn-cs"/>
                      </a:endParaRPr>
                    </a:p>
                  </a:txBody>
                  <a:tcPr/>
                </a:tc>
                <a:tc>
                  <a:txBody>
                    <a:bodyPr/>
                    <a:lstStyle/>
                    <a:p>
                      <a:pPr latinLnBrk="0"/>
                      <a:r>
                        <a:rPr lang="en-US" altLang="ko-KR" sz="1400" kern="1200" dirty="0" smtClean="0">
                          <a:solidFill>
                            <a:schemeClr val="tx1"/>
                          </a:solidFill>
                          <a:latin typeface="Calibri"/>
                          <a:ea typeface="+mn-ea"/>
                          <a:cs typeface="+mn-cs"/>
                        </a:rPr>
                        <a:t>0x0000‐0xffff </a:t>
                      </a:r>
                      <a:endParaRPr lang="ko-KR" altLang="en-US" sz="1400" kern="1200" dirty="0">
                        <a:solidFill>
                          <a:schemeClr val="tx1"/>
                        </a:solidFill>
                        <a:latin typeface="Calibri"/>
                        <a:ea typeface="+mn-ea"/>
                        <a:cs typeface="+mn-cs"/>
                      </a:endParaRPr>
                    </a:p>
                  </a:txBody>
                  <a:tcPr>
                    <a:solidFill>
                      <a:srgbClr val="FFFF00"/>
                    </a:solidFill>
                  </a:tcPr>
                </a:tc>
                <a:tc>
                  <a:txBody>
                    <a:bodyPr/>
                    <a:lstStyle/>
                    <a:p>
                      <a:pPr marL="0" marR="0" indent="0" algn="l" defTabSz="914400" rtl="0" eaLnBrk="1" fontAlgn="base" latinLnBrk="1" hangingPunct="1">
                        <a:lnSpc>
                          <a:spcPct val="100000"/>
                        </a:lnSpc>
                        <a:spcBef>
                          <a:spcPts val="0"/>
                        </a:spcBef>
                        <a:spcAft>
                          <a:spcPts val="0"/>
                        </a:spcAft>
                        <a:buClrTx/>
                        <a:buSzTx/>
                        <a:buFontTx/>
                        <a:buNone/>
                        <a:tabLst/>
                        <a:defRPr/>
                      </a:pPr>
                      <a:r>
                        <a:rPr lang="en-US" altLang="ko-KR" sz="1400" kern="1200" dirty="0" smtClean="0">
                          <a:solidFill>
                            <a:schemeClr val="tx1"/>
                          </a:solidFill>
                          <a:latin typeface="Calibri"/>
                          <a:ea typeface="+mn-ea"/>
                          <a:cs typeface="+mn-cs"/>
                        </a:rPr>
                        <a:t>The first slot of the allocated DBS in the BOP</a:t>
                      </a:r>
                      <a:endParaRPr lang="ko-KR" altLang="en-US" sz="1400" kern="1200" dirty="0" smtClean="0">
                        <a:solidFill>
                          <a:schemeClr val="tx1"/>
                        </a:solidFill>
                        <a:latin typeface="Calibri"/>
                        <a:ea typeface="+mn-ea"/>
                        <a:cs typeface="+mn-cs"/>
                      </a:endParaRPr>
                    </a:p>
                  </a:txBody>
                  <a:tcPr/>
                </a:tc>
              </a:tr>
              <a:tr h="468093">
                <a:tc>
                  <a:txBody>
                    <a:bodyPr/>
                    <a:lstStyle/>
                    <a:p>
                      <a:pPr latinLnBrk="0"/>
                      <a:r>
                        <a:rPr lang="en-US" altLang="ko-KR" sz="1400" kern="1200" dirty="0" err="1" smtClean="0">
                          <a:solidFill>
                            <a:schemeClr val="tx1"/>
                          </a:solidFill>
                          <a:latin typeface="Calibri"/>
                          <a:ea typeface="+mn-ea"/>
                          <a:cs typeface="+mn-cs"/>
                        </a:rPr>
                        <a:t>DBSLength</a:t>
                      </a:r>
                      <a:r>
                        <a:rPr lang="en-US" altLang="ko-KR" sz="1400" kern="1200" dirty="0" smtClean="0">
                          <a:solidFill>
                            <a:schemeClr val="tx1"/>
                          </a:solidFill>
                          <a:latin typeface="Calibri"/>
                          <a:ea typeface="+mn-ea"/>
                          <a:cs typeface="+mn-cs"/>
                        </a:rPr>
                        <a:t> </a:t>
                      </a:r>
                      <a:endParaRPr lang="ko-KR" altLang="en-US" sz="1400" kern="1200" dirty="0">
                        <a:solidFill>
                          <a:schemeClr val="tx1"/>
                        </a:solidFill>
                        <a:latin typeface="Calibri"/>
                        <a:ea typeface="+mn-ea"/>
                        <a:cs typeface="+mn-cs"/>
                      </a:endParaRPr>
                    </a:p>
                  </a:txBody>
                  <a:tcPr/>
                </a:tc>
                <a:tc>
                  <a:txBody>
                    <a:bodyPr/>
                    <a:lstStyle/>
                    <a:p>
                      <a:pPr latinLnBrk="0"/>
                      <a:r>
                        <a:rPr lang="en-US" altLang="ko-KR" sz="1400" kern="1200" dirty="0" smtClean="0">
                          <a:solidFill>
                            <a:schemeClr val="tx1"/>
                          </a:solidFill>
                          <a:latin typeface="Calibri"/>
                          <a:ea typeface="+mn-ea"/>
                          <a:cs typeface="+mn-cs"/>
                        </a:rPr>
                        <a:t>Integer</a:t>
                      </a:r>
                      <a:endParaRPr lang="ko-KR" altLang="en-US" sz="1400" kern="1200" dirty="0">
                        <a:solidFill>
                          <a:schemeClr val="tx1"/>
                        </a:solidFill>
                        <a:latin typeface="Calibri"/>
                        <a:ea typeface="+mn-ea"/>
                        <a:cs typeface="+mn-cs"/>
                      </a:endParaRPr>
                    </a:p>
                  </a:txBody>
                  <a:tcPr/>
                </a:tc>
                <a:tc>
                  <a:txBody>
                    <a:bodyPr/>
                    <a:lstStyle/>
                    <a:p>
                      <a:pPr latinLnBrk="0"/>
                      <a:r>
                        <a:rPr lang="en-US" altLang="ko-KR" sz="1400" kern="1200" dirty="0" smtClean="0">
                          <a:solidFill>
                            <a:schemeClr val="tx1"/>
                          </a:solidFill>
                          <a:latin typeface="Calibri"/>
                          <a:ea typeface="+mn-ea"/>
                          <a:cs typeface="+mn-cs"/>
                        </a:rPr>
                        <a:t>0x00‐0xff</a:t>
                      </a:r>
                      <a:endParaRPr lang="ko-KR" altLang="en-US" sz="1400" kern="1200" dirty="0">
                        <a:solidFill>
                          <a:schemeClr val="tx1"/>
                        </a:solidFill>
                        <a:latin typeface="Calibri"/>
                        <a:ea typeface="+mn-ea"/>
                        <a:cs typeface="+mn-cs"/>
                      </a:endParaRPr>
                    </a:p>
                  </a:txBody>
                  <a:tcPr>
                    <a:solidFill>
                      <a:srgbClr val="FFFF00"/>
                    </a:solidFill>
                  </a:tcPr>
                </a:tc>
                <a:tc>
                  <a:txBody>
                    <a:bodyPr/>
                    <a:lstStyle/>
                    <a:p>
                      <a:pPr marL="0" marR="0" indent="0" algn="l" defTabSz="914400" rtl="0" eaLnBrk="1" fontAlgn="base" latinLnBrk="1" hangingPunct="1">
                        <a:lnSpc>
                          <a:spcPct val="100000"/>
                        </a:lnSpc>
                        <a:spcBef>
                          <a:spcPts val="0"/>
                        </a:spcBef>
                        <a:spcAft>
                          <a:spcPts val="0"/>
                        </a:spcAft>
                        <a:buClrTx/>
                        <a:buSzTx/>
                        <a:buFontTx/>
                        <a:buNone/>
                        <a:tabLst/>
                        <a:defRPr/>
                      </a:pPr>
                      <a:r>
                        <a:rPr lang="en-US" altLang="ko-KR" sz="1400" kern="1200" dirty="0" smtClean="0">
                          <a:solidFill>
                            <a:schemeClr val="tx1"/>
                          </a:solidFill>
                          <a:latin typeface="Calibri"/>
                          <a:ea typeface="+mn-ea"/>
                          <a:cs typeface="+mn-cs"/>
                        </a:rPr>
                        <a:t>The size, in BOP slots, of the allocated DBS.</a:t>
                      </a:r>
                      <a:endParaRPr lang="ko-KR" altLang="en-US" sz="1400" kern="1200" dirty="0" smtClean="0">
                        <a:solidFill>
                          <a:schemeClr val="tx1"/>
                        </a:solidFill>
                        <a:latin typeface="Calibri"/>
                        <a:ea typeface="+mn-ea"/>
                        <a:cs typeface="+mn-cs"/>
                      </a:endParaRPr>
                    </a:p>
                  </a:txBody>
                  <a:tcPr/>
                </a:tc>
              </a:tr>
              <a:tr h="468093">
                <a:tc>
                  <a:txBody>
                    <a:bodyPr/>
                    <a:lstStyle/>
                    <a:p>
                      <a:pPr latinLnBrk="0"/>
                      <a:r>
                        <a:rPr lang="en-US" altLang="ko-KR" sz="1400" kern="1200" dirty="0" err="1" smtClean="0">
                          <a:solidFill>
                            <a:schemeClr val="tx1"/>
                          </a:solidFill>
                          <a:latin typeface="Calibri"/>
                          <a:ea typeface="+mn-ea"/>
                          <a:cs typeface="+mn-cs"/>
                        </a:rPr>
                        <a:t>ChannelNumber</a:t>
                      </a:r>
                      <a:endParaRPr lang="ko-KR" altLang="en-US" sz="1400" kern="1200" dirty="0">
                        <a:solidFill>
                          <a:schemeClr val="tx1"/>
                        </a:solidFill>
                        <a:latin typeface="Calibri"/>
                        <a:ea typeface="+mn-ea"/>
                        <a:cs typeface="+mn-cs"/>
                      </a:endParaRPr>
                    </a:p>
                  </a:txBody>
                  <a:tcPr/>
                </a:tc>
                <a:tc>
                  <a:txBody>
                    <a:bodyPr/>
                    <a:lstStyle/>
                    <a:p>
                      <a:pPr latinLnBrk="0"/>
                      <a:r>
                        <a:rPr lang="en-US" altLang="ko-KR" sz="1400" kern="1200" dirty="0" smtClean="0">
                          <a:solidFill>
                            <a:schemeClr val="tx1"/>
                          </a:solidFill>
                          <a:latin typeface="Calibri"/>
                          <a:ea typeface="+mn-ea"/>
                          <a:cs typeface="+mn-cs"/>
                        </a:rPr>
                        <a:t>PHY Channel ID</a:t>
                      </a:r>
                      <a:endParaRPr lang="ko-KR" altLang="en-US" sz="1400" kern="1200" dirty="0">
                        <a:solidFill>
                          <a:schemeClr val="tx1"/>
                        </a:solidFill>
                        <a:latin typeface="Calibri"/>
                        <a:ea typeface="+mn-ea"/>
                        <a:cs typeface="+mn-cs"/>
                      </a:endParaRPr>
                    </a:p>
                  </a:txBody>
                  <a:tcPr/>
                </a:tc>
                <a:tc>
                  <a:txBody>
                    <a:bodyPr/>
                    <a:lstStyle/>
                    <a:p>
                      <a:pPr latinLnBrk="0"/>
                      <a:r>
                        <a:rPr lang="en-US" altLang="ko-KR" sz="1400" kern="1200" dirty="0" smtClean="0">
                          <a:solidFill>
                            <a:schemeClr val="tx1"/>
                          </a:solidFill>
                          <a:latin typeface="Calibri"/>
                          <a:ea typeface="+mn-ea"/>
                          <a:cs typeface="+mn-cs"/>
                        </a:rPr>
                        <a:t>See 8.1.2</a:t>
                      </a:r>
                      <a:endParaRPr lang="ko-KR" altLang="en-US" sz="1400" kern="1200" dirty="0">
                        <a:solidFill>
                          <a:schemeClr val="tx1"/>
                        </a:solidFill>
                        <a:latin typeface="Calibri"/>
                        <a:ea typeface="+mn-ea"/>
                        <a:cs typeface="+mn-cs"/>
                      </a:endParaRPr>
                    </a:p>
                  </a:txBody>
                  <a:tcPr/>
                </a:tc>
                <a:tc>
                  <a:txBody>
                    <a:bodyPr/>
                    <a:lstStyle/>
                    <a:p>
                      <a:pPr marL="0" marR="0" indent="0" algn="l" defTabSz="914400" rtl="0" eaLnBrk="1" fontAlgn="base" latinLnBrk="1" hangingPunct="1">
                        <a:lnSpc>
                          <a:spcPct val="100000"/>
                        </a:lnSpc>
                        <a:spcBef>
                          <a:spcPts val="0"/>
                        </a:spcBef>
                        <a:spcAft>
                          <a:spcPts val="0"/>
                        </a:spcAft>
                        <a:buClrTx/>
                        <a:buSzTx/>
                        <a:buFontTx/>
                        <a:buNone/>
                        <a:tabLst/>
                        <a:defRPr/>
                      </a:pPr>
                      <a:r>
                        <a:rPr lang="en-US" altLang="ko-KR" sz="1400" kern="1200" dirty="0" smtClean="0">
                          <a:solidFill>
                            <a:schemeClr val="tx1"/>
                          </a:solidFill>
                          <a:latin typeface="Calibri"/>
                          <a:ea typeface="+mn-ea"/>
                          <a:cs typeface="+mn-cs"/>
                        </a:rPr>
                        <a:t>The channel number that the coordinator intends to use for all future communications</a:t>
                      </a:r>
                      <a:endParaRPr lang="ko-KR" altLang="en-US" sz="1400" kern="1200" dirty="0" smtClean="0">
                        <a:solidFill>
                          <a:schemeClr val="tx1"/>
                        </a:solidFill>
                        <a:latin typeface="Calibri"/>
                        <a:ea typeface="+mn-ea"/>
                        <a:cs typeface="+mn-cs"/>
                      </a:endParaRPr>
                    </a:p>
                  </a:txBody>
                  <a:tcPr/>
                </a:tc>
              </a:tr>
              <a:tr h="468093">
                <a:tc>
                  <a:txBody>
                    <a:bodyPr/>
                    <a:lstStyle/>
                    <a:p>
                      <a:pPr latinLnBrk="0"/>
                      <a:r>
                        <a:rPr lang="en-US" altLang="ko-KR" sz="1400" kern="1200" dirty="0" err="1" smtClean="0">
                          <a:solidFill>
                            <a:schemeClr val="tx1"/>
                          </a:solidFill>
                          <a:latin typeface="Calibri"/>
                          <a:ea typeface="+mn-ea"/>
                          <a:cs typeface="+mn-cs"/>
                        </a:rPr>
                        <a:t>ChannelPage</a:t>
                      </a:r>
                      <a:endParaRPr lang="ko-KR" altLang="en-US" sz="1400" kern="1200" dirty="0">
                        <a:solidFill>
                          <a:schemeClr val="tx1"/>
                        </a:solidFill>
                        <a:latin typeface="Calibri"/>
                        <a:ea typeface="+mn-ea"/>
                        <a:cs typeface="+mn-cs"/>
                      </a:endParaRPr>
                    </a:p>
                  </a:txBody>
                  <a:tcPr/>
                </a:tc>
                <a:tc>
                  <a:txBody>
                    <a:bodyPr/>
                    <a:lstStyle/>
                    <a:p>
                      <a:pPr latinLnBrk="0"/>
                      <a:r>
                        <a:rPr lang="en-US" altLang="ko-KR" sz="1400" kern="1200" dirty="0" smtClean="0">
                          <a:solidFill>
                            <a:schemeClr val="tx1"/>
                          </a:solidFill>
                          <a:latin typeface="Calibri"/>
                          <a:ea typeface="+mn-ea"/>
                          <a:cs typeface="+mn-cs"/>
                        </a:rPr>
                        <a:t> Integer</a:t>
                      </a:r>
                      <a:endParaRPr lang="ko-KR" altLang="en-US" sz="1400" kern="1200" dirty="0">
                        <a:solidFill>
                          <a:schemeClr val="tx1"/>
                        </a:solidFill>
                        <a:latin typeface="Calibri"/>
                        <a:ea typeface="+mn-ea"/>
                        <a:cs typeface="+mn-cs"/>
                      </a:endParaRPr>
                    </a:p>
                  </a:txBody>
                  <a:tcPr/>
                </a:tc>
                <a:tc>
                  <a:txBody>
                    <a:bodyPr/>
                    <a:lstStyle/>
                    <a:p>
                      <a:pPr latinLnBrk="0"/>
                      <a:r>
                        <a:rPr lang="en-US" altLang="ko-KR" sz="1400" kern="1200" dirty="0" smtClean="0">
                          <a:solidFill>
                            <a:schemeClr val="tx1"/>
                          </a:solidFill>
                          <a:latin typeface="Calibri"/>
                          <a:ea typeface="+mn-ea"/>
                          <a:cs typeface="+mn-cs"/>
                        </a:rPr>
                        <a:t>See 8.1.2</a:t>
                      </a:r>
                      <a:endParaRPr lang="ko-KR" altLang="en-US" sz="1400" kern="1200" dirty="0">
                        <a:solidFill>
                          <a:schemeClr val="tx1"/>
                        </a:solidFill>
                        <a:latin typeface="Calibri"/>
                        <a:ea typeface="+mn-ea"/>
                        <a:cs typeface="+mn-cs"/>
                      </a:endParaRPr>
                    </a:p>
                  </a:txBody>
                  <a:tcPr/>
                </a:tc>
                <a:tc>
                  <a:txBody>
                    <a:bodyPr/>
                    <a:lstStyle/>
                    <a:p>
                      <a:pPr marL="0" marR="0" indent="0" algn="l" defTabSz="914400" rtl="0" eaLnBrk="1" fontAlgn="base" latinLnBrk="1" hangingPunct="1">
                        <a:lnSpc>
                          <a:spcPct val="100000"/>
                        </a:lnSpc>
                        <a:spcBef>
                          <a:spcPts val="0"/>
                        </a:spcBef>
                        <a:spcAft>
                          <a:spcPts val="0"/>
                        </a:spcAft>
                        <a:buClrTx/>
                        <a:buSzTx/>
                        <a:buFontTx/>
                        <a:buNone/>
                        <a:tabLst/>
                        <a:defRPr/>
                      </a:pPr>
                      <a:r>
                        <a:rPr lang="en-US" altLang="ko-KR" sz="1400" kern="1200" dirty="0" smtClean="0">
                          <a:solidFill>
                            <a:schemeClr val="tx1"/>
                          </a:solidFill>
                          <a:latin typeface="Calibri"/>
                          <a:ea typeface="+mn-ea"/>
                          <a:cs typeface="+mn-cs"/>
                        </a:rPr>
                        <a:t>The channel page that the coordinator intends to use for all future communications.</a:t>
                      </a:r>
                      <a:endParaRPr lang="ko-KR" altLang="en-US" sz="1400" kern="1200" dirty="0" smtClean="0">
                        <a:solidFill>
                          <a:schemeClr val="tx1"/>
                        </a:solidFill>
                        <a:latin typeface="Calibri"/>
                        <a:ea typeface="+mn-ea"/>
                        <a:cs typeface="+mn-cs"/>
                      </a:endParaRPr>
                    </a:p>
                  </a:txBody>
                  <a:tcPr/>
                </a:tc>
              </a:tr>
              <a:tr h="468093">
                <a:tc>
                  <a:txBody>
                    <a:bodyPr/>
                    <a:lstStyle/>
                    <a:p>
                      <a:pPr latinLnBrk="0"/>
                      <a:r>
                        <a:rPr lang="en-US" altLang="ko-KR" sz="1400" kern="1200" dirty="0" err="1" smtClean="0">
                          <a:solidFill>
                            <a:schemeClr val="tx1"/>
                          </a:solidFill>
                          <a:latin typeface="Calibri"/>
                          <a:ea typeface="+mn-ea"/>
                          <a:cs typeface="+mn-cs"/>
                        </a:rPr>
                        <a:t>StartingChNum</a:t>
                      </a:r>
                      <a:endParaRPr lang="ko-KR" altLang="en-US" sz="1400" kern="1200" dirty="0">
                        <a:solidFill>
                          <a:schemeClr val="tx1"/>
                        </a:solidFill>
                        <a:latin typeface="Calibri"/>
                        <a:ea typeface="+mn-ea"/>
                        <a:cs typeface="+mn-cs"/>
                      </a:endParaRPr>
                    </a:p>
                  </a:txBody>
                  <a:tcPr/>
                </a:tc>
                <a:tc>
                  <a:txBody>
                    <a:bodyPr/>
                    <a:lstStyle/>
                    <a:p>
                      <a:pPr latinLnBrk="0"/>
                      <a:r>
                        <a:rPr lang="en-US" altLang="ko-KR" sz="1400" kern="1200" dirty="0" smtClean="0">
                          <a:solidFill>
                            <a:schemeClr val="tx1"/>
                          </a:solidFill>
                          <a:latin typeface="Calibri"/>
                          <a:ea typeface="+mn-ea"/>
                          <a:cs typeface="+mn-cs"/>
                        </a:rPr>
                        <a:t>PHY Channel ID</a:t>
                      </a:r>
                      <a:endParaRPr lang="ko-KR" altLang="en-US" sz="1400" kern="1200" dirty="0">
                        <a:solidFill>
                          <a:schemeClr val="tx1"/>
                        </a:solidFill>
                        <a:latin typeface="Calibri"/>
                        <a:ea typeface="+mn-ea"/>
                        <a:cs typeface="+mn-cs"/>
                      </a:endParaRPr>
                    </a:p>
                  </a:txBody>
                  <a:tcPr/>
                </a:tc>
                <a:tc>
                  <a:txBody>
                    <a:bodyPr/>
                    <a:lstStyle/>
                    <a:p>
                      <a:pPr latinLnBrk="0"/>
                      <a:r>
                        <a:rPr lang="en-US" altLang="ko-KR" sz="1400" kern="1200" dirty="0" smtClean="0">
                          <a:solidFill>
                            <a:schemeClr val="tx1"/>
                          </a:solidFill>
                          <a:latin typeface="Calibri"/>
                          <a:ea typeface="+mn-ea"/>
                          <a:cs typeface="+mn-cs"/>
                        </a:rPr>
                        <a:t>See 8.1.2</a:t>
                      </a:r>
                      <a:endParaRPr lang="ko-KR" altLang="en-US" sz="1400" kern="1200" dirty="0">
                        <a:solidFill>
                          <a:schemeClr val="tx1"/>
                        </a:solidFill>
                        <a:latin typeface="Calibri"/>
                        <a:ea typeface="+mn-ea"/>
                        <a:cs typeface="+mn-cs"/>
                      </a:endParaRPr>
                    </a:p>
                  </a:txBody>
                  <a:tcPr/>
                </a:tc>
                <a:tc>
                  <a:txBody>
                    <a:bodyPr/>
                    <a:lstStyle/>
                    <a:p>
                      <a:pPr marL="0" marR="0" indent="0" algn="l" defTabSz="914400" rtl="0" eaLnBrk="1" fontAlgn="base" latinLnBrk="1" hangingPunct="1">
                        <a:lnSpc>
                          <a:spcPct val="100000"/>
                        </a:lnSpc>
                        <a:spcBef>
                          <a:spcPts val="0"/>
                        </a:spcBef>
                        <a:spcAft>
                          <a:spcPts val="0"/>
                        </a:spcAft>
                        <a:buClrTx/>
                        <a:buSzTx/>
                        <a:buFontTx/>
                        <a:buNone/>
                        <a:tabLst/>
                        <a:defRPr/>
                      </a:pPr>
                      <a:r>
                        <a:rPr lang="en-US" altLang="ko-KR" sz="1400" kern="1200" dirty="0" smtClean="0">
                          <a:solidFill>
                            <a:schemeClr val="tx1"/>
                          </a:solidFill>
                          <a:latin typeface="Calibri"/>
                          <a:ea typeface="+mn-ea"/>
                          <a:cs typeface="+mn-cs"/>
                        </a:rPr>
                        <a:t>The lowest channel number, which is assigned by the parent PAN coordinator</a:t>
                      </a:r>
                      <a:endParaRPr lang="ko-KR" altLang="en-US" sz="1400" kern="1200" dirty="0" smtClean="0">
                        <a:solidFill>
                          <a:schemeClr val="tx1"/>
                        </a:solidFill>
                        <a:latin typeface="Calibri"/>
                        <a:ea typeface="+mn-ea"/>
                        <a:cs typeface="+mn-cs"/>
                      </a:endParaRPr>
                    </a:p>
                  </a:txBody>
                  <a:tcPr/>
                </a:tc>
              </a:tr>
              <a:tr h="468093">
                <a:tc>
                  <a:txBody>
                    <a:bodyPr/>
                    <a:lstStyle/>
                    <a:p>
                      <a:pPr latinLnBrk="0"/>
                      <a:r>
                        <a:rPr lang="en-US" altLang="ko-KR" sz="1400" kern="1200" dirty="0" err="1" smtClean="0">
                          <a:solidFill>
                            <a:schemeClr val="tx1"/>
                          </a:solidFill>
                          <a:latin typeface="Calibri"/>
                          <a:ea typeface="+mn-ea"/>
                          <a:cs typeface="+mn-cs"/>
                        </a:rPr>
                        <a:t>EndingChNum</a:t>
                      </a:r>
                      <a:endParaRPr lang="ko-KR" altLang="en-US" sz="1400" kern="1200" dirty="0">
                        <a:solidFill>
                          <a:schemeClr val="tx1"/>
                        </a:solidFill>
                        <a:latin typeface="Calibri"/>
                        <a:ea typeface="+mn-ea"/>
                        <a:cs typeface="+mn-cs"/>
                      </a:endParaRPr>
                    </a:p>
                  </a:txBody>
                  <a:tcPr/>
                </a:tc>
                <a:tc>
                  <a:txBody>
                    <a:bodyPr/>
                    <a:lstStyle/>
                    <a:p>
                      <a:pPr latinLnBrk="0"/>
                      <a:r>
                        <a:rPr lang="en-US" altLang="ko-KR" sz="1400" kern="1200" dirty="0" smtClean="0">
                          <a:solidFill>
                            <a:schemeClr val="tx1"/>
                          </a:solidFill>
                          <a:latin typeface="Calibri"/>
                          <a:ea typeface="+mn-ea"/>
                          <a:cs typeface="+mn-cs"/>
                        </a:rPr>
                        <a:t>PHY Channel ID</a:t>
                      </a:r>
                      <a:endParaRPr lang="ko-KR" altLang="en-US" sz="1400" kern="1200" dirty="0">
                        <a:solidFill>
                          <a:schemeClr val="tx1"/>
                        </a:solidFill>
                        <a:latin typeface="Calibri"/>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400" kern="1200" dirty="0" smtClean="0">
                          <a:solidFill>
                            <a:schemeClr val="tx1"/>
                          </a:solidFill>
                          <a:latin typeface="Calibri"/>
                          <a:ea typeface="+mn-ea"/>
                          <a:cs typeface="+mn-cs"/>
                        </a:rPr>
                        <a:t>See 8.1.2</a:t>
                      </a:r>
                      <a:endParaRPr lang="ko-KR" altLang="en-US" sz="1400" kern="1200" dirty="0" smtClean="0">
                        <a:solidFill>
                          <a:schemeClr val="tx1"/>
                        </a:solidFill>
                        <a:latin typeface="Calibri"/>
                        <a:ea typeface="+mn-ea"/>
                        <a:cs typeface="+mn-cs"/>
                      </a:endParaRPr>
                    </a:p>
                  </a:txBody>
                  <a:tcPr/>
                </a:tc>
                <a:tc>
                  <a:txBody>
                    <a:bodyPr/>
                    <a:lstStyle/>
                    <a:p>
                      <a:pPr marL="0" marR="0" indent="0" algn="l" defTabSz="914400" rtl="0" eaLnBrk="1" fontAlgn="base" latinLnBrk="1" hangingPunct="1">
                        <a:lnSpc>
                          <a:spcPct val="100000"/>
                        </a:lnSpc>
                        <a:spcBef>
                          <a:spcPts val="0"/>
                        </a:spcBef>
                        <a:spcAft>
                          <a:spcPts val="0"/>
                        </a:spcAft>
                        <a:buClrTx/>
                        <a:buSzTx/>
                        <a:buFontTx/>
                        <a:buNone/>
                        <a:tabLst/>
                        <a:defRPr/>
                      </a:pPr>
                      <a:r>
                        <a:rPr lang="en-US" altLang="ko-KR" sz="1400" kern="1200" dirty="0" smtClean="0">
                          <a:solidFill>
                            <a:schemeClr val="tx1"/>
                          </a:solidFill>
                          <a:latin typeface="Calibri"/>
                          <a:ea typeface="+mn-ea"/>
                          <a:cs typeface="+mn-cs"/>
                        </a:rPr>
                        <a:t>The highest channel number, which is assigned by the parent PAN coordinator</a:t>
                      </a:r>
                      <a:endParaRPr lang="ko-KR" altLang="en-US" sz="1400" kern="1200" dirty="0" smtClean="0">
                        <a:solidFill>
                          <a:schemeClr val="tx1"/>
                        </a:solidFill>
                        <a:latin typeface="Calibri"/>
                        <a:ea typeface="+mn-ea"/>
                        <a:cs typeface="+mn-cs"/>
                      </a:endParaRPr>
                    </a:p>
                  </a:txBody>
                  <a:tcPr/>
                </a:tc>
              </a:tr>
            </a:tbl>
          </a:graphicData>
        </a:graphic>
      </p:graphicFrame>
    </p:spTree>
    <p:extLst>
      <p:ext uri="{BB962C8B-B14F-4D97-AF65-F5344CB8AC3E}">
        <p14:creationId xmlns="" xmlns:p14="http://schemas.microsoft.com/office/powerpoint/2010/main" val="6320691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sz="2800" b="1" dirty="0" smtClean="0"/>
              <a:t>6.2.23.3 MLME-DBS.response (p48)</a:t>
            </a:r>
            <a:br>
              <a:rPr lang="en-US" altLang="ko-KR" sz="2800" b="1" dirty="0" smtClean="0"/>
            </a:br>
            <a:r>
              <a:rPr lang="en-US" altLang="ko-KR" sz="2800" b="1" dirty="0" smtClean="0">
                <a:solidFill>
                  <a:schemeClr val="tx1"/>
                </a:solidFill>
              </a:rPr>
              <a:t>Table 16—MLME-DBS.response Parameters </a:t>
            </a:r>
            <a:r>
              <a:rPr lang="en-US" altLang="ko-KR" sz="2800" b="1" dirty="0" smtClean="0">
                <a:solidFill>
                  <a:srgbClr val="0000FF"/>
                </a:solidFill>
              </a:rPr>
              <a:t>(after)</a:t>
            </a:r>
            <a:endParaRPr lang="ko-KR" altLang="en-US" sz="2800" dirty="0">
              <a:solidFill>
                <a:srgbClr val="0000FF"/>
              </a:solidFill>
            </a:endParaRPr>
          </a:p>
        </p:txBody>
      </p:sp>
      <p:graphicFrame>
        <p:nvGraphicFramePr>
          <p:cNvPr id="4" name="내용 개체 틀 3"/>
          <p:cNvGraphicFramePr>
            <a:graphicFrameLocks noGrp="1"/>
          </p:cNvGraphicFramePr>
          <p:nvPr>
            <p:ph idx="1"/>
            <p:extLst>
              <p:ext uri="{D42A27DB-BD31-4B8C-83A1-F6EECF244321}">
                <p14:modId xmlns="" xmlns:p14="http://schemas.microsoft.com/office/powerpoint/2010/main" val="467807899"/>
              </p:ext>
            </p:extLst>
          </p:nvPr>
        </p:nvGraphicFramePr>
        <p:xfrm>
          <a:off x="251520" y="2475303"/>
          <a:ext cx="8640960" cy="1457753"/>
        </p:xfrm>
        <a:graphic>
          <a:graphicData uri="http://schemas.openxmlformats.org/drawingml/2006/table">
            <a:tbl>
              <a:tblPr firstRow="1" bandRow="1">
                <a:tableStyleId>{5C22544A-7EE6-4342-B048-85BDC9FD1C3A}</a:tableStyleId>
              </a:tblPr>
              <a:tblGrid>
                <a:gridCol w="2159000"/>
                <a:gridCol w="1601096"/>
                <a:gridCol w="1424480"/>
                <a:gridCol w="3456384"/>
              </a:tblGrid>
              <a:tr h="238553">
                <a:tc>
                  <a:txBody>
                    <a:bodyPr/>
                    <a:lstStyle/>
                    <a:p>
                      <a:pPr algn="ctr">
                        <a:spcAft>
                          <a:spcPts val="0"/>
                        </a:spcAft>
                      </a:pPr>
                      <a:r>
                        <a:rPr lang="en-GB" sz="1400" b="1" dirty="0">
                          <a:solidFill>
                            <a:schemeClr val="tx1"/>
                          </a:solidFill>
                          <a:effectLst/>
                          <a:latin typeface="TimesNewRoman,Bold"/>
                          <a:ea typeface="바탕"/>
                          <a:cs typeface="TimesNewRoman,Bold"/>
                        </a:rPr>
                        <a:t>Name</a:t>
                      </a:r>
                      <a:endParaRPr lang="ko-KR" sz="1400" dirty="0">
                        <a:solidFill>
                          <a:schemeClr val="tx1"/>
                        </a:solidFill>
                        <a:effectLst/>
                        <a:latin typeface="Times New Roman"/>
                        <a:ea typeface="바탕"/>
                      </a:endParaRPr>
                    </a:p>
                  </a:txBody>
                  <a:tcPr marL="68580" marR="68580" marT="0" marB="0" anchor="ctr"/>
                </a:tc>
                <a:tc>
                  <a:txBody>
                    <a:bodyPr/>
                    <a:lstStyle/>
                    <a:p>
                      <a:pPr algn="ctr">
                        <a:spcAft>
                          <a:spcPts val="0"/>
                        </a:spcAft>
                      </a:pPr>
                      <a:r>
                        <a:rPr lang="en-GB" sz="1400" b="1">
                          <a:solidFill>
                            <a:schemeClr val="tx1"/>
                          </a:solidFill>
                          <a:effectLst/>
                          <a:latin typeface="TimesNewRoman,Bold"/>
                          <a:ea typeface="바탕"/>
                          <a:cs typeface="TimesNewRoman,Bold"/>
                        </a:rPr>
                        <a:t>Type</a:t>
                      </a:r>
                      <a:endParaRPr lang="ko-KR" sz="1400">
                        <a:solidFill>
                          <a:schemeClr val="tx1"/>
                        </a:solidFill>
                        <a:effectLst/>
                        <a:latin typeface="Times New Roman"/>
                        <a:ea typeface="바탕"/>
                      </a:endParaRPr>
                    </a:p>
                  </a:txBody>
                  <a:tcPr marL="68580" marR="68580" marT="0" marB="0" anchor="ctr"/>
                </a:tc>
                <a:tc>
                  <a:txBody>
                    <a:bodyPr/>
                    <a:lstStyle/>
                    <a:p>
                      <a:pPr algn="ctr">
                        <a:spcAft>
                          <a:spcPts val="0"/>
                        </a:spcAft>
                      </a:pPr>
                      <a:r>
                        <a:rPr lang="en-GB" sz="1400" b="1" dirty="0">
                          <a:solidFill>
                            <a:schemeClr val="tx1"/>
                          </a:solidFill>
                          <a:effectLst/>
                          <a:latin typeface="TimesNewRoman,Bold"/>
                          <a:ea typeface="바탕"/>
                          <a:cs typeface="TimesNewRoman,Bold"/>
                        </a:rPr>
                        <a:t>Valid range</a:t>
                      </a:r>
                      <a:endParaRPr lang="ko-KR" sz="1400" dirty="0">
                        <a:solidFill>
                          <a:schemeClr val="tx1"/>
                        </a:solidFill>
                        <a:effectLst/>
                        <a:latin typeface="Times New Roman"/>
                        <a:ea typeface="바탕"/>
                      </a:endParaRPr>
                    </a:p>
                  </a:txBody>
                  <a:tcPr marL="68580" marR="68580" marT="0" marB="0" anchor="ctr"/>
                </a:tc>
                <a:tc>
                  <a:txBody>
                    <a:bodyPr/>
                    <a:lstStyle/>
                    <a:p>
                      <a:pPr algn="ctr">
                        <a:spcAft>
                          <a:spcPts val="0"/>
                        </a:spcAft>
                      </a:pPr>
                      <a:r>
                        <a:rPr lang="en-GB" sz="1400" b="1" dirty="0">
                          <a:solidFill>
                            <a:schemeClr val="tx1"/>
                          </a:solidFill>
                          <a:effectLst/>
                          <a:latin typeface="TimesNewRoman,Bold"/>
                          <a:ea typeface="바탕"/>
                          <a:cs typeface="TimesNewRoman,Bold"/>
                        </a:rPr>
                        <a:t>Description</a:t>
                      </a:r>
                      <a:endParaRPr lang="ko-KR" sz="1400" dirty="0">
                        <a:solidFill>
                          <a:schemeClr val="tx1"/>
                        </a:solidFill>
                        <a:effectLst/>
                        <a:latin typeface="Times New Roman"/>
                        <a:ea typeface="바탕"/>
                      </a:endParaRPr>
                    </a:p>
                  </a:txBody>
                  <a:tcPr marL="68580" marR="68580" marT="0" marB="0" anchor="ctr"/>
                </a:tc>
              </a:tr>
              <a:tr h="275349">
                <a:tc>
                  <a:txBody>
                    <a:bodyPr/>
                    <a:lstStyle/>
                    <a:p>
                      <a:pPr latinLnBrk="0"/>
                      <a:r>
                        <a:rPr lang="en-US" altLang="ko-KR" sz="1400" dirty="0" smtClean="0">
                          <a:solidFill>
                            <a:schemeClr val="tx1"/>
                          </a:solidFill>
                          <a:latin typeface="Calibri"/>
                        </a:rPr>
                        <a:t>SecurityLevel</a:t>
                      </a:r>
                      <a:endParaRPr lang="ko-KR" altLang="en-US" sz="1400" dirty="0">
                        <a:solidFill>
                          <a:schemeClr val="tx1"/>
                        </a:solidFill>
                      </a:endParaRPr>
                    </a:p>
                  </a:txBody>
                  <a:tcPr/>
                </a:tc>
                <a:tc rowSpan="4" gridSpan="3">
                  <a:txBody>
                    <a:bodyPr/>
                    <a:lstStyle/>
                    <a:p>
                      <a:pPr latinLnBrk="0"/>
                      <a:r>
                        <a:rPr lang="en-US" altLang="ko-KR" sz="1400" dirty="0" smtClean="0">
                          <a:solidFill>
                            <a:schemeClr val="tx1"/>
                          </a:solidFill>
                          <a:latin typeface="Calibri"/>
                        </a:rPr>
                        <a:t>As  defined  in  Table  48 </a:t>
                      </a:r>
                      <a:endParaRPr lang="ko-KR" altLang="en-US" sz="1400" dirty="0">
                        <a:solidFill>
                          <a:schemeClr val="tx1"/>
                        </a:solidFill>
                      </a:endParaRPr>
                    </a:p>
                  </a:txBody>
                  <a:tcPr anchor="ctr"/>
                </a:tc>
                <a:tc rowSpan="4" hMerge="1">
                  <a:txBody>
                    <a:bodyPr/>
                    <a:lstStyle/>
                    <a:p>
                      <a:pPr latinLnBrk="1"/>
                      <a:endParaRPr lang="ko-KR" altLang="en-US" sz="1000" dirty="0"/>
                    </a:p>
                  </a:txBody>
                  <a:tcPr/>
                </a:tc>
                <a:tc rowSpan="4" hMerge="1">
                  <a:txBody>
                    <a:bodyPr/>
                    <a:lstStyle/>
                    <a:p>
                      <a:pPr latinLnBrk="1"/>
                      <a:endParaRPr lang="ko-KR" altLang="en-US" sz="1000" dirty="0"/>
                    </a:p>
                  </a:txBody>
                  <a:tcPr/>
                </a:tc>
              </a:tr>
              <a:tr h="275349">
                <a:tc>
                  <a:txBody>
                    <a:bodyPr/>
                    <a:lstStyle/>
                    <a:p>
                      <a:pPr latinLnBrk="0"/>
                      <a:r>
                        <a:rPr lang="en-US" altLang="ko-KR" sz="1400" dirty="0" smtClean="0">
                          <a:solidFill>
                            <a:schemeClr val="tx1"/>
                          </a:solidFill>
                          <a:latin typeface="Calibri"/>
                        </a:rPr>
                        <a:t>KeyIdMode</a:t>
                      </a:r>
                      <a:endParaRPr lang="ko-KR" altLang="en-US" sz="1400" dirty="0">
                        <a:solidFill>
                          <a:schemeClr val="tx1"/>
                        </a:solidFill>
                      </a:endParaRPr>
                    </a:p>
                  </a:txBody>
                  <a:tcPr/>
                </a:tc>
                <a:tc gridSpan="3" vMerge="1">
                  <a:txBody>
                    <a:bodyPr/>
                    <a:lstStyle/>
                    <a:p>
                      <a:pPr latinLnBrk="1"/>
                      <a:endParaRPr lang="ko-KR" altLang="en-US" sz="1400"/>
                    </a:p>
                  </a:txBody>
                  <a:tcPr/>
                </a:tc>
                <a:tc hMerge="1" vMerge="1">
                  <a:txBody>
                    <a:bodyPr/>
                    <a:lstStyle/>
                    <a:p>
                      <a:pPr latinLnBrk="1"/>
                      <a:endParaRPr lang="ko-KR" altLang="en-US" sz="1400" dirty="0"/>
                    </a:p>
                  </a:txBody>
                  <a:tcPr/>
                </a:tc>
                <a:tc hMerge="1" vMerge="1">
                  <a:txBody>
                    <a:bodyPr/>
                    <a:lstStyle/>
                    <a:p>
                      <a:pPr latinLnBrk="1"/>
                      <a:endParaRPr lang="ko-KR" altLang="en-US" sz="1400" dirty="0"/>
                    </a:p>
                  </a:txBody>
                  <a:tcPr/>
                </a:tc>
              </a:tr>
              <a:tr h="275349">
                <a:tc>
                  <a:txBody>
                    <a:bodyPr/>
                    <a:lstStyle/>
                    <a:p>
                      <a:pPr latinLnBrk="0"/>
                      <a:r>
                        <a:rPr lang="en-US" altLang="ko-KR" sz="1400" dirty="0" smtClean="0">
                          <a:solidFill>
                            <a:schemeClr val="tx1"/>
                          </a:solidFill>
                          <a:latin typeface="Calibri"/>
                        </a:rPr>
                        <a:t>KeySource</a:t>
                      </a:r>
                      <a:endParaRPr lang="ko-KR" altLang="en-US" sz="1400" dirty="0">
                        <a:solidFill>
                          <a:schemeClr val="tx1"/>
                        </a:solidFill>
                      </a:endParaRPr>
                    </a:p>
                  </a:txBody>
                  <a:tcPr/>
                </a:tc>
                <a:tc gridSpan="3" vMerge="1">
                  <a:txBody>
                    <a:bodyPr/>
                    <a:lstStyle/>
                    <a:p>
                      <a:pPr latinLnBrk="1"/>
                      <a:endParaRPr lang="ko-KR" altLang="en-US" sz="1400"/>
                    </a:p>
                  </a:txBody>
                  <a:tcPr/>
                </a:tc>
                <a:tc hMerge="1" vMerge="1">
                  <a:txBody>
                    <a:bodyPr/>
                    <a:lstStyle/>
                    <a:p>
                      <a:pPr latinLnBrk="1"/>
                      <a:endParaRPr lang="ko-KR" altLang="en-US" sz="1400" dirty="0"/>
                    </a:p>
                  </a:txBody>
                  <a:tcPr/>
                </a:tc>
                <a:tc hMerge="1" vMerge="1">
                  <a:txBody>
                    <a:bodyPr/>
                    <a:lstStyle/>
                    <a:p>
                      <a:pPr latinLnBrk="1"/>
                      <a:endParaRPr lang="ko-KR" altLang="en-US" sz="1400" dirty="0"/>
                    </a:p>
                  </a:txBody>
                  <a:tcPr/>
                </a:tc>
              </a:tr>
              <a:tr h="27534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400" dirty="0" smtClean="0">
                          <a:solidFill>
                            <a:schemeClr val="tx1"/>
                          </a:solidFill>
                          <a:latin typeface="Calibri"/>
                        </a:rPr>
                        <a:t>KeyIndex</a:t>
                      </a:r>
                      <a:endParaRPr lang="ko-KR" altLang="en-US" sz="1400" dirty="0" smtClean="0">
                        <a:solidFill>
                          <a:schemeClr val="tx1"/>
                        </a:solidFill>
                      </a:endParaRPr>
                    </a:p>
                  </a:txBody>
                  <a:tcPr/>
                </a:tc>
                <a:tc gridSpan="3" vMerge="1">
                  <a:txBody>
                    <a:bodyPr/>
                    <a:lstStyle/>
                    <a:p>
                      <a:pPr latinLnBrk="1"/>
                      <a:endParaRPr lang="ko-KR" altLang="en-US" sz="1400"/>
                    </a:p>
                  </a:txBody>
                  <a:tcPr/>
                </a:tc>
                <a:tc hMerge="1" vMerge="1">
                  <a:txBody>
                    <a:bodyPr/>
                    <a:lstStyle/>
                    <a:p>
                      <a:pPr latinLnBrk="1"/>
                      <a:endParaRPr lang="ko-KR" altLang="en-US" sz="1400" dirty="0"/>
                    </a:p>
                  </a:txBody>
                  <a:tcPr/>
                </a:tc>
                <a:tc hMerge="1" vMerge="1">
                  <a:txBody>
                    <a:bodyPr/>
                    <a:lstStyle/>
                    <a:p>
                      <a:pPr latinLnBrk="1"/>
                      <a:endParaRPr lang="ko-KR" altLang="en-US" sz="1400" dirty="0"/>
                    </a:p>
                  </a:txBody>
                  <a:tcPr/>
                </a:tc>
              </a:tr>
            </a:tbl>
          </a:graphicData>
        </a:graphic>
      </p:graphicFrame>
      <p:sp>
        <p:nvSpPr>
          <p:cNvPr id="5" name="TextBox 4"/>
          <p:cNvSpPr txBox="1"/>
          <p:nvPr/>
        </p:nvSpPr>
        <p:spPr>
          <a:xfrm>
            <a:off x="467544" y="1916832"/>
            <a:ext cx="2314801" cy="400110"/>
          </a:xfrm>
          <a:prstGeom prst="rect">
            <a:avLst/>
          </a:prstGeom>
          <a:noFill/>
        </p:spPr>
        <p:txBody>
          <a:bodyPr wrap="none" rtlCol="0">
            <a:spAutoFit/>
          </a:bodyPr>
          <a:lstStyle/>
          <a:p>
            <a:r>
              <a:rPr lang="en-US" sz="2000" dirty="0" smtClean="0"/>
              <a:t>Table 16 (continued)</a:t>
            </a:r>
            <a:endParaRPr lang="en-US" sz="2000" dirty="0"/>
          </a:p>
        </p:txBody>
      </p:sp>
    </p:spTree>
    <p:extLst>
      <p:ext uri="{BB962C8B-B14F-4D97-AF65-F5344CB8AC3E}">
        <p14:creationId xmlns="" xmlns:p14="http://schemas.microsoft.com/office/powerpoint/2010/main" val="18689960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sz="2800" b="1" dirty="0" smtClean="0"/>
              <a:t>6.2.23.4 MLME-DBS.confirm (p49)</a:t>
            </a:r>
            <a:br>
              <a:rPr lang="en-US" altLang="ko-KR" sz="2800" b="1" dirty="0" smtClean="0"/>
            </a:br>
            <a:r>
              <a:rPr lang="en-US" altLang="ko-KR" sz="2800" b="1" dirty="0" smtClean="0">
                <a:solidFill>
                  <a:schemeClr val="tx1"/>
                </a:solidFill>
              </a:rPr>
              <a:t>Table 17—MLME-DBS.confirm Parameters </a:t>
            </a:r>
            <a:r>
              <a:rPr lang="en-US" altLang="ko-KR" sz="2800" b="1" dirty="0" smtClean="0">
                <a:solidFill>
                  <a:srgbClr val="0000FF"/>
                </a:solidFill>
              </a:rPr>
              <a:t>(before)</a:t>
            </a:r>
            <a:endParaRPr lang="ko-KR" altLang="en-US" sz="2800" dirty="0">
              <a:solidFill>
                <a:srgbClr val="0000FF"/>
              </a:solidFill>
            </a:endParaRPr>
          </a:p>
        </p:txBody>
      </p:sp>
      <p:graphicFrame>
        <p:nvGraphicFramePr>
          <p:cNvPr id="4" name="내용 개체 틀 3"/>
          <p:cNvGraphicFramePr>
            <a:graphicFrameLocks noGrp="1"/>
          </p:cNvGraphicFramePr>
          <p:nvPr>
            <p:ph idx="1"/>
            <p:extLst>
              <p:ext uri="{D42A27DB-BD31-4B8C-83A1-F6EECF244321}">
                <p14:modId xmlns="" xmlns:p14="http://schemas.microsoft.com/office/powerpoint/2010/main" val="1518915008"/>
              </p:ext>
            </p:extLst>
          </p:nvPr>
        </p:nvGraphicFramePr>
        <p:xfrm>
          <a:off x="251520" y="1934418"/>
          <a:ext cx="8640960" cy="3510806"/>
        </p:xfrm>
        <a:graphic>
          <a:graphicData uri="http://schemas.openxmlformats.org/drawingml/2006/table">
            <a:tbl>
              <a:tblPr firstRow="1" bandRow="1">
                <a:tableStyleId>{5C22544A-7EE6-4342-B048-85BDC9FD1C3A}</a:tableStyleId>
              </a:tblPr>
              <a:tblGrid>
                <a:gridCol w="2159000"/>
                <a:gridCol w="1601096"/>
                <a:gridCol w="1424480"/>
                <a:gridCol w="3456384"/>
              </a:tblGrid>
              <a:tr h="238553">
                <a:tc>
                  <a:txBody>
                    <a:bodyPr/>
                    <a:lstStyle/>
                    <a:p>
                      <a:pPr algn="ctr">
                        <a:spcAft>
                          <a:spcPts val="0"/>
                        </a:spcAft>
                      </a:pPr>
                      <a:r>
                        <a:rPr lang="en-GB" sz="1400" b="1" dirty="0">
                          <a:solidFill>
                            <a:schemeClr val="tx1"/>
                          </a:solidFill>
                          <a:effectLst/>
                          <a:latin typeface="TimesNewRoman,Bold"/>
                          <a:ea typeface="바탕"/>
                          <a:cs typeface="TimesNewRoman,Bold"/>
                        </a:rPr>
                        <a:t>Name</a:t>
                      </a:r>
                      <a:endParaRPr lang="ko-KR" sz="1400" dirty="0">
                        <a:solidFill>
                          <a:schemeClr val="tx1"/>
                        </a:solidFill>
                        <a:effectLst/>
                        <a:latin typeface="Times New Roman"/>
                        <a:ea typeface="바탕"/>
                      </a:endParaRPr>
                    </a:p>
                  </a:txBody>
                  <a:tcPr marL="68580" marR="68580" marT="0" marB="0" anchor="ctr"/>
                </a:tc>
                <a:tc>
                  <a:txBody>
                    <a:bodyPr/>
                    <a:lstStyle/>
                    <a:p>
                      <a:pPr algn="ctr">
                        <a:spcAft>
                          <a:spcPts val="0"/>
                        </a:spcAft>
                      </a:pPr>
                      <a:r>
                        <a:rPr lang="en-GB" sz="1400" b="1">
                          <a:solidFill>
                            <a:schemeClr val="tx1"/>
                          </a:solidFill>
                          <a:effectLst/>
                          <a:latin typeface="TimesNewRoman,Bold"/>
                          <a:ea typeface="바탕"/>
                          <a:cs typeface="TimesNewRoman,Bold"/>
                        </a:rPr>
                        <a:t>Type</a:t>
                      </a:r>
                      <a:endParaRPr lang="ko-KR" sz="1400">
                        <a:solidFill>
                          <a:schemeClr val="tx1"/>
                        </a:solidFill>
                        <a:effectLst/>
                        <a:latin typeface="Times New Roman"/>
                        <a:ea typeface="바탕"/>
                      </a:endParaRPr>
                    </a:p>
                  </a:txBody>
                  <a:tcPr marL="68580" marR="68580" marT="0" marB="0" anchor="ctr"/>
                </a:tc>
                <a:tc>
                  <a:txBody>
                    <a:bodyPr/>
                    <a:lstStyle/>
                    <a:p>
                      <a:pPr algn="ctr">
                        <a:spcAft>
                          <a:spcPts val="0"/>
                        </a:spcAft>
                      </a:pPr>
                      <a:r>
                        <a:rPr lang="en-GB" sz="1400" b="1" dirty="0">
                          <a:solidFill>
                            <a:schemeClr val="tx1"/>
                          </a:solidFill>
                          <a:effectLst/>
                          <a:latin typeface="TimesNewRoman,Bold"/>
                          <a:ea typeface="바탕"/>
                          <a:cs typeface="TimesNewRoman,Bold"/>
                        </a:rPr>
                        <a:t>Valid range</a:t>
                      </a:r>
                      <a:endParaRPr lang="ko-KR" sz="1400" dirty="0">
                        <a:solidFill>
                          <a:schemeClr val="tx1"/>
                        </a:solidFill>
                        <a:effectLst/>
                        <a:latin typeface="Times New Roman"/>
                        <a:ea typeface="바탕"/>
                      </a:endParaRPr>
                    </a:p>
                  </a:txBody>
                  <a:tcPr marL="68580" marR="68580" marT="0" marB="0" anchor="ctr"/>
                </a:tc>
                <a:tc>
                  <a:txBody>
                    <a:bodyPr/>
                    <a:lstStyle/>
                    <a:p>
                      <a:pPr algn="ctr">
                        <a:spcAft>
                          <a:spcPts val="0"/>
                        </a:spcAft>
                      </a:pPr>
                      <a:r>
                        <a:rPr lang="en-GB" sz="1400" b="1" dirty="0">
                          <a:solidFill>
                            <a:schemeClr val="tx1"/>
                          </a:solidFill>
                          <a:effectLst/>
                          <a:latin typeface="TimesNewRoman,Bold"/>
                          <a:ea typeface="바탕"/>
                          <a:cs typeface="TimesNewRoman,Bold"/>
                        </a:rPr>
                        <a:t>Description</a:t>
                      </a:r>
                      <a:endParaRPr lang="ko-KR" sz="1400" dirty="0">
                        <a:solidFill>
                          <a:schemeClr val="tx1"/>
                        </a:solidFill>
                        <a:effectLst/>
                        <a:latin typeface="Times New Roman"/>
                        <a:ea typeface="바탕"/>
                      </a:endParaRPr>
                    </a:p>
                  </a:txBody>
                  <a:tcPr marL="68580" marR="68580" marT="0" marB="0" anchor="ctr"/>
                </a:tc>
              </a:tr>
              <a:tr h="468093">
                <a:tc>
                  <a:txBody>
                    <a:bodyPr/>
                    <a:lstStyle/>
                    <a:p>
                      <a:pPr latinLnBrk="0"/>
                      <a:r>
                        <a:rPr lang="en-US" altLang="ko-KR" sz="1400" kern="1200" dirty="0" err="1" smtClean="0">
                          <a:solidFill>
                            <a:schemeClr val="tx1"/>
                          </a:solidFill>
                          <a:latin typeface="Calibri"/>
                          <a:ea typeface="+mn-ea"/>
                          <a:cs typeface="+mn-cs"/>
                        </a:rPr>
                        <a:t>RequesterCoordAddr</a:t>
                      </a:r>
                      <a:endParaRPr lang="ko-KR" altLang="en-US" sz="1400" kern="1200" dirty="0">
                        <a:solidFill>
                          <a:schemeClr val="tx1"/>
                        </a:solidFill>
                        <a:latin typeface="Calibri"/>
                        <a:ea typeface="+mn-ea"/>
                        <a:cs typeface="+mn-cs"/>
                      </a:endParaRPr>
                    </a:p>
                  </a:txBody>
                  <a:tcPr/>
                </a:tc>
                <a:tc>
                  <a:txBody>
                    <a:bodyPr/>
                    <a:lstStyle/>
                    <a:p>
                      <a:pPr latinLnBrk="0"/>
                      <a:r>
                        <a:rPr lang="en-US" altLang="ko-KR" sz="1400" kern="1200" dirty="0" smtClean="0">
                          <a:solidFill>
                            <a:schemeClr val="tx1"/>
                          </a:solidFill>
                          <a:latin typeface="Calibri"/>
                          <a:ea typeface="+mn-ea"/>
                          <a:cs typeface="+mn-cs"/>
                        </a:rPr>
                        <a:t>Device  Short address </a:t>
                      </a:r>
                      <a:endParaRPr lang="ko-KR" altLang="en-US" sz="1400" kern="1200" dirty="0">
                        <a:solidFill>
                          <a:schemeClr val="tx1"/>
                        </a:solidFill>
                        <a:latin typeface="Calibri"/>
                        <a:ea typeface="+mn-ea"/>
                        <a:cs typeface="+mn-cs"/>
                      </a:endParaRPr>
                    </a:p>
                  </a:txBody>
                  <a:tcPr/>
                </a:tc>
                <a:tc>
                  <a:txBody>
                    <a:bodyPr/>
                    <a:lstStyle/>
                    <a:p>
                      <a:pPr latinLnBrk="0"/>
                      <a:r>
                        <a:rPr lang="en-US" altLang="ko-KR" sz="1400" kern="1200" dirty="0" smtClean="0">
                          <a:solidFill>
                            <a:schemeClr val="tx1"/>
                          </a:solidFill>
                          <a:latin typeface="Calibri"/>
                          <a:ea typeface="+mn-ea"/>
                          <a:cs typeface="+mn-cs"/>
                        </a:rPr>
                        <a:t>0x0000‐0xffff </a:t>
                      </a:r>
                      <a:endParaRPr lang="ko-KR" altLang="en-US" sz="1400" kern="1200" dirty="0">
                        <a:solidFill>
                          <a:schemeClr val="tx1"/>
                        </a:solidFill>
                        <a:latin typeface="Calibri"/>
                        <a:ea typeface="+mn-ea"/>
                        <a:cs typeface="+mn-cs"/>
                      </a:endParaRPr>
                    </a:p>
                  </a:txBody>
                  <a:tcPr/>
                </a:tc>
                <a:tc>
                  <a:txBody>
                    <a:bodyPr/>
                    <a:lstStyle/>
                    <a:p>
                      <a:pPr marL="0" marR="0" indent="0" algn="l" defTabSz="914400" rtl="0" eaLnBrk="1" fontAlgn="base" latinLnBrk="1" hangingPunct="1">
                        <a:lnSpc>
                          <a:spcPct val="100000"/>
                        </a:lnSpc>
                        <a:spcBef>
                          <a:spcPts val="0"/>
                        </a:spcBef>
                        <a:spcAft>
                          <a:spcPts val="0"/>
                        </a:spcAft>
                        <a:buClrTx/>
                        <a:buSzTx/>
                        <a:buFontTx/>
                        <a:buNone/>
                        <a:tabLst/>
                        <a:defRPr/>
                      </a:pPr>
                      <a:r>
                        <a:rPr lang="en-US" altLang="ko-KR" sz="1400" kern="1200" dirty="0" smtClean="0">
                          <a:solidFill>
                            <a:schemeClr val="tx1"/>
                          </a:solidFill>
                          <a:latin typeface="Calibri"/>
                          <a:ea typeface="+mn-ea"/>
                          <a:cs typeface="+mn-cs"/>
                        </a:rPr>
                        <a:t>The  short  device  address  of  the  (original)   source  requester  PAN   coordinator.</a:t>
                      </a:r>
                      <a:endParaRPr lang="ko-KR" altLang="en-US" sz="1400" kern="1200" dirty="0" smtClean="0">
                        <a:solidFill>
                          <a:schemeClr val="tx1"/>
                        </a:solidFill>
                        <a:latin typeface="Calibri"/>
                        <a:ea typeface="+mn-ea"/>
                        <a:cs typeface="+mn-cs"/>
                      </a:endParaRPr>
                    </a:p>
                  </a:txBody>
                  <a:tcPr/>
                </a:tc>
              </a:tr>
              <a:tr h="468093">
                <a:tc>
                  <a:txBody>
                    <a:bodyPr/>
                    <a:lstStyle/>
                    <a:p>
                      <a:pPr latinLnBrk="0"/>
                      <a:r>
                        <a:rPr lang="en-US" altLang="ko-KR" sz="1400" kern="1200" dirty="0" err="1" smtClean="0">
                          <a:solidFill>
                            <a:schemeClr val="tx1"/>
                          </a:solidFill>
                          <a:latin typeface="Calibri"/>
                          <a:ea typeface="+mn-ea"/>
                          <a:cs typeface="+mn-cs"/>
                        </a:rPr>
                        <a:t>DBSStartingSlot</a:t>
                      </a:r>
                      <a:endParaRPr lang="ko-KR" altLang="en-US" sz="1400" kern="1200" dirty="0">
                        <a:solidFill>
                          <a:schemeClr val="tx1"/>
                        </a:solidFill>
                        <a:latin typeface="Calibri"/>
                        <a:ea typeface="+mn-ea"/>
                        <a:cs typeface="+mn-cs"/>
                      </a:endParaRPr>
                    </a:p>
                  </a:txBody>
                  <a:tcPr/>
                </a:tc>
                <a:tc>
                  <a:txBody>
                    <a:bodyPr/>
                    <a:lstStyle/>
                    <a:p>
                      <a:pPr latinLnBrk="0"/>
                      <a:r>
                        <a:rPr lang="en-US" altLang="ko-KR" sz="1400" kern="1200" dirty="0" smtClean="0">
                          <a:solidFill>
                            <a:schemeClr val="tx1"/>
                          </a:solidFill>
                          <a:latin typeface="Calibri"/>
                          <a:ea typeface="+mn-ea"/>
                          <a:cs typeface="+mn-cs"/>
                        </a:rPr>
                        <a:t>Integer</a:t>
                      </a:r>
                      <a:endParaRPr lang="ko-KR" altLang="en-US" sz="1400" kern="1200" dirty="0">
                        <a:solidFill>
                          <a:schemeClr val="tx1"/>
                        </a:solidFill>
                        <a:latin typeface="Calibri"/>
                        <a:ea typeface="+mn-ea"/>
                        <a:cs typeface="+mn-cs"/>
                      </a:endParaRPr>
                    </a:p>
                  </a:txBody>
                  <a:tcPr/>
                </a:tc>
                <a:tc>
                  <a:txBody>
                    <a:bodyPr/>
                    <a:lstStyle/>
                    <a:p>
                      <a:pPr latinLnBrk="0"/>
                      <a:r>
                        <a:rPr lang="en-US" altLang="ko-KR" sz="1400" kern="1200" dirty="0" smtClean="0">
                          <a:solidFill>
                            <a:schemeClr val="tx1"/>
                          </a:solidFill>
                          <a:latin typeface="Calibri"/>
                          <a:ea typeface="+mn-ea"/>
                          <a:cs typeface="+mn-cs"/>
                        </a:rPr>
                        <a:t>See  [</a:t>
                      </a:r>
                      <a:r>
                        <a:rPr lang="en-US" altLang="ko-KR" sz="1400" kern="1200" dirty="0" err="1" smtClean="0">
                          <a:solidFill>
                            <a:schemeClr val="tx1"/>
                          </a:solidFill>
                          <a:latin typeface="Calibri"/>
                          <a:ea typeface="+mn-ea"/>
                          <a:cs typeface="+mn-cs"/>
                        </a:rPr>
                        <a:t>xref</a:t>
                      </a:r>
                      <a:r>
                        <a:rPr lang="en-US" altLang="ko-KR" sz="1400" kern="1200" dirty="0" smtClean="0">
                          <a:solidFill>
                            <a:schemeClr val="tx1"/>
                          </a:solidFill>
                          <a:latin typeface="Calibri"/>
                          <a:ea typeface="+mn-ea"/>
                          <a:cs typeface="+mn-cs"/>
                        </a:rPr>
                        <a:t>] </a:t>
                      </a:r>
                      <a:endParaRPr lang="ko-KR" altLang="en-US" sz="1400" kern="1200" dirty="0">
                        <a:solidFill>
                          <a:schemeClr val="tx1"/>
                        </a:solidFill>
                        <a:latin typeface="Calibri"/>
                        <a:ea typeface="+mn-ea"/>
                        <a:cs typeface="+mn-cs"/>
                      </a:endParaRPr>
                    </a:p>
                  </a:txBody>
                  <a:tcPr>
                    <a:solidFill>
                      <a:srgbClr val="FFFF00"/>
                    </a:solidFill>
                  </a:tcPr>
                </a:tc>
                <a:tc>
                  <a:txBody>
                    <a:bodyPr/>
                    <a:lstStyle/>
                    <a:p>
                      <a:pPr marL="0" marR="0" indent="0" algn="l" defTabSz="914400" rtl="0" eaLnBrk="1" fontAlgn="base" latinLnBrk="1" hangingPunct="1">
                        <a:lnSpc>
                          <a:spcPct val="100000"/>
                        </a:lnSpc>
                        <a:spcBef>
                          <a:spcPts val="0"/>
                        </a:spcBef>
                        <a:spcAft>
                          <a:spcPts val="0"/>
                        </a:spcAft>
                        <a:buClrTx/>
                        <a:buSzTx/>
                        <a:buFontTx/>
                        <a:buNone/>
                        <a:tabLst/>
                        <a:defRPr/>
                      </a:pPr>
                      <a:r>
                        <a:rPr lang="en-US" altLang="ko-KR" sz="1400" kern="1200" dirty="0" smtClean="0">
                          <a:solidFill>
                            <a:schemeClr val="tx1"/>
                          </a:solidFill>
                          <a:latin typeface="Calibri"/>
                          <a:ea typeface="+mn-ea"/>
                          <a:cs typeface="+mn-cs"/>
                        </a:rPr>
                        <a:t>The first slot of the allocated DBS in the BOP</a:t>
                      </a:r>
                      <a:endParaRPr lang="ko-KR" altLang="en-US" sz="1400" kern="1200" dirty="0" smtClean="0">
                        <a:solidFill>
                          <a:schemeClr val="tx1"/>
                        </a:solidFill>
                        <a:latin typeface="Calibri"/>
                        <a:ea typeface="+mn-ea"/>
                        <a:cs typeface="+mn-cs"/>
                      </a:endParaRPr>
                    </a:p>
                  </a:txBody>
                  <a:tcPr/>
                </a:tc>
              </a:tr>
              <a:tr h="468093">
                <a:tc>
                  <a:txBody>
                    <a:bodyPr/>
                    <a:lstStyle/>
                    <a:p>
                      <a:pPr latinLnBrk="0"/>
                      <a:r>
                        <a:rPr lang="en-US" altLang="ko-KR" sz="1400" kern="1200" dirty="0" err="1" smtClean="0">
                          <a:solidFill>
                            <a:schemeClr val="tx1"/>
                          </a:solidFill>
                          <a:latin typeface="Calibri"/>
                          <a:ea typeface="+mn-ea"/>
                          <a:cs typeface="+mn-cs"/>
                        </a:rPr>
                        <a:t>ChannelNumber</a:t>
                      </a:r>
                      <a:endParaRPr lang="ko-KR" altLang="en-US" sz="1400" kern="1200" dirty="0">
                        <a:solidFill>
                          <a:schemeClr val="tx1"/>
                        </a:solidFill>
                        <a:latin typeface="Calibri"/>
                        <a:ea typeface="+mn-ea"/>
                        <a:cs typeface="+mn-cs"/>
                      </a:endParaRPr>
                    </a:p>
                  </a:txBody>
                  <a:tcPr/>
                </a:tc>
                <a:tc>
                  <a:txBody>
                    <a:bodyPr/>
                    <a:lstStyle/>
                    <a:p>
                      <a:pPr latinLnBrk="0"/>
                      <a:r>
                        <a:rPr lang="en-US" altLang="ko-KR" sz="1400" kern="1200" dirty="0" smtClean="0">
                          <a:solidFill>
                            <a:schemeClr val="tx1"/>
                          </a:solidFill>
                          <a:latin typeface="Calibri"/>
                          <a:ea typeface="+mn-ea"/>
                          <a:cs typeface="+mn-cs"/>
                        </a:rPr>
                        <a:t>PHY Channel ID</a:t>
                      </a:r>
                      <a:endParaRPr lang="ko-KR" altLang="en-US" sz="1400" kern="1200" dirty="0">
                        <a:solidFill>
                          <a:schemeClr val="tx1"/>
                        </a:solidFill>
                        <a:latin typeface="Calibri"/>
                        <a:ea typeface="+mn-ea"/>
                        <a:cs typeface="+mn-cs"/>
                      </a:endParaRPr>
                    </a:p>
                  </a:txBody>
                  <a:tcPr/>
                </a:tc>
                <a:tc>
                  <a:txBody>
                    <a:bodyPr/>
                    <a:lstStyle/>
                    <a:p>
                      <a:pPr latinLnBrk="0"/>
                      <a:r>
                        <a:rPr lang="en-US" altLang="ko-KR" sz="1400" kern="1200" dirty="0" smtClean="0">
                          <a:solidFill>
                            <a:schemeClr val="tx1"/>
                          </a:solidFill>
                          <a:latin typeface="Calibri"/>
                          <a:ea typeface="+mn-ea"/>
                          <a:cs typeface="+mn-cs"/>
                        </a:rPr>
                        <a:t>See 8.1.2</a:t>
                      </a:r>
                      <a:endParaRPr lang="ko-KR" altLang="en-US" sz="1400" kern="1200" dirty="0">
                        <a:solidFill>
                          <a:schemeClr val="tx1"/>
                        </a:solidFill>
                        <a:latin typeface="Calibri"/>
                        <a:ea typeface="+mn-ea"/>
                        <a:cs typeface="+mn-cs"/>
                      </a:endParaRPr>
                    </a:p>
                  </a:txBody>
                  <a:tcPr/>
                </a:tc>
                <a:tc>
                  <a:txBody>
                    <a:bodyPr/>
                    <a:lstStyle/>
                    <a:p>
                      <a:pPr marL="0" marR="0" indent="0" algn="l" defTabSz="914400" rtl="0" eaLnBrk="1" fontAlgn="base" latinLnBrk="1" hangingPunct="1">
                        <a:lnSpc>
                          <a:spcPct val="100000"/>
                        </a:lnSpc>
                        <a:spcBef>
                          <a:spcPts val="0"/>
                        </a:spcBef>
                        <a:spcAft>
                          <a:spcPts val="0"/>
                        </a:spcAft>
                        <a:buClrTx/>
                        <a:buSzTx/>
                        <a:buFontTx/>
                        <a:buNone/>
                        <a:tabLst/>
                        <a:defRPr/>
                      </a:pPr>
                      <a:r>
                        <a:rPr lang="en-US" altLang="ko-KR" sz="1400" kern="1200" dirty="0" smtClean="0">
                          <a:solidFill>
                            <a:schemeClr val="tx1"/>
                          </a:solidFill>
                          <a:latin typeface="Calibri"/>
                          <a:ea typeface="+mn-ea"/>
                          <a:cs typeface="+mn-cs"/>
                        </a:rPr>
                        <a:t>The channel number that the coordinator intends to use for all future communications</a:t>
                      </a:r>
                      <a:endParaRPr lang="ko-KR" altLang="en-US" sz="1400" kern="1200" dirty="0" smtClean="0">
                        <a:solidFill>
                          <a:schemeClr val="tx1"/>
                        </a:solidFill>
                        <a:latin typeface="Calibri"/>
                        <a:ea typeface="+mn-ea"/>
                        <a:cs typeface="+mn-cs"/>
                      </a:endParaRPr>
                    </a:p>
                  </a:txBody>
                  <a:tcPr/>
                </a:tc>
              </a:tr>
              <a:tr h="468093">
                <a:tc>
                  <a:txBody>
                    <a:bodyPr/>
                    <a:lstStyle/>
                    <a:p>
                      <a:pPr latinLnBrk="0"/>
                      <a:r>
                        <a:rPr lang="en-US" altLang="ko-KR" sz="1400" kern="1200" dirty="0" err="1" smtClean="0">
                          <a:solidFill>
                            <a:schemeClr val="tx1"/>
                          </a:solidFill>
                          <a:latin typeface="Calibri"/>
                          <a:ea typeface="+mn-ea"/>
                          <a:cs typeface="+mn-cs"/>
                        </a:rPr>
                        <a:t>ChannelPage</a:t>
                      </a:r>
                      <a:endParaRPr lang="ko-KR" altLang="en-US" sz="1400" kern="1200" dirty="0">
                        <a:solidFill>
                          <a:schemeClr val="tx1"/>
                        </a:solidFill>
                        <a:latin typeface="Calibri"/>
                        <a:ea typeface="+mn-ea"/>
                        <a:cs typeface="+mn-cs"/>
                      </a:endParaRPr>
                    </a:p>
                  </a:txBody>
                  <a:tcPr/>
                </a:tc>
                <a:tc>
                  <a:txBody>
                    <a:bodyPr/>
                    <a:lstStyle/>
                    <a:p>
                      <a:pPr latinLnBrk="0"/>
                      <a:r>
                        <a:rPr lang="en-US" altLang="ko-KR" sz="1400" kern="1200" dirty="0" smtClean="0">
                          <a:solidFill>
                            <a:schemeClr val="tx1"/>
                          </a:solidFill>
                          <a:latin typeface="Calibri"/>
                          <a:ea typeface="+mn-ea"/>
                          <a:cs typeface="+mn-cs"/>
                        </a:rPr>
                        <a:t> Integer</a:t>
                      </a:r>
                      <a:endParaRPr lang="ko-KR" altLang="en-US" sz="1400" kern="1200" dirty="0">
                        <a:solidFill>
                          <a:schemeClr val="tx1"/>
                        </a:solidFill>
                        <a:latin typeface="Calibri"/>
                        <a:ea typeface="+mn-ea"/>
                        <a:cs typeface="+mn-cs"/>
                      </a:endParaRPr>
                    </a:p>
                  </a:txBody>
                  <a:tcPr/>
                </a:tc>
                <a:tc>
                  <a:txBody>
                    <a:bodyPr/>
                    <a:lstStyle/>
                    <a:p>
                      <a:pPr latinLnBrk="0"/>
                      <a:r>
                        <a:rPr lang="en-US" altLang="ko-KR" sz="1400" kern="1200" dirty="0" smtClean="0">
                          <a:solidFill>
                            <a:schemeClr val="tx1"/>
                          </a:solidFill>
                          <a:latin typeface="Calibri"/>
                          <a:ea typeface="+mn-ea"/>
                          <a:cs typeface="+mn-cs"/>
                        </a:rPr>
                        <a:t>See 8.1.2</a:t>
                      </a:r>
                      <a:endParaRPr lang="ko-KR" altLang="en-US" sz="1400" kern="1200" dirty="0">
                        <a:solidFill>
                          <a:schemeClr val="tx1"/>
                        </a:solidFill>
                        <a:latin typeface="Calibri"/>
                        <a:ea typeface="+mn-ea"/>
                        <a:cs typeface="+mn-cs"/>
                      </a:endParaRPr>
                    </a:p>
                  </a:txBody>
                  <a:tcPr/>
                </a:tc>
                <a:tc>
                  <a:txBody>
                    <a:bodyPr/>
                    <a:lstStyle/>
                    <a:p>
                      <a:pPr marL="0" marR="0" indent="0" algn="l" defTabSz="914400" rtl="0" eaLnBrk="1" fontAlgn="base" latinLnBrk="1" hangingPunct="1">
                        <a:lnSpc>
                          <a:spcPct val="100000"/>
                        </a:lnSpc>
                        <a:spcBef>
                          <a:spcPts val="0"/>
                        </a:spcBef>
                        <a:spcAft>
                          <a:spcPts val="0"/>
                        </a:spcAft>
                        <a:buClrTx/>
                        <a:buSzTx/>
                        <a:buFontTx/>
                        <a:buNone/>
                        <a:tabLst/>
                        <a:defRPr/>
                      </a:pPr>
                      <a:r>
                        <a:rPr lang="en-US" altLang="ko-KR" sz="1400" kern="1200" dirty="0" smtClean="0">
                          <a:solidFill>
                            <a:schemeClr val="tx1"/>
                          </a:solidFill>
                          <a:latin typeface="Calibri"/>
                          <a:ea typeface="+mn-ea"/>
                          <a:cs typeface="+mn-cs"/>
                        </a:rPr>
                        <a:t>The channel page that the coordinator intends to use for all future communications.</a:t>
                      </a:r>
                      <a:endParaRPr lang="ko-KR" altLang="en-US" sz="1400" kern="1200" dirty="0" smtClean="0">
                        <a:solidFill>
                          <a:schemeClr val="tx1"/>
                        </a:solidFill>
                        <a:latin typeface="Calibri"/>
                        <a:ea typeface="+mn-ea"/>
                        <a:cs typeface="+mn-cs"/>
                      </a:endParaRPr>
                    </a:p>
                  </a:txBody>
                  <a:tcPr/>
                </a:tc>
              </a:tr>
              <a:tr h="468093">
                <a:tc>
                  <a:txBody>
                    <a:bodyPr/>
                    <a:lstStyle/>
                    <a:p>
                      <a:pPr latinLnBrk="0"/>
                      <a:r>
                        <a:rPr lang="en-US" altLang="ko-KR" sz="1400" kern="1200" dirty="0" err="1" smtClean="0">
                          <a:solidFill>
                            <a:schemeClr val="tx1"/>
                          </a:solidFill>
                          <a:latin typeface="Calibri"/>
                          <a:ea typeface="+mn-ea"/>
                          <a:cs typeface="+mn-cs"/>
                        </a:rPr>
                        <a:t>StartingChNum</a:t>
                      </a:r>
                      <a:endParaRPr lang="ko-KR" altLang="en-US" sz="1400" kern="1200" dirty="0">
                        <a:solidFill>
                          <a:schemeClr val="tx1"/>
                        </a:solidFill>
                        <a:latin typeface="Calibri"/>
                        <a:ea typeface="+mn-ea"/>
                        <a:cs typeface="+mn-cs"/>
                      </a:endParaRPr>
                    </a:p>
                  </a:txBody>
                  <a:tcPr/>
                </a:tc>
                <a:tc>
                  <a:txBody>
                    <a:bodyPr/>
                    <a:lstStyle/>
                    <a:p>
                      <a:pPr latinLnBrk="0"/>
                      <a:r>
                        <a:rPr lang="en-US" altLang="ko-KR" sz="1400" kern="1200" dirty="0" smtClean="0">
                          <a:solidFill>
                            <a:schemeClr val="tx1"/>
                          </a:solidFill>
                          <a:latin typeface="Calibri"/>
                          <a:ea typeface="+mn-ea"/>
                          <a:cs typeface="+mn-cs"/>
                        </a:rPr>
                        <a:t>PHY Channel ID</a:t>
                      </a:r>
                      <a:endParaRPr lang="ko-KR" altLang="en-US" sz="1400" kern="1200" dirty="0">
                        <a:solidFill>
                          <a:schemeClr val="tx1"/>
                        </a:solidFill>
                        <a:latin typeface="Calibri"/>
                        <a:ea typeface="+mn-ea"/>
                        <a:cs typeface="+mn-cs"/>
                      </a:endParaRPr>
                    </a:p>
                  </a:txBody>
                  <a:tcPr/>
                </a:tc>
                <a:tc>
                  <a:txBody>
                    <a:bodyPr/>
                    <a:lstStyle/>
                    <a:p>
                      <a:pPr latinLnBrk="0"/>
                      <a:r>
                        <a:rPr lang="en-US" altLang="ko-KR" sz="1400" kern="1200" dirty="0" smtClean="0">
                          <a:solidFill>
                            <a:schemeClr val="tx1"/>
                          </a:solidFill>
                          <a:latin typeface="Calibri"/>
                          <a:ea typeface="+mn-ea"/>
                          <a:cs typeface="+mn-cs"/>
                        </a:rPr>
                        <a:t>See 8.1.2</a:t>
                      </a:r>
                      <a:endParaRPr lang="ko-KR" altLang="en-US" sz="1400" kern="1200" dirty="0">
                        <a:solidFill>
                          <a:schemeClr val="tx1"/>
                        </a:solidFill>
                        <a:latin typeface="Calibri"/>
                        <a:ea typeface="+mn-ea"/>
                        <a:cs typeface="+mn-cs"/>
                      </a:endParaRPr>
                    </a:p>
                  </a:txBody>
                  <a:tcPr/>
                </a:tc>
                <a:tc>
                  <a:txBody>
                    <a:bodyPr/>
                    <a:lstStyle/>
                    <a:p>
                      <a:pPr marL="0" marR="0" indent="0" algn="l" defTabSz="914400" rtl="0" eaLnBrk="1" fontAlgn="base" latinLnBrk="1" hangingPunct="1">
                        <a:lnSpc>
                          <a:spcPct val="100000"/>
                        </a:lnSpc>
                        <a:spcBef>
                          <a:spcPts val="0"/>
                        </a:spcBef>
                        <a:spcAft>
                          <a:spcPts val="0"/>
                        </a:spcAft>
                        <a:buClrTx/>
                        <a:buSzTx/>
                        <a:buFontTx/>
                        <a:buNone/>
                        <a:tabLst/>
                        <a:defRPr/>
                      </a:pPr>
                      <a:r>
                        <a:rPr lang="en-US" altLang="ko-KR" sz="1400" kern="1200" dirty="0" smtClean="0">
                          <a:solidFill>
                            <a:schemeClr val="tx1"/>
                          </a:solidFill>
                          <a:latin typeface="Calibri"/>
                          <a:ea typeface="+mn-ea"/>
                          <a:cs typeface="+mn-cs"/>
                        </a:rPr>
                        <a:t>The lowest channel number, which is assigned by the parent PAN coordinator</a:t>
                      </a:r>
                      <a:endParaRPr lang="ko-KR" altLang="en-US" sz="1400" kern="1200" dirty="0" smtClean="0">
                        <a:solidFill>
                          <a:schemeClr val="tx1"/>
                        </a:solidFill>
                        <a:latin typeface="Calibri"/>
                        <a:ea typeface="+mn-ea"/>
                        <a:cs typeface="+mn-cs"/>
                      </a:endParaRPr>
                    </a:p>
                  </a:txBody>
                  <a:tcPr/>
                </a:tc>
              </a:tr>
              <a:tr h="468093">
                <a:tc>
                  <a:txBody>
                    <a:bodyPr/>
                    <a:lstStyle/>
                    <a:p>
                      <a:pPr latinLnBrk="0"/>
                      <a:r>
                        <a:rPr lang="en-US" altLang="ko-KR" sz="1400" kern="1200" dirty="0" err="1" smtClean="0">
                          <a:solidFill>
                            <a:schemeClr val="tx1"/>
                          </a:solidFill>
                          <a:latin typeface="Calibri"/>
                          <a:ea typeface="+mn-ea"/>
                          <a:cs typeface="+mn-cs"/>
                        </a:rPr>
                        <a:t>EndingChNum</a:t>
                      </a:r>
                      <a:endParaRPr lang="ko-KR" altLang="en-US" sz="1400" kern="1200" dirty="0">
                        <a:solidFill>
                          <a:schemeClr val="tx1"/>
                        </a:solidFill>
                        <a:latin typeface="Calibri"/>
                        <a:ea typeface="+mn-ea"/>
                        <a:cs typeface="+mn-cs"/>
                      </a:endParaRPr>
                    </a:p>
                  </a:txBody>
                  <a:tcPr/>
                </a:tc>
                <a:tc>
                  <a:txBody>
                    <a:bodyPr/>
                    <a:lstStyle/>
                    <a:p>
                      <a:pPr latinLnBrk="0"/>
                      <a:r>
                        <a:rPr lang="en-US" altLang="ko-KR" sz="1400" kern="1200" dirty="0" smtClean="0">
                          <a:solidFill>
                            <a:schemeClr val="tx1"/>
                          </a:solidFill>
                          <a:latin typeface="Calibri"/>
                          <a:ea typeface="+mn-ea"/>
                          <a:cs typeface="+mn-cs"/>
                        </a:rPr>
                        <a:t>PHY Channel ID</a:t>
                      </a:r>
                      <a:endParaRPr lang="ko-KR" altLang="en-US" sz="1400" kern="1200" dirty="0">
                        <a:solidFill>
                          <a:schemeClr val="tx1"/>
                        </a:solidFill>
                        <a:latin typeface="Calibri"/>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400" kern="1200" dirty="0" smtClean="0">
                          <a:solidFill>
                            <a:schemeClr val="tx1"/>
                          </a:solidFill>
                          <a:latin typeface="Calibri"/>
                          <a:ea typeface="+mn-ea"/>
                          <a:cs typeface="+mn-cs"/>
                        </a:rPr>
                        <a:t>See 8.1.2</a:t>
                      </a:r>
                      <a:endParaRPr lang="ko-KR" altLang="en-US" sz="1400" kern="1200" dirty="0" smtClean="0">
                        <a:solidFill>
                          <a:schemeClr val="tx1"/>
                        </a:solidFill>
                        <a:latin typeface="Calibri"/>
                        <a:ea typeface="+mn-ea"/>
                        <a:cs typeface="+mn-cs"/>
                      </a:endParaRPr>
                    </a:p>
                  </a:txBody>
                  <a:tcPr/>
                </a:tc>
                <a:tc>
                  <a:txBody>
                    <a:bodyPr/>
                    <a:lstStyle/>
                    <a:p>
                      <a:pPr marL="0" marR="0" indent="0" algn="l" defTabSz="914400" rtl="0" eaLnBrk="1" fontAlgn="base" latinLnBrk="1" hangingPunct="1">
                        <a:lnSpc>
                          <a:spcPct val="100000"/>
                        </a:lnSpc>
                        <a:spcBef>
                          <a:spcPts val="0"/>
                        </a:spcBef>
                        <a:spcAft>
                          <a:spcPts val="0"/>
                        </a:spcAft>
                        <a:buClrTx/>
                        <a:buSzTx/>
                        <a:buFontTx/>
                        <a:buNone/>
                        <a:tabLst/>
                        <a:defRPr/>
                      </a:pPr>
                      <a:r>
                        <a:rPr lang="en-US" altLang="ko-KR" sz="1400" kern="1200" dirty="0" smtClean="0">
                          <a:solidFill>
                            <a:schemeClr val="tx1"/>
                          </a:solidFill>
                          <a:latin typeface="Calibri"/>
                          <a:ea typeface="+mn-ea"/>
                          <a:cs typeface="+mn-cs"/>
                        </a:rPr>
                        <a:t>The highest channel number, which is assigned by the parent PAN coordinator</a:t>
                      </a:r>
                      <a:endParaRPr lang="ko-KR" altLang="en-US" sz="1400" kern="1200" dirty="0" smtClean="0">
                        <a:solidFill>
                          <a:schemeClr val="tx1"/>
                        </a:solidFill>
                        <a:latin typeface="Calibri"/>
                        <a:ea typeface="+mn-ea"/>
                        <a:cs typeface="+mn-cs"/>
                      </a:endParaRPr>
                    </a:p>
                  </a:txBody>
                  <a:tcPr/>
                </a:tc>
              </a:tr>
            </a:tbl>
          </a:graphicData>
        </a:graphic>
      </p:graphicFrame>
    </p:spTree>
    <p:extLst>
      <p:ext uri="{BB962C8B-B14F-4D97-AF65-F5344CB8AC3E}">
        <p14:creationId xmlns="" xmlns:p14="http://schemas.microsoft.com/office/powerpoint/2010/main" val="7314479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sz="2800" b="1" dirty="0" smtClean="0"/>
              <a:t>6.2.23.4 MLME-DBS.confirm (p49)</a:t>
            </a:r>
            <a:br>
              <a:rPr lang="en-US" altLang="ko-KR" sz="2800" b="1" dirty="0" smtClean="0"/>
            </a:br>
            <a:r>
              <a:rPr lang="en-US" altLang="ko-KR" sz="2800" b="1" dirty="0" smtClean="0">
                <a:solidFill>
                  <a:schemeClr val="tx1"/>
                </a:solidFill>
              </a:rPr>
              <a:t>Table 17—MLME-DBS.confirm Parameters </a:t>
            </a:r>
            <a:r>
              <a:rPr lang="en-US" altLang="ko-KR" sz="2800" b="1" dirty="0" smtClean="0">
                <a:solidFill>
                  <a:srgbClr val="0000FF"/>
                </a:solidFill>
              </a:rPr>
              <a:t>(before)</a:t>
            </a:r>
            <a:endParaRPr lang="ko-KR" altLang="en-US" sz="2800" dirty="0">
              <a:solidFill>
                <a:srgbClr val="0000FF"/>
              </a:solidFill>
            </a:endParaRPr>
          </a:p>
        </p:txBody>
      </p:sp>
      <p:graphicFrame>
        <p:nvGraphicFramePr>
          <p:cNvPr id="4" name="내용 개체 틀 3"/>
          <p:cNvGraphicFramePr>
            <a:graphicFrameLocks noGrp="1"/>
          </p:cNvGraphicFramePr>
          <p:nvPr>
            <p:ph idx="1"/>
            <p:extLst>
              <p:ext uri="{D42A27DB-BD31-4B8C-83A1-F6EECF244321}">
                <p14:modId xmlns="" xmlns:p14="http://schemas.microsoft.com/office/powerpoint/2010/main" val="1887259521"/>
              </p:ext>
            </p:extLst>
          </p:nvPr>
        </p:nvGraphicFramePr>
        <p:xfrm>
          <a:off x="251520" y="2405567"/>
          <a:ext cx="8640960" cy="2463593"/>
        </p:xfrm>
        <a:graphic>
          <a:graphicData uri="http://schemas.openxmlformats.org/drawingml/2006/table">
            <a:tbl>
              <a:tblPr firstRow="1" bandRow="1">
                <a:tableStyleId>{5C22544A-7EE6-4342-B048-85BDC9FD1C3A}</a:tableStyleId>
              </a:tblPr>
              <a:tblGrid>
                <a:gridCol w="2159000"/>
                <a:gridCol w="1601096"/>
                <a:gridCol w="1424480"/>
                <a:gridCol w="3456384"/>
              </a:tblGrid>
              <a:tr h="238553">
                <a:tc>
                  <a:txBody>
                    <a:bodyPr/>
                    <a:lstStyle/>
                    <a:p>
                      <a:pPr algn="ctr">
                        <a:spcAft>
                          <a:spcPts val="0"/>
                        </a:spcAft>
                      </a:pPr>
                      <a:r>
                        <a:rPr lang="en-GB" sz="1400" b="1" dirty="0">
                          <a:solidFill>
                            <a:schemeClr val="tx1"/>
                          </a:solidFill>
                          <a:effectLst/>
                          <a:latin typeface="TimesNewRoman,Bold"/>
                          <a:ea typeface="바탕"/>
                          <a:cs typeface="TimesNewRoman,Bold"/>
                        </a:rPr>
                        <a:t>Name</a:t>
                      </a:r>
                      <a:endParaRPr lang="ko-KR" sz="1400" dirty="0">
                        <a:solidFill>
                          <a:schemeClr val="tx1"/>
                        </a:solidFill>
                        <a:effectLst/>
                        <a:latin typeface="Times New Roman"/>
                        <a:ea typeface="바탕"/>
                      </a:endParaRPr>
                    </a:p>
                  </a:txBody>
                  <a:tcPr marL="68580" marR="68580" marT="0" marB="0" anchor="ctr"/>
                </a:tc>
                <a:tc>
                  <a:txBody>
                    <a:bodyPr/>
                    <a:lstStyle/>
                    <a:p>
                      <a:pPr algn="ctr">
                        <a:spcAft>
                          <a:spcPts val="0"/>
                        </a:spcAft>
                      </a:pPr>
                      <a:r>
                        <a:rPr lang="en-GB" sz="1400" b="1">
                          <a:solidFill>
                            <a:schemeClr val="tx1"/>
                          </a:solidFill>
                          <a:effectLst/>
                          <a:latin typeface="TimesNewRoman,Bold"/>
                          <a:ea typeface="바탕"/>
                          <a:cs typeface="TimesNewRoman,Bold"/>
                        </a:rPr>
                        <a:t>Type</a:t>
                      </a:r>
                      <a:endParaRPr lang="ko-KR" sz="1400">
                        <a:solidFill>
                          <a:schemeClr val="tx1"/>
                        </a:solidFill>
                        <a:effectLst/>
                        <a:latin typeface="Times New Roman"/>
                        <a:ea typeface="바탕"/>
                      </a:endParaRPr>
                    </a:p>
                  </a:txBody>
                  <a:tcPr marL="68580" marR="68580" marT="0" marB="0" anchor="ctr"/>
                </a:tc>
                <a:tc>
                  <a:txBody>
                    <a:bodyPr/>
                    <a:lstStyle/>
                    <a:p>
                      <a:pPr algn="ctr">
                        <a:spcAft>
                          <a:spcPts val="0"/>
                        </a:spcAft>
                      </a:pPr>
                      <a:r>
                        <a:rPr lang="en-GB" sz="1400" b="1" dirty="0">
                          <a:solidFill>
                            <a:schemeClr val="tx1"/>
                          </a:solidFill>
                          <a:effectLst/>
                          <a:latin typeface="TimesNewRoman,Bold"/>
                          <a:ea typeface="바탕"/>
                          <a:cs typeface="TimesNewRoman,Bold"/>
                        </a:rPr>
                        <a:t>Valid range</a:t>
                      </a:r>
                      <a:endParaRPr lang="ko-KR" sz="1400" dirty="0">
                        <a:solidFill>
                          <a:schemeClr val="tx1"/>
                        </a:solidFill>
                        <a:effectLst/>
                        <a:latin typeface="Times New Roman"/>
                        <a:ea typeface="바탕"/>
                      </a:endParaRPr>
                    </a:p>
                  </a:txBody>
                  <a:tcPr marL="68580" marR="68580" marT="0" marB="0" anchor="ctr"/>
                </a:tc>
                <a:tc>
                  <a:txBody>
                    <a:bodyPr/>
                    <a:lstStyle/>
                    <a:p>
                      <a:pPr algn="ctr">
                        <a:spcAft>
                          <a:spcPts val="0"/>
                        </a:spcAft>
                      </a:pPr>
                      <a:r>
                        <a:rPr lang="en-GB" sz="1400" b="1" dirty="0">
                          <a:solidFill>
                            <a:schemeClr val="tx1"/>
                          </a:solidFill>
                          <a:effectLst/>
                          <a:latin typeface="TimesNewRoman,Bold"/>
                          <a:ea typeface="바탕"/>
                          <a:cs typeface="TimesNewRoman,Bold"/>
                        </a:rPr>
                        <a:t>Description</a:t>
                      </a:r>
                      <a:endParaRPr lang="ko-KR" sz="1400" dirty="0">
                        <a:solidFill>
                          <a:schemeClr val="tx1"/>
                        </a:solidFill>
                        <a:effectLst/>
                        <a:latin typeface="Times New Roman"/>
                        <a:ea typeface="바탕"/>
                      </a:endParaRPr>
                    </a:p>
                  </a:txBody>
                  <a:tcPr marL="68580" marR="68580" marT="0" marB="0" anchor="ctr"/>
                </a:tc>
              </a:tr>
              <a:tr h="468093">
                <a:tc>
                  <a:txBody>
                    <a:bodyPr/>
                    <a:lstStyle/>
                    <a:p>
                      <a:pPr latinLnBrk="0"/>
                      <a:r>
                        <a:rPr lang="en-US" altLang="ko-KR" sz="1400" kern="1200" dirty="0" smtClean="0">
                          <a:solidFill>
                            <a:schemeClr val="tx1"/>
                          </a:solidFill>
                          <a:latin typeface="Calibri"/>
                          <a:ea typeface="+mn-ea"/>
                          <a:cs typeface="+mn-cs"/>
                        </a:rPr>
                        <a:t>Status</a:t>
                      </a:r>
                      <a:endParaRPr lang="ko-KR" altLang="en-US" sz="1400" kern="1200" dirty="0">
                        <a:solidFill>
                          <a:schemeClr val="tx1"/>
                        </a:solidFill>
                        <a:latin typeface="Calibri"/>
                        <a:ea typeface="+mn-ea"/>
                        <a:cs typeface="+mn-cs"/>
                      </a:endParaRPr>
                    </a:p>
                  </a:txBody>
                  <a:tcPr/>
                </a:tc>
                <a:tc>
                  <a:txBody>
                    <a:bodyPr/>
                    <a:lstStyle/>
                    <a:p>
                      <a:pPr latinLnBrk="0"/>
                      <a:r>
                        <a:rPr lang="en-US" altLang="ko-KR" sz="1400" kern="1200" dirty="0" smtClean="0">
                          <a:solidFill>
                            <a:schemeClr val="tx1"/>
                          </a:solidFill>
                          <a:latin typeface="Calibri"/>
                          <a:ea typeface="+mn-ea"/>
                          <a:cs typeface="+mn-cs"/>
                        </a:rPr>
                        <a:t>Enumeration</a:t>
                      </a:r>
                      <a:endParaRPr lang="ko-KR" altLang="en-US" sz="1400" kern="1200" dirty="0">
                        <a:solidFill>
                          <a:schemeClr val="tx1"/>
                        </a:solidFill>
                        <a:latin typeface="Calibri"/>
                        <a:ea typeface="+mn-ea"/>
                        <a:cs typeface="+mn-cs"/>
                      </a:endParaRPr>
                    </a:p>
                  </a:txBody>
                  <a:tcPr/>
                </a:tc>
                <a:tc>
                  <a:txBody>
                    <a:bodyPr/>
                    <a:lstStyle/>
                    <a:p>
                      <a:pPr latinLnBrk="0"/>
                      <a:r>
                        <a:rPr lang="en-US" altLang="ko-KR" sz="1400" kern="1200" dirty="0" smtClean="0">
                          <a:solidFill>
                            <a:schemeClr val="tx1"/>
                          </a:solidFill>
                          <a:latin typeface="Calibri"/>
                          <a:ea typeface="+mn-ea"/>
                          <a:cs typeface="+mn-cs"/>
                        </a:rPr>
                        <a:t>SUCCESS, </a:t>
                      </a:r>
                    </a:p>
                    <a:p>
                      <a:pPr latinLnBrk="0"/>
                      <a:r>
                        <a:rPr lang="en-US" altLang="ko-KR" sz="1400" kern="1200" dirty="0" smtClean="0">
                          <a:solidFill>
                            <a:schemeClr val="tx1"/>
                          </a:solidFill>
                          <a:latin typeface="Calibri"/>
                          <a:ea typeface="+mn-ea"/>
                          <a:cs typeface="+mn-cs"/>
                        </a:rPr>
                        <a:t>(TBD),</a:t>
                      </a:r>
                    </a:p>
                    <a:p>
                      <a:pPr latinLnBrk="0"/>
                      <a:r>
                        <a:rPr lang="en-US" altLang="ko-KR" sz="1400" kern="1200" dirty="0" smtClean="0">
                          <a:solidFill>
                            <a:schemeClr val="tx1"/>
                          </a:solidFill>
                          <a:latin typeface="Calibri"/>
                          <a:ea typeface="+mn-ea"/>
                          <a:cs typeface="+mn-cs"/>
                        </a:rPr>
                        <a:t>NO_ACK,</a:t>
                      </a:r>
                    </a:p>
                    <a:p>
                      <a:pPr latinLnBrk="0"/>
                      <a:r>
                        <a:rPr lang="en-US" altLang="ko-KR" sz="1400" kern="1200" dirty="0" smtClean="0">
                          <a:solidFill>
                            <a:schemeClr val="tx1"/>
                          </a:solidFill>
                          <a:latin typeface="Calibri"/>
                          <a:ea typeface="+mn-ea"/>
                          <a:cs typeface="+mn-cs"/>
                        </a:rPr>
                        <a:t>DENIED,</a:t>
                      </a:r>
                    </a:p>
                    <a:p>
                      <a:pPr latinLnBrk="0"/>
                      <a:r>
                        <a:rPr lang="en-US" altLang="ko-KR" sz="1400" kern="1200" dirty="0" smtClean="0">
                          <a:solidFill>
                            <a:schemeClr val="tx1"/>
                          </a:solidFill>
                          <a:latin typeface="Calibri"/>
                          <a:ea typeface="+mn-ea"/>
                          <a:cs typeface="+mn-cs"/>
                        </a:rPr>
                        <a:t>UNAVAILABLE_KEY,</a:t>
                      </a:r>
                    </a:p>
                    <a:p>
                      <a:pPr latinLnBrk="0"/>
                      <a:r>
                        <a:rPr lang="en-US" altLang="ko-KR" sz="1400" kern="1200" dirty="0" smtClean="0">
                          <a:solidFill>
                            <a:schemeClr val="tx1"/>
                          </a:solidFill>
                          <a:latin typeface="Calibri"/>
                          <a:ea typeface="+mn-ea"/>
                          <a:cs typeface="+mn-cs"/>
                        </a:rPr>
                        <a:t>UNSUPPORTED_SECURITY,</a:t>
                      </a:r>
                    </a:p>
                    <a:p>
                      <a:pPr latinLnBrk="0"/>
                      <a:r>
                        <a:rPr lang="en-US" altLang="ko-KR" sz="1400" kern="1200" dirty="0" smtClean="0">
                          <a:solidFill>
                            <a:schemeClr val="tx1"/>
                          </a:solidFill>
                          <a:latin typeface="Calibri"/>
                          <a:ea typeface="+mn-ea"/>
                          <a:cs typeface="+mn-cs"/>
                        </a:rPr>
                        <a:t>INVALID_PARAMETER</a:t>
                      </a:r>
                      <a:endParaRPr lang="ko-KR" altLang="en-US" sz="1400" kern="1200" dirty="0">
                        <a:solidFill>
                          <a:schemeClr val="tx1"/>
                        </a:solidFill>
                        <a:latin typeface="Calibri"/>
                        <a:ea typeface="+mn-ea"/>
                        <a:cs typeface="+mn-cs"/>
                      </a:endParaRPr>
                    </a:p>
                  </a:txBody>
                  <a:tcPr>
                    <a:solidFill>
                      <a:srgbClr val="FFFF00"/>
                    </a:solidFill>
                  </a:tcPr>
                </a:tc>
                <a:tc>
                  <a:txBody>
                    <a:bodyPr/>
                    <a:lstStyle/>
                    <a:p>
                      <a:pPr marL="0" marR="0" indent="0" algn="l" defTabSz="914400" rtl="0" eaLnBrk="1" fontAlgn="base" latinLnBrk="1" hangingPunct="1">
                        <a:lnSpc>
                          <a:spcPct val="100000"/>
                        </a:lnSpc>
                        <a:spcBef>
                          <a:spcPts val="0"/>
                        </a:spcBef>
                        <a:spcAft>
                          <a:spcPts val="0"/>
                        </a:spcAft>
                        <a:buClrTx/>
                        <a:buSzTx/>
                        <a:buFontTx/>
                        <a:buNone/>
                        <a:tabLst/>
                        <a:defRPr/>
                      </a:pPr>
                      <a:r>
                        <a:rPr lang="en-US" altLang="ko-KR" sz="1400" kern="1200" dirty="0" smtClean="0">
                          <a:solidFill>
                            <a:schemeClr val="tx1"/>
                          </a:solidFill>
                          <a:latin typeface="Calibri"/>
                          <a:ea typeface="+mn-ea"/>
                          <a:cs typeface="+mn-cs"/>
                        </a:rPr>
                        <a:t>The status of the attempt of the allocation of a DBS and a channel.</a:t>
                      </a:r>
                      <a:endParaRPr lang="ko-KR" altLang="en-US" sz="1400" kern="1200" dirty="0" smtClean="0">
                        <a:solidFill>
                          <a:schemeClr val="tx1"/>
                        </a:solidFill>
                        <a:latin typeface="Calibri"/>
                        <a:ea typeface="+mn-ea"/>
                        <a:cs typeface="+mn-cs"/>
                      </a:endParaRPr>
                    </a:p>
                  </a:txBody>
                  <a:tcPr/>
                </a:tc>
              </a:tr>
            </a:tbl>
          </a:graphicData>
        </a:graphic>
      </p:graphicFrame>
      <p:sp>
        <p:nvSpPr>
          <p:cNvPr id="5" name="TextBox 4"/>
          <p:cNvSpPr txBox="1"/>
          <p:nvPr/>
        </p:nvSpPr>
        <p:spPr>
          <a:xfrm>
            <a:off x="467544" y="1916832"/>
            <a:ext cx="2314801" cy="400110"/>
          </a:xfrm>
          <a:prstGeom prst="rect">
            <a:avLst/>
          </a:prstGeom>
          <a:noFill/>
        </p:spPr>
        <p:txBody>
          <a:bodyPr wrap="none" rtlCol="0">
            <a:spAutoFit/>
          </a:bodyPr>
          <a:lstStyle/>
          <a:p>
            <a:r>
              <a:rPr lang="en-US" sz="2000" dirty="0" smtClean="0"/>
              <a:t>Table 16 (continued)</a:t>
            </a:r>
            <a:endParaRPr lang="en-US" sz="2000" dirty="0"/>
          </a:p>
        </p:txBody>
      </p:sp>
    </p:spTree>
    <p:extLst>
      <p:ext uri="{BB962C8B-B14F-4D97-AF65-F5344CB8AC3E}">
        <p14:creationId xmlns="" xmlns:p14="http://schemas.microsoft.com/office/powerpoint/2010/main" val="15745484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sz="2800" b="1" dirty="0" smtClean="0"/>
              <a:t>6.2.23.4 MLME-DBS.confirm (p49)</a:t>
            </a:r>
            <a:br>
              <a:rPr lang="en-US" altLang="ko-KR" sz="2800" b="1" dirty="0" smtClean="0"/>
            </a:br>
            <a:r>
              <a:rPr lang="en-US" altLang="ko-KR" sz="2800" b="1" dirty="0" smtClean="0">
                <a:solidFill>
                  <a:schemeClr val="tx1"/>
                </a:solidFill>
              </a:rPr>
              <a:t>Table 17—MLME-DBS.confirm Parameters </a:t>
            </a:r>
            <a:r>
              <a:rPr lang="en-US" altLang="ko-KR" sz="2800" b="1" dirty="0" smtClean="0">
                <a:solidFill>
                  <a:srgbClr val="0000FF"/>
                </a:solidFill>
              </a:rPr>
              <a:t>(after)</a:t>
            </a:r>
            <a:endParaRPr lang="ko-KR" altLang="en-US" sz="2800" dirty="0">
              <a:solidFill>
                <a:srgbClr val="0000FF"/>
              </a:solidFill>
            </a:endParaRPr>
          </a:p>
        </p:txBody>
      </p:sp>
      <p:graphicFrame>
        <p:nvGraphicFramePr>
          <p:cNvPr id="4" name="내용 개체 틀 3"/>
          <p:cNvGraphicFramePr>
            <a:graphicFrameLocks noGrp="1"/>
          </p:cNvGraphicFramePr>
          <p:nvPr>
            <p:ph idx="1"/>
            <p:extLst>
              <p:ext uri="{D42A27DB-BD31-4B8C-83A1-F6EECF244321}">
                <p14:modId xmlns="" xmlns:p14="http://schemas.microsoft.com/office/powerpoint/2010/main" val="3198285065"/>
              </p:ext>
            </p:extLst>
          </p:nvPr>
        </p:nvGraphicFramePr>
        <p:xfrm>
          <a:off x="251520" y="1934418"/>
          <a:ext cx="8640960" cy="3510806"/>
        </p:xfrm>
        <a:graphic>
          <a:graphicData uri="http://schemas.openxmlformats.org/drawingml/2006/table">
            <a:tbl>
              <a:tblPr firstRow="1" bandRow="1">
                <a:tableStyleId>{5C22544A-7EE6-4342-B048-85BDC9FD1C3A}</a:tableStyleId>
              </a:tblPr>
              <a:tblGrid>
                <a:gridCol w="2159000"/>
                <a:gridCol w="1601096"/>
                <a:gridCol w="1424480"/>
                <a:gridCol w="3456384"/>
              </a:tblGrid>
              <a:tr h="238553">
                <a:tc>
                  <a:txBody>
                    <a:bodyPr/>
                    <a:lstStyle/>
                    <a:p>
                      <a:pPr algn="ctr">
                        <a:spcAft>
                          <a:spcPts val="0"/>
                        </a:spcAft>
                      </a:pPr>
                      <a:r>
                        <a:rPr lang="en-GB" sz="1400" b="1" dirty="0">
                          <a:solidFill>
                            <a:schemeClr val="tx1"/>
                          </a:solidFill>
                          <a:effectLst/>
                          <a:latin typeface="TimesNewRoman,Bold"/>
                          <a:ea typeface="바탕"/>
                          <a:cs typeface="TimesNewRoman,Bold"/>
                        </a:rPr>
                        <a:t>Name</a:t>
                      </a:r>
                      <a:endParaRPr lang="ko-KR" sz="1400" dirty="0">
                        <a:solidFill>
                          <a:schemeClr val="tx1"/>
                        </a:solidFill>
                        <a:effectLst/>
                        <a:latin typeface="Times New Roman"/>
                        <a:ea typeface="바탕"/>
                      </a:endParaRPr>
                    </a:p>
                  </a:txBody>
                  <a:tcPr marL="68580" marR="68580" marT="0" marB="0" anchor="ctr"/>
                </a:tc>
                <a:tc>
                  <a:txBody>
                    <a:bodyPr/>
                    <a:lstStyle/>
                    <a:p>
                      <a:pPr algn="ctr">
                        <a:spcAft>
                          <a:spcPts val="0"/>
                        </a:spcAft>
                      </a:pPr>
                      <a:r>
                        <a:rPr lang="en-GB" sz="1400" b="1">
                          <a:solidFill>
                            <a:schemeClr val="tx1"/>
                          </a:solidFill>
                          <a:effectLst/>
                          <a:latin typeface="TimesNewRoman,Bold"/>
                          <a:ea typeface="바탕"/>
                          <a:cs typeface="TimesNewRoman,Bold"/>
                        </a:rPr>
                        <a:t>Type</a:t>
                      </a:r>
                      <a:endParaRPr lang="ko-KR" sz="1400">
                        <a:solidFill>
                          <a:schemeClr val="tx1"/>
                        </a:solidFill>
                        <a:effectLst/>
                        <a:latin typeface="Times New Roman"/>
                        <a:ea typeface="바탕"/>
                      </a:endParaRPr>
                    </a:p>
                  </a:txBody>
                  <a:tcPr marL="68580" marR="68580" marT="0" marB="0" anchor="ctr"/>
                </a:tc>
                <a:tc>
                  <a:txBody>
                    <a:bodyPr/>
                    <a:lstStyle/>
                    <a:p>
                      <a:pPr algn="ctr">
                        <a:spcAft>
                          <a:spcPts val="0"/>
                        </a:spcAft>
                      </a:pPr>
                      <a:r>
                        <a:rPr lang="en-GB" sz="1400" b="1" dirty="0">
                          <a:solidFill>
                            <a:schemeClr val="tx1"/>
                          </a:solidFill>
                          <a:effectLst/>
                          <a:latin typeface="TimesNewRoman,Bold"/>
                          <a:ea typeface="바탕"/>
                          <a:cs typeface="TimesNewRoman,Bold"/>
                        </a:rPr>
                        <a:t>Valid range</a:t>
                      </a:r>
                      <a:endParaRPr lang="ko-KR" sz="1400" dirty="0">
                        <a:solidFill>
                          <a:schemeClr val="tx1"/>
                        </a:solidFill>
                        <a:effectLst/>
                        <a:latin typeface="Times New Roman"/>
                        <a:ea typeface="바탕"/>
                      </a:endParaRPr>
                    </a:p>
                  </a:txBody>
                  <a:tcPr marL="68580" marR="68580" marT="0" marB="0" anchor="ctr"/>
                </a:tc>
                <a:tc>
                  <a:txBody>
                    <a:bodyPr/>
                    <a:lstStyle/>
                    <a:p>
                      <a:pPr algn="ctr">
                        <a:spcAft>
                          <a:spcPts val="0"/>
                        </a:spcAft>
                      </a:pPr>
                      <a:r>
                        <a:rPr lang="en-GB" sz="1400" b="1" dirty="0">
                          <a:solidFill>
                            <a:schemeClr val="tx1"/>
                          </a:solidFill>
                          <a:effectLst/>
                          <a:latin typeface="TimesNewRoman,Bold"/>
                          <a:ea typeface="바탕"/>
                          <a:cs typeface="TimesNewRoman,Bold"/>
                        </a:rPr>
                        <a:t>Description</a:t>
                      </a:r>
                      <a:endParaRPr lang="ko-KR" sz="1400" dirty="0">
                        <a:solidFill>
                          <a:schemeClr val="tx1"/>
                        </a:solidFill>
                        <a:effectLst/>
                        <a:latin typeface="Times New Roman"/>
                        <a:ea typeface="바탕"/>
                      </a:endParaRPr>
                    </a:p>
                  </a:txBody>
                  <a:tcPr marL="68580" marR="68580" marT="0" marB="0" anchor="ctr"/>
                </a:tc>
              </a:tr>
              <a:tr h="468093">
                <a:tc>
                  <a:txBody>
                    <a:bodyPr/>
                    <a:lstStyle/>
                    <a:p>
                      <a:pPr latinLnBrk="0"/>
                      <a:r>
                        <a:rPr lang="en-US" altLang="ko-KR" sz="1400" kern="1200" dirty="0" err="1" smtClean="0">
                          <a:solidFill>
                            <a:schemeClr val="tx1"/>
                          </a:solidFill>
                          <a:latin typeface="Calibri"/>
                          <a:ea typeface="+mn-ea"/>
                          <a:cs typeface="+mn-cs"/>
                        </a:rPr>
                        <a:t>RequesterCoordAddr</a:t>
                      </a:r>
                      <a:endParaRPr lang="ko-KR" altLang="en-US" sz="1400" kern="1200" dirty="0">
                        <a:solidFill>
                          <a:schemeClr val="tx1"/>
                        </a:solidFill>
                        <a:latin typeface="Calibri"/>
                        <a:ea typeface="+mn-ea"/>
                        <a:cs typeface="+mn-cs"/>
                      </a:endParaRPr>
                    </a:p>
                  </a:txBody>
                  <a:tcPr/>
                </a:tc>
                <a:tc>
                  <a:txBody>
                    <a:bodyPr/>
                    <a:lstStyle/>
                    <a:p>
                      <a:pPr latinLnBrk="0"/>
                      <a:r>
                        <a:rPr lang="en-US" altLang="ko-KR" sz="1400" kern="1200" dirty="0" smtClean="0">
                          <a:solidFill>
                            <a:schemeClr val="tx1"/>
                          </a:solidFill>
                          <a:latin typeface="Calibri"/>
                          <a:ea typeface="+mn-ea"/>
                          <a:cs typeface="+mn-cs"/>
                        </a:rPr>
                        <a:t>Device  Short address </a:t>
                      </a:r>
                      <a:endParaRPr lang="ko-KR" altLang="en-US" sz="1400" kern="1200" dirty="0">
                        <a:solidFill>
                          <a:schemeClr val="tx1"/>
                        </a:solidFill>
                        <a:latin typeface="Calibri"/>
                        <a:ea typeface="+mn-ea"/>
                        <a:cs typeface="+mn-cs"/>
                      </a:endParaRPr>
                    </a:p>
                  </a:txBody>
                  <a:tcPr/>
                </a:tc>
                <a:tc>
                  <a:txBody>
                    <a:bodyPr/>
                    <a:lstStyle/>
                    <a:p>
                      <a:pPr latinLnBrk="0"/>
                      <a:r>
                        <a:rPr lang="en-US" altLang="ko-KR" sz="1400" kern="1200" dirty="0" smtClean="0">
                          <a:solidFill>
                            <a:schemeClr val="tx1"/>
                          </a:solidFill>
                          <a:latin typeface="Calibri"/>
                          <a:ea typeface="+mn-ea"/>
                          <a:cs typeface="+mn-cs"/>
                        </a:rPr>
                        <a:t>0x0000‐0xffff </a:t>
                      </a:r>
                      <a:endParaRPr lang="ko-KR" altLang="en-US" sz="1400" kern="1200" dirty="0">
                        <a:solidFill>
                          <a:schemeClr val="tx1"/>
                        </a:solidFill>
                        <a:latin typeface="Calibri"/>
                        <a:ea typeface="+mn-ea"/>
                        <a:cs typeface="+mn-cs"/>
                      </a:endParaRPr>
                    </a:p>
                  </a:txBody>
                  <a:tcPr/>
                </a:tc>
                <a:tc>
                  <a:txBody>
                    <a:bodyPr/>
                    <a:lstStyle/>
                    <a:p>
                      <a:pPr marL="0" marR="0" indent="0" algn="l" defTabSz="914400" rtl="0" eaLnBrk="1" fontAlgn="base" latinLnBrk="1" hangingPunct="1">
                        <a:lnSpc>
                          <a:spcPct val="100000"/>
                        </a:lnSpc>
                        <a:spcBef>
                          <a:spcPts val="0"/>
                        </a:spcBef>
                        <a:spcAft>
                          <a:spcPts val="0"/>
                        </a:spcAft>
                        <a:buClrTx/>
                        <a:buSzTx/>
                        <a:buFontTx/>
                        <a:buNone/>
                        <a:tabLst/>
                        <a:defRPr/>
                      </a:pPr>
                      <a:r>
                        <a:rPr lang="en-US" altLang="ko-KR" sz="1400" kern="1200" dirty="0" smtClean="0">
                          <a:solidFill>
                            <a:schemeClr val="tx1"/>
                          </a:solidFill>
                          <a:latin typeface="Calibri"/>
                          <a:ea typeface="+mn-ea"/>
                          <a:cs typeface="+mn-cs"/>
                        </a:rPr>
                        <a:t>The  short  device  address  of  the  (original)   source  requester  PAN   coordinator.</a:t>
                      </a:r>
                      <a:endParaRPr lang="ko-KR" altLang="en-US" sz="1400" kern="1200" dirty="0" smtClean="0">
                        <a:solidFill>
                          <a:schemeClr val="tx1"/>
                        </a:solidFill>
                        <a:latin typeface="Calibri"/>
                        <a:ea typeface="+mn-ea"/>
                        <a:cs typeface="+mn-cs"/>
                      </a:endParaRPr>
                    </a:p>
                  </a:txBody>
                  <a:tcPr/>
                </a:tc>
              </a:tr>
              <a:tr h="468093">
                <a:tc>
                  <a:txBody>
                    <a:bodyPr/>
                    <a:lstStyle/>
                    <a:p>
                      <a:pPr latinLnBrk="0"/>
                      <a:r>
                        <a:rPr lang="en-US" altLang="ko-KR" sz="1400" kern="1200" dirty="0" err="1" smtClean="0">
                          <a:solidFill>
                            <a:schemeClr val="tx1"/>
                          </a:solidFill>
                          <a:latin typeface="Calibri"/>
                          <a:ea typeface="+mn-ea"/>
                          <a:cs typeface="+mn-cs"/>
                        </a:rPr>
                        <a:t>DBSStartingSlot</a:t>
                      </a:r>
                      <a:endParaRPr lang="ko-KR" altLang="en-US" sz="1400" kern="1200" dirty="0">
                        <a:solidFill>
                          <a:schemeClr val="tx1"/>
                        </a:solidFill>
                        <a:latin typeface="Calibri"/>
                        <a:ea typeface="+mn-ea"/>
                        <a:cs typeface="+mn-cs"/>
                      </a:endParaRPr>
                    </a:p>
                  </a:txBody>
                  <a:tcPr/>
                </a:tc>
                <a:tc>
                  <a:txBody>
                    <a:bodyPr/>
                    <a:lstStyle/>
                    <a:p>
                      <a:pPr latinLnBrk="0"/>
                      <a:r>
                        <a:rPr lang="en-US" altLang="ko-KR" sz="1400" kern="1200" dirty="0" smtClean="0">
                          <a:solidFill>
                            <a:schemeClr val="tx1"/>
                          </a:solidFill>
                          <a:latin typeface="Calibri"/>
                          <a:ea typeface="+mn-ea"/>
                          <a:cs typeface="+mn-cs"/>
                        </a:rPr>
                        <a:t>Integer</a:t>
                      </a:r>
                      <a:endParaRPr lang="ko-KR" altLang="en-US" sz="1400" kern="1200" dirty="0">
                        <a:solidFill>
                          <a:schemeClr val="tx1"/>
                        </a:solidFill>
                        <a:latin typeface="Calibri"/>
                        <a:ea typeface="+mn-ea"/>
                        <a:cs typeface="+mn-cs"/>
                      </a:endParaRPr>
                    </a:p>
                  </a:txBody>
                  <a:tcPr/>
                </a:tc>
                <a:tc>
                  <a:txBody>
                    <a:bodyPr/>
                    <a:lstStyle/>
                    <a:p>
                      <a:pPr latinLnBrk="0"/>
                      <a:r>
                        <a:rPr lang="en-US" altLang="ko-KR" sz="1400" kern="1200" dirty="0" smtClean="0">
                          <a:solidFill>
                            <a:schemeClr val="tx1"/>
                          </a:solidFill>
                          <a:latin typeface="Calibri"/>
                          <a:ea typeface="+mn-ea"/>
                          <a:cs typeface="+mn-cs"/>
                        </a:rPr>
                        <a:t>0x0000‐0xffff </a:t>
                      </a:r>
                      <a:endParaRPr lang="ko-KR" altLang="en-US" sz="1400" kern="1200" dirty="0">
                        <a:solidFill>
                          <a:schemeClr val="tx1"/>
                        </a:solidFill>
                        <a:latin typeface="Calibri"/>
                        <a:ea typeface="+mn-ea"/>
                        <a:cs typeface="+mn-cs"/>
                      </a:endParaRPr>
                    </a:p>
                  </a:txBody>
                  <a:tcPr>
                    <a:solidFill>
                      <a:srgbClr val="FFFF00"/>
                    </a:solidFill>
                  </a:tcPr>
                </a:tc>
                <a:tc>
                  <a:txBody>
                    <a:bodyPr/>
                    <a:lstStyle/>
                    <a:p>
                      <a:pPr marL="0" marR="0" indent="0" algn="l" defTabSz="914400" rtl="0" eaLnBrk="1" fontAlgn="base" latinLnBrk="1" hangingPunct="1">
                        <a:lnSpc>
                          <a:spcPct val="100000"/>
                        </a:lnSpc>
                        <a:spcBef>
                          <a:spcPts val="0"/>
                        </a:spcBef>
                        <a:spcAft>
                          <a:spcPts val="0"/>
                        </a:spcAft>
                        <a:buClrTx/>
                        <a:buSzTx/>
                        <a:buFontTx/>
                        <a:buNone/>
                        <a:tabLst/>
                        <a:defRPr/>
                      </a:pPr>
                      <a:r>
                        <a:rPr lang="en-US" altLang="ko-KR" sz="1400" kern="1200" dirty="0" smtClean="0">
                          <a:solidFill>
                            <a:schemeClr val="tx1"/>
                          </a:solidFill>
                          <a:latin typeface="Calibri"/>
                          <a:ea typeface="+mn-ea"/>
                          <a:cs typeface="+mn-cs"/>
                        </a:rPr>
                        <a:t>The first slot of the allocated DBS in the BOP</a:t>
                      </a:r>
                      <a:endParaRPr lang="ko-KR" altLang="en-US" sz="1400" kern="1200" dirty="0" smtClean="0">
                        <a:solidFill>
                          <a:schemeClr val="tx1"/>
                        </a:solidFill>
                        <a:latin typeface="Calibri"/>
                        <a:ea typeface="+mn-ea"/>
                        <a:cs typeface="+mn-cs"/>
                      </a:endParaRPr>
                    </a:p>
                  </a:txBody>
                  <a:tcPr/>
                </a:tc>
              </a:tr>
              <a:tr h="468093">
                <a:tc>
                  <a:txBody>
                    <a:bodyPr/>
                    <a:lstStyle/>
                    <a:p>
                      <a:pPr latinLnBrk="0"/>
                      <a:r>
                        <a:rPr lang="en-US" altLang="ko-KR" sz="1400" kern="1200" dirty="0" err="1" smtClean="0">
                          <a:solidFill>
                            <a:schemeClr val="tx1"/>
                          </a:solidFill>
                          <a:latin typeface="Calibri"/>
                          <a:ea typeface="+mn-ea"/>
                          <a:cs typeface="+mn-cs"/>
                        </a:rPr>
                        <a:t>ChannelNumber</a:t>
                      </a:r>
                      <a:endParaRPr lang="ko-KR" altLang="en-US" sz="1400" kern="1200" dirty="0">
                        <a:solidFill>
                          <a:schemeClr val="tx1"/>
                        </a:solidFill>
                        <a:latin typeface="Calibri"/>
                        <a:ea typeface="+mn-ea"/>
                        <a:cs typeface="+mn-cs"/>
                      </a:endParaRPr>
                    </a:p>
                  </a:txBody>
                  <a:tcPr/>
                </a:tc>
                <a:tc>
                  <a:txBody>
                    <a:bodyPr/>
                    <a:lstStyle/>
                    <a:p>
                      <a:pPr latinLnBrk="0"/>
                      <a:r>
                        <a:rPr lang="en-US" altLang="ko-KR" sz="1400" kern="1200" dirty="0" smtClean="0">
                          <a:solidFill>
                            <a:schemeClr val="tx1"/>
                          </a:solidFill>
                          <a:latin typeface="Calibri"/>
                          <a:ea typeface="+mn-ea"/>
                          <a:cs typeface="+mn-cs"/>
                        </a:rPr>
                        <a:t>PHY Channel ID</a:t>
                      </a:r>
                      <a:endParaRPr lang="ko-KR" altLang="en-US" sz="1400" kern="1200" dirty="0">
                        <a:solidFill>
                          <a:schemeClr val="tx1"/>
                        </a:solidFill>
                        <a:latin typeface="Calibri"/>
                        <a:ea typeface="+mn-ea"/>
                        <a:cs typeface="+mn-cs"/>
                      </a:endParaRPr>
                    </a:p>
                  </a:txBody>
                  <a:tcPr/>
                </a:tc>
                <a:tc>
                  <a:txBody>
                    <a:bodyPr/>
                    <a:lstStyle/>
                    <a:p>
                      <a:pPr latinLnBrk="0"/>
                      <a:r>
                        <a:rPr lang="en-US" altLang="ko-KR" sz="1400" kern="1200" dirty="0" smtClean="0">
                          <a:solidFill>
                            <a:schemeClr val="tx1"/>
                          </a:solidFill>
                          <a:latin typeface="Calibri"/>
                          <a:ea typeface="+mn-ea"/>
                          <a:cs typeface="+mn-cs"/>
                        </a:rPr>
                        <a:t>See 8.1.2</a:t>
                      </a:r>
                      <a:endParaRPr lang="ko-KR" altLang="en-US" sz="1400" kern="1200" dirty="0">
                        <a:solidFill>
                          <a:schemeClr val="tx1"/>
                        </a:solidFill>
                        <a:latin typeface="Calibri"/>
                        <a:ea typeface="+mn-ea"/>
                        <a:cs typeface="+mn-cs"/>
                      </a:endParaRPr>
                    </a:p>
                  </a:txBody>
                  <a:tcPr/>
                </a:tc>
                <a:tc>
                  <a:txBody>
                    <a:bodyPr/>
                    <a:lstStyle/>
                    <a:p>
                      <a:pPr marL="0" marR="0" indent="0" algn="l" defTabSz="914400" rtl="0" eaLnBrk="1" fontAlgn="base" latinLnBrk="1" hangingPunct="1">
                        <a:lnSpc>
                          <a:spcPct val="100000"/>
                        </a:lnSpc>
                        <a:spcBef>
                          <a:spcPts val="0"/>
                        </a:spcBef>
                        <a:spcAft>
                          <a:spcPts val="0"/>
                        </a:spcAft>
                        <a:buClrTx/>
                        <a:buSzTx/>
                        <a:buFontTx/>
                        <a:buNone/>
                        <a:tabLst/>
                        <a:defRPr/>
                      </a:pPr>
                      <a:r>
                        <a:rPr lang="en-US" altLang="ko-KR" sz="1400" kern="1200" dirty="0" smtClean="0">
                          <a:solidFill>
                            <a:schemeClr val="tx1"/>
                          </a:solidFill>
                          <a:latin typeface="Calibri"/>
                          <a:ea typeface="+mn-ea"/>
                          <a:cs typeface="+mn-cs"/>
                        </a:rPr>
                        <a:t>The channel number that the coordinator intends to use for all future communications</a:t>
                      </a:r>
                      <a:endParaRPr lang="ko-KR" altLang="en-US" sz="1400" kern="1200" dirty="0" smtClean="0">
                        <a:solidFill>
                          <a:schemeClr val="tx1"/>
                        </a:solidFill>
                        <a:latin typeface="Calibri"/>
                        <a:ea typeface="+mn-ea"/>
                        <a:cs typeface="+mn-cs"/>
                      </a:endParaRPr>
                    </a:p>
                  </a:txBody>
                  <a:tcPr/>
                </a:tc>
              </a:tr>
              <a:tr h="468093">
                <a:tc>
                  <a:txBody>
                    <a:bodyPr/>
                    <a:lstStyle/>
                    <a:p>
                      <a:pPr latinLnBrk="0"/>
                      <a:r>
                        <a:rPr lang="en-US" altLang="ko-KR" sz="1400" kern="1200" dirty="0" err="1" smtClean="0">
                          <a:solidFill>
                            <a:schemeClr val="tx1"/>
                          </a:solidFill>
                          <a:latin typeface="Calibri"/>
                          <a:ea typeface="+mn-ea"/>
                          <a:cs typeface="+mn-cs"/>
                        </a:rPr>
                        <a:t>ChannelPage</a:t>
                      </a:r>
                      <a:endParaRPr lang="ko-KR" altLang="en-US" sz="1400" kern="1200" dirty="0">
                        <a:solidFill>
                          <a:schemeClr val="tx1"/>
                        </a:solidFill>
                        <a:latin typeface="Calibri"/>
                        <a:ea typeface="+mn-ea"/>
                        <a:cs typeface="+mn-cs"/>
                      </a:endParaRPr>
                    </a:p>
                  </a:txBody>
                  <a:tcPr/>
                </a:tc>
                <a:tc>
                  <a:txBody>
                    <a:bodyPr/>
                    <a:lstStyle/>
                    <a:p>
                      <a:pPr latinLnBrk="0"/>
                      <a:r>
                        <a:rPr lang="en-US" altLang="ko-KR" sz="1400" kern="1200" dirty="0" smtClean="0">
                          <a:solidFill>
                            <a:schemeClr val="tx1"/>
                          </a:solidFill>
                          <a:latin typeface="Calibri"/>
                          <a:ea typeface="+mn-ea"/>
                          <a:cs typeface="+mn-cs"/>
                        </a:rPr>
                        <a:t> Integer</a:t>
                      </a:r>
                      <a:endParaRPr lang="ko-KR" altLang="en-US" sz="1400" kern="1200" dirty="0">
                        <a:solidFill>
                          <a:schemeClr val="tx1"/>
                        </a:solidFill>
                        <a:latin typeface="Calibri"/>
                        <a:ea typeface="+mn-ea"/>
                        <a:cs typeface="+mn-cs"/>
                      </a:endParaRPr>
                    </a:p>
                  </a:txBody>
                  <a:tcPr/>
                </a:tc>
                <a:tc>
                  <a:txBody>
                    <a:bodyPr/>
                    <a:lstStyle/>
                    <a:p>
                      <a:pPr latinLnBrk="0"/>
                      <a:r>
                        <a:rPr lang="en-US" altLang="ko-KR" sz="1400" kern="1200" dirty="0" smtClean="0">
                          <a:solidFill>
                            <a:schemeClr val="tx1"/>
                          </a:solidFill>
                          <a:latin typeface="Calibri"/>
                          <a:ea typeface="+mn-ea"/>
                          <a:cs typeface="+mn-cs"/>
                        </a:rPr>
                        <a:t>See 8.1.2</a:t>
                      </a:r>
                      <a:endParaRPr lang="ko-KR" altLang="en-US" sz="1400" kern="1200" dirty="0">
                        <a:solidFill>
                          <a:schemeClr val="tx1"/>
                        </a:solidFill>
                        <a:latin typeface="Calibri"/>
                        <a:ea typeface="+mn-ea"/>
                        <a:cs typeface="+mn-cs"/>
                      </a:endParaRPr>
                    </a:p>
                  </a:txBody>
                  <a:tcPr/>
                </a:tc>
                <a:tc>
                  <a:txBody>
                    <a:bodyPr/>
                    <a:lstStyle/>
                    <a:p>
                      <a:pPr marL="0" marR="0" indent="0" algn="l" defTabSz="914400" rtl="0" eaLnBrk="1" fontAlgn="base" latinLnBrk="1" hangingPunct="1">
                        <a:lnSpc>
                          <a:spcPct val="100000"/>
                        </a:lnSpc>
                        <a:spcBef>
                          <a:spcPts val="0"/>
                        </a:spcBef>
                        <a:spcAft>
                          <a:spcPts val="0"/>
                        </a:spcAft>
                        <a:buClrTx/>
                        <a:buSzTx/>
                        <a:buFontTx/>
                        <a:buNone/>
                        <a:tabLst/>
                        <a:defRPr/>
                      </a:pPr>
                      <a:r>
                        <a:rPr lang="en-US" altLang="ko-KR" sz="1400" kern="1200" dirty="0" smtClean="0">
                          <a:solidFill>
                            <a:schemeClr val="tx1"/>
                          </a:solidFill>
                          <a:latin typeface="Calibri"/>
                          <a:ea typeface="+mn-ea"/>
                          <a:cs typeface="+mn-cs"/>
                        </a:rPr>
                        <a:t>The channel page that the coordinator intends to use for all future communications.</a:t>
                      </a:r>
                      <a:endParaRPr lang="ko-KR" altLang="en-US" sz="1400" kern="1200" dirty="0" smtClean="0">
                        <a:solidFill>
                          <a:schemeClr val="tx1"/>
                        </a:solidFill>
                        <a:latin typeface="Calibri"/>
                        <a:ea typeface="+mn-ea"/>
                        <a:cs typeface="+mn-cs"/>
                      </a:endParaRPr>
                    </a:p>
                  </a:txBody>
                  <a:tcPr/>
                </a:tc>
              </a:tr>
              <a:tr h="468093">
                <a:tc>
                  <a:txBody>
                    <a:bodyPr/>
                    <a:lstStyle/>
                    <a:p>
                      <a:pPr latinLnBrk="0"/>
                      <a:r>
                        <a:rPr lang="en-US" altLang="ko-KR" sz="1400" kern="1200" dirty="0" err="1" smtClean="0">
                          <a:solidFill>
                            <a:schemeClr val="tx1"/>
                          </a:solidFill>
                          <a:latin typeface="Calibri"/>
                          <a:ea typeface="+mn-ea"/>
                          <a:cs typeface="+mn-cs"/>
                        </a:rPr>
                        <a:t>StartingChNum</a:t>
                      </a:r>
                      <a:endParaRPr lang="ko-KR" altLang="en-US" sz="1400" kern="1200" dirty="0">
                        <a:solidFill>
                          <a:schemeClr val="tx1"/>
                        </a:solidFill>
                        <a:latin typeface="Calibri"/>
                        <a:ea typeface="+mn-ea"/>
                        <a:cs typeface="+mn-cs"/>
                      </a:endParaRPr>
                    </a:p>
                  </a:txBody>
                  <a:tcPr/>
                </a:tc>
                <a:tc>
                  <a:txBody>
                    <a:bodyPr/>
                    <a:lstStyle/>
                    <a:p>
                      <a:pPr latinLnBrk="0"/>
                      <a:r>
                        <a:rPr lang="en-US" altLang="ko-KR" sz="1400" kern="1200" dirty="0" smtClean="0">
                          <a:solidFill>
                            <a:schemeClr val="tx1"/>
                          </a:solidFill>
                          <a:latin typeface="Calibri"/>
                          <a:ea typeface="+mn-ea"/>
                          <a:cs typeface="+mn-cs"/>
                        </a:rPr>
                        <a:t>PHY Channel ID</a:t>
                      </a:r>
                      <a:endParaRPr lang="ko-KR" altLang="en-US" sz="1400" kern="1200" dirty="0">
                        <a:solidFill>
                          <a:schemeClr val="tx1"/>
                        </a:solidFill>
                        <a:latin typeface="Calibri"/>
                        <a:ea typeface="+mn-ea"/>
                        <a:cs typeface="+mn-cs"/>
                      </a:endParaRPr>
                    </a:p>
                  </a:txBody>
                  <a:tcPr/>
                </a:tc>
                <a:tc>
                  <a:txBody>
                    <a:bodyPr/>
                    <a:lstStyle/>
                    <a:p>
                      <a:pPr latinLnBrk="0"/>
                      <a:r>
                        <a:rPr lang="en-US" altLang="ko-KR" sz="1400" kern="1200" dirty="0" smtClean="0">
                          <a:solidFill>
                            <a:schemeClr val="tx1"/>
                          </a:solidFill>
                          <a:latin typeface="Calibri"/>
                          <a:ea typeface="+mn-ea"/>
                          <a:cs typeface="+mn-cs"/>
                        </a:rPr>
                        <a:t>See 8.1.2</a:t>
                      </a:r>
                      <a:endParaRPr lang="ko-KR" altLang="en-US" sz="1400" kern="1200" dirty="0">
                        <a:solidFill>
                          <a:schemeClr val="tx1"/>
                        </a:solidFill>
                        <a:latin typeface="Calibri"/>
                        <a:ea typeface="+mn-ea"/>
                        <a:cs typeface="+mn-cs"/>
                      </a:endParaRPr>
                    </a:p>
                  </a:txBody>
                  <a:tcPr/>
                </a:tc>
                <a:tc>
                  <a:txBody>
                    <a:bodyPr/>
                    <a:lstStyle/>
                    <a:p>
                      <a:pPr marL="0" marR="0" indent="0" algn="l" defTabSz="914400" rtl="0" eaLnBrk="1" fontAlgn="base" latinLnBrk="1" hangingPunct="1">
                        <a:lnSpc>
                          <a:spcPct val="100000"/>
                        </a:lnSpc>
                        <a:spcBef>
                          <a:spcPts val="0"/>
                        </a:spcBef>
                        <a:spcAft>
                          <a:spcPts val="0"/>
                        </a:spcAft>
                        <a:buClrTx/>
                        <a:buSzTx/>
                        <a:buFontTx/>
                        <a:buNone/>
                        <a:tabLst/>
                        <a:defRPr/>
                      </a:pPr>
                      <a:r>
                        <a:rPr lang="en-US" altLang="ko-KR" sz="1400" kern="1200" dirty="0" smtClean="0">
                          <a:solidFill>
                            <a:schemeClr val="tx1"/>
                          </a:solidFill>
                          <a:latin typeface="Calibri"/>
                          <a:ea typeface="+mn-ea"/>
                          <a:cs typeface="+mn-cs"/>
                        </a:rPr>
                        <a:t>The lowest channel number, which is assigned by the parent PAN coordinator</a:t>
                      </a:r>
                      <a:endParaRPr lang="ko-KR" altLang="en-US" sz="1400" kern="1200" dirty="0" smtClean="0">
                        <a:solidFill>
                          <a:schemeClr val="tx1"/>
                        </a:solidFill>
                        <a:latin typeface="Calibri"/>
                        <a:ea typeface="+mn-ea"/>
                        <a:cs typeface="+mn-cs"/>
                      </a:endParaRPr>
                    </a:p>
                  </a:txBody>
                  <a:tcPr/>
                </a:tc>
              </a:tr>
              <a:tr h="468093">
                <a:tc>
                  <a:txBody>
                    <a:bodyPr/>
                    <a:lstStyle/>
                    <a:p>
                      <a:pPr latinLnBrk="0"/>
                      <a:r>
                        <a:rPr lang="en-US" altLang="ko-KR" sz="1400" kern="1200" dirty="0" err="1" smtClean="0">
                          <a:solidFill>
                            <a:schemeClr val="tx1"/>
                          </a:solidFill>
                          <a:latin typeface="Calibri"/>
                          <a:ea typeface="+mn-ea"/>
                          <a:cs typeface="+mn-cs"/>
                        </a:rPr>
                        <a:t>EndingChNum</a:t>
                      </a:r>
                      <a:endParaRPr lang="ko-KR" altLang="en-US" sz="1400" kern="1200" dirty="0">
                        <a:solidFill>
                          <a:schemeClr val="tx1"/>
                        </a:solidFill>
                        <a:latin typeface="Calibri"/>
                        <a:ea typeface="+mn-ea"/>
                        <a:cs typeface="+mn-cs"/>
                      </a:endParaRPr>
                    </a:p>
                  </a:txBody>
                  <a:tcPr/>
                </a:tc>
                <a:tc>
                  <a:txBody>
                    <a:bodyPr/>
                    <a:lstStyle/>
                    <a:p>
                      <a:pPr latinLnBrk="0"/>
                      <a:r>
                        <a:rPr lang="en-US" altLang="ko-KR" sz="1400" kern="1200" dirty="0" smtClean="0">
                          <a:solidFill>
                            <a:schemeClr val="tx1"/>
                          </a:solidFill>
                          <a:latin typeface="Calibri"/>
                          <a:ea typeface="+mn-ea"/>
                          <a:cs typeface="+mn-cs"/>
                        </a:rPr>
                        <a:t>PHY Channel ID</a:t>
                      </a:r>
                      <a:endParaRPr lang="ko-KR" altLang="en-US" sz="1400" kern="1200" dirty="0">
                        <a:solidFill>
                          <a:schemeClr val="tx1"/>
                        </a:solidFill>
                        <a:latin typeface="Calibri"/>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400" kern="1200" dirty="0" smtClean="0">
                          <a:solidFill>
                            <a:schemeClr val="tx1"/>
                          </a:solidFill>
                          <a:latin typeface="Calibri"/>
                          <a:ea typeface="+mn-ea"/>
                          <a:cs typeface="+mn-cs"/>
                        </a:rPr>
                        <a:t>See 8.1.2</a:t>
                      </a:r>
                      <a:endParaRPr lang="ko-KR" altLang="en-US" sz="1400" kern="1200" dirty="0" smtClean="0">
                        <a:solidFill>
                          <a:schemeClr val="tx1"/>
                        </a:solidFill>
                        <a:latin typeface="Calibri"/>
                        <a:ea typeface="+mn-ea"/>
                        <a:cs typeface="+mn-cs"/>
                      </a:endParaRPr>
                    </a:p>
                  </a:txBody>
                  <a:tcPr/>
                </a:tc>
                <a:tc>
                  <a:txBody>
                    <a:bodyPr/>
                    <a:lstStyle/>
                    <a:p>
                      <a:pPr marL="0" marR="0" indent="0" algn="l" defTabSz="914400" rtl="0" eaLnBrk="1" fontAlgn="base" latinLnBrk="1" hangingPunct="1">
                        <a:lnSpc>
                          <a:spcPct val="100000"/>
                        </a:lnSpc>
                        <a:spcBef>
                          <a:spcPts val="0"/>
                        </a:spcBef>
                        <a:spcAft>
                          <a:spcPts val="0"/>
                        </a:spcAft>
                        <a:buClrTx/>
                        <a:buSzTx/>
                        <a:buFontTx/>
                        <a:buNone/>
                        <a:tabLst/>
                        <a:defRPr/>
                      </a:pPr>
                      <a:r>
                        <a:rPr lang="en-US" altLang="ko-KR" sz="1400" kern="1200" dirty="0" smtClean="0">
                          <a:solidFill>
                            <a:schemeClr val="tx1"/>
                          </a:solidFill>
                          <a:latin typeface="Calibri"/>
                          <a:ea typeface="+mn-ea"/>
                          <a:cs typeface="+mn-cs"/>
                        </a:rPr>
                        <a:t>The highest channel number, which is assigned by the parent PAN coordinator</a:t>
                      </a:r>
                      <a:endParaRPr lang="ko-KR" altLang="en-US" sz="1400" kern="1200" dirty="0" smtClean="0">
                        <a:solidFill>
                          <a:schemeClr val="tx1"/>
                        </a:solidFill>
                        <a:latin typeface="Calibri"/>
                        <a:ea typeface="+mn-ea"/>
                        <a:cs typeface="+mn-cs"/>
                      </a:endParaRPr>
                    </a:p>
                  </a:txBody>
                  <a:tcPr/>
                </a:tc>
              </a:tr>
            </a:tbl>
          </a:graphicData>
        </a:graphic>
      </p:graphicFrame>
    </p:spTree>
    <p:extLst>
      <p:ext uri="{BB962C8B-B14F-4D97-AF65-F5344CB8AC3E}">
        <p14:creationId xmlns="" xmlns:p14="http://schemas.microsoft.com/office/powerpoint/2010/main" val="16984365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sz="2800" b="1" dirty="0" smtClean="0"/>
              <a:t>6.2.23.4 MLME-DBS.confirm (p49)</a:t>
            </a:r>
            <a:br>
              <a:rPr lang="en-US" altLang="ko-KR" sz="2800" b="1" dirty="0" smtClean="0"/>
            </a:br>
            <a:r>
              <a:rPr lang="en-US" altLang="ko-KR" sz="2800" b="1" dirty="0" smtClean="0">
                <a:solidFill>
                  <a:schemeClr val="tx1"/>
                </a:solidFill>
              </a:rPr>
              <a:t>Table 17—MLME-DBS.confirm Parameters </a:t>
            </a:r>
            <a:r>
              <a:rPr lang="en-US" altLang="ko-KR" sz="2800" b="1" dirty="0" smtClean="0">
                <a:solidFill>
                  <a:srgbClr val="0000FF"/>
                </a:solidFill>
              </a:rPr>
              <a:t>(after)</a:t>
            </a:r>
            <a:endParaRPr lang="ko-KR" altLang="en-US" sz="2800" dirty="0">
              <a:solidFill>
                <a:srgbClr val="0000FF"/>
              </a:solidFill>
            </a:endParaRPr>
          </a:p>
        </p:txBody>
      </p:sp>
      <p:graphicFrame>
        <p:nvGraphicFramePr>
          <p:cNvPr id="4" name="내용 개체 틀 3"/>
          <p:cNvGraphicFramePr>
            <a:graphicFrameLocks noGrp="1"/>
          </p:cNvGraphicFramePr>
          <p:nvPr>
            <p:ph idx="1"/>
            <p:extLst>
              <p:ext uri="{D42A27DB-BD31-4B8C-83A1-F6EECF244321}">
                <p14:modId xmlns="" xmlns:p14="http://schemas.microsoft.com/office/powerpoint/2010/main" val="389132480"/>
              </p:ext>
            </p:extLst>
          </p:nvPr>
        </p:nvGraphicFramePr>
        <p:xfrm>
          <a:off x="251520" y="2420888"/>
          <a:ext cx="8640960" cy="2463593"/>
        </p:xfrm>
        <a:graphic>
          <a:graphicData uri="http://schemas.openxmlformats.org/drawingml/2006/table">
            <a:tbl>
              <a:tblPr firstRow="1" bandRow="1">
                <a:tableStyleId>{5C22544A-7EE6-4342-B048-85BDC9FD1C3A}</a:tableStyleId>
              </a:tblPr>
              <a:tblGrid>
                <a:gridCol w="2159000"/>
                <a:gridCol w="1601096"/>
                <a:gridCol w="1424480"/>
                <a:gridCol w="3456384"/>
              </a:tblGrid>
              <a:tr h="238553">
                <a:tc>
                  <a:txBody>
                    <a:bodyPr/>
                    <a:lstStyle/>
                    <a:p>
                      <a:pPr algn="ctr">
                        <a:spcAft>
                          <a:spcPts val="0"/>
                        </a:spcAft>
                      </a:pPr>
                      <a:r>
                        <a:rPr lang="en-GB" sz="1400" b="1" dirty="0">
                          <a:solidFill>
                            <a:schemeClr val="tx1"/>
                          </a:solidFill>
                          <a:effectLst/>
                          <a:latin typeface="TimesNewRoman,Bold"/>
                          <a:ea typeface="바탕"/>
                          <a:cs typeface="TimesNewRoman,Bold"/>
                        </a:rPr>
                        <a:t>Name</a:t>
                      </a:r>
                      <a:endParaRPr lang="ko-KR" sz="1400" dirty="0">
                        <a:solidFill>
                          <a:schemeClr val="tx1"/>
                        </a:solidFill>
                        <a:effectLst/>
                        <a:latin typeface="Times New Roman"/>
                        <a:ea typeface="바탕"/>
                      </a:endParaRPr>
                    </a:p>
                  </a:txBody>
                  <a:tcPr marL="68580" marR="68580" marT="0" marB="0" anchor="ctr"/>
                </a:tc>
                <a:tc>
                  <a:txBody>
                    <a:bodyPr/>
                    <a:lstStyle/>
                    <a:p>
                      <a:pPr algn="ctr">
                        <a:spcAft>
                          <a:spcPts val="0"/>
                        </a:spcAft>
                      </a:pPr>
                      <a:r>
                        <a:rPr lang="en-GB" sz="1400" b="1">
                          <a:solidFill>
                            <a:schemeClr val="tx1"/>
                          </a:solidFill>
                          <a:effectLst/>
                          <a:latin typeface="TimesNewRoman,Bold"/>
                          <a:ea typeface="바탕"/>
                          <a:cs typeface="TimesNewRoman,Bold"/>
                        </a:rPr>
                        <a:t>Type</a:t>
                      </a:r>
                      <a:endParaRPr lang="ko-KR" sz="1400">
                        <a:solidFill>
                          <a:schemeClr val="tx1"/>
                        </a:solidFill>
                        <a:effectLst/>
                        <a:latin typeface="Times New Roman"/>
                        <a:ea typeface="바탕"/>
                      </a:endParaRPr>
                    </a:p>
                  </a:txBody>
                  <a:tcPr marL="68580" marR="68580" marT="0" marB="0" anchor="ctr"/>
                </a:tc>
                <a:tc>
                  <a:txBody>
                    <a:bodyPr/>
                    <a:lstStyle/>
                    <a:p>
                      <a:pPr algn="ctr">
                        <a:spcAft>
                          <a:spcPts val="0"/>
                        </a:spcAft>
                      </a:pPr>
                      <a:r>
                        <a:rPr lang="en-GB" sz="1400" b="1" dirty="0">
                          <a:solidFill>
                            <a:schemeClr val="tx1"/>
                          </a:solidFill>
                          <a:effectLst/>
                          <a:latin typeface="TimesNewRoman,Bold"/>
                          <a:ea typeface="바탕"/>
                          <a:cs typeface="TimesNewRoman,Bold"/>
                        </a:rPr>
                        <a:t>Valid range</a:t>
                      </a:r>
                      <a:endParaRPr lang="ko-KR" sz="1400" dirty="0">
                        <a:solidFill>
                          <a:schemeClr val="tx1"/>
                        </a:solidFill>
                        <a:effectLst/>
                        <a:latin typeface="Times New Roman"/>
                        <a:ea typeface="바탕"/>
                      </a:endParaRPr>
                    </a:p>
                  </a:txBody>
                  <a:tcPr marL="68580" marR="68580" marT="0" marB="0" anchor="ctr"/>
                </a:tc>
                <a:tc>
                  <a:txBody>
                    <a:bodyPr/>
                    <a:lstStyle/>
                    <a:p>
                      <a:pPr algn="ctr">
                        <a:spcAft>
                          <a:spcPts val="0"/>
                        </a:spcAft>
                      </a:pPr>
                      <a:r>
                        <a:rPr lang="en-GB" sz="1400" b="1" dirty="0">
                          <a:solidFill>
                            <a:schemeClr val="tx1"/>
                          </a:solidFill>
                          <a:effectLst/>
                          <a:latin typeface="TimesNewRoman,Bold"/>
                          <a:ea typeface="바탕"/>
                          <a:cs typeface="TimesNewRoman,Bold"/>
                        </a:rPr>
                        <a:t>Description</a:t>
                      </a:r>
                      <a:endParaRPr lang="ko-KR" sz="1400" dirty="0">
                        <a:solidFill>
                          <a:schemeClr val="tx1"/>
                        </a:solidFill>
                        <a:effectLst/>
                        <a:latin typeface="Times New Roman"/>
                        <a:ea typeface="바탕"/>
                      </a:endParaRPr>
                    </a:p>
                  </a:txBody>
                  <a:tcPr marL="68580" marR="68580" marT="0" marB="0" anchor="ctr"/>
                </a:tc>
              </a:tr>
              <a:tr h="468093">
                <a:tc>
                  <a:txBody>
                    <a:bodyPr/>
                    <a:lstStyle/>
                    <a:p>
                      <a:pPr latinLnBrk="0"/>
                      <a:r>
                        <a:rPr lang="en-US" altLang="ko-KR" sz="1400" kern="1200" dirty="0" smtClean="0">
                          <a:solidFill>
                            <a:schemeClr val="tx1"/>
                          </a:solidFill>
                          <a:latin typeface="Calibri"/>
                          <a:ea typeface="+mn-ea"/>
                          <a:cs typeface="+mn-cs"/>
                        </a:rPr>
                        <a:t>Status</a:t>
                      </a:r>
                      <a:endParaRPr lang="ko-KR" altLang="en-US" sz="1400" kern="1200" dirty="0">
                        <a:solidFill>
                          <a:schemeClr val="tx1"/>
                        </a:solidFill>
                        <a:latin typeface="Calibri"/>
                        <a:ea typeface="+mn-ea"/>
                        <a:cs typeface="+mn-cs"/>
                      </a:endParaRPr>
                    </a:p>
                  </a:txBody>
                  <a:tcPr/>
                </a:tc>
                <a:tc>
                  <a:txBody>
                    <a:bodyPr/>
                    <a:lstStyle/>
                    <a:p>
                      <a:pPr latinLnBrk="0"/>
                      <a:r>
                        <a:rPr lang="en-US" altLang="ko-KR" sz="1400" kern="1200" dirty="0" smtClean="0">
                          <a:solidFill>
                            <a:schemeClr val="tx1"/>
                          </a:solidFill>
                          <a:latin typeface="Calibri"/>
                          <a:ea typeface="+mn-ea"/>
                          <a:cs typeface="+mn-cs"/>
                        </a:rPr>
                        <a:t>Enumeration</a:t>
                      </a:r>
                      <a:endParaRPr lang="ko-KR" altLang="en-US" sz="1400" kern="1200" dirty="0">
                        <a:solidFill>
                          <a:schemeClr val="tx1"/>
                        </a:solidFill>
                        <a:latin typeface="Calibri"/>
                        <a:ea typeface="+mn-ea"/>
                        <a:cs typeface="+mn-cs"/>
                      </a:endParaRPr>
                    </a:p>
                  </a:txBody>
                  <a:tcPr/>
                </a:tc>
                <a:tc>
                  <a:txBody>
                    <a:bodyPr/>
                    <a:lstStyle/>
                    <a:p>
                      <a:pPr latinLnBrk="0"/>
                      <a:r>
                        <a:rPr lang="en-US" altLang="ko-KR" sz="1400" kern="1200" dirty="0" smtClean="0">
                          <a:solidFill>
                            <a:schemeClr val="tx1"/>
                          </a:solidFill>
                          <a:latin typeface="Calibri"/>
                          <a:ea typeface="+mn-ea"/>
                          <a:cs typeface="+mn-cs"/>
                        </a:rPr>
                        <a:t>SUCCESS, </a:t>
                      </a:r>
                    </a:p>
                    <a:p>
                      <a:pPr latinLnBrk="0"/>
                      <a:r>
                        <a:rPr lang="en-US" altLang="ko-KR" sz="1400" kern="1200" dirty="0" smtClean="0">
                          <a:solidFill>
                            <a:schemeClr val="tx1"/>
                          </a:solidFill>
                          <a:latin typeface="Calibri"/>
                          <a:ea typeface="+mn-ea"/>
                          <a:cs typeface="+mn-cs"/>
                        </a:rPr>
                        <a:t>(TBD),</a:t>
                      </a:r>
                    </a:p>
                    <a:p>
                      <a:pPr latinLnBrk="0"/>
                      <a:r>
                        <a:rPr lang="en-US" altLang="ko-KR" sz="1400" kern="1200" dirty="0" smtClean="0">
                          <a:solidFill>
                            <a:schemeClr val="tx1"/>
                          </a:solidFill>
                          <a:latin typeface="Calibri"/>
                          <a:ea typeface="+mn-ea"/>
                          <a:cs typeface="+mn-cs"/>
                        </a:rPr>
                        <a:t>NO_ACK,</a:t>
                      </a:r>
                    </a:p>
                    <a:p>
                      <a:pPr latinLnBrk="0"/>
                      <a:r>
                        <a:rPr lang="en-US" altLang="ko-KR" sz="1400" kern="1200" dirty="0" smtClean="0">
                          <a:solidFill>
                            <a:schemeClr val="tx1"/>
                          </a:solidFill>
                          <a:latin typeface="Calibri"/>
                          <a:ea typeface="+mn-ea"/>
                          <a:cs typeface="+mn-cs"/>
                        </a:rPr>
                        <a:t>DENIED,</a:t>
                      </a:r>
                    </a:p>
                    <a:p>
                      <a:pPr latinLnBrk="0"/>
                      <a:r>
                        <a:rPr lang="en-US" altLang="ko-KR" sz="1400" kern="1200" dirty="0" smtClean="0">
                          <a:solidFill>
                            <a:schemeClr val="tx1"/>
                          </a:solidFill>
                          <a:latin typeface="Calibri"/>
                          <a:ea typeface="+mn-ea"/>
                          <a:cs typeface="+mn-cs"/>
                        </a:rPr>
                        <a:t>UNAVAILABLE_KEY,</a:t>
                      </a:r>
                    </a:p>
                    <a:p>
                      <a:pPr latinLnBrk="0"/>
                      <a:r>
                        <a:rPr lang="en-US" altLang="ko-KR" sz="1400" kern="1200" dirty="0" smtClean="0">
                          <a:solidFill>
                            <a:schemeClr val="tx1"/>
                          </a:solidFill>
                          <a:latin typeface="Calibri"/>
                          <a:ea typeface="+mn-ea"/>
                          <a:cs typeface="+mn-cs"/>
                        </a:rPr>
                        <a:t>UNSUPPORTED_SECURITY,</a:t>
                      </a:r>
                    </a:p>
                    <a:p>
                      <a:pPr latinLnBrk="0"/>
                      <a:r>
                        <a:rPr lang="en-US" altLang="ko-KR" sz="1400" kern="1200" dirty="0" smtClean="0">
                          <a:solidFill>
                            <a:schemeClr val="tx1"/>
                          </a:solidFill>
                          <a:latin typeface="Calibri"/>
                          <a:ea typeface="+mn-ea"/>
                          <a:cs typeface="+mn-cs"/>
                        </a:rPr>
                        <a:t>INVALID_PARAMETER</a:t>
                      </a:r>
                      <a:endParaRPr lang="ko-KR" altLang="en-US" sz="1400" kern="1200" dirty="0">
                        <a:solidFill>
                          <a:schemeClr val="tx1"/>
                        </a:solidFill>
                        <a:latin typeface="Calibri"/>
                        <a:ea typeface="+mn-ea"/>
                        <a:cs typeface="+mn-cs"/>
                      </a:endParaRPr>
                    </a:p>
                  </a:txBody>
                  <a:tcPr>
                    <a:solidFill>
                      <a:srgbClr val="FFFF00"/>
                    </a:solidFill>
                  </a:tcPr>
                </a:tc>
                <a:tc>
                  <a:txBody>
                    <a:bodyPr/>
                    <a:lstStyle/>
                    <a:p>
                      <a:pPr marL="0" marR="0" indent="0" algn="l" defTabSz="914400" rtl="0" eaLnBrk="1" fontAlgn="base" latinLnBrk="1" hangingPunct="1">
                        <a:lnSpc>
                          <a:spcPct val="100000"/>
                        </a:lnSpc>
                        <a:spcBef>
                          <a:spcPts val="0"/>
                        </a:spcBef>
                        <a:spcAft>
                          <a:spcPts val="0"/>
                        </a:spcAft>
                        <a:buClrTx/>
                        <a:buSzTx/>
                        <a:buFontTx/>
                        <a:buNone/>
                        <a:tabLst/>
                        <a:defRPr/>
                      </a:pPr>
                      <a:r>
                        <a:rPr lang="en-US" altLang="ko-KR" sz="1400" kern="1200" dirty="0" smtClean="0">
                          <a:solidFill>
                            <a:schemeClr val="tx1"/>
                          </a:solidFill>
                          <a:latin typeface="Calibri"/>
                          <a:ea typeface="+mn-ea"/>
                          <a:cs typeface="+mn-cs"/>
                        </a:rPr>
                        <a:t>The status of the attempt of the allocation of a DBS and a channel.</a:t>
                      </a:r>
                      <a:endParaRPr lang="ko-KR" altLang="en-US" sz="1400" kern="1200" dirty="0" smtClean="0">
                        <a:solidFill>
                          <a:schemeClr val="tx1"/>
                        </a:solidFill>
                        <a:latin typeface="Calibri"/>
                        <a:ea typeface="+mn-ea"/>
                        <a:cs typeface="+mn-cs"/>
                      </a:endParaRPr>
                    </a:p>
                  </a:txBody>
                  <a:tcPr/>
                </a:tc>
              </a:tr>
            </a:tbl>
          </a:graphicData>
        </a:graphic>
      </p:graphicFrame>
      <p:sp>
        <p:nvSpPr>
          <p:cNvPr id="5" name="TextBox 4"/>
          <p:cNvSpPr txBox="1"/>
          <p:nvPr/>
        </p:nvSpPr>
        <p:spPr>
          <a:xfrm>
            <a:off x="467544" y="1916832"/>
            <a:ext cx="2314801" cy="400110"/>
          </a:xfrm>
          <a:prstGeom prst="rect">
            <a:avLst/>
          </a:prstGeom>
          <a:noFill/>
        </p:spPr>
        <p:txBody>
          <a:bodyPr wrap="none" rtlCol="0">
            <a:spAutoFit/>
          </a:bodyPr>
          <a:lstStyle/>
          <a:p>
            <a:r>
              <a:rPr lang="en-US" sz="2000" dirty="0" smtClean="0"/>
              <a:t>Table 16 (continued)</a:t>
            </a:r>
            <a:endParaRPr lang="en-US" sz="2000" dirty="0"/>
          </a:p>
        </p:txBody>
      </p:sp>
    </p:spTree>
    <p:extLst>
      <p:ext uri="{BB962C8B-B14F-4D97-AF65-F5344CB8AC3E}">
        <p14:creationId xmlns="" xmlns:p14="http://schemas.microsoft.com/office/powerpoint/2010/main" val="1017339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GB" altLang="ko-KR" sz="2800" b="1" dirty="0" smtClean="0"/>
              <a:t>TMCTP related clauses which contain TBDs in </a:t>
            </a:r>
            <a:r>
              <a:rPr lang="en-US" altLang="ko-KR" sz="2800" b="1" dirty="0" smtClean="0"/>
              <a:t>P802.15.4m/D0</a:t>
            </a:r>
            <a:endParaRPr lang="ko-KR" altLang="en-US" sz="2800" dirty="0">
              <a:ea typeface="굴림" pitchFamily="34" charset="-127"/>
            </a:endParaRPr>
          </a:p>
        </p:txBody>
      </p:sp>
      <p:sp>
        <p:nvSpPr>
          <p:cNvPr id="3" name="내용 개체 틀 2"/>
          <p:cNvSpPr>
            <a:spLocks noGrp="1"/>
          </p:cNvSpPr>
          <p:nvPr>
            <p:ph idx="1"/>
          </p:nvPr>
        </p:nvSpPr>
        <p:spPr>
          <a:xfrm>
            <a:off x="685800" y="1772816"/>
            <a:ext cx="8206680" cy="4680520"/>
          </a:xfrm>
        </p:spPr>
        <p:txBody>
          <a:bodyPr/>
          <a:lstStyle/>
          <a:p>
            <a:pPr lvl="0"/>
            <a:r>
              <a:rPr lang="en-US" altLang="ko-KR" dirty="0" smtClean="0"/>
              <a:t>4.5.1 </a:t>
            </a:r>
            <a:r>
              <a:rPr lang="en-US" altLang="ko-KR" dirty="0"/>
              <a:t>Superframe Structure  (p6</a:t>
            </a:r>
            <a:r>
              <a:rPr lang="en-US" altLang="ko-KR" dirty="0" smtClean="0"/>
              <a:t>) – 1TBD</a:t>
            </a:r>
          </a:p>
          <a:p>
            <a:pPr lvl="0"/>
            <a:r>
              <a:rPr lang="en-US" altLang="ko-KR" dirty="0"/>
              <a:t>5.1.14 Starting and maintaining TVWS Multichannel Cluster Tree PANs (TMCTP) (p16</a:t>
            </a:r>
            <a:r>
              <a:rPr lang="en-US" altLang="ko-KR" dirty="0" smtClean="0"/>
              <a:t>) – 2TBDs</a:t>
            </a:r>
          </a:p>
          <a:p>
            <a:r>
              <a:rPr lang="en-US" altLang="ko-KR" dirty="0"/>
              <a:t>5.3.14 DBS request command frame (p35</a:t>
            </a:r>
            <a:r>
              <a:rPr lang="en-US" altLang="ko-KR" dirty="0" smtClean="0"/>
              <a:t>) – 1TBD</a:t>
            </a:r>
            <a:endParaRPr lang="en-US" altLang="ko-KR" dirty="0"/>
          </a:p>
          <a:p>
            <a:r>
              <a:rPr lang="en-US" altLang="ko-KR" dirty="0"/>
              <a:t>5.3.15 DBS response command frame (p35</a:t>
            </a:r>
            <a:r>
              <a:rPr lang="en-US" altLang="ko-KR" dirty="0" smtClean="0"/>
              <a:t>) – 1TBD</a:t>
            </a:r>
            <a:endParaRPr lang="en-US" altLang="ko-KR" dirty="0"/>
          </a:p>
          <a:p>
            <a:r>
              <a:rPr lang="en-US" altLang="ko-KR" dirty="0"/>
              <a:t>6.2.23.1 MLME-DBS.request (p46</a:t>
            </a:r>
            <a:r>
              <a:rPr lang="en-US" altLang="ko-KR" dirty="0" smtClean="0"/>
              <a:t>) – 1TBD</a:t>
            </a:r>
            <a:endParaRPr lang="en-US" altLang="ko-KR" dirty="0"/>
          </a:p>
          <a:p>
            <a:r>
              <a:rPr lang="en-US" altLang="ko-KR" dirty="0" smtClean="0"/>
              <a:t>6.2.23.2 </a:t>
            </a:r>
            <a:r>
              <a:rPr lang="en-US" altLang="ko-KR" dirty="0"/>
              <a:t>MLME-DBS.indication (</a:t>
            </a:r>
            <a:r>
              <a:rPr lang="en-US" altLang="ko-KR" dirty="0" smtClean="0"/>
              <a:t>p47) – 1TBD</a:t>
            </a:r>
            <a:endParaRPr lang="en-US" altLang="ko-KR" dirty="0"/>
          </a:p>
          <a:p>
            <a:r>
              <a:rPr lang="en-US" altLang="ko-KR" dirty="0" smtClean="0"/>
              <a:t>6.2.23.3 </a:t>
            </a:r>
            <a:r>
              <a:rPr lang="en-US" altLang="ko-KR" dirty="0"/>
              <a:t>MLME-DBS.response (</a:t>
            </a:r>
            <a:r>
              <a:rPr lang="en-US" altLang="ko-KR" dirty="0" smtClean="0"/>
              <a:t>p48) – 2TBDs</a:t>
            </a:r>
            <a:endParaRPr lang="en-US" altLang="ko-KR" dirty="0"/>
          </a:p>
          <a:p>
            <a:r>
              <a:rPr lang="en-US" altLang="ko-KR" dirty="0" smtClean="0"/>
              <a:t>6.2.23.4 </a:t>
            </a:r>
            <a:r>
              <a:rPr lang="en-US" altLang="ko-KR" dirty="0"/>
              <a:t>MLME-DBS.confirm (</a:t>
            </a:r>
            <a:r>
              <a:rPr lang="en-US" altLang="ko-KR" dirty="0" smtClean="0"/>
              <a:t>p49) – 1TBD</a:t>
            </a:r>
            <a:endParaRPr lang="en-US" altLang="ko-KR" dirty="0"/>
          </a:p>
          <a:p>
            <a:endParaRPr lang="en-US" altLang="ko-KR" dirty="0"/>
          </a:p>
        </p:txBody>
      </p:sp>
      <p:sp>
        <p:nvSpPr>
          <p:cNvPr id="4" name="Rectangle 3"/>
          <p:cNvSpPr/>
          <p:nvPr/>
        </p:nvSpPr>
        <p:spPr>
          <a:xfrm>
            <a:off x="611560" y="6093296"/>
            <a:ext cx="3337901" cy="276999"/>
          </a:xfrm>
          <a:prstGeom prst="rect">
            <a:avLst/>
          </a:prstGeom>
        </p:spPr>
        <p:txBody>
          <a:bodyPr wrap="none">
            <a:spAutoFit/>
          </a:bodyPr>
          <a:lstStyle/>
          <a:p>
            <a:r>
              <a:rPr lang="en-US" dirty="0" smtClean="0"/>
              <a:t>* 15-12-0575-00-004m-preliminary-draft-for-tg4m</a:t>
            </a:r>
            <a:endParaRPr lang="en-US" dirty="0"/>
          </a:p>
        </p:txBody>
      </p:sp>
    </p:spTree>
    <p:extLst>
      <p:ext uri="{BB962C8B-B14F-4D97-AF65-F5344CB8AC3E}">
        <p14:creationId xmlns="" xmlns:p14="http://schemas.microsoft.com/office/powerpoint/2010/main" val="24352305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3200" b="1" dirty="0" smtClean="0"/>
              <a:t>4.5.1 </a:t>
            </a:r>
            <a:r>
              <a:rPr lang="en-US" altLang="ko-KR" sz="3200" b="1" dirty="0"/>
              <a:t>Superframe </a:t>
            </a:r>
            <a:r>
              <a:rPr lang="en-US" altLang="ko-KR" sz="3200" b="1" dirty="0" smtClean="0"/>
              <a:t>Structure (p6) </a:t>
            </a:r>
            <a:r>
              <a:rPr lang="en-US" altLang="ko-KR" sz="3200" b="1" dirty="0" smtClean="0">
                <a:solidFill>
                  <a:srgbClr val="0000FF"/>
                </a:solidFill>
              </a:rPr>
              <a:t>(before)</a:t>
            </a:r>
            <a:endParaRPr lang="ko-KR" altLang="en-US" sz="3200" dirty="0">
              <a:solidFill>
                <a:srgbClr val="0000FF"/>
              </a:solidFill>
            </a:endParaRPr>
          </a:p>
        </p:txBody>
      </p:sp>
      <p:sp>
        <p:nvSpPr>
          <p:cNvPr id="3" name="내용 개체 틀 2"/>
          <p:cNvSpPr>
            <a:spLocks noGrp="1"/>
          </p:cNvSpPr>
          <p:nvPr>
            <p:ph idx="1"/>
          </p:nvPr>
        </p:nvSpPr>
        <p:spPr/>
        <p:txBody>
          <a:bodyPr/>
          <a:lstStyle/>
          <a:p>
            <a:r>
              <a:rPr lang="en-US" altLang="ko-KR" sz="2000" b="1" dirty="0" smtClean="0"/>
              <a:t>4.5.1.1 </a:t>
            </a:r>
            <a:r>
              <a:rPr lang="en-US" altLang="ko-KR" sz="2000" b="1" dirty="0"/>
              <a:t>Superframe Usage for TVWS</a:t>
            </a:r>
            <a:endParaRPr lang="en-US" altLang="ko-KR" sz="2000" dirty="0"/>
          </a:p>
          <a:p>
            <a:r>
              <a:rPr lang="en-US" altLang="ko-KR" sz="2000" b="1" dirty="0"/>
              <a:t>4.5.1.5.1 TVWS Multichannel Cluster Tree PAN (TMCTP) </a:t>
            </a:r>
            <a:r>
              <a:rPr lang="en-US" altLang="ko-KR" sz="2000" b="1" dirty="0" smtClean="0"/>
              <a:t>Superframe</a:t>
            </a:r>
            <a:endParaRPr lang="ko-KR" altLang="en-US" sz="2000" dirty="0"/>
          </a:p>
          <a:p>
            <a:pPr lvl="1"/>
            <a:r>
              <a:rPr lang="en-US" altLang="ko-KR" sz="1800" dirty="0"/>
              <a:t>This standard </a:t>
            </a:r>
            <a:r>
              <a:rPr lang="en-US" altLang="ko-KR" sz="1800" dirty="0" smtClean="0"/>
              <a:t>allows ~~~ can </a:t>
            </a:r>
            <a:r>
              <a:rPr lang="en-US" altLang="ko-KR" sz="1800" dirty="0"/>
              <a:t>be found in 5.1.1.1a.</a:t>
            </a:r>
            <a:endParaRPr lang="ko-KR" altLang="en-US" sz="1800" dirty="0"/>
          </a:p>
          <a:p>
            <a:r>
              <a:rPr lang="en-US" altLang="ko-KR" sz="2000" b="1" dirty="0"/>
              <a:t>4.5.1.5.2 Generalized GTS Usage</a:t>
            </a:r>
            <a:endParaRPr lang="en-US" altLang="ko-KR" sz="2000" dirty="0"/>
          </a:p>
          <a:p>
            <a:pPr lvl="1"/>
            <a:r>
              <a:rPr lang="en-US" altLang="ko-KR" sz="1800" dirty="0"/>
              <a:t>In a TVWS PAN allocated GTS may be configured for direct peer-to-peer communication. When a frame is transmitted in a GTS with a valid destination address, implicit addressing based on the GTS direction parameter is not used.</a:t>
            </a:r>
          </a:p>
          <a:p>
            <a:pPr lvl="1"/>
            <a:r>
              <a:rPr lang="en-US" altLang="ko-KR" sz="1800" dirty="0"/>
              <a:t>Add </a:t>
            </a:r>
            <a:r>
              <a:rPr lang="en-US" altLang="ko-KR" sz="1800" dirty="0" smtClean="0"/>
              <a:t>overview </a:t>
            </a:r>
            <a:r>
              <a:rPr lang="en-US" altLang="ko-KR" sz="1800" dirty="0"/>
              <a:t>paragraph for GTS features to support TVWS operation</a:t>
            </a:r>
            <a:endParaRPr lang="ko-KR" altLang="en-US" sz="1800" dirty="0"/>
          </a:p>
        </p:txBody>
      </p:sp>
    </p:spTree>
    <p:extLst>
      <p:ext uri="{BB962C8B-B14F-4D97-AF65-F5344CB8AC3E}">
        <p14:creationId xmlns="" xmlns:p14="http://schemas.microsoft.com/office/powerpoint/2010/main" val="3423526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3200" b="1" dirty="0" smtClean="0"/>
              <a:t>4.5.1 </a:t>
            </a:r>
            <a:r>
              <a:rPr lang="en-US" altLang="ko-KR" sz="3200" b="1" dirty="0"/>
              <a:t>Superframe </a:t>
            </a:r>
            <a:r>
              <a:rPr lang="en-US" altLang="ko-KR" sz="3200" b="1" dirty="0" smtClean="0"/>
              <a:t>Structure (p6) </a:t>
            </a:r>
            <a:r>
              <a:rPr lang="en-US" altLang="ko-KR" sz="3200" b="1" dirty="0" smtClean="0">
                <a:solidFill>
                  <a:srgbClr val="0000FF"/>
                </a:solidFill>
              </a:rPr>
              <a:t>(after)</a:t>
            </a:r>
            <a:endParaRPr lang="ko-KR" altLang="en-US" sz="3200" dirty="0">
              <a:solidFill>
                <a:srgbClr val="0000FF"/>
              </a:solidFill>
            </a:endParaRPr>
          </a:p>
        </p:txBody>
      </p:sp>
      <p:sp>
        <p:nvSpPr>
          <p:cNvPr id="3" name="내용 개체 틀 2"/>
          <p:cNvSpPr>
            <a:spLocks noGrp="1"/>
          </p:cNvSpPr>
          <p:nvPr>
            <p:ph idx="1"/>
          </p:nvPr>
        </p:nvSpPr>
        <p:spPr/>
        <p:txBody>
          <a:bodyPr/>
          <a:lstStyle/>
          <a:p>
            <a:r>
              <a:rPr lang="en-US" altLang="ko-KR" sz="2000" b="1" strike="sngStrike" dirty="0" smtClean="0"/>
              <a:t>4.5.1.1 </a:t>
            </a:r>
            <a:r>
              <a:rPr lang="en-US" altLang="ko-KR" sz="2000" b="1" strike="sngStrike" dirty="0"/>
              <a:t>Superframe Usage for TVWS</a:t>
            </a:r>
            <a:endParaRPr lang="en-US" altLang="ko-KR" sz="2000" strike="sngStrike" dirty="0"/>
          </a:p>
          <a:p>
            <a:r>
              <a:rPr lang="en-US" altLang="ko-KR" sz="2000" b="1" dirty="0" smtClean="0">
                <a:solidFill>
                  <a:srgbClr val="FF0000"/>
                </a:solidFill>
              </a:rPr>
              <a:t>4.5.1.5 </a:t>
            </a:r>
            <a:r>
              <a:rPr lang="en-US" altLang="ko-KR" sz="2000" b="1" dirty="0"/>
              <a:t>TVWS Multichannel Cluster Tree PAN (TMCTP) </a:t>
            </a:r>
            <a:r>
              <a:rPr lang="en-US" altLang="ko-KR" sz="2000" b="1" dirty="0" smtClean="0"/>
              <a:t>Superframe</a:t>
            </a:r>
            <a:endParaRPr lang="ko-KR" altLang="en-US" sz="2000" dirty="0"/>
          </a:p>
          <a:p>
            <a:pPr lvl="1"/>
            <a:r>
              <a:rPr lang="en-US" altLang="ko-KR" sz="1800" dirty="0"/>
              <a:t>This standard </a:t>
            </a:r>
            <a:r>
              <a:rPr lang="en-US" altLang="ko-KR" sz="1800" dirty="0" smtClean="0"/>
              <a:t>allows ~~~ can </a:t>
            </a:r>
            <a:r>
              <a:rPr lang="en-US" altLang="ko-KR" sz="1800" dirty="0"/>
              <a:t>be found in 5.1.1.1a.</a:t>
            </a:r>
            <a:endParaRPr lang="ko-KR" altLang="en-US" sz="1800" dirty="0"/>
          </a:p>
          <a:p>
            <a:r>
              <a:rPr lang="en-US" altLang="ko-KR" sz="2000" b="1" strike="sngStrike" dirty="0"/>
              <a:t>4.5.1.5.2 Generalized GTS </a:t>
            </a:r>
            <a:r>
              <a:rPr lang="en-US" altLang="ko-KR" sz="2000" b="1" strike="sngStrike" dirty="0" smtClean="0"/>
              <a:t>Usage</a:t>
            </a:r>
          </a:p>
          <a:p>
            <a:pPr lvl="1"/>
            <a:r>
              <a:rPr lang="en-US" altLang="ko-KR" sz="1800" strike="sngStrike" dirty="0" smtClean="0"/>
              <a:t>In a TVWS PAN allocated GTS may be configured for direct peer-to-peer communication. When a frame is transmitted in a GTS with a valid destination address, implicit addressing based on the GTS direction parameter is not used.</a:t>
            </a:r>
          </a:p>
          <a:p>
            <a:pPr lvl="1"/>
            <a:r>
              <a:rPr lang="en-US" altLang="ko-KR" sz="1800" strike="sngStrike" dirty="0" smtClean="0"/>
              <a:t>Add </a:t>
            </a:r>
            <a:r>
              <a:rPr lang="en-US" altLang="ko-KR" sz="1800" strike="sngStrike" dirty="0" err="1" smtClean="0"/>
              <a:t>overiew</a:t>
            </a:r>
            <a:r>
              <a:rPr lang="en-US" altLang="ko-KR" sz="1800" strike="sngStrike" dirty="0" smtClean="0"/>
              <a:t> paragraph for GTS features to support TVWS operation</a:t>
            </a:r>
          </a:p>
          <a:p>
            <a:r>
              <a:rPr lang="en-US" altLang="ko-KR" sz="2000" b="1" dirty="0" smtClean="0">
                <a:solidFill>
                  <a:srgbClr val="FF0000"/>
                </a:solidFill>
                <a:ea typeface="+mn-ea"/>
                <a:cs typeface="+mn-cs"/>
                <a:sym typeface="Wingdings" pitchFamily="2" charset="2"/>
              </a:rPr>
              <a:t>Discussion</a:t>
            </a:r>
          </a:p>
          <a:p>
            <a:pPr lvl="1"/>
            <a:r>
              <a:rPr lang="en-US" altLang="ko-KR" sz="1800" dirty="0" smtClean="0">
                <a:solidFill>
                  <a:srgbClr val="FF0000"/>
                </a:solidFill>
                <a:ea typeface="+mn-ea"/>
                <a:cs typeface="+mn-cs"/>
                <a:sym typeface="Wingdings" pitchFamily="2" charset="2"/>
              </a:rPr>
              <a:t>Additional GTS description is unnecessary. Since TMCTP adds only BOP in basic superframe structure, there is no change to GTS.</a:t>
            </a:r>
            <a:endParaRPr lang="en-US" altLang="ko-KR" sz="1800" dirty="0">
              <a:solidFill>
                <a:srgbClr val="FF0000"/>
              </a:solidFill>
              <a:ea typeface="+mn-ea"/>
              <a:cs typeface="+mn-cs"/>
            </a:endParaRPr>
          </a:p>
        </p:txBody>
      </p:sp>
    </p:spTree>
    <p:extLst>
      <p:ext uri="{BB962C8B-B14F-4D97-AF65-F5344CB8AC3E}">
        <p14:creationId xmlns="" xmlns:p14="http://schemas.microsoft.com/office/powerpoint/2010/main" val="4847031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sz="2800" b="1" dirty="0" smtClean="0"/>
              <a:t>5.1.14 </a:t>
            </a:r>
            <a:r>
              <a:rPr lang="en-US" altLang="ko-KR" sz="2800" b="1" dirty="0"/>
              <a:t>Starting and maintaining TVWS Multichannel Cluster Tree PANs (TMCTP</a:t>
            </a:r>
            <a:r>
              <a:rPr lang="en-US" altLang="ko-KR" sz="2800" b="1" dirty="0" smtClean="0"/>
              <a:t>) (p16) </a:t>
            </a:r>
            <a:r>
              <a:rPr lang="en-US" altLang="ko-KR" sz="2800" b="1" dirty="0" smtClean="0">
                <a:solidFill>
                  <a:srgbClr val="0000FF"/>
                </a:solidFill>
              </a:rPr>
              <a:t>(before)</a:t>
            </a:r>
            <a:endParaRPr lang="ko-KR" altLang="en-US" sz="2800" b="1" dirty="0"/>
          </a:p>
        </p:txBody>
      </p:sp>
      <p:sp>
        <p:nvSpPr>
          <p:cNvPr id="3" name="내용 개체 틀 2"/>
          <p:cNvSpPr>
            <a:spLocks noGrp="1"/>
          </p:cNvSpPr>
          <p:nvPr>
            <p:ph idx="1"/>
          </p:nvPr>
        </p:nvSpPr>
        <p:spPr/>
        <p:txBody>
          <a:bodyPr/>
          <a:lstStyle/>
          <a:p>
            <a:r>
              <a:rPr lang="en-US" altLang="ko-KR" sz="2000" dirty="0" smtClean="0"/>
              <a:t>In </a:t>
            </a:r>
            <a:r>
              <a:rPr lang="en-US" altLang="ko-KR" sz="2000" dirty="0"/>
              <a:t>step B the SPC transmits an enhanced beacon containing a TMCTP Extended Superframe </a:t>
            </a:r>
            <a:r>
              <a:rPr lang="en-US" altLang="ko-KR" sz="2000" dirty="0" err="1"/>
              <a:t>Specificiation</a:t>
            </a:r>
            <a:r>
              <a:rPr lang="en-US" altLang="ko-KR" sz="2000" dirty="0"/>
              <a:t> IE </a:t>
            </a:r>
            <a:r>
              <a:rPr lang="en-US" altLang="ko-KR" sz="2000" dirty="0">
                <a:solidFill>
                  <a:srgbClr val="FF0000"/>
                </a:solidFill>
              </a:rPr>
              <a:t>(</a:t>
            </a:r>
            <a:r>
              <a:rPr lang="en-US" altLang="ko-KR" sz="2000" dirty="0" err="1">
                <a:solidFill>
                  <a:srgbClr val="FF0000"/>
                </a:solidFill>
              </a:rPr>
              <a:t>xref</a:t>
            </a:r>
            <a:r>
              <a:rPr lang="en-US" altLang="ko-KR" sz="2000" dirty="0">
                <a:solidFill>
                  <a:srgbClr val="FF0000"/>
                </a:solidFill>
              </a:rPr>
              <a:t>)</a:t>
            </a:r>
            <a:r>
              <a:rPr lang="en-US" altLang="ko-KR" sz="2000" dirty="0"/>
              <a:t>. Upon successful reception of the beacon from the SPC, the child PAN coordinator may request a DBS allocation sending a DBS request </a:t>
            </a:r>
            <a:r>
              <a:rPr lang="en-US" altLang="ko-KR" sz="2000" dirty="0">
                <a:solidFill>
                  <a:srgbClr val="FF0000"/>
                </a:solidFill>
              </a:rPr>
              <a:t>(</a:t>
            </a:r>
            <a:r>
              <a:rPr lang="en-US" altLang="ko-KR" sz="2000" dirty="0" err="1">
                <a:solidFill>
                  <a:srgbClr val="FF0000"/>
                </a:solidFill>
              </a:rPr>
              <a:t>xref</a:t>
            </a:r>
            <a:r>
              <a:rPr lang="en-US" altLang="ko-KR" sz="2000" dirty="0">
                <a:solidFill>
                  <a:srgbClr val="FF0000"/>
                </a:solidFill>
              </a:rPr>
              <a:t>) </a:t>
            </a:r>
            <a:r>
              <a:rPr lang="en-US" altLang="ko-KR" sz="2000" dirty="0"/>
              <a:t>to the SPC. Upon receiving the DBS request, the SPC will allocate a DBS slot and channel, and generate a DBS response to report the slot and channel allocated (the request is successful in this example</a:t>
            </a:r>
            <a:r>
              <a:rPr lang="en-US" altLang="ko-KR" sz="2000" dirty="0" smtClean="0"/>
              <a:t>). </a:t>
            </a:r>
            <a:endParaRPr lang="ko-KR" altLang="en-US" sz="2000" dirty="0">
              <a:solidFill>
                <a:srgbClr val="0000FF"/>
              </a:solidFill>
            </a:endParaRPr>
          </a:p>
        </p:txBody>
      </p:sp>
    </p:spTree>
    <p:extLst>
      <p:ext uri="{BB962C8B-B14F-4D97-AF65-F5344CB8AC3E}">
        <p14:creationId xmlns="" xmlns:p14="http://schemas.microsoft.com/office/powerpoint/2010/main" val="20865511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sz="2800" b="1" dirty="0" smtClean="0"/>
              <a:t>5.1.14 </a:t>
            </a:r>
            <a:r>
              <a:rPr lang="en-US" altLang="ko-KR" sz="2800" b="1" dirty="0"/>
              <a:t>Starting and maintaining TVWS Multichannel Cluster Tree PANs (TMCTP</a:t>
            </a:r>
            <a:r>
              <a:rPr lang="en-US" altLang="ko-KR" sz="2800" b="1" dirty="0" smtClean="0"/>
              <a:t>) (p16)</a:t>
            </a:r>
            <a:r>
              <a:rPr lang="en-US" altLang="ko-KR" sz="2800" dirty="0" smtClean="0">
                <a:solidFill>
                  <a:srgbClr val="0000FF"/>
                </a:solidFill>
              </a:rPr>
              <a:t> </a:t>
            </a:r>
            <a:r>
              <a:rPr lang="en-US" altLang="ko-KR" sz="2800" b="1" dirty="0" smtClean="0">
                <a:solidFill>
                  <a:srgbClr val="0000FF"/>
                </a:solidFill>
              </a:rPr>
              <a:t>(after)</a:t>
            </a:r>
            <a:endParaRPr lang="ko-KR" altLang="en-US" sz="2800" b="1" dirty="0"/>
          </a:p>
        </p:txBody>
      </p:sp>
      <p:sp>
        <p:nvSpPr>
          <p:cNvPr id="3" name="내용 개체 틀 2"/>
          <p:cNvSpPr>
            <a:spLocks noGrp="1"/>
          </p:cNvSpPr>
          <p:nvPr>
            <p:ph idx="1"/>
          </p:nvPr>
        </p:nvSpPr>
        <p:spPr/>
        <p:txBody>
          <a:bodyPr/>
          <a:lstStyle/>
          <a:p>
            <a:r>
              <a:rPr lang="en-US" altLang="ko-KR" sz="2000" dirty="0" smtClean="0"/>
              <a:t>In </a:t>
            </a:r>
            <a:r>
              <a:rPr lang="en-US" altLang="ko-KR" sz="2000" dirty="0"/>
              <a:t>step B the SPC transmits an enhanced beacon containing a TMCTP Extended Superframe </a:t>
            </a:r>
            <a:r>
              <a:rPr lang="en-US" altLang="ko-KR" sz="2000" dirty="0" err="1"/>
              <a:t>Specificiation</a:t>
            </a:r>
            <a:r>
              <a:rPr lang="en-US" altLang="ko-KR" sz="2000" dirty="0"/>
              <a:t> IE </a:t>
            </a:r>
            <a:r>
              <a:rPr lang="en-US" altLang="ko-KR" sz="2000" dirty="0" smtClean="0">
                <a:solidFill>
                  <a:srgbClr val="FF0000"/>
                </a:solidFill>
              </a:rPr>
              <a:t>(5.2.4.35)</a:t>
            </a:r>
            <a:r>
              <a:rPr lang="en-US" altLang="ko-KR" sz="2000" dirty="0" smtClean="0"/>
              <a:t>. </a:t>
            </a:r>
            <a:r>
              <a:rPr lang="en-US" altLang="ko-KR" sz="2000" dirty="0"/>
              <a:t>Upon successful reception of the beacon from the SPC, the child PAN coordinator may request a DBS allocation sending a DBS request </a:t>
            </a:r>
            <a:r>
              <a:rPr lang="en-US" altLang="ko-KR" sz="2000" dirty="0" smtClean="0">
                <a:solidFill>
                  <a:srgbClr val="FF0000"/>
                </a:solidFill>
              </a:rPr>
              <a:t>(5.1.14) </a:t>
            </a:r>
            <a:r>
              <a:rPr lang="en-US" altLang="ko-KR" sz="2000" dirty="0"/>
              <a:t>to the SPC. Upon receiving the DBS request, the SPC will allocate a DBS slot and channel, and generate a DBS </a:t>
            </a:r>
            <a:r>
              <a:rPr lang="en-US" altLang="ko-KR" sz="2000" dirty="0" smtClean="0"/>
              <a:t>response </a:t>
            </a:r>
            <a:r>
              <a:rPr lang="en-US" altLang="ko-KR" sz="2000" dirty="0" smtClean="0">
                <a:solidFill>
                  <a:srgbClr val="FF0000"/>
                </a:solidFill>
              </a:rPr>
              <a:t>(5.1.15)</a:t>
            </a:r>
            <a:r>
              <a:rPr lang="en-US" altLang="ko-KR" sz="2000" dirty="0" smtClean="0"/>
              <a:t> </a:t>
            </a:r>
            <a:r>
              <a:rPr lang="en-US" altLang="ko-KR" sz="2000" dirty="0"/>
              <a:t>to report the slot and channel allocated (the request is successful in this example</a:t>
            </a:r>
            <a:r>
              <a:rPr lang="en-US" altLang="ko-KR" sz="2000" dirty="0" smtClean="0"/>
              <a:t>). </a:t>
            </a:r>
            <a:endParaRPr lang="ko-KR" altLang="en-US" sz="2000" dirty="0">
              <a:solidFill>
                <a:srgbClr val="0000FF"/>
              </a:solidFill>
            </a:endParaRPr>
          </a:p>
        </p:txBody>
      </p:sp>
    </p:spTree>
    <p:extLst>
      <p:ext uri="{BB962C8B-B14F-4D97-AF65-F5344CB8AC3E}">
        <p14:creationId xmlns="" xmlns:p14="http://schemas.microsoft.com/office/powerpoint/2010/main" val="4106199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3200" b="1" dirty="0" smtClean="0"/>
              <a:t>5.3.14 </a:t>
            </a:r>
            <a:r>
              <a:rPr lang="en-US" altLang="ko-KR" sz="3200" b="1" dirty="0"/>
              <a:t>DBS request command </a:t>
            </a:r>
            <a:r>
              <a:rPr lang="en-US" altLang="ko-KR" sz="3200" b="1" dirty="0" smtClean="0"/>
              <a:t>frame (p35)</a:t>
            </a:r>
            <a:endParaRPr lang="ko-KR" altLang="en-US" sz="3200" dirty="0"/>
          </a:p>
        </p:txBody>
      </p:sp>
      <p:sp>
        <p:nvSpPr>
          <p:cNvPr id="3" name="내용 개체 틀 2"/>
          <p:cNvSpPr>
            <a:spLocks noGrp="1"/>
          </p:cNvSpPr>
          <p:nvPr>
            <p:ph idx="1"/>
          </p:nvPr>
        </p:nvSpPr>
        <p:spPr/>
        <p:txBody>
          <a:bodyPr/>
          <a:lstStyle/>
          <a:p>
            <a:r>
              <a:rPr lang="en-US" altLang="ko-KR" dirty="0" smtClean="0"/>
              <a:t>5.3.14.1 </a:t>
            </a:r>
            <a:r>
              <a:rPr lang="en-US" altLang="ko-KR" dirty="0"/>
              <a:t>MHR </a:t>
            </a:r>
            <a:r>
              <a:rPr lang="en-US" altLang="ko-KR" dirty="0" smtClean="0"/>
              <a:t>Fields </a:t>
            </a:r>
            <a:r>
              <a:rPr lang="en-US" altLang="ko-KR" dirty="0" smtClean="0">
                <a:solidFill>
                  <a:srgbClr val="0000FF"/>
                </a:solidFill>
              </a:rPr>
              <a:t>(before)</a:t>
            </a:r>
          </a:p>
          <a:p>
            <a:pPr lvl="1"/>
            <a:r>
              <a:rPr lang="en-US" altLang="ko-KR" sz="1800" dirty="0" smtClean="0"/>
              <a:t>(TBD)</a:t>
            </a:r>
          </a:p>
          <a:p>
            <a:r>
              <a:rPr lang="en-US" altLang="ko-KR" dirty="0" smtClean="0"/>
              <a:t>5.3.14.1 </a:t>
            </a:r>
            <a:r>
              <a:rPr lang="en-US" altLang="ko-KR" dirty="0"/>
              <a:t>MHR Fields </a:t>
            </a:r>
            <a:r>
              <a:rPr lang="en-US" altLang="ko-KR" dirty="0" smtClean="0">
                <a:solidFill>
                  <a:srgbClr val="0000FF"/>
                </a:solidFill>
              </a:rPr>
              <a:t>(after)</a:t>
            </a:r>
            <a:endParaRPr lang="en-US" altLang="ko-KR" dirty="0">
              <a:solidFill>
                <a:srgbClr val="0000FF"/>
              </a:solidFill>
            </a:endParaRPr>
          </a:p>
          <a:p>
            <a:pPr lvl="1"/>
            <a:r>
              <a:rPr lang="en-US" altLang="ko-KR" sz="1800" dirty="0"/>
              <a:t>Destination Addressing Mode field </a:t>
            </a:r>
            <a:r>
              <a:rPr lang="en-US" altLang="ko-KR" sz="1800" dirty="0" smtClean="0"/>
              <a:t>and </a:t>
            </a:r>
            <a:r>
              <a:rPr lang="en-US" altLang="ko-KR" sz="1800" dirty="0"/>
              <a:t>Source Addressing Mode field </a:t>
            </a:r>
            <a:r>
              <a:rPr lang="en-US" altLang="ko-KR" sz="1800" dirty="0" smtClean="0"/>
              <a:t>shall </a:t>
            </a:r>
            <a:r>
              <a:rPr lang="en-US" altLang="ko-KR" sz="1800" dirty="0"/>
              <a:t>be set to indicate short </a:t>
            </a:r>
            <a:r>
              <a:rPr lang="en-US" altLang="ko-KR" sz="1800" dirty="0" smtClean="0"/>
              <a:t>addressing.</a:t>
            </a:r>
            <a:endParaRPr lang="ko-KR" altLang="ko-KR" sz="1800" dirty="0"/>
          </a:p>
          <a:p>
            <a:pPr lvl="1"/>
            <a:r>
              <a:rPr lang="en-US" altLang="ko-KR" sz="1800" dirty="0" smtClean="0"/>
              <a:t>Frame </a:t>
            </a:r>
            <a:r>
              <a:rPr lang="en-US" altLang="ko-KR" sz="1800" dirty="0"/>
              <a:t>Pending field </a:t>
            </a:r>
            <a:r>
              <a:rPr lang="en-US" altLang="ko-KR" sz="1800" dirty="0" smtClean="0"/>
              <a:t>shall set </a:t>
            </a:r>
            <a:r>
              <a:rPr lang="en-US" altLang="ko-KR" sz="1800" dirty="0"/>
              <a:t>to </a:t>
            </a:r>
            <a:r>
              <a:rPr lang="en-US" altLang="ko-KR" sz="1800" dirty="0" smtClean="0"/>
              <a:t>zero, and AR </a:t>
            </a:r>
            <a:r>
              <a:rPr lang="en-US" altLang="ko-KR" sz="1800" dirty="0"/>
              <a:t>field shall </a:t>
            </a:r>
            <a:r>
              <a:rPr lang="en-US" altLang="ko-KR" sz="1800" dirty="0" smtClean="0"/>
              <a:t>set </a:t>
            </a:r>
            <a:r>
              <a:rPr lang="en-US" altLang="ko-KR" sz="1800" dirty="0"/>
              <a:t>to </a:t>
            </a:r>
            <a:r>
              <a:rPr lang="en-US" altLang="ko-KR" sz="1800" dirty="0" smtClean="0"/>
              <a:t>one.</a:t>
            </a:r>
            <a:r>
              <a:rPr lang="en-US" altLang="ko-KR" sz="1800" dirty="0"/>
              <a:t> </a:t>
            </a:r>
            <a:r>
              <a:rPr lang="en-US" altLang="ko-KR" sz="1800" dirty="0" smtClean="0"/>
              <a:t>Frame </a:t>
            </a:r>
            <a:r>
              <a:rPr lang="en-US" altLang="ko-KR" sz="1800" dirty="0"/>
              <a:t>Version field shall set to </a:t>
            </a:r>
            <a:r>
              <a:rPr lang="en-US" altLang="ko-KR" sz="1800" dirty="0" smtClean="0"/>
              <a:t>(</a:t>
            </a:r>
            <a:r>
              <a:rPr lang="en-US" altLang="ko-KR" sz="1800" dirty="0"/>
              <a:t>TBD</a:t>
            </a:r>
            <a:r>
              <a:rPr lang="en-US" altLang="ko-KR" sz="1800" dirty="0" smtClean="0"/>
              <a:t>).</a:t>
            </a:r>
            <a:endParaRPr lang="ko-KR" altLang="ko-KR" sz="1800" dirty="0"/>
          </a:p>
          <a:p>
            <a:pPr lvl="1"/>
            <a:r>
              <a:rPr lang="en-US" altLang="ko-KR" sz="1800" dirty="0"/>
              <a:t>Destination PAN Identifier field </a:t>
            </a:r>
            <a:r>
              <a:rPr lang="en-US" altLang="ko-KR" sz="1800" dirty="0" smtClean="0"/>
              <a:t>shall contain </a:t>
            </a:r>
            <a:r>
              <a:rPr lang="en-US" altLang="ko-KR" sz="1800" dirty="0"/>
              <a:t>the value of </a:t>
            </a:r>
            <a:r>
              <a:rPr lang="en-US" altLang="ko-KR" sz="1800" dirty="0" err="1" smtClean="0"/>
              <a:t>macPANId</a:t>
            </a:r>
            <a:r>
              <a:rPr lang="en-US" altLang="ko-KR" sz="1800" dirty="0" smtClean="0"/>
              <a:t>. Destination </a:t>
            </a:r>
            <a:r>
              <a:rPr lang="en-US" altLang="ko-KR" sz="1800" dirty="0"/>
              <a:t>Address field </a:t>
            </a:r>
            <a:r>
              <a:rPr lang="en-US" altLang="ko-KR" sz="1800" dirty="0" smtClean="0"/>
              <a:t>shall contain </a:t>
            </a:r>
            <a:r>
              <a:rPr lang="en-US" altLang="ko-KR" sz="1800" dirty="0"/>
              <a:t>the address from the beacon frame that was transmitted by the coordinator to which the DBS request command is being </a:t>
            </a:r>
            <a:r>
              <a:rPr lang="en-US" altLang="ko-KR" sz="1800" dirty="0" smtClean="0"/>
              <a:t>sent.</a:t>
            </a:r>
            <a:r>
              <a:rPr lang="en-US" altLang="ko-KR" sz="1800" dirty="0"/>
              <a:t> </a:t>
            </a:r>
            <a:r>
              <a:rPr lang="en-US" altLang="ko-KR" sz="1800" dirty="0" smtClean="0"/>
              <a:t>Source </a:t>
            </a:r>
            <a:r>
              <a:rPr lang="en-US" altLang="ko-KR" sz="1800" dirty="0"/>
              <a:t>PAN Identifier field </a:t>
            </a:r>
            <a:r>
              <a:rPr lang="en-US" altLang="ko-KR" sz="1800" dirty="0" smtClean="0"/>
              <a:t>shall contain </a:t>
            </a:r>
            <a:r>
              <a:rPr lang="en-US" altLang="ko-KR" sz="1800" dirty="0"/>
              <a:t>the value of </a:t>
            </a:r>
            <a:r>
              <a:rPr lang="en-US" altLang="ko-KR" sz="1800" dirty="0" err="1" smtClean="0"/>
              <a:t>macPANId</a:t>
            </a:r>
            <a:r>
              <a:rPr lang="en-US" altLang="ko-KR" sz="1800" dirty="0"/>
              <a:t> </a:t>
            </a:r>
            <a:r>
              <a:rPr lang="en-US" altLang="ko-KR" sz="1800" dirty="0" smtClean="0"/>
              <a:t>Source </a:t>
            </a:r>
            <a:r>
              <a:rPr lang="en-US" altLang="ko-KR" sz="1800" dirty="0"/>
              <a:t>Address field </a:t>
            </a:r>
            <a:r>
              <a:rPr lang="en-US" altLang="ko-KR" sz="1800" dirty="0" smtClean="0"/>
              <a:t>shall contain </a:t>
            </a:r>
            <a:r>
              <a:rPr lang="en-US" altLang="ko-KR" sz="1800" dirty="0"/>
              <a:t>the value of </a:t>
            </a:r>
            <a:r>
              <a:rPr lang="en-US" altLang="ko-KR" sz="1800" dirty="0" err="1" smtClean="0"/>
              <a:t>macShortAddress</a:t>
            </a:r>
            <a:r>
              <a:rPr lang="en-US" altLang="ko-KR" sz="1800" dirty="0"/>
              <a:t>.</a:t>
            </a:r>
            <a:endParaRPr lang="ko-KR" altLang="ko-KR" sz="1800" dirty="0"/>
          </a:p>
        </p:txBody>
      </p:sp>
    </p:spTree>
    <p:extLst>
      <p:ext uri="{BB962C8B-B14F-4D97-AF65-F5344CB8AC3E}">
        <p14:creationId xmlns="" xmlns:p14="http://schemas.microsoft.com/office/powerpoint/2010/main" val="7472613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3200" b="1" dirty="0" smtClean="0"/>
              <a:t>5.3.15 </a:t>
            </a:r>
            <a:r>
              <a:rPr lang="en-US" altLang="ko-KR" sz="3200" b="1" dirty="0"/>
              <a:t>DBS </a:t>
            </a:r>
            <a:r>
              <a:rPr lang="en-US" altLang="ko-KR" sz="3200" b="1" dirty="0" smtClean="0"/>
              <a:t>response </a:t>
            </a:r>
            <a:r>
              <a:rPr lang="en-US" altLang="ko-KR" sz="3200" b="1" dirty="0"/>
              <a:t>command frame (p35)</a:t>
            </a:r>
            <a:endParaRPr lang="ko-KR" altLang="en-US" sz="3200" dirty="0"/>
          </a:p>
        </p:txBody>
      </p:sp>
      <p:sp>
        <p:nvSpPr>
          <p:cNvPr id="3" name="내용 개체 틀 2"/>
          <p:cNvSpPr>
            <a:spLocks noGrp="1"/>
          </p:cNvSpPr>
          <p:nvPr>
            <p:ph idx="1"/>
          </p:nvPr>
        </p:nvSpPr>
        <p:spPr/>
        <p:txBody>
          <a:bodyPr/>
          <a:lstStyle/>
          <a:p>
            <a:r>
              <a:rPr lang="en-US" altLang="ko-KR" dirty="0"/>
              <a:t>5.3.15.1 MHR </a:t>
            </a:r>
            <a:r>
              <a:rPr lang="en-US" altLang="ko-KR" dirty="0" smtClean="0"/>
              <a:t>Fields </a:t>
            </a:r>
            <a:r>
              <a:rPr lang="en-US" altLang="ko-KR" dirty="0" smtClean="0">
                <a:solidFill>
                  <a:srgbClr val="0000FF"/>
                </a:solidFill>
              </a:rPr>
              <a:t>(before)</a:t>
            </a:r>
          </a:p>
          <a:p>
            <a:pPr lvl="1"/>
            <a:r>
              <a:rPr lang="en-US" altLang="ko-KR" sz="1800" dirty="0" smtClean="0"/>
              <a:t>(TBD)</a:t>
            </a:r>
          </a:p>
          <a:p>
            <a:r>
              <a:rPr lang="en-US" altLang="ko-KR" dirty="0" smtClean="0"/>
              <a:t>5.3.15.1 </a:t>
            </a:r>
            <a:r>
              <a:rPr lang="en-US" altLang="ko-KR" dirty="0"/>
              <a:t>MHR Fields </a:t>
            </a:r>
            <a:r>
              <a:rPr lang="en-US" altLang="ko-KR" dirty="0" smtClean="0">
                <a:solidFill>
                  <a:srgbClr val="0000FF"/>
                </a:solidFill>
              </a:rPr>
              <a:t>(after)</a:t>
            </a:r>
          </a:p>
          <a:p>
            <a:pPr lvl="1"/>
            <a:r>
              <a:rPr lang="en-US" altLang="ko-KR" sz="1800" dirty="0"/>
              <a:t>Destination Addressing Mode field and Source Addressing Mode field shall be set to indicate short addressing.</a:t>
            </a:r>
            <a:endParaRPr lang="ko-KR" altLang="ko-KR" sz="1800" dirty="0"/>
          </a:p>
          <a:p>
            <a:pPr lvl="1"/>
            <a:r>
              <a:rPr lang="en-US" altLang="ko-KR" sz="1800" dirty="0"/>
              <a:t>Frame Pending field shall set to </a:t>
            </a:r>
            <a:r>
              <a:rPr lang="en-US" altLang="ko-KR" sz="1800" dirty="0" smtClean="0"/>
              <a:t>zero, and AR </a:t>
            </a:r>
            <a:r>
              <a:rPr lang="en-US" altLang="ko-KR" sz="1800" dirty="0"/>
              <a:t>field shall set to </a:t>
            </a:r>
            <a:r>
              <a:rPr lang="en-US" altLang="ko-KR" sz="1800" dirty="0" smtClean="0"/>
              <a:t>one.</a:t>
            </a:r>
            <a:r>
              <a:rPr lang="en-US" altLang="ko-KR" sz="1800" dirty="0"/>
              <a:t> </a:t>
            </a:r>
            <a:r>
              <a:rPr lang="en-US" altLang="ko-KR" sz="1800" dirty="0" smtClean="0"/>
              <a:t>Frame </a:t>
            </a:r>
            <a:r>
              <a:rPr lang="en-US" altLang="ko-KR" sz="1800" dirty="0"/>
              <a:t>Version field shall set to (TBD).</a:t>
            </a:r>
            <a:endParaRPr lang="ko-KR" altLang="ko-KR" sz="1800" dirty="0"/>
          </a:p>
          <a:p>
            <a:pPr lvl="1"/>
            <a:r>
              <a:rPr lang="en-US" altLang="ko-KR" sz="1800" dirty="0"/>
              <a:t>The Destination PAN Identifier field </a:t>
            </a:r>
            <a:r>
              <a:rPr lang="en-US" altLang="ko-KR" sz="1800" dirty="0" smtClean="0"/>
              <a:t>shall contain </a:t>
            </a:r>
            <a:r>
              <a:rPr lang="en-US" altLang="ko-KR" sz="1800" dirty="0"/>
              <a:t>the value of </a:t>
            </a:r>
            <a:r>
              <a:rPr lang="en-US" altLang="ko-KR" sz="1800" dirty="0" err="1" smtClean="0"/>
              <a:t>macPANId</a:t>
            </a:r>
            <a:r>
              <a:rPr lang="en-US" altLang="ko-KR" sz="1800" dirty="0" smtClean="0"/>
              <a:t>.</a:t>
            </a:r>
            <a:r>
              <a:rPr lang="en-US" altLang="ko-KR" sz="1800" dirty="0"/>
              <a:t> </a:t>
            </a:r>
            <a:r>
              <a:rPr lang="en-US" altLang="ko-KR" sz="1800" dirty="0" smtClean="0"/>
              <a:t>The </a:t>
            </a:r>
            <a:r>
              <a:rPr lang="en-US" altLang="ko-KR" sz="1800" dirty="0"/>
              <a:t>Destination Address field </a:t>
            </a:r>
            <a:r>
              <a:rPr lang="en-US" altLang="ko-KR" sz="1800" dirty="0" smtClean="0"/>
              <a:t>shall contain </a:t>
            </a:r>
            <a:r>
              <a:rPr lang="en-US" altLang="ko-KR" sz="1800" dirty="0"/>
              <a:t>the </a:t>
            </a:r>
            <a:r>
              <a:rPr lang="en-US" altLang="ko-KR" sz="1800" dirty="0" smtClean="0"/>
              <a:t>short </a:t>
            </a:r>
            <a:r>
              <a:rPr lang="en-US" altLang="ko-KR" sz="1800" dirty="0"/>
              <a:t>address of the device </a:t>
            </a:r>
            <a:r>
              <a:rPr lang="en-US" altLang="ko-KR" sz="1800" dirty="0" smtClean="0"/>
              <a:t>requesting.</a:t>
            </a:r>
            <a:r>
              <a:rPr lang="en-US" altLang="ko-KR" sz="1800" dirty="0"/>
              <a:t> </a:t>
            </a:r>
            <a:r>
              <a:rPr lang="en-US" altLang="ko-KR" sz="1800" dirty="0" smtClean="0"/>
              <a:t>The </a:t>
            </a:r>
            <a:r>
              <a:rPr lang="en-US" altLang="ko-KR" sz="1800" dirty="0"/>
              <a:t>Source PAN Identifier field </a:t>
            </a:r>
            <a:r>
              <a:rPr lang="en-US" altLang="ko-KR" sz="1800" dirty="0" smtClean="0"/>
              <a:t>shall contain </a:t>
            </a:r>
            <a:r>
              <a:rPr lang="en-US" altLang="ko-KR" sz="1800" dirty="0"/>
              <a:t>the value of </a:t>
            </a:r>
            <a:r>
              <a:rPr lang="en-US" altLang="ko-KR" sz="1800" dirty="0" err="1" smtClean="0"/>
              <a:t>macPANId</a:t>
            </a:r>
            <a:r>
              <a:rPr lang="en-US" altLang="ko-KR" sz="1800" dirty="0" smtClean="0"/>
              <a:t>. Source </a:t>
            </a:r>
            <a:r>
              <a:rPr lang="en-US" altLang="ko-KR" sz="1800" dirty="0"/>
              <a:t>Address field </a:t>
            </a:r>
            <a:r>
              <a:rPr lang="en-US" altLang="ko-KR" sz="1800" dirty="0" smtClean="0"/>
              <a:t>shall contain </a:t>
            </a:r>
            <a:r>
              <a:rPr lang="en-US" altLang="ko-KR" sz="1800" dirty="0"/>
              <a:t>the value of </a:t>
            </a:r>
            <a:r>
              <a:rPr lang="en-US" altLang="ko-KR" sz="1800" dirty="0" err="1" smtClean="0"/>
              <a:t>macShortAddress</a:t>
            </a:r>
            <a:r>
              <a:rPr lang="en-US" altLang="ko-KR" sz="1800" dirty="0" smtClean="0"/>
              <a:t>.</a:t>
            </a:r>
            <a:endParaRPr lang="ko-KR" altLang="ko-KR" sz="1800" dirty="0"/>
          </a:p>
        </p:txBody>
      </p:sp>
    </p:spTree>
    <p:extLst>
      <p:ext uri="{BB962C8B-B14F-4D97-AF65-F5344CB8AC3E}">
        <p14:creationId xmlns="" xmlns:p14="http://schemas.microsoft.com/office/powerpoint/2010/main" val="5638243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sz="2800" b="1" dirty="0" smtClean="0"/>
              <a:t>6.2.23.1 MLME-DBS.request (p46)</a:t>
            </a:r>
            <a:r>
              <a:rPr lang="en-US" altLang="ko-KR" sz="2800" b="1" dirty="0"/>
              <a:t/>
            </a:r>
            <a:br>
              <a:rPr lang="en-US" altLang="ko-KR" sz="2800" b="1" dirty="0"/>
            </a:br>
            <a:r>
              <a:rPr lang="en-US" altLang="ko-KR" sz="2800" b="1" dirty="0">
                <a:solidFill>
                  <a:schemeClr val="tx1"/>
                </a:solidFill>
              </a:rPr>
              <a:t>Table 14—MLME-DBS.request </a:t>
            </a:r>
            <a:r>
              <a:rPr lang="en-US" altLang="ko-KR" sz="2800" b="1" dirty="0" smtClean="0">
                <a:solidFill>
                  <a:schemeClr val="tx1"/>
                </a:solidFill>
              </a:rPr>
              <a:t>Parameters </a:t>
            </a:r>
            <a:r>
              <a:rPr lang="en-US" altLang="ko-KR" sz="2800" b="1" dirty="0" smtClean="0">
                <a:solidFill>
                  <a:srgbClr val="0000FF"/>
                </a:solidFill>
              </a:rPr>
              <a:t>(before)</a:t>
            </a:r>
            <a:endParaRPr lang="ko-KR" altLang="en-US" sz="2800" dirty="0">
              <a:solidFill>
                <a:srgbClr val="0000FF"/>
              </a:solidFill>
            </a:endParaRPr>
          </a:p>
        </p:txBody>
      </p:sp>
      <p:graphicFrame>
        <p:nvGraphicFramePr>
          <p:cNvPr id="4" name="내용 개체 틀 3"/>
          <p:cNvGraphicFramePr>
            <a:graphicFrameLocks noGrp="1"/>
          </p:cNvGraphicFramePr>
          <p:nvPr>
            <p:ph idx="1"/>
            <p:extLst>
              <p:ext uri="{D42A27DB-BD31-4B8C-83A1-F6EECF244321}">
                <p14:modId xmlns="" xmlns:p14="http://schemas.microsoft.com/office/powerpoint/2010/main" val="3825161778"/>
              </p:ext>
            </p:extLst>
          </p:nvPr>
        </p:nvGraphicFramePr>
        <p:xfrm>
          <a:off x="251520" y="1773239"/>
          <a:ext cx="8640960" cy="4597193"/>
        </p:xfrm>
        <a:graphic>
          <a:graphicData uri="http://schemas.openxmlformats.org/drawingml/2006/table">
            <a:tbl>
              <a:tblPr firstRow="1" bandRow="1">
                <a:tableStyleId>{5C22544A-7EE6-4342-B048-85BDC9FD1C3A}</a:tableStyleId>
              </a:tblPr>
              <a:tblGrid>
                <a:gridCol w="2159000"/>
                <a:gridCol w="1601096"/>
                <a:gridCol w="1424480"/>
                <a:gridCol w="3456384"/>
              </a:tblGrid>
              <a:tr h="238553">
                <a:tc>
                  <a:txBody>
                    <a:bodyPr/>
                    <a:lstStyle/>
                    <a:p>
                      <a:pPr algn="ctr">
                        <a:spcAft>
                          <a:spcPts val="0"/>
                        </a:spcAft>
                      </a:pPr>
                      <a:r>
                        <a:rPr lang="en-GB" sz="1400" b="1" dirty="0">
                          <a:solidFill>
                            <a:schemeClr val="tx1"/>
                          </a:solidFill>
                          <a:effectLst/>
                          <a:latin typeface="TimesNewRoman,Bold"/>
                          <a:ea typeface="바탕"/>
                          <a:cs typeface="TimesNewRoman,Bold"/>
                        </a:rPr>
                        <a:t>Name</a:t>
                      </a:r>
                      <a:endParaRPr lang="ko-KR" sz="1400" dirty="0">
                        <a:solidFill>
                          <a:schemeClr val="tx1"/>
                        </a:solidFill>
                        <a:effectLst/>
                        <a:latin typeface="Times New Roman"/>
                        <a:ea typeface="바탕"/>
                      </a:endParaRPr>
                    </a:p>
                  </a:txBody>
                  <a:tcPr marL="68580" marR="68580" marT="0" marB="0" anchor="ctr"/>
                </a:tc>
                <a:tc>
                  <a:txBody>
                    <a:bodyPr/>
                    <a:lstStyle/>
                    <a:p>
                      <a:pPr algn="ctr">
                        <a:spcAft>
                          <a:spcPts val="0"/>
                        </a:spcAft>
                      </a:pPr>
                      <a:r>
                        <a:rPr lang="en-GB" sz="1400" b="1">
                          <a:solidFill>
                            <a:schemeClr val="tx1"/>
                          </a:solidFill>
                          <a:effectLst/>
                          <a:latin typeface="TimesNewRoman,Bold"/>
                          <a:ea typeface="바탕"/>
                          <a:cs typeface="TimesNewRoman,Bold"/>
                        </a:rPr>
                        <a:t>Type</a:t>
                      </a:r>
                      <a:endParaRPr lang="ko-KR" sz="1400">
                        <a:solidFill>
                          <a:schemeClr val="tx1"/>
                        </a:solidFill>
                        <a:effectLst/>
                        <a:latin typeface="Times New Roman"/>
                        <a:ea typeface="바탕"/>
                      </a:endParaRPr>
                    </a:p>
                  </a:txBody>
                  <a:tcPr marL="68580" marR="68580" marT="0" marB="0" anchor="ctr"/>
                </a:tc>
                <a:tc>
                  <a:txBody>
                    <a:bodyPr/>
                    <a:lstStyle/>
                    <a:p>
                      <a:pPr algn="ctr">
                        <a:spcAft>
                          <a:spcPts val="0"/>
                        </a:spcAft>
                      </a:pPr>
                      <a:r>
                        <a:rPr lang="en-GB" sz="1400" b="1">
                          <a:solidFill>
                            <a:schemeClr val="tx1"/>
                          </a:solidFill>
                          <a:effectLst/>
                          <a:latin typeface="TimesNewRoman,Bold"/>
                          <a:ea typeface="바탕"/>
                          <a:cs typeface="TimesNewRoman,Bold"/>
                        </a:rPr>
                        <a:t>Valid range</a:t>
                      </a:r>
                      <a:endParaRPr lang="ko-KR" sz="1400">
                        <a:solidFill>
                          <a:schemeClr val="tx1"/>
                        </a:solidFill>
                        <a:effectLst/>
                        <a:latin typeface="Times New Roman"/>
                        <a:ea typeface="바탕"/>
                      </a:endParaRPr>
                    </a:p>
                  </a:txBody>
                  <a:tcPr marL="68580" marR="68580" marT="0" marB="0" anchor="ctr"/>
                </a:tc>
                <a:tc>
                  <a:txBody>
                    <a:bodyPr/>
                    <a:lstStyle/>
                    <a:p>
                      <a:pPr algn="ctr">
                        <a:spcAft>
                          <a:spcPts val="0"/>
                        </a:spcAft>
                      </a:pPr>
                      <a:r>
                        <a:rPr lang="en-GB" sz="1400" b="1" dirty="0">
                          <a:solidFill>
                            <a:schemeClr val="tx1"/>
                          </a:solidFill>
                          <a:effectLst/>
                          <a:latin typeface="TimesNewRoman,Bold"/>
                          <a:ea typeface="바탕"/>
                          <a:cs typeface="TimesNewRoman,Bold"/>
                        </a:rPr>
                        <a:t>Description</a:t>
                      </a:r>
                      <a:endParaRPr lang="ko-KR" sz="1400" dirty="0">
                        <a:solidFill>
                          <a:schemeClr val="tx1"/>
                        </a:solidFill>
                        <a:effectLst/>
                        <a:latin typeface="Times New Roman"/>
                        <a:ea typeface="바탕"/>
                      </a:endParaRPr>
                    </a:p>
                  </a:txBody>
                  <a:tcPr marL="68580" marR="68580" marT="0" marB="0" anchor="ctr"/>
                </a:tc>
              </a:tr>
              <a:tr h="468093">
                <a:tc>
                  <a:txBody>
                    <a:bodyPr/>
                    <a:lstStyle/>
                    <a:p>
                      <a:pPr latinLnBrk="1"/>
                      <a:r>
                        <a:rPr lang="en-US" altLang="ko-KR" sz="1400" dirty="0" err="1" smtClean="0">
                          <a:solidFill>
                            <a:schemeClr val="tx1"/>
                          </a:solidFill>
                          <a:latin typeface="Calibri"/>
                        </a:rPr>
                        <a:t>RequesterCoordAddr</a:t>
                      </a:r>
                      <a:endParaRPr lang="ko-KR" altLang="en-US" sz="1400" dirty="0">
                        <a:solidFill>
                          <a:schemeClr val="tx1"/>
                        </a:solidFill>
                      </a:endParaRPr>
                    </a:p>
                  </a:txBody>
                  <a:tcPr/>
                </a:tc>
                <a:tc>
                  <a:txBody>
                    <a:bodyPr/>
                    <a:lstStyle/>
                    <a:p>
                      <a:pPr latinLnBrk="1"/>
                      <a:r>
                        <a:rPr lang="en-US" altLang="ko-KR" sz="1400" dirty="0" smtClean="0">
                          <a:solidFill>
                            <a:schemeClr val="tx1"/>
                          </a:solidFill>
                          <a:latin typeface="Calibri"/>
                        </a:rPr>
                        <a:t>Device  Short address </a:t>
                      </a:r>
                      <a:endParaRPr lang="ko-KR" altLang="en-US" sz="1400" dirty="0">
                        <a:solidFill>
                          <a:schemeClr val="tx1"/>
                        </a:solidFill>
                      </a:endParaRPr>
                    </a:p>
                  </a:txBody>
                  <a:tcPr/>
                </a:tc>
                <a:tc>
                  <a:txBody>
                    <a:bodyPr/>
                    <a:lstStyle/>
                    <a:p>
                      <a:pPr latinLnBrk="1"/>
                      <a:r>
                        <a:rPr lang="en-US" altLang="ko-KR" sz="1400" dirty="0" smtClean="0">
                          <a:solidFill>
                            <a:schemeClr val="tx1"/>
                          </a:solidFill>
                          <a:latin typeface="Calibri"/>
                        </a:rPr>
                        <a:t>0x0000‐0xffff </a:t>
                      </a:r>
                      <a:endParaRPr lang="ko-KR" altLang="en-US" sz="1400" dirty="0">
                        <a:solidFill>
                          <a:schemeClr val="tx1"/>
                        </a:solidFill>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solidFill>
                            <a:schemeClr val="tx1"/>
                          </a:solidFill>
                          <a:latin typeface="Calibri"/>
                        </a:rPr>
                        <a:t>The  short  device  address  of  the  (original)   source  requester  PAN   coordinator.</a:t>
                      </a:r>
                      <a:endParaRPr lang="ko-KR" altLang="en-US" sz="1400" dirty="0" smtClean="0">
                        <a:solidFill>
                          <a:schemeClr val="tx1"/>
                        </a:solidFill>
                      </a:endParaRPr>
                    </a:p>
                  </a:txBody>
                  <a:tcPr/>
                </a:tc>
              </a:tr>
              <a:tr h="468093">
                <a:tc>
                  <a:txBody>
                    <a:bodyPr/>
                    <a:lstStyle/>
                    <a:p>
                      <a:pPr latinLnBrk="1"/>
                      <a:r>
                        <a:rPr lang="en-US" altLang="ko-KR" sz="1400" dirty="0" err="1" smtClean="0">
                          <a:solidFill>
                            <a:schemeClr val="tx1"/>
                          </a:solidFill>
                          <a:latin typeface="Calibri"/>
                        </a:rPr>
                        <a:t>RequestType</a:t>
                      </a:r>
                      <a:endParaRPr lang="ko-KR" altLang="en-US" sz="1400" dirty="0">
                        <a:solidFill>
                          <a:schemeClr val="tx1"/>
                        </a:solidFill>
                      </a:endParaRPr>
                    </a:p>
                  </a:txBody>
                  <a:tcPr/>
                </a:tc>
                <a:tc>
                  <a:txBody>
                    <a:bodyPr/>
                    <a:lstStyle/>
                    <a:p>
                      <a:pPr latinLnBrk="1"/>
                      <a:r>
                        <a:rPr lang="en-US" altLang="ko-KR" sz="1400" dirty="0" smtClean="0">
                          <a:solidFill>
                            <a:schemeClr val="tx1"/>
                          </a:solidFill>
                          <a:latin typeface="Calibri"/>
                        </a:rPr>
                        <a:t>Enumeration</a:t>
                      </a:r>
                      <a:endParaRPr lang="ko-KR" altLang="en-US" sz="1400" dirty="0">
                        <a:solidFill>
                          <a:schemeClr val="tx1"/>
                        </a:solidFill>
                      </a:endParaRPr>
                    </a:p>
                  </a:txBody>
                  <a:tcPr/>
                </a:tc>
                <a:tc>
                  <a:txBody>
                    <a:bodyPr/>
                    <a:lstStyle/>
                    <a:p>
                      <a:pPr latinLnBrk="1"/>
                      <a:r>
                        <a:rPr lang="en-US" altLang="ko-KR" sz="1400" dirty="0" smtClean="0">
                          <a:solidFill>
                            <a:schemeClr val="tx1"/>
                          </a:solidFill>
                          <a:latin typeface="Calibri"/>
                        </a:rPr>
                        <a:t>ALLOCATION,     DEALLOCATION </a:t>
                      </a:r>
                      <a:endParaRPr lang="ko-KR" altLang="en-US" sz="1400" dirty="0">
                        <a:solidFill>
                          <a:schemeClr val="tx1"/>
                        </a:solidFill>
                      </a:endParaRPr>
                    </a:p>
                  </a:txBody>
                  <a:tcPr/>
                </a:tc>
                <a:tc>
                  <a:txBody>
                    <a:bodyPr/>
                    <a:lstStyle/>
                    <a:p>
                      <a:pPr latinLnBrk="1"/>
                      <a:r>
                        <a:rPr lang="en-US" altLang="ko-KR" sz="1400" dirty="0" smtClean="0">
                          <a:solidFill>
                            <a:schemeClr val="tx1"/>
                          </a:solidFill>
                          <a:latin typeface="Calibri"/>
                        </a:rPr>
                        <a:t>If  the  request  is  for  </a:t>
                      </a:r>
                      <a:r>
                        <a:rPr lang="en-US" altLang="ko-KR" sz="1400" dirty="0" err="1" smtClean="0">
                          <a:solidFill>
                            <a:schemeClr val="tx1"/>
                          </a:solidFill>
                          <a:latin typeface="Calibri"/>
                        </a:rPr>
                        <a:t>allo‐cation</a:t>
                      </a:r>
                      <a:r>
                        <a:rPr lang="en-US" altLang="ko-KR" sz="1400" dirty="0" smtClean="0">
                          <a:solidFill>
                            <a:schemeClr val="tx1"/>
                          </a:solidFill>
                          <a:latin typeface="Calibri"/>
                        </a:rPr>
                        <a:t>  or  </a:t>
                      </a:r>
                      <a:r>
                        <a:rPr lang="en-US" altLang="ko-KR" sz="1400" dirty="0" err="1" smtClean="0">
                          <a:solidFill>
                            <a:schemeClr val="tx1"/>
                          </a:solidFill>
                          <a:latin typeface="Calibri"/>
                        </a:rPr>
                        <a:t>deallocation</a:t>
                      </a:r>
                      <a:r>
                        <a:rPr lang="en-US" altLang="ko-KR" sz="1400" dirty="0" smtClean="0">
                          <a:solidFill>
                            <a:schemeClr val="tx1"/>
                          </a:solidFill>
                          <a:latin typeface="Calibri"/>
                        </a:rPr>
                        <a:t>  of   TMCTP  DBS.  </a:t>
                      </a:r>
                      <a:endParaRPr lang="ko-KR" altLang="en-US" sz="1400" dirty="0">
                        <a:solidFill>
                          <a:schemeClr val="tx1"/>
                        </a:solidFill>
                      </a:endParaRPr>
                    </a:p>
                  </a:txBody>
                  <a:tcPr/>
                </a:tc>
              </a:tr>
              <a:tr h="468093">
                <a:tc>
                  <a:txBody>
                    <a:bodyPr/>
                    <a:lstStyle/>
                    <a:p>
                      <a:pPr latinLnBrk="1"/>
                      <a:r>
                        <a:rPr lang="en-US" altLang="ko-KR" sz="1400" dirty="0" err="1" smtClean="0">
                          <a:solidFill>
                            <a:schemeClr val="tx1"/>
                          </a:solidFill>
                          <a:latin typeface="Calibri"/>
                        </a:rPr>
                        <a:t>DBSLength</a:t>
                      </a:r>
                      <a:r>
                        <a:rPr lang="en-US" altLang="ko-KR" sz="1400" dirty="0" smtClean="0">
                          <a:solidFill>
                            <a:schemeClr val="tx1"/>
                          </a:solidFill>
                          <a:latin typeface="Calibri"/>
                        </a:rPr>
                        <a:t> </a:t>
                      </a:r>
                      <a:endParaRPr lang="ko-KR" altLang="en-US" sz="1400" dirty="0">
                        <a:solidFill>
                          <a:schemeClr val="tx1"/>
                        </a:solidFill>
                      </a:endParaRPr>
                    </a:p>
                  </a:txBody>
                  <a:tcPr/>
                </a:tc>
                <a:tc>
                  <a:txBody>
                    <a:bodyPr/>
                    <a:lstStyle/>
                    <a:p>
                      <a:pPr latinLnBrk="1"/>
                      <a:r>
                        <a:rPr lang="en-US" altLang="ko-KR" sz="1400" dirty="0" smtClean="0">
                          <a:solidFill>
                            <a:schemeClr val="tx1"/>
                          </a:solidFill>
                          <a:latin typeface="Calibri"/>
                        </a:rPr>
                        <a:t>Integer</a:t>
                      </a:r>
                      <a:endParaRPr lang="ko-KR" altLang="en-US" sz="1400" dirty="0">
                        <a:solidFill>
                          <a:schemeClr val="tx1"/>
                        </a:solidFill>
                      </a:endParaRPr>
                    </a:p>
                  </a:txBody>
                  <a:tcPr/>
                </a:tc>
                <a:tc>
                  <a:txBody>
                    <a:bodyPr/>
                    <a:lstStyle/>
                    <a:p>
                      <a:pPr latinLnBrk="1"/>
                      <a:r>
                        <a:rPr lang="en-US" altLang="ko-KR" sz="1400" dirty="0" smtClean="0">
                          <a:solidFill>
                            <a:schemeClr val="tx1"/>
                          </a:solidFill>
                          <a:latin typeface="Calibri"/>
                        </a:rPr>
                        <a:t>See  [</a:t>
                      </a:r>
                      <a:r>
                        <a:rPr lang="en-US" altLang="ko-KR" sz="1400" dirty="0" err="1" smtClean="0">
                          <a:solidFill>
                            <a:schemeClr val="tx1"/>
                          </a:solidFill>
                          <a:latin typeface="Calibri"/>
                        </a:rPr>
                        <a:t>xref</a:t>
                      </a:r>
                      <a:r>
                        <a:rPr lang="en-US" altLang="ko-KR" sz="1400" dirty="0" smtClean="0">
                          <a:solidFill>
                            <a:schemeClr val="tx1"/>
                          </a:solidFill>
                          <a:latin typeface="Calibri"/>
                        </a:rPr>
                        <a:t>] </a:t>
                      </a:r>
                      <a:endParaRPr lang="ko-KR" altLang="en-US" sz="1400" dirty="0">
                        <a:solidFill>
                          <a:schemeClr val="tx1"/>
                        </a:solidFill>
                      </a:endParaRPr>
                    </a:p>
                  </a:txBody>
                  <a:tcPr>
                    <a:solidFill>
                      <a:srgbClr val="FFFF00"/>
                    </a:solidFill>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solidFill>
                            <a:schemeClr val="tx1"/>
                          </a:solidFill>
                          <a:latin typeface="Calibri"/>
                        </a:rPr>
                        <a:t>Number  of   BOP  slots   being  requested  for  the   DBS. </a:t>
                      </a:r>
                      <a:endParaRPr lang="ko-KR" altLang="en-US" sz="1400" dirty="0" smtClean="0">
                        <a:solidFill>
                          <a:schemeClr val="tx1"/>
                        </a:solidFill>
                      </a:endParaRPr>
                    </a:p>
                  </a:txBody>
                  <a:tcPr/>
                </a:tc>
              </a:tr>
              <a:tr h="1431814">
                <a:tc>
                  <a:txBody>
                    <a:bodyPr/>
                    <a:lstStyle/>
                    <a:p>
                      <a:pPr latinLnBrk="1"/>
                      <a:r>
                        <a:rPr lang="en-US" altLang="ko-KR" sz="1400" dirty="0" err="1" smtClean="0">
                          <a:solidFill>
                            <a:schemeClr val="tx1"/>
                          </a:solidFill>
                          <a:latin typeface="Calibri"/>
                        </a:rPr>
                        <a:t>NumberOfDescendents</a:t>
                      </a:r>
                      <a:endParaRPr lang="ko-KR" altLang="en-US" sz="1400" dirty="0">
                        <a:solidFill>
                          <a:schemeClr val="tx1"/>
                        </a:solidFill>
                      </a:endParaRPr>
                    </a:p>
                  </a:txBody>
                  <a:tcPr/>
                </a:tc>
                <a:tc>
                  <a:txBody>
                    <a:bodyPr/>
                    <a:lstStyle/>
                    <a:p>
                      <a:pPr latinLnBrk="1"/>
                      <a:r>
                        <a:rPr lang="en-US" altLang="ko-KR" sz="1400" dirty="0" smtClean="0">
                          <a:solidFill>
                            <a:schemeClr val="tx1"/>
                          </a:solidFill>
                          <a:latin typeface="Calibri"/>
                        </a:rPr>
                        <a:t>PHY  Channel  ID </a:t>
                      </a:r>
                      <a:endParaRPr lang="ko-KR" altLang="en-US" sz="1400" dirty="0">
                        <a:solidFill>
                          <a:schemeClr val="tx1"/>
                        </a:solidFill>
                      </a:endParaRPr>
                    </a:p>
                  </a:txBody>
                  <a:tcPr>
                    <a:solidFill>
                      <a:srgbClr val="FFFF00"/>
                    </a:solidFill>
                  </a:tcPr>
                </a:tc>
                <a:tc>
                  <a:txBody>
                    <a:bodyPr/>
                    <a:lstStyle/>
                    <a:p>
                      <a:pPr latinLnBrk="1"/>
                      <a:r>
                        <a:rPr lang="en-US" altLang="ko-KR" sz="1400" dirty="0" smtClean="0">
                          <a:solidFill>
                            <a:schemeClr val="tx1"/>
                          </a:solidFill>
                          <a:latin typeface="Calibri"/>
                        </a:rPr>
                        <a:t>See  8.1.2 </a:t>
                      </a:r>
                      <a:endParaRPr lang="ko-KR" altLang="en-US" sz="1400" dirty="0">
                        <a:solidFill>
                          <a:schemeClr val="tx1"/>
                        </a:solidFill>
                      </a:endParaRPr>
                    </a:p>
                  </a:txBody>
                  <a:tcPr>
                    <a:solidFill>
                      <a:srgbClr val="FFFF00"/>
                    </a:solidFill>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solidFill>
                            <a:schemeClr val="tx1"/>
                          </a:solidFill>
                          <a:latin typeface="Calibri"/>
                        </a:rPr>
                        <a:t>Value  to  set  the</a:t>
                      </a:r>
                      <a:r>
                        <a:rPr lang="en-US" altLang="ko-KR" sz="1400" baseline="0" dirty="0" smtClean="0">
                          <a:solidFill>
                            <a:schemeClr val="tx1"/>
                          </a:solidFill>
                          <a:latin typeface="Calibri"/>
                        </a:rPr>
                        <a:t> </a:t>
                      </a:r>
                      <a:r>
                        <a:rPr lang="en-US" altLang="ko-KR" sz="1400" baseline="0" dirty="0" err="1" smtClean="0">
                          <a:solidFill>
                            <a:schemeClr val="tx1"/>
                          </a:solidFill>
                          <a:latin typeface="Calibri"/>
                        </a:rPr>
                        <a:t>The</a:t>
                      </a:r>
                      <a:r>
                        <a:rPr lang="en-US" altLang="ko-KR" sz="1400" baseline="0" dirty="0" smtClean="0">
                          <a:solidFill>
                            <a:schemeClr val="tx1"/>
                          </a:solidFill>
                          <a:latin typeface="Calibri"/>
                        </a:rPr>
                        <a:t> </a:t>
                      </a:r>
                      <a:r>
                        <a:rPr lang="en-US" altLang="ko-KR" sz="1400" dirty="0" smtClean="0">
                          <a:solidFill>
                            <a:schemeClr val="tx1"/>
                          </a:solidFill>
                          <a:latin typeface="Calibri"/>
                        </a:rPr>
                        <a:t>Number</a:t>
                      </a:r>
                      <a:r>
                        <a:rPr lang="en-US" altLang="ko-KR" sz="1400" baseline="0" dirty="0" smtClean="0">
                          <a:solidFill>
                            <a:schemeClr val="tx1"/>
                          </a:solidFill>
                          <a:latin typeface="Calibri"/>
                        </a:rPr>
                        <a:t> </a:t>
                      </a:r>
                      <a:r>
                        <a:rPr lang="en-US" altLang="ko-KR" sz="1400" dirty="0" smtClean="0">
                          <a:solidFill>
                            <a:schemeClr val="tx1"/>
                          </a:solidFill>
                          <a:latin typeface="Calibri"/>
                        </a:rPr>
                        <a:t>of  the   Descendant  field  in  the   DBS  request:  indicates   the  actual  or  expected   number  of  descendant   PAN  coordinators.  Set   as  zero  if  the  PAN  coordinator  is  not  clear   about  how  many   descendants  it  will   have. </a:t>
                      </a:r>
                      <a:endParaRPr lang="ko-KR" altLang="en-US" sz="1400" dirty="0" smtClean="0">
                        <a:solidFill>
                          <a:schemeClr val="tx1"/>
                        </a:solidFill>
                      </a:endParaRPr>
                    </a:p>
                  </a:txBody>
                  <a:tcPr>
                    <a:solidFill>
                      <a:srgbClr val="FFFF00"/>
                    </a:solidFill>
                  </a:tcPr>
                </a:tc>
              </a:tr>
              <a:tr h="275349">
                <a:tc>
                  <a:txBody>
                    <a:bodyPr/>
                    <a:lstStyle/>
                    <a:p>
                      <a:pPr latinLnBrk="1"/>
                      <a:r>
                        <a:rPr lang="en-US" altLang="ko-KR" sz="1400" dirty="0" smtClean="0">
                          <a:solidFill>
                            <a:schemeClr val="tx1"/>
                          </a:solidFill>
                          <a:latin typeface="Calibri"/>
                        </a:rPr>
                        <a:t>SecurityLevel</a:t>
                      </a:r>
                      <a:endParaRPr lang="ko-KR" altLang="en-US" sz="1400" dirty="0">
                        <a:solidFill>
                          <a:schemeClr val="tx1"/>
                        </a:solidFill>
                      </a:endParaRPr>
                    </a:p>
                  </a:txBody>
                  <a:tcPr/>
                </a:tc>
                <a:tc rowSpan="4" gridSpan="3">
                  <a:txBody>
                    <a:bodyPr/>
                    <a:lstStyle/>
                    <a:p>
                      <a:pPr latinLnBrk="1"/>
                      <a:r>
                        <a:rPr lang="en-US" altLang="ko-KR" sz="1400" dirty="0" smtClean="0">
                          <a:solidFill>
                            <a:schemeClr val="tx1"/>
                          </a:solidFill>
                          <a:latin typeface="Calibri"/>
                        </a:rPr>
                        <a:t>As  defined  in  Table  48 </a:t>
                      </a:r>
                      <a:endParaRPr lang="ko-KR" altLang="en-US" sz="1400" dirty="0">
                        <a:solidFill>
                          <a:schemeClr val="tx1"/>
                        </a:solidFill>
                      </a:endParaRPr>
                    </a:p>
                  </a:txBody>
                  <a:tcPr anchor="ctr"/>
                </a:tc>
                <a:tc rowSpan="4" hMerge="1">
                  <a:txBody>
                    <a:bodyPr/>
                    <a:lstStyle/>
                    <a:p>
                      <a:pPr latinLnBrk="1"/>
                      <a:endParaRPr lang="ko-KR" altLang="en-US" sz="1000" dirty="0"/>
                    </a:p>
                  </a:txBody>
                  <a:tcPr/>
                </a:tc>
                <a:tc rowSpan="4" hMerge="1">
                  <a:txBody>
                    <a:bodyPr/>
                    <a:lstStyle/>
                    <a:p>
                      <a:pPr latinLnBrk="1"/>
                      <a:endParaRPr lang="ko-KR" altLang="en-US" sz="1000" dirty="0"/>
                    </a:p>
                  </a:txBody>
                  <a:tcPr/>
                </a:tc>
              </a:tr>
              <a:tr h="275349">
                <a:tc>
                  <a:txBody>
                    <a:bodyPr/>
                    <a:lstStyle/>
                    <a:p>
                      <a:pPr latinLnBrk="1"/>
                      <a:r>
                        <a:rPr lang="en-US" altLang="ko-KR" sz="1400" dirty="0" smtClean="0">
                          <a:solidFill>
                            <a:schemeClr val="tx1"/>
                          </a:solidFill>
                          <a:latin typeface="Calibri"/>
                        </a:rPr>
                        <a:t>KeyIdMode</a:t>
                      </a:r>
                      <a:endParaRPr lang="ko-KR" altLang="en-US" sz="1400" dirty="0">
                        <a:solidFill>
                          <a:schemeClr val="tx1"/>
                        </a:solidFill>
                      </a:endParaRPr>
                    </a:p>
                  </a:txBody>
                  <a:tcPr/>
                </a:tc>
                <a:tc gridSpan="3" vMerge="1">
                  <a:txBody>
                    <a:bodyPr/>
                    <a:lstStyle/>
                    <a:p>
                      <a:pPr latinLnBrk="1"/>
                      <a:endParaRPr lang="ko-KR" altLang="en-US" sz="1400"/>
                    </a:p>
                  </a:txBody>
                  <a:tcPr/>
                </a:tc>
                <a:tc hMerge="1" vMerge="1">
                  <a:txBody>
                    <a:bodyPr/>
                    <a:lstStyle/>
                    <a:p>
                      <a:pPr latinLnBrk="1"/>
                      <a:endParaRPr lang="ko-KR" altLang="en-US" sz="1400" dirty="0"/>
                    </a:p>
                  </a:txBody>
                  <a:tcPr/>
                </a:tc>
                <a:tc hMerge="1" vMerge="1">
                  <a:txBody>
                    <a:bodyPr/>
                    <a:lstStyle/>
                    <a:p>
                      <a:pPr latinLnBrk="1"/>
                      <a:endParaRPr lang="ko-KR" altLang="en-US" sz="1400" dirty="0"/>
                    </a:p>
                  </a:txBody>
                  <a:tcPr/>
                </a:tc>
              </a:tr>
              <a:tr h="275349">
                <a:tc>
                  <a:txBody>
                    <a:bodyPr/>
                    <a:lstStyle/>
                    <a:p>
                      <a:pPr latinLnBrk="1"/>
                      <a:r>
                        <a:rPr lang="en-US" altLang="ko-KR" sz="1400" dirty="0" smtClean="0">
                          <a:solidFill>
                            <a:schemeClr val="tx1"/>
                          </a:solidFill>
                          <a:latin typeface="Calibri"/>
                        </a:rPr>
                        <a:t>KeySource</a:t>
                      </a:r>
                      <a:endParaRPr lang="ko-KR" altLang="en-US" sz="1400" dirty="0">
                        <a:solidFill>
                          <a:schemeClr val="tx1"/>
                        </a:solidFill>
                      </a:endParaRPr>
                    </a:p>
                  </a:txBody>
                  <a:tcPr/>
                </a:tc>
                <a:tc gridSpan="3" vMerge="1">
                  <a:txBody>
                    <a:bodyPr/>
                    <a:lstStyle/>
                    <a:p>
                      <a:pPr latinLnBrk="1"/>
                      <a:endParaRPr lang="ko-KR" altLang="en-US" sz="1400"/>
                    </a:p>
                  </a:txBody>
                  <a:tcPr/>
                </a:tc>
                <a:tc hMerge="1" vMerge="1">
                  <a:txBody>
                    <a:bodyPr/>
                    <a:lstStyle/>
                    <a:p>
                      <a:pPr latinLnBrk="1"/>
                      <a:endParaRPr lang="ko-KR" altLang="en-US" sz="1400" dirty="0"/>
                    </a:p>
                  </a:txBody>
                  <a:tcPr/>
                </a:tc>
                <a:tc hMerge="1" vMerge="1">
                  <a:txBody>
                    <a:bodyPr/>
                    <a:lstStyle/>
                    <a:p>
                      <a:pPr latinLnBrk="1"/>
                      <a:endParaRPr lang="ko-KR" altLang="en-US" sz="1400" dirty="0"/>
                    </a:p>
                  </a:txBody>
                  <a:tcPr/>
                </a:tc>
              </a:tr>
              <a:tr h="275349">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solidFill>
                            <a:schemeClr val="tx1"/>
                          </a:solidFill>
                          <a:latin typeface="Calibri"/>
                        </a:rPr>
                        <a:t>KeyIndex</a:t>
                      </a:r>
                      <a:endParaRPr lang="ko-KR" altLang="en-US" sz="1400" dirty="0" smtClean="0">
                        <a:solidFill>
                          <a:schemeClr val="tx1"/>
                        </a:solidFill>
                      </a:endParaRPr>
                    </a:p>
                  </a:txBody>
                  <a:tcPr/>
                </a:tc>
                <a:tc gridSpan="3" vMerge="1">
                  <a:txBody>
                    <a:bodyPr/>
                    <a:lstStyle/>
                    <a:p>
                      <a:pPr latinLnBrk="1"/>
                      <a:endParaRPr lang="ko-KR" altLang="en-US" sz="1400"/>
                    </a:p>
                  </a:txBody>
                  <a:tcPr/>
                </a:tc>
                <a:tc hMerge="1" vMerge="1">
                  <a:txBody>
                    <a:bodyPr/>
                    <a:lstStyle/>
                    <a:p>
                      <a:pPr latinLnBrk="1"/>
                      <a:endParaRPr lang="ko-KR" altLang="en-US" sz="1400" dirty="0"/>
                    </a:p>
                  </a:txBody>
                  <a:tcPr/>
                </a:tc>
                <a:tc hMerge="1" vMerge="1">
                  <a:txBody>
                    <a:bodyPr/>
                    <a:lstStyle/>
                    <a:p>
                      <a:pPr latinLnBrk="1"/>
                      <a:endParaRPr lang="ko-KR" altLang="en-US" sz="1400" dirty="0"/>
                    </a:p>
                  </a:txBody>
                  <a:tcPr/>
                </a:tc>
              </a:tr>
            </a:tbl>
          </a:graphicData>
        </a:graphic>
      </p:graphicFrame>
    </p:spTree>
    <p:extLst>
      <p:ext uri="{BB962C8B-B14F-4D97-AF65-F5344CB8AC3E}">
        <p14:creationId xmlns="" xmlns:p14="http://schemas.microsoft.com/office/powerpoint/2010/main" val="2403129396"/>
      </p:ext>
    </p:extLst>
  </p:cSld>
  <p:clrMapOvr>
    <a:masterClrMapping/>
  </p:clrMapOvr>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33864</TotalTime>
  <Words>1150</Words>
  <Application>Microsoft Office PowerPoint</Application>
  <PresentationFormat>On-screen Show (4:3)</PresentationFormat>
  <Paragraphs>353</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테마</vt:lpstr>
      <vt:lpstr>Slide 1</vt:lpstr>
      <vt:lpstr>TMCTP related clauses which contain TBDs in P802.15.4m/D0</vt:lpstr>
      <vt:lpstr>4.5.1 Superframe Structure (p6) (before)</vt:lpstr>
      <vt:lpstr>4.5.1 Superframe Structure (p6) (after)</vt:lpstr>
      <vt:lpstr>5.1.14 Starting and maintaining TVWS Multichannel Cluster Tree PANs (TMCTP) (p16) (before)</vt:lpstr>
      <vt:lpstr>5.1.14 Starting and maintaining TVWS Multichannel Cluster Tree PANs (TMCTP) (p16) (after)</vt:lpstr>
      <vt:lpstr>5.3.14 DBS request command frame (p35)</vt:lpstr>
      <vt:lpstr>5.3.15 DBS response command frame (p35)</vt:lpstr>
      <vt:lpstr>6.2.23.1 MLME-DBS.request (p46) Table 14—MLME-DBS.request Parameters (before)</vt:lpstr>
      <vt:lpstr>6.2.23.1 MLME-DBS.request (p46) Table 14—MLME-DBS.request Parameters (after)</vt:lpstr>
      <vt:lpstr>6.2.23.2 MLME-DBS.indication (p47) Table 15—MLME-DBS.indication Parameters (before)</vt:lpstr>
      <vt:lpstr>6.2.23.2 MLME-DBS.indication (p47) Table 15—MLME-DBS.indication Parameters (after)</vt:lpstr>
      <vt:lpstr>6.2.23.3 MLME-DBS.response (p48) Table 16—MLME-DBS.response Parameters (before)</vt:lpstr>
      <vt:lpstr>6.2.23.3 MLME-DBS.response (p48) Table 16—MLME-DBS.response Parameters (after)</vt:lpstr>
      <vt:lpstr>6.2.23.3 MLME-DBS.response (p48) Table 16—MLME-DBS.response Parameters (after)</vt:lpstr>
      <vt:lpstr>6.2.23.4 MLME-DBS.confirm (p49) Table 17—MLME-DBS.confirm Parameters (before)</vt:lpstr>
      <vt:lpstr>6.2.23.4 MLME-DBS.confirm (p49) Table 17—MLME-DBS.confirm Parameters (before)</vt:lpstr>
      <vt:lpstr>6.2.23.4 MLME-DBS.confirm (p49) Table 17—MLME-DBS.confirm Parameters (after)</vt:lpstr>
      <vt:lpstr>6.2.23.4 MLME-DBS.confirm (p49) Table 17—MLME-DBS.confirm Parameters (after)</vt:lpstr>
    </vt:vector>
  </TitlesOfParts>
  <Company>GTE Laboratories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Soo-Young Chang</cp:lastModifiedBy>
  <cp:revision>715</cp:revision>
  <cp:lastPrinted>2012-07-09T00:38:43Z</cp:lastPrinted>
  <dcterms:created xsi:type="dcterms:W3CDTF">1999-11-08T18:59:45Z</dcterms:created>
  <dcterms:modified xsi:type="dcterms:W3CDTF">2012-11-13T18:56:32Z</dcterms:modified>
</cp:coreProperties>
</file>