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8BE697-CBD3-422F-ADC5-0FE911B37AE0}" type="datetimeFigureOut">
              <a:rPr lang="en-US" smtClean="0"/>
              <a:pPr/>
              <a:t>11/13/2012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88CC93-7067-4EB0-9067-7C5D5C8185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B0227B-50B2-44F1-905E-31612ECAB3B0}" type="slidenum">
              <a:rPr lang="en-US" smtClean="0"/>
              <a:pPr/>
              <a:t>‹#›</a:t>
            </a:fld>
            <a:endParaRPr lang="en-US"/>
          </a:p>
        </p:txBody>
      </p:sp>
      <p:sp>
        <p:nvSpPr>
          <p:cNvPr id="5"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8"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062E4F8-9FBA-4E50-8B4E-D90F2C9C89CB}" type="datetimeFigureOut">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11/13/2012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A13688-0F7C-40E9-B727-85860A582DE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Rectangle 5"/>
          <p:cNvSpPr txBox="1">
            <a:spLocks noChangeArrowheads="1"/>
          </p:cNvSpPr>
          <p:nvPr userDrawn="1"/>
        </p:nvSpPr>
        <p:spPr>
          <a:xfrm>
            <a:off x="55626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(SYCA)</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0A658-713E-4329-9DCB-D7FB88AFB660}" type="datetimeFigureOut">
              <a:rPr lang="en-US" smtClean="0"/>
              <a:pPr/>
              <a:t>11/13/2012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0227B-50B2-44F1-905E-31612ECAB3B0}" type="slidenum">
              <a:rPr lang="en-US" smtClean="0"/>
              <a:pPr/>
              <a:t>‹#›</a:t>
            </a:fld>
            <a:endParaRPr lang="en-US"/>
          </a:p>
        </p:txBody>
      </p:sp>
      <p:sp>
        <p:nvSpPr>
          <p:cNvPr id="7"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062E4F8-9FBA-4E50-8B4E-D90F2C9C89CB}" type="datetimeFigureOut">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11/13/2012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A13688-0F7C-40E9-B727-85860A582DE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5"/>
          <p:cNvSpPr txBox="1">
            <a:spLocks noChangeArrowheads="1"/>
          </p:cNvSpPr>
          <p:nvPr userDrawn="1"/>
        </p:nvSpPr>
        <p:spPr>
          <a:xfrm>
            <a:off x="55626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(SYCA)</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4"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15" name="TextBox 14"/>
          <p:cNvSpPr txBox="1"/>
          <p:nvPr userDrawn="1"/>
        </p:nvSpPr>
        <p:spPr>
          <a:xfrm>
            <a:off x="5867400" y="304800"/>
            <a:ext cx="2901756"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a:t>
            </a:r>
            <a:r>
              <a:rPr lang="en-US" sz="1400" b="1" dirty="0" smtClean="0">
                <a:latin typeface="Times New Roman" pitchFamily="18" charset="0"/>
                <a:cs typeface="Times New Roman" pitchFamily="18" charset="0"/>
              </a:rPr>
              <a:t>IEEE802.15-12-0626-00-004m</a:t>
            </a:r>
            <a:endParaRPr lang="en-US" sz="1400" b="1"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8600" y="838200"/>
            <a:ext cx="8763000" cy="5416868"/>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Submission Title:</a:t>
            </a:r>
            <a:r>
              <a:rPr lang="en-US" altLang="ko-KR" sz="1600" dirty="0">
                <a:ea typeface="굴림" pitchFamily="50" charset="-127"/>
              </a:rPr>
              <a:t> </a:t>
            </a:r>
            <a:r>
              <a:rPr lang="en-US" sz="1600" b="1" dirty="0" smtClean="0"/>
              <a:t>TG4m OFDM PHY Updates for ranging</a:t>
            </a:r>
            <a:endParaRPr lang="en-US" altLang="ko-KR" sz="1600" b="1"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November 11, 2012</a:t>
            </a:r>
            <a:r>
              <a:rPr lang="en-US" altLang="ko-KR" sz="1600" dirty="0">
                <a:ea typeface="굴림" pitchFamily="50" charset="-127"/>
              </a:rPr>
              <a:t>	</a:t>
            </a:r>
          </a:p>
          <a:p>
            <a:pPr eaLnBrk="0" hangingPunct="0">
              <a:defRPr/>
            </a:pPr>
            <a:endParaRPr lang="en-US" altLang="ko-KR" sz="1600" dirty="0">
              <a:ea typeface="굴림" pitchFamily="50" charset="-127"/>
            </a:endParaRPr>
          </a:p>
          <a:p>
            <a:pPr marL="457200" indent="-457200" eaLnBrk="0" hangingPunct="0">
              <a:defRPr/>
            </a:pPr>
            <a:r>
              <a:rPr lang="en-US" altLang="ko-KR" sz="1600" b="1" dirty="0">
                <a:ea typeface="굴림" pitchFamily="50" charset="-127"/>
              </a:rPr>
              <a:t>Source:</a:t>
            </a:r>
            <a:r>
              <a:rPr lang="en-US" altLang="ko-KR" sz="1600" dirty="0">
                <a:ea typeface="굴림" pitchFamily="50" charset="-127"/>
              </a:rPr>
              <a:t> </a:t>
            </a:r>
            <a:r>
              <a:rPr lang="en-US" altLang="ko-KR" sz="1600" dirty="0" err="1" smtClean="0">
                <a:ea typeface="굴림" pitchFamily="50" charset="-127"/>
              </a:rPr>
              <a:t>Soo</a:t>
            </a:r>
            <a:r>
              <a:rPr lang="en-US" altLang="ko-KR" sz="1600" dirty="0" smtClean="0">
                <a:ea typeface="굴림" pitchFamily="50" charset="-127"/>
              </a:rPr>
              <a:t>-Young Chang (SYCA) </a:t>
            </a:r>
            <a:r>
              <a:rPr lang="en-US" altLang="ko-KR" sz="1600" dirty="0">
                <a:ea typeface="굴림" pitchFamily="50" charset="-127"/>
              </a:rPr>
              <a:t>and </a:t>
            </a:r>
            <a:r>
              <a:rPr lang="en-US" altLang="ko-KR" sz="1600" dirty="0" smtClean="0">
                <a:ea typeface="Gulim" pitchFamily="34" charset="-127"/>
              </a:rPr>
              <a:t>Mi-Kyung Oh </a:t>
            </a:r>
            <a:r>
              <a:rPr lang="en-US" altLang="ko-KR" sz="1600" dirty="0" smtClean="0">
                <a:ea typeface="굴림" pitchFamily="50" charset="-127"/>
              </a:rPr>
              <a:t>(ETRI</a:t>
            </a:r>
            <a:r>
              <a:rPr lang="en-US" altLang="ko-KR" sz="1600" dirty="0">
                <a:ea typeface="굴림" pitchFamily="50" charset="-127"/>
              </a:rPr>
              <a:t>)</a:t>
            </a:r>
          </a:p>
          <a:p>
            <a:pPr eaLnBrk="0" hangingPunct="0">
              <a:defRPr/>
            </a:pPr>
            <a:r>
              <a:rPr lang="en-US" altLang="ko-KR" sz="1600" dirty="0">
                <a:ea typeface="굴림" pitchFamily="50" charset="-127"/>
              </a:rPr>
              <a:t>              Voice: </a:t>
            </a:r>
            <a:r>
              <a:rPr lang="en-US" altLang="ko-KR" sz="1600" dirty="0" smtClean="0">
                <a:ea typeface="굴림" pitchFamily="50" charset="-127"/>
              </a:rPr>
              <a:t>+1 530 574 2741,  E-mail: sychang@ecs.csus.edu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[802.15 </a:t>
            </a:r>
            <a:r>
              <a:rPr lang="en-US" altLang="ko-KR" sz="1600" dirty="0" smtClean="0">
                <a:ea typeface="굴림" pitchFamily="50" charset="-127"/>
              </a:rPr>
              <a:t>TG4m]</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Merged TG4m OFDM PHY was submitted in September 2012. This document is to provide updates for an issue raised in ranging area.</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a:t>
            </a:r>
            <a:r>
              <a:rPr lang="en-US" altLang="ko-KR" sz="1600" dirty="0" smtClean="0">
                <a:ea typeface="굴림" pitchFamily="50" charset="-127"/>
              </a:rPr>
              <a:t>update the 802.15 TG4m  group regarding merged TG4m OFDM PHY</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5"/>
            <a:ext cx="8077200" cy="1470025"/>
          </a:xfrm>
        </p:spPr>
        <p:txBody>
          <a:bodyPr>
            <a:normAutofit/>
          </a:bodyPr>
          <a:lstStyle/>
          <a:p>
            <a:r>
              <a:rPr lang="en-US" sz="4000" dirty="0" smtClean="0"/>
              <a:t>TG4m OFDM PHY Updates for Ranging</a:t>
            </a:r>
            <a:endParaRPr lang="en-US" sz="4000" dirty="0"/>
          </a:p>
        </p:txBody>
      </p:sp>
      <p:sp>
        <p:nvSpPr>
          <p:cNvPr id="3" name="Subtitle 2"/>
          <p:cNvSpPr>
            <a:spLocks noGrp="1"/>
          </p:cNvSpPr>
          <p:nvPr>
            <p:ph type="subTitle" idx="1"/>
          </p:nvPr>
        </p:nvSpPr>
        <p:spPr/>
        <p:txBody>
          <a:bodyPr/>
          <a:lstStyle/>
          <a:p>
            <a:r>
              <a:rPr lang="en-US" dirty="0" err="1" smtClean="0"/>
              <a:t>Soo</a:t>
            </a:r>
            <a:r>
              <a:rPr lang="en-US" dirty="0" smtClean="0"/>
              <a:t>-Young Chang and Mi-Kyung Oh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ONE ISSUE FOR RANGING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153400" cy="4525963"/>
          </a:xfrm>
          <a:noFill/>
        </p:spPr>
        <p:txBody>
          <a:bodyPr>
            <a:normAutofit/>
          </a:bodyPr>
          <a:lstStyle/>
          <a:p>
            <a:pPr>
              <a:buNone/>
            </a:pPr>
            <a:r>
              <a:rPr lang="en-US" sz="1900" b="1" dirty="0"/>
              <a:t>20.2.1.3 PHR </a:t>
            </a:r>
            <a:r>
              <a:rPr lang="en-US" sz="1900" dirty="0" smtClean="0"/>
              <a:t> 	</a:t>
            </a:r>
            <a:r>
              <a:rPr lang="en-US" sz="1900" b="1" dirty="0" smtClean="0">
                <a:solidFill>
                  <a:srgbClr val="FF0000"/>
                </a:solidFill>
                <a:sym typeface="Wingdings" pitchFamily="2" charset="2"/>
              </a:rPr>
              <a:t> </a:t>
            </a:r>
            <a:r>
              <a:rPr lang="en-US" sz="1900" b="1" dirty="0" smtClean="0">
                <a:solidFill>
                  <a:srgbClr val="FF0000"/>
                </a:solidFill>
              </a:rPr>
              <a:t>Insert </a:t>
            </a:r>
            <a:r>
              <a:rPr lang="en-US" sz="1900" b="1" dirty="0">
                <a:solidFill>
                  <a:srgbClr val="FF0000"/>
                </a:solidFill>
              </a:rPr>
              <a:t>ranging bit in </a:t>
            </a:r>
            <a:r>
              <a:rPr lang="en-US" sz="1900" b="1" dirty="0" smtClean="0">
                <a:solidFill>
                  <a:srgbClr val="FF0000"/>
                </a:solidFill>
              </a:rPr>
              <a:t>PHR</a:t>
            </a:r>
            <a:endParaRPr lang="en-US" sz="1900" b="1" dirty="0">
              <a:solidFill>
                <a:srgbClr val="FF0000"/>
              </a:solidFill>
            </a:endParaRPr>
          </a:p>
          <a:p>
            <a:r>
              <a:rPr lang="en-US" sz="2000" dirty="0" smtClean="0"/>
              <a:t>Figure 118 is to be replaced by the following table. </a:t>
            </a:r>
            <a:endParaRPr lang="en-US" sz="2000" dirty="0"/>
          </a:p>
          <a:p>
            <a:endParaRPr lang="en-US" sz="2000" dirty="0" smtClean="0"/>
          </a:p>
          <a:p>
            <a:pPr lvl="1"/>
            <a:endParaRPr lang="en-US" sz="1600" dirty="0" smtClean="0"/>
          </a:p>
          <a:p>
            <a:pPr lvl="1"/>
            <a:endParaRPr lang="en-US" sz="1600" dirty="0" smtClean="0"/>
          </a:p>
        </p:txBody>
      </p:sp>
      <p:sp>
        <p:nvSpPr>
          <p:cNvPr id="7" name="TextBox 6"/>
          <p:cNvSpPr txBox="1"/>
          <p:nvPr/>
        </p:nvSpPr>
        <p:spPr>
          <a:xfrm>
            <a:off x="685800" y="6096000"/>
            <a:ext cx="3330848" cy="276999"/>
          </a:xfrm>
          <a:prstGeom prst="rect">
            <a:avLst/>
          </a:prstGeom>
          <a:noFill/>
        </p:spPr>
        <p:txBody>
          <a:bodyPr wrap="none" rtlCol="0">
            <a:spAutoFit/>
          </a:bodyPr>
          <a:lstStyle/>
          <a:p>
            <a:r>
              <a:rPr lang="en-US" sz="1200" dirty="0" smtClean="0"/>
              <a:t>* 15-12-0575-00-004m-preliminary-draft-for-tg4m</a:t>
            </a:r>
            <a:endParaRPr lang="en-US" sz="1200" dirty="0"/>
          </a:p>
        </p:txBody>
      </p:sp>
      <p:sp>
        <p:nvSpPr>
          <p:cNvPr id="8" name="Rectangle 7"/>
          <p:cNvSpPr/>
          <p:nvPr/>
        </p:nvSpPr>
        <p:spPr>
          <a:xfrm>
            <a:off x="1981200" y="4495800"/>
            <a:ext cx="5029200" cy="369332"/>
          </a:xfrm>
          <a:prstGeom prst="rect">
            <a:avLst/>
          </a:prstGeom>
        </p:spPr>
        <p:txBody>
          <a:bodyPr wrap="square">
            <a:spAutoFit/>
          </a:bodyPr>
          <a:lstStyle/>
          <a:p>
            <a:r>
              <a:rPr lang="en-US" b="1" dirty="0"/>
              <a:t>Figure 118—PHY header fields for TVWS-OFDM</a:t>
            </a:r>
            <a:endParaRPr lang="en-US" dirty="0"/>
          </a:p>
        </p:txBody>
      </p:sp>
      <p:graphicFrame>
        <p:nvGraphicFramePr>
          <p:cNvPr id="9" name="Table 8"/>
          <p:cNvGraphicFramePr>
            <a:graphicFrameLocks noGrp="1"/>
          </p:cNvGraphicFramePr>
          <p:nvPr/>
        </p:nvGraphicFramePr>
        <p:xfrm>
          <a:off x="533400" y="2895600"/>
          <a:ext cx="8077200" cy="1285240"/>
        </p:xfrm>
        <a:graphic>
          <a:graphicData uri="http://schemas.openxmlformats.org/drawingml/2006/table">
            <a:tbl>
              <a:tblPr firstRow="1" bandRow="1">
                <a:tableStyleId>{5C22544A-7EE6-4342-B048-85BDC9FD1C3A}</a:tableStyleId>
              </a:tblPr>
              <a:tblGrid>
                <a:gridCol w="1553308"/>
                <a:gridCol w="1009650"/>
                <a:gridCol w="1009650"/>
                <a:gridCol w="1009650"/>
                <a:gridCol w="854319"/>
                <a:gridCol w="1164981"/>
                <a:gridCol w="776654"/>
                <a:gridCol w="698988"/>
              </a:tblGrid>
              <a:tr h="370840">
                <a:tc>
                  <a:txBody>
                    <a:bodyPr/>
                    <a:lstStyle/>
                    <a:p>
                      <a:pPr algn="ctr"/>
                      <a:r>
                        <a:rPr lang="en-US" sz="1600" b="1" dirty="0" smtClean="0">
                          <a:solidFill>
                            <a:schemeClr val="tx1"/>
                          </a:solidFill>
                          <a:latin typeface="Times New Roman" pitchFamily="18" charset="0"/>
                          <a:cs typeface="Times New Roman" pitchFamily="18" charset="0"/>
                        </a:rPr>
                        <a:t>Bit string index</a:t>
                      </a:r>
                      <a:endParaRPr lang="en-US" sz="16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smtClean="0">
                          <a:solidFill>
                            <a:srgbClr val="FF0000"/>
                          </a:solidFill>
                          <a:latin typeface="Times New Roman" pitchFamily="18" charset="0"/>
                          <a:cs typeface="Times New Roman" pitchFamily="18" charset="0"/>
                        </a:rPr>
                        <a:t>0-4</a:t>
                      </a:r>
                      <a:endParaRPr lang="en-US" sz="1600" b="1"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smtClean="0">
                          <a:solidFill>
                            <a:srgbClr val="FF0000"/>
                          </a:solidFill>
                          <a:latin typeface="Times New Roman" pitchFamily="18" charset="0"/>
                          <a:cs typeface="Times New Roman" pitchFamily="18" charset="0"/>
                        </a:rPr>
                        <a:t>5</a:t>
                      </a:r>
                      <a:endParaRPr lang="en-US" sz="1600" b="1"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latin typeface="Times New Roman" pitchFamily="18" charset="0"/>
                          <a:cs typeface="Times New Roman" pitchFamily="18" charset="0"/>
                        </a:rPr>
                        <a:t>6-7</a:t>
                      </a:r>
                      <a:endParaRPr lang="en-US"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latin typeface="Times New Roman" pitchFamily="18" charset="0"/>
                          <a:cs typeface="Times New Roman" pitchFamily="18" charset="0"/>
                        </a:rPr>
                        <a:t>8-18</a:t>
                      </a:r>
                      <a:endParaRPr lang="en-US"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latin typeface="Times New Roman" pitchFamily="18" charset="0"/>
                          <a:cs typeface="Times New Roman" pitchFamily="18" charset="0"/>
                        </a:rPr>
                        <a:t>19-27</a:t>
                      </a:r>
                      <a:endParaRPr lang="en-US"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latin typeface="Times New Roman" pitchFamily="18" charset="0"/>
                          <a:cs typeface="Times New Roman" pitchFamily="18" charset="0"/>
                        </a:rPr>
                        <a:t>28-43</a:t>
                      </a:r>
                      <a:endParaRPr lang="en-US"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latin typeface="Times New Roman" pitchFamily="18" charset="0"/>
                          <a:cs typeface="Times New Roman" pitchFamily="18" charset="0"/>
                        </a:rPr>
                        <a:t>44-49</a:t>
                      </a:r>
                      <a:endParaRPr lang="en-US"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280">
                <a:tc>
                  <a:txBody>
                    <a:bodyPr/>
                    <a:lstStyle/>
                    <a:p>
                      <a:pPr algn="ctr"/>
                      <a:r>
                        <a:rPr lang="en-US" sz="1600" b="1" dirty="0" smtClean="0">
                          <a:latin typeface="Times New Roman" pitchFamily="18" charset="0"/>
                          <a:cs typeface="Times New Roman" pitchFamily="18" charset="0"/>
                        </a:rPr>
                        <a:t>Bit mapping</a:t>
                      </a:r>
                      <a:endParaRPr lang="en-US" sz="16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smtClean="0">
                          <a:solidFill>
                            <a:srgbClr val="FF0000"/>
                          </a:solidFill>
                          <a:latin typeface="Times New Roman" pitchFamily="18" charset="0"/>
                          <a:cs typeface="Times New Roman" pitchFamily="18" charset="0"/>
                        </a:rPr>
                        <a:t>R</a:t>
                      </a:r>
                      <a:r>
                        <a:rPr lang="en-US" sz="1600" b="1" baseline="-25000" dirty="0" smtClean="0">
                          <a:solidFill>
                            <a:srgbClr val="FF0000"/>
                          </a:solidFill>
                          <a:latin typeface="Times New Roman" pitchFamily="18" charset="0"/>
                          <a:cs typeface="Times New Roman" pitchFamily="18" charset="0"/>
                        </a:rPr>
                        <a:t>4</a:t>
                      </a:r>
                      <a:r>
                        <a:rPr lang="en-US" sz="1600" b="1" dirty="0" smtClean="0">
                          <a:solidFill>
                            <a:srgbClr val="FF0000"/>
                          </a:solidFill>
                          <a:latin typeface="Times New Roman" pitchFamily="18" charset="0"/>
                          <a:cs typeface="Times New Roman" pitchFamily="18" charset="0"/>
                        </a:rPr>
                        <a:t>-R</a:t>
                      </a:r>
                      <a:r>
                        <a:rPr lang="en-US" sz="1600" b="1" baseline="-25000" dirty="0" smtClean="0">
                          <a:solidFill>
                            <a:srgbClr val="FF0000"/>
                          </a:solidFill>
                          <a:latin typeface="Times New Roman" pitchFamily="18" charset="0"/>
                          <a:cs typeface="Times New Roman" pitchFamily="18" charset="0"/>
                        </a:rPr>
                        <a:t>0</a:t>
                      </a:r>
                      <a:endParaRPr lang="en-US" sz="1600" b="1" baseline="-250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smtClean="0">
                          <a:solidFill>
                            <a:srgbClr val="FF0000"/>
                          </a:solidFill>
                          <a:latin typeface="Times New Roman" pitchFamily="18" charset="0"/>
                          <a:cs typeface="Times New Roman" pitchFamily="18" charset="0"/>
                        </a:rPr>
                        <a:t>RNG</a:t>
                      </a:r>
                      <a:endParaRPr lang="en-US" sz="1600" b="1"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RA</a:t>
                      </a:r>
                      <a:r>
                        <a:rPr lang="en-US" sz="1600" b="0" baseline="-25000" dirty="0" smtClean="0">
                          <a:latin typeface="Times New Roman" pitchFamily="18" charset="0"/>
                          <a:cs typeface="Times New Roman" pitchFamily="18" charset="0"/>
                        </a:rPr>
                        <a:t>1</a:t>
                      </a:r>
                      <a:r>
                        <a:rPr lang="en-US" sz="1600" b="0" dirty="0" smtClean="0">
                          <a:latin typeface="Times New Roman" pitchFamily="18" charset="0"/>
                          <a:cs typeface="Times New Roman" pitchFamily="18" charset="0"/>
                        </a:rPr>
                        <a:t>-RA</a:t>
                      </a:r>
                      <a:r>
                        <a:rPr lang="en-US" sz="1600" b="0" baseline="-25000" dirty="0" smtClean="0">
                          <a:latin typeface="Times New Roman" pitchFamily="18" charset="0"/>
                          <a:cs typeface="Times New Roman" pitchFamily="18" charset="0"/>
                        </a:rPr>
                        <a:t>0</a:t>
                      </a:r>
                      <a:endParaRPr lang="en-US" sz="1600" b="0" baseline="-25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L</a:t>
                      </a:r>
                      <a:r>
                        <a:rPr lang="en-US" sz="1600" b="0" baseline="-25000" dirty="0" smtClean="0">
                          <a:latin typeface="Times New Roman" pitchFamily="18" charset="0"/>
                          <a:cs typeface="Times New Roman" pitchFamily="18" charset="0"/>
                        </a:rPr>
                        <a:t>10</a:t>
                      </a:r>
                      <a:r>
                        <a:rPr lang="en-US" sz="1600" b="0" dirty="0" smtClean="0">
                          <a:latin typeface="Times New Roman" pitchFamily="18" charset="0"/>
                          <a:cs typeface="Times New Roman" pitchFamily="18" charset="0"/>
                        </a:rPr>
                        <a:t>-L</a:t>
                      </a:r>
                      <a:r>
                        <a:rPr lang="en-US" sz="1600" b="0" baseline="-25000" dirty="0" smtClean="0">
                          <a:latin typeface="Times New Roman" pitchFamily="18" charset="0"/>
                          <a:cs typeface="Times New Roman"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S</a:t>
                      </a:r>
                      <a:r>
                        <a:rPr lang="en-US" sz="1600" b="0" baseline="-25000" dirty="0" smtClean="0">
                          <a:latin typeface="Times New Roman" pitchFamily="18" charset="0"/>
                          <a:cs typeface="Times New Roman" pitchFamily="18" charset="0"/>
                        </a:rPr>
                        <a:t>8</a:t>
                      </a:r>
                      <a:r>
                        <a:rPr lang="en-US" sz="1600" b="0" dirty="0" smtClean="0">
                          <a:latin typeface="Times New Roman" pitchFamily="18" charset="0"/>
                          <a:cs typeface="Times New Roman" pitchFamily="18" charset="0"/>
                        </a:rPr>
                        <a:t>-S</a:t>
                      </a:r>
                      <a:r>
                        <a:rPr lang="en-US" sz="1600" b="0" baseline="-25000" dirty="0" smtClean="0">
                          <a:latin typeface="Times New Roman" pitchFamily="18" charset="0"/>
                          <a:cs typeface="Times New Roman"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H</a:t>
                      </a:r>
                      <a:r>
                        <a:rPr lang="en-US" sz="1600" b="0" baseline="-25000" dirty="0" smtClean="0">
                          <a:latin typeface="Times New Roman" pitchFamily="18" charset="0"/>
                          <a:cs typeface="Times New Roman" pitchFamily="18" charset="0"/>
                        </a:rPr>
                        <a:t>15</a:t>
                      </a:r>
                      <a:r>
                        <a:rPr lang="en-US" sz="1600" b="0" dirty="0" smtClean="0">
                          <a:latin typeface="Times New Roman" pitchFamily="18" charset="0"/>
                          <a:cs typeface="Times New Roman" pitchFamily="18" charset="0"/>
                        </a:rPr>
                        <a:t>-H</a:t>
                      </a:r>
                      <a:r>
                        <a:rPr lang="en-US" sz="1600" b="0" baseline="-25000" dirty="0" smtClean="0">
                          <a:latin typeface="Times New Roman" pitchFamily="18" charset="0"/>
                          <a:cs typeface="Times New Roman"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T</a:t>
                      </a:r>
                      <a:r>
                        <a:rPr lang="en-US" sz="1600" b="0" baseline="-25000" dirty="0" smtClean="0">
                          <a:latin typeface="Times New Roman" pitchFamily="18" charset="0"/>
                          <a:cs typeface="Times New Roman" pitchFamily="18" charset="0"/>
                        </a:rPr>
                        <a:t>5</a:t>
                      </a:r>
                      <a:r>
                        <a:rPr lang="en-US" sz="1600" b="0" dirty="0" smtClean="0">
                          <a:latin typeface="Times New Roman" pitchFamily="18" charset="0"/>
                          <a:cs typeface="Times New Roman" pitchFamily="18" charset="0"/>
                        </a:rPr>
                        <a:t>-T</a:t>
                      </a:r>
                      <a:r>
                        <a:rPr lang="en-US" sz="1600" b="0" baseline="-25000" dirty="0" smtClean="0">
                          <a:latin typeface="Times New Roman" pitchFamily="18" charset="0"/>
                          <a:cs typeface="Times New Roman"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b="1" dirty="0" smtClean="0">
                          <a:latin typeface="Times New Roman" pitchFamily="18" charset="0"/>
                          <a:cs typeface="Times New Roman" pitchFamily="18" charset="0"/>
                        </a:rPr>
                        <a:t>Field name</a:t>
                      </a:r>
                      <a:endParaRPr lang="en-US" sz="16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Reserved</a:t>
                      </a:r>
                      <a:endParaRPr lang="en-US" sz="16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smtClean="0">
                          <a:solidFill>
                            <a:srgbClr val="FF0000"/>
                          </a:solidFill>
                          <a:latin typeface="Times New Roman" pitchFamily="18" charset="0"/>
                          <a:cs typeface="Times New Roman" pitchFamily="18" charset="0"/>
                        </a:rPr>
                        <a:t>Ranging</a:t>
                      </a:r>
                      <a:endParaRPr lang="en-US" sz="1600" b="1"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Rate</a:t>
                      </a:r>
                      <a:endParaRPr lang="en-US" sz="16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Frame length</a:t>
                      </a:r>
                      <a:endParaRPr lang="en-US" sz="16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Scrambling seed</a:t>
                      </a:r>
                      <a:endParaRPr lang="en-US" sz="16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HCS</a:t>
                      </a:r>
                      <a:endParaRPr lang="en-US" sz="16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latin typeface="Times New Roman" pitchFamily="18" charset="0"/>
                          <a:cs typeface="Times New Roman" pitchFamily="18" charset="0"/>
                        </a:rPr>
                        <a:t>Tail</a:t>
                      </a:r>
                      <a:endParaRPr lang="en-US" sz="16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ONE ISSUE FOR RANGING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153400" cy="4525963"/>
          </a:xfrm>
          <a:noFill/>
        </p:spPr>
        <p:txBody>
          <a:bodyPr>
            <a:normAutofit fontScale="85000" lnSpcReduction="10000"/>
          </a:bodyPr>
          <a:lstStyle/>
          <a:p>
            <a:pPr>
              <a:buNone/>
            </a:pPr>
            <a:r>
              <a:rPr lang="en-US" sz="2200" b="1" dirty="0"/>
              <a:t>20.2.1.3 PHR </a:t>
            </a:r>
            <a:r>
              <a:rPr lang="en-US" sz="2200" b="1" dirty="0" smtClean="0"/>
              <a:t> </a:t>
            </a:r>
            <a:r>
              <a:rPr lang="en-US" sz="2200" dirty="0" smtClean="0"/>
              <a:t>(continued)	</a:t>
            </a:r>
            <a:r>
              <a:rPr lang="en-US" sz="2200" b="1" dirty="0" smtClean="0">
                <a:solidFill>
                  <a:srgbClr val="FF0000"/>
                </a:solidFill>
                <a:sym typeface="Wingdings" pitchFamily="2" charset="2"/>
              </a:rPr>
              <a:t></a:t>
            </a:r>
            <a:r>
              <a:rPr lang="en-US" sz="2200" b="1" dirty="0" smtClean="0">
                <a:solidFill>
                  <a:srgbClr val="FF0000"/>
                </a:solidFill>
              </a:rPr>
              <a:t>Insert </a:t>
            </a:r>
            <a:r>
              <a:rPr lang="en-US" sz="2200" b="1" dirty="0">
                <a:solidFill>
                  <a:srgbClr val="FF0000"/>
                </a:solidFill>
              </a:rPr>
              <a:t>ranging bit in </a:t>
            </a:r>
            <a:r>
              <a:rPr lang="en-US" sz="2200" b="1" dirty="0" smtClean="0">
                <a:solidFill>
                  <a:srgbClr val="FF0000"/>
                </a:solidFill>
              </a:rPr>
              <a:t>PHR</a:t>
            </a:r>
            <a:endParaRPr lang="en-US" sz="2200" b="1" dirty="0">
              <a:solidFill>
                <a:srgbClr val="FF0000"/>
              </a:solidFill>
            </a:endParaRPr>
          </a:p>
          <a:p>
            <a:r>
              <a:rPr lang="en-US" sz="2000" dirty="0" smtClean="0"/>
              <a:t>At the third paragraph in 20.2.1.3, insert the following text. "The Ranging (RNG) field is set to indicate that this particular frame is intended for ranging."  as follows: </a:t>
            </a:r>
          </a:p>
          <a:p>
            <a:endParaRPr lang="en-US" sz="2000" dirty="0">
              <a:solidFill>
                <a:srgbClr val="FF0000"/>
              </a:solidFill>
            </a:endParaRPr>
          </a:p>
          <a:p>
            <a:pPr>
              <a:buNone/>
            </a:pPr>
            <a:r>
              <a:rPr lang="en-US" sz="2000" dirty="0" smtClean="0"/>
              <a:t>	“The </a:t>
            </a:r>
            <a:r>
              <a:rPr lang="en-US" sz="2000" dirty="0"/>
              <a:t>PHR occupies one OFDM symbol. The PHR shall be transmitted using the lowest </a:t>
            </a:r>
            <a:r>
              <a:rPr lang="en-US" sz="2000" dirty="0" smtClean="0"/>
              <a:t>supported modulation </a:t>
            </a:r>
            <a:r>
              <a:rPr lang="en-US" sz="2000" dirty="0"/>
              <a:t>and coding scheme (MCS) level, as described in Table 137. It is sent to the </a:t>
            </a:r>
            <a:r>
              <a:rPr lang="en-US" sz="2000" dirty="0" err="1" smtClean="0"/>
              <a:t>convolutional</a:t>
            </a:r>
            <a:r>
              <a:rPr lang="en-US" sz="2000" dirty="0" smtClean="0"/>
              <a:t> encoder </a:t>
            </a:r>
            <a:r>
              <a:rPr lang="en-US" sz="2000" dirty="0"/>
              <a:t>starting from the leftmost bit in Figure 131 to the rightmost bit.</a:t>
            </a:r>
          </a:p>
          <a:p>
            <a:endParaRPr lang="en-US" sz="2000" dirty="0" smtClean="0"/>
          </a:p>
          <a:p>
            <a:pPr>
              <a:buNone/>
            </a:pPr>
            <a:r>
              <a:rPr lang="en-US" sz="2000" dirty="0" smtClean="0"/>
              <a:t>	</a:t>
            </a:r>
            <a:r>
              <a:rPr lang="en-US" sz="2000" b="1" dirty="0" smtClean="0">
                <a:solidFill>
                  <a:srgbClr val="FF0000"/>
                </a:solidFill>
              </a:rPr>
              <a:t>The Ranging (RNG) field is set to indicate that this particular frame is intended for ranging.</a:t>
            </a:r>
            <a:endParaRPr lang="en-US" sz="2000" b="1" dirty="0">
              <a:solidFill>
                <a:srgbClr val="FF0000"/>
              </a:solidFill>
            </a:endParaRPr>
          </a:p>
          <a:p>
            <a:endParaRPr lang="en-US" sz="2000" dirty="0" smtClean="0"/>
          </a:p>
          <a:p>
            <a:pPr>
              <a:buNone/>
            </a:pPr>
            <a:r>
              <a:rPr lang="en-US" sz="2000" dirty="0" smtClean="0"/>
              <a:t>	The </a:t>
            </a:r>
            <a:r>
              <a:rPr lang="en-US" sz="2000" dirty="0"/>
              <a:t>Rate field (RA1-RA0) specifies the data rate of the payload and is equal to the numerical value of </a:t>
            </a:r>
            <a:r>
              <a:rPr lang="en-US" sz="2000" dirty="0" smtClean="0"/>
              <a:t>the MCS </a:t>
            </a:r>
            <a:r>
              <a:rPr lang="en-US" sz="2000" dirty="0"/>
              <a:t>for the mandatory mode and the numerical value of the MCS minus three for the optional 4 </a:t>
            </a:r>
            <a:r>
              <a:rPr lang="en-US" sz="2000" dirty="0" smtClean="0"/>
              <a:t>times </a:t>
            </a:r>
            <a:r>
              <a:rPr lang="en-US" sz="2000" dirty="0" err="1" smtClean="0"/>
              <a:t>overclock</a:t>
            </a:r>
            <a:r>
              <a:rPr lang="en-US" sz="2000" dirty="0" smtClean="0"/>
              <a:t> </a:t>
            </a:r>
            <a:r>
              <a:rPr lang="en-US" sz="2000" dirty="0"/>
              <a:t>modes, as described in 20.2.2, expressed in binary format. The list of data rates for </a:t>
            </a:r>
            <a:r>
              <a:rPr lang="en-US" sz="2000" dirty="0" smtClean="0"/>
              <a:t>TVWS-OFDM can </a:t>
            </a:r>
            <a:r>
              <a:rPr lang="en-US" sz="2000" dirty="0"/>
              <a:t>be found in 20.2.2</a:t>
            </a:r>
            <a:r>
              <a:rPr lang="en-US" sz="2000" dirty="0" smtClean="0"/>
              <a:t>.”</a:t>
            </a:r>
            <a:endParaRPr lang="en-US" sz="2000" dirty="0">
              <a:solidFill>
                <a:srgbClr val="FF0000"/>
              </a:solidFill>
            </a:endParaRPr>
          </a:p>
        </p:txBody>
      </p:sp>
      <p:sp>
        <p:nvSpPr>
          <p:cNvPr id="7" name="TextBox 6"/>
          <p:cNvSpPr txBox="1"/>
          <p:nvPr/>
        </p:nvSpPr>
        <p:spPr>
          <a:xfrm>
            <a:off x="685800" y="6096000"/>
            <a:ext cx="3330848" cy="276999"/>
          </a:xfrm>
          <a:prstGeom prst="rect">
            <a:avLst/>
          </a:prstGeom>
          <a:noFill/>
        </p:spPr>
        <p:txBody>
          <a:bodyPr wrap="none" rtlCol="0">
            <a:spAutoFit/>
          </a:bodyPr>
          <a:lstStyle/>
          <a:p>
            <a:r>
              <a:rPr lang="en-US" sz="1200" dirty="0" smtClean="0"/>
              <a:t>* 15-12-0575-00-004m-preliminary-draft-for-tg4m</a:t>
            </a:r>
            <a:endParaRPr lang="en-US" sz="1200" dirty="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153400" cy="4525963"/>
          </a:xfrm>
          <a:noFill/>
        </p:spPr>
        <p:txBody>
          <a:bodyPr>
            <a:normAutofit/>
          </a:bodyPr>
          <a:lstStyle/>
          <a:p>
            <a:r>
              <a:rPr lang="en-US" sz="2000" dirty="0" smtClean="0"/>
              <a:t>One issue for ranging bit</a:t>
            </a:r>
          </a:p>
          <a:p>
            <a:pPr lvl="1"/>
            <a:r>
              <a:rPr lang="en-US" sz="1800" dirty="0" smtClean="0"/>
              <a:t>This ranging issue already discussed in September 2012.</a:t>
            </a:r>
          </a:p>
          <a:p>
            <a:pPr lvl="1"/>
            <a:r>
              <a:rPr lang="en-US" sz="1800" dirty="0" smtClean="0"/>
              <a:t>Recommended modification is suggested in this document per discussion/agreement in September 2012 meeting.</a:t>
            </a:r>
            <a:endParaRPr lang="en-US" sz="1800" dirty="0"/>
          </a:p>
          <a:p>
            <a:endParaRPr lang="en-US" sz="2000" dirty="0" smtClean="0"/>
          </a:p>
          <a:p>
            <a:r>
              <a:rPr lang="en-US" sz="2000" dirty="0" smtClean="0"/>
              <a:t>All the issues can be cleared in TG4m OFDM PHY area if suggestions/recommendations in this document and another document, doc. 15-12-0620-00, are accepted.</a:t>
            </a:r>
          </a:p>
          <a:p>
            <a:pPr lvl="1"/>
            <a:endParaRPr lang="en-US" sz="1600" dirty="0" smtClean="0"/>
          </a:p>
          <a:p>
            <a:pPr lvl="1"/>
            <a:endParaRPr lang="en-US" sz="1600" dirty="0" smtClean="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165</Words>
  <Application>Microsoft Office PowerPoint</Application>
  <PresentationFormat>On-screen Show (4:3)</PresentationFormat>
  <Paragraphs>66</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TG4m OFDM PHY Updates for Ranging</vt:lpstr>
      <vt:lpstr>ONE ISSUE FOR RANGING (1)</vt:lpstr>
      <vt:lpstr>ONE ISSUE FOR RANGING (1)</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TG4m OFDM PHY updates</dc:title>
  <dc:creator>Soo-Young Chang</dc:creator>
  <cp:lastModifiedBy>Soo-Young Chang</cp:lastModifiedBy>
  <cp:revision>16</cp:revision>
  <dcterms:created xsi:type="dcterms:W3CDTF">2012-11-09T19:12:41Z</dcterms:created>
  <dcterms:modified xsi:type="dcterms:W3CDTF">2012-11-13T14:50:42Z</dcterms:modified>
</cp:coreProperties>
</file>