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6" r:id="rId3"/>
    <p:sldId id="257" r:id="rId4"/>
    <p:sldId id="262"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6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8BE697-CBD3-422F-ADC5-0FE911B37AE0}" type="datetimeFigureOut">
              <a:rPr lang="en-US" smtClean="0"/>
              <a:pPr/>
              <a:t>11/13/2012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88CC93-7067-4EB0-9067-7C5D5C81859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52525" y="692150"/>
            <a:ext cx="4552950" cy="3416300"/>
          </a:xfrm>
          <a:ln/>
        </p:spPr>
      </p:sp>
      <p:sp>
        <p:nvSpPr>
          <p:cNvPr id="15363"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15364" name="Header Placeholder 3"/>
          <p:cNvSpPr>
            <a:spLocks noGrp="1"/>
          </p:cNvSpPr>
          <p:nvPr>
            <p:ph type="hdr" sz="quarter"/>
          </p:nvPr>
        </p:nvSpPr>
        <p:spPr>
          <a:xfrm>
            <a:off x="3429000" y="96812"/>
            <a:ext cx="2782957" cy="209238"/>
          </a:xfrm>
          <a:noFill/>
        </p:spPr>
        <p:txBody>
          <a:bodyPr/>
          <a:lstStyle/>
          <a:p>
            <a:r>
              <a:rPr lang="en-US" altLang="ko-KR" smtClean="0"/>
              <a:t>doc.: IEEE 802.15-09-0114-00-004g-Trends-in-SUN-capacity</a:t>
            </a:r>
          </a:p>
        </p:txBody>
      </p:sp>
      <p:sp>
        <p:nvSpPr>
          <p:cNvPr id="15365" name="Date Placeholder 4"/>
          <p:cNvSpPr>
            <a:spLocks noGrp="1"/>
          </p:cNvSpPr>
          <p:nvPr>
            <p:ph type="dt" sz="quarter" idx="1"/>
          </p:nvPr>
        </p:nvSpPr>
        <p:spPr>
          <a:noFill/>
        </p:spPr>
        <p:txBody>
          <a:bodyPr/>
          <a:lstStyle/>
          <a:p>
            <a:r>
              <a:rPr lang="en-US" altLang="ko-KR" smtClean="0">
                <a:ea typeface="굴림" pitchFamily="50" charset="-127"/>
              </a:rPr>
              <a:t>&lt;month year&gt;</a:t>
            </a:r>
          </a:p>
        </p:txBody>
      </p:sp>
      <p:sp>
        <p:nvSpPr>
          <p:cNvPr id="15366" name="Footer Placeholder 5"/>
          <p:cNvSpPr>
            <a:spLocks noGrp="1"/>
          </p:cNvSpPr>
          <p:nvPr>
            <p:ph type="ftr" sz="quarter" idx="4"/>
          </p:nvPr>
        </p:nvSpPr>
        <p:spPr>
          <a:xfrm>
            <a:off x="3730280" y="8853566"/>
            <a:ext cx="2481677" cy="179570"/>
          </a:xfrm>
          <a:noFill/>
        </p:spPr>
        <p:txBody>
          <a:bodyPr/>
          <a:lstStyle/>
          <a:p>
            <a:pPr lvl="4"/>
            <a:r>
              <a:rPr lang="en-US" altLang="ko-KR" smtClean="0">
                <a:ea typeface="굴림" pitchFamily="50" charset="-127"/>
              </a:rPr>
              <a:t>Emmanuel Monnerie, Landis+Gyr</a:t>
            </a:r>
          </a:p>
        </p:txBody>
      </p:sp>
      <p:sp>
        <p:nvSpPr>
          <p:cNvPr id="15367" name="Slide Number Placeholder 6"/>
          <p:cNvSpPr>
            <a:spLocks noGrp="1"/>
          </p:cNvSpPr>
          <p:nvPr>
            <p:ph type="sldNum" sz="quarter" idx="5"/>
          </p:nvPr>
        </p:nvSpPr>
        <p:spPr>
          <a:noFill/>
        </p:spPr>
        <p:txBody>
          <a:bodyPr/>
          <a:lstStyle/>
          <a:p>
            <a:r>
              <a:rPr lang="en-US" altLang="ko-KR" smtClean="0"/>
              <a:t>Page </a:t>
            </a:r>
            <a:fld id="{BAD6C669-5185-45E2-A09C-D5CFAE5ECA5D}"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B0227B-50B2-44F1-905E-31612ECAB3B0}" type="slidenum">
              <a:rPr lang="en-US" smtClean="0"/>
              <a:pPr/>
              <a:t>‹#›</a:t>
            </a:fld>
            <a:endParaRPr lang="en-US"/>
          </a:p>
        </p:txBody>
      </p:sp>
      <p:sp>
        <p:nvSpPr>
          <p:cNvPr id="5"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6"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November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8"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062E4F8-9FBA-4E50-8B4E-D90F2C9C89CB}" type="datetimeFigureOut">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11/13/2012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DA13688-0F7C-40E9-B727-85860A582DEB}"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Rectangle 5"/>
          <p:cNvSpPr txBox="1">
            <a:spLocks noChangeArrowheads="1"/>
          </p:cNvSpPr>
          <p:nvPr userDrawn="1"/>
        </p:nvSpPr>
        <p:spPr>
          <a:xfrm>
            <a:off x="5562600" y="6475413"/>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Soo-Young Chang (SYCA)</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D0A658-713E-4329-9DCB-D7FB88AFB660}"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0227B-50B2-44F1-905E-31612ECAB3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0A658-713E-4329-9DCB-D7FB88AFB660}" type="datetimeFigureOut">
              <a:rPr lang="en-US" smtClean="0"/>
              <a:pPr/>
              <a:t>11/13/2012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0227B-50B2-44F1-905E-31612ECAB3B0}" type="slidenum">
              <a:rPr lang="en-US" smtClean="0"/>
              <a:pPr/>
              <a:t>‹#›</a:t>
            </a:fld>
            <a:endParaRPr lang="en-US"/>
          </a:p>
        </p:txBody>
      </p:sp>
      <p:sp>
        <p:nvSpPr>
          <p:cNvPr id="7"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062E4F8-9FBA-4E50-8B4E-D90F2C9C89CB}" type="datetimeFigureOut">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11/13/2012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DA13688-0F7C-40E9-B727-85860A582DEB}"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5"/>
          <p:cNvSpPr txBox="1">
            <a:spLocks noChangeArrowheads="1"/>
          </p:cNvSpPr>
          <p:nvPr userDrawn="1"/>
        </p:nvSpPr>
        <p:spPr>
          <a:xfrm>
            <a:off x="5562600" y="6475413"/>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Soo-Young Chang (SYCA)</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4"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November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15" name="TextBox 14"/>
          <p:cNvSpPr txBox="1"/>
          <p:nvPr userDrawn="1"/>
        </p:nvSpPr>
        <p:spPr>
          <a:xfrm>
            <a:off x="5867400" y="304800"/>
            <a:ext cx="2901756" cy="307777"/>
          </a:xfrm>
          <a:prstGeom prst="rect">
            <a:avLst/>
          </a:prstGeom>
          <a:noFill/>
        </p:spPr>
        <p:txBody>
          <a:bodyPr wrap="none" rtlCol="0">
            <a:spAutoFit/>
          </a:bodyPr>
          <a:lstStyle/>
          <a:p>
            <a:r>
              <a:rPr lang="en-US" sz="1400" b="1" dirty="0" smtClean="0">
                <a:latin typeface="Times New Roman" pitchFamily="18" charset="0"/>
                <a:cs typeface="Times New Roman" pitchFamily="18" charset="0"/>
              </a:rPr>
              <a:t>doc.: </a:t>
            </a:r>
            <a:r>
              <a:rPr lang="en-US" sz="1400" b="1" dirty="0" smtClean="0">
                <a:latin typeface="Times New Roman" pitchFamily="18" charset="0"/>
                <a:cs typeface="Times New Roman" pitchFamily="18" charset="0"/>
              </a:rPr>
              <a:t>IEEE802.15-12-0625-00-004m</a:t>
            </a:r>
            <a:endParaRPr lang="en-US" sz="1400" b="1" dirty="0">
              <a:latin typeface="Times New Roman" pitchFamily="18"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8600" y="838200"/>
            <a:ext cx="8763000" cy="5416868"/>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Submission Title:</a:t>
            </a:r>
            <a:r>
              <a:rPr lang="en-US" altLang="ko-KR" sz="1600" dirty="0">
                <a:ea typeface="굴림" pitchFamily="50" charset="-127"/>
              </a:rPr>
              <a:t> </a:t>
            </a:r>
            <a:r>
              <a:rPr lang="en-US" sz="1600" b="1" dirty="0" smtClean="0"/>
              <a:t>TG4m OFDM PHY Updates for TBDs</a:t>
            </a:r>
            <a:endParaRPr lang="en-US" altLang="ko-KR" sz="1600" b="1" dirty="0">
              <a:ea typeface="굴림" pitchFamily="50" charset="-127"/>
            </a:endParaRPr>
          </a:p>
          <a:p>
            <a:pPr eaLnBrk="0" hangingPunct="0">
              <a:defRPr/>
            </a:pPr>
            <a:r>
              <a:rPr lang="en-US" altLang="ko-KR" sz="1600" dirty="0">
                <a:ea typeface="굴림" pitchFamily="50" charset="-127"/>
              </a:rPr>
              <a:t>	</a:t>
            </a:r>
          </a:p>
          <a:p>
            <a:pPr eaLnBrk="0" hangingPunct="0">
              <a:defRPr/>
            </a:pPr>
            <a:r>
              <a:rPr lang="en-US" altLang="ko-KR" sz="1600" b="1" dirty="0">
                <a:ea typeface="굴림" pitchFamily="50" charset="-127"/>
              </a:rPr>
              <a:t>Date Submitted:</a:t>
            </a:r>
            <a:r>
              <a:rPr lang="en-US" altLang="ko-KR" sz="1600" dirty="0">
                <a:ea typeface="굴림" pitchFamily="50" charset="-127"/>
              </a:rPr>
              <a:t> </a:t>
            </a:r>
            <a:r>
              <a:rPr lang="en-US" altLang="ko-KR" sz="1600" dirty="0" smtClean="0">
                <a:ea typeface="굴림" pitchFamily="50" charset="-127"/>
              </a:rPr>
              <a:t>November 11, 2012</a:t>
            </a:r>
            <a:r>
              <a:rPr lang="en-US" altLang="ko-KR" sz="1600" dirty="0">
                <a:ea typeface="굴림" pitchFamily="50" charset="-127"/>
              </a:rPr>
              <a:t>	</a:t>
            </a:r>
          </a:p>
          <a:p>
            <a:pPr eaLnBrk="0" hangingPunct="0">
              <a:defRPr/>
            </a:pPr>
            <a:endParaRPr lang="en-US" altLang="ko-KR" sz="1600" dirty="0">
              <a:ea typeface="굴림" pitchFamily="50" charset="-127"/>
            </a:endParaRPr>
          </a:p>
          <a:p>
            <a:pPr marL="457200" indent="-457200" eaLnBrk="0" hangingPunct="0">
              <a:defRPr/>
            </a:pPr>
            <a:r>
              <a:rPr lang="en-US" altLang="ko-KR" sz="1600" b="1" dirty="0">
                <a:ea typeface="굴림" pitchFamily="50" charset="-127"/>
              </a:rPr>
              <a:t>Source:</a:t>
            </a:r>
            <a:r>
              <a:rPr lang="en-US" altLang="ko-KR" sz="1600" dirty="0">
                <a:ea typeface="굴림" pitchFamily="50" charset="-127"/>
              </a:rPr>
              <a:t> </a:t>
            </a:r>
            <a:r>
              <a:rPr lang="en-US" altLang="ko-KR" sz="1600" dirty="0" err="1" smtClean="0">
                <a:ea typeface="굴림" pitchFamily="50" charset="-127"/>
              </a:rPr>
              <a:t>Soo</a:t>
            </a:r>
            <a:r>
              <a:rPr lang="en-US" altLang="ko-KR" sz="1600" dirty="0" smtClean="0">
                <a:ea typeface="굴림" pitchFamily="50" charset="-127"/>
              </a:rPr>
              <a:t>-Young Chang (SYCA) </a:t>
            </a:r>
            <a:r>
              <a:rPr lang="en-US" altLang="ko-KR" sz="1600" dirty="0">
                <a:ea typeface="굴림" pitchFamily="50" charset="-127"/>
              </a:rPr>
              <a:t>and </a:t>
            </a:r>
            <a:r>
              <a:rPr lang="en-US" altLang="ko-KR" sz="1600" dirty="0" err="1" smtClean="0">
                <a:ea typeface="굴림" pitchFamily="50" charset="-127"/>
              </a:rPr>
              <a:t>Cheol</a:t>
            </a:r>
            <a:r>
              <a:rPr lang="en-US" altLang="ko-KR" sz="1600" dirty="0" smtClean="0">
                <a:ea typeface="굴림" pitchFamily="50" charset="-127"/>
              </a:rPr>
              <a:t>-ho Shin</a:t>
            </a:r>
            <a:r>
              <a:rPr lang="en-US" altLang="ko-KR" sz="1600" dirty="0" smtClean="0">
                <a:solidFill>
                  <a:schemeClr val="tx2"/>
                </a:solidFill>
                <a:ea typeface="굴림" charset="-127"/>
              </a:rPr>
              <a:t> </a:t>
            </a:r>
            <a:r>
              <a:rPr lang="en-US" altLang="ko-KR" sz="1600" dirty="0" smtClean="0">
                <a:ea typeface="굴림" pitchFamily="50" charset="-127"/>
              </a:rPr>
              <a:t>(</a:t>
            </a:r>
            <a:r>
              <a:rPr lang="en-US" altLang="ko-KR" sz="1600" dirty="0">
                <a:ea typeface="굴림" pitchFamily="50" charset="-127"/>
              </a:rPr>
              <a:t>ETRI)</a:t>
            </a:r>
          </a:p>
          <a:p>
            <a:pPr eaLnBrk="0" hangingPunct="0">
              <a:defRPr/>
            </a:pPr>
            <a:r>
              <a:rPr lang="en-US" altLang="ko-KR" sz="1600" dirty="0">
                <a:ea typeface="굴림" pitchFamily="50" charset="-127"/>
              </a:rPr>
              <a:t>              Voice: </a:t>
            </a:r>
            <a:r>
              <a:rPr lang="en-US" altLang="ko-KR" sz="1600" dirty="0" smtClean="0">
                <a:ea typeface="굴림" pitchFamily="50" charset="-127"/>
              </a:rPr>
              <a:t>+1 530 574 2741,  E-mail</a:t>
            </a:r>
            <a:r>
              <a:rPr lang="en-US" altLang="ko-KR" sz="1600" dirty="0">
                <a:ea typeface="굴림" pitchFamily="50" charset="-127"/>
              </a:rPr>
              <a:t>: </a:t>
            </a:r>
            <a:r>
              <a:rPr lang="en-US" altLang="ko-KR" sz="1600" dirty="0" smtClean="0">
                <a:ea typeface="굴림" pitchFamily="50" charset="-127"/>
              </a:rPr>
              <a:t>sychang@ecs.csus.edu </a:t>
            </a:r>
            <a:r>
              <a:rPr lang="en-US" altLang="ko-KR" sz="1600" dirty="0">
                <a:ea typeface="굴림" pitchFamily="50" charset="-127"/>
              </a:rPr>
              <a:t>	</a:t>
            </a:r>
          </a:p>
          <a:p>
            <a:pPr eaLnBrk="0" hangingPunct="0">
              <a:spcBef>
                <a:spcPts val="600"/>
              </a:spcBef>
              <a:spcAft>
                <a:spcPts val="600"/>
              </a:spcAft>
              <a:defRPr/>
            </a:pPr>
            <a:r>
              <a:rPr lang="en-US" altLang="ko-KR" sz="1600" b="1" dirty="0">
                <a:ea typeface="굴림" pitchFamily="50" charset="-127"/>
              </a:rPr>
              <a:t>Re:</a:t>
            </a:r>
            <a:r>
              <a:rPr lang="en-US" altLang="ko-KR" sz="1600" dirty="0">
                <a:ea typeface="굴림" pitchFamily="50" charset="-127"/>
              </a:rPr>
              <a:t> [802.15 </a:t>
            </a:r>
            <a:r>
              <a:rPr lang="en-US" altLang="ko-KR" sz="1600" dirty="0" smtClean="0">
                <a:ea typeface="굴림" pitchFamily="50" charset="-127"/>
              </a:rPr>
              <a:t>TG4m]</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Abstract:</a:t>
            </a:r>
            <a:r>
              <a:rPr lang="en-US" altLang="ko-KR" sz="1600" dirty="0">
                <a:ea typeface="굴림" pitchFamily="50" charset="-127"/>
              </a:rPr>
              <a:t>	</a:t>
            </a:r>
            <a:r>
              <a:rPr lang="en-US" altLang="ko-KR" sz="1600" dirty="0" smtClean="0">
                <a:ea typeface="굴림" pitchFamily="50" charset="-127"/>
              </a:rPr>
              <a:t>Merged TG4m OFDM PHY was submitted in September 2012. This document is to provide updates for TBDs in this merged PHY document.</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a:t>
            </a:r>
            <a:r>
              <a:rPr lang="en-US" altLang="ko-KR" sz="1600" dirty="0" smtClean="0">
                <a:ea typeface="굴림" pitchFamily="50" charset="-127"/>
              </a:rPr>
              <a:t>update the 802.15 TG4m  group regarding merged TG4m OFDM PHY</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TG4m OFDM PHY Updates for TBDs</a:t>
            </a:r>
            <a:endParaRPr lang="en-US" sz="4000" dirty="0"/>
          </a:p>
        </p:txBody>
      </p:sp>
      <p:sp>
        <p:nvSpPr>
          <p:cNvPr id="3" name="Subtitle 2"/>
          <p:cNvSpPr>
            <a:spLocks noGrp="1"/>
          </p:cNvSpPr>
          <p:nvPr>
            <p:ph type="subTitle" idx="1"/>
          </p:nvPr>
        </p:nvSpPr>
        <p:spPr/>
        <p:txBody>
          <a:bodyPr/>
          <a:lstStyle/>
          <a:p>
            <a:r>
              <a:rPr lang="en-US" dirty="0" err="1" smtClean="0"/>
              <a:t>Soo</a:t>
            </a:r>
            <a:r>
              <a:rPr lang="en-US" dirty="0" smtClean="0"/>
              <a:t>-Young Chang and </a:t>
            </a:r>
            <a:r>
              <a:rPr lang="en-US" altLang="ko-KR" dirty="0" err="1" smtClean="0">
                <a:ea typeface="굴림" pitchFamily="50" charset="-127"/>
              </a:rPr>
              <a:t>Cheol</a:t>
            </a:r>
            <a:r>
              <a:rPr lang="en-US" altLang="ko-KR" dirty="0" smtClean="0">
                <a:ea typeface="굴림" pitchFamily="50" charset="-127"/>
              </a:rPr>
              <a:t>-ho Shin</a:t>
            </a:r>
            <a:r>
              <a:rPr lang="en-US" altLang="ko-KR" dirty="0" smtClean="0">
                <a:solidFill>
                  <a:schemeClr val="tx2"/>
                </a:solidFill>
                <a:ea typeface="굴림" charset="-127"/>
              </a:rPr>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TBDs IN MERGED OFDM PHY</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2000" b="1" dirty="0"/>
              <a:t>20.2.1.1.4 STF power </a:t>
            </a:r>
            <a:r>
              <a:rPr lang="en-US" sz="2000" b="1" dirty="0" smtClean="0"/>
              <a:t>boosting    </a:t>
            </a:r>
            <a:r>
              <a:rPr lang="en-US" sz="2000" b="1" dirty="0" smtClean="0">
                <a:solidFill>
                  <a:srgbClr val="FF0000"/>
                </a:solidFill>
                <a:sym typeface="Wingdings" pitchFamily="2" charset="2"/>
              </a:rPr>
              <a:t> put numbers to TBDs</a:t>
            </a:r>
            <a:endParaRPr lang="en-US" sz="2000" dirty="0">
              <a:solidFill>
                <a:srgbClr val="FF0000"/>
              </a:solidFill>
            </a:endParaRPr>
          </a:p>
          <a:p>
            <a:r>
              <a:rPr lang="en-US" sz="2000" dirty="0" smtClean="0"/>
              <a:t>“Power </a:t>
            </a:r>
            <a:r>
              <a:rPr lang="en-US" sz="2000" dirty="0"/>
              <a:t>boosting shall be applied to the STF OFDM symbols in order to aid preamble detection, The boost should be a multiplication by </a:t>
            </a:r>
            <a:r>
              <a:rPr lang="en-US" sz="2000" dirty="0">
                <a:solidFill>
                  <a:srgbClr val="FF0000"/>
                </a:solidFill>
              </a:rPr>
              <a:t>TBD</a:t>
            </a:r>
            <a:r>
              <a:rPr lang="en-US" sz="2000" b="1" dirty="0"/>
              <a:t>, </a:t>
            </a:r>
            <a:r>
              <a:rPr lang="en-US" sz="2000" dirty="0"/>
              <a:t>which is approximately </a:t>
            </a:r>
            <a:r>
              <a:rPr lang="en-US" sz="2000" dirty="0">
                <a:solidFill>
                  <a:srgbClr val="FF0000"/>
                </a:solidFill>
              </a:rPr>
              <a:t>TBD</a:t>
            </a:r>
            <a:r>
              <a:rPr lang="en-US" sz="2000" dirty="0"/>
              <a:t> dB</a:t>
            </a:r>
            <a:r>
              <a:rPr lang="en-US" sz="2000" dirty="0" smtClean="0"/>
              <a:t>.”</a:t>
            </a:r>
          </a:p>
          <a:p>
            <a:endParaRPr lang="en-US" sz="2000" dirty="0"/>
          </a:p>
          <a:p>
            <a:r>
              <a:rPr lang="en-US" sz="2000" b="1" dirty="0" smtClean="0">
                <a:solidFill>
                  <a:srgbClr val="0070C0"/>
                </a:solidFill>
              </a:rPr>
              <a:t>Refer to doc. 15-12-0620-00.</a:t>
            </a:r>
          </a:p>
          <a:p>
            <a:pPr lvl="1"/>
            <a:r>
              <a:rPr lang="en-US" sz="1600" b="1" dirty="0" smtClean="0">
                <a:solidFill>
                  <a:srgbClr val="0070C0"/>
                </a:solidFill>
              </a:rPr>
              <a:t>This document provides a solution.</a:t>
            </a:r>
          </a:p>
          <a:p>
            <a:endParaRPr lang="en-US" sz="2000" dirty="0" smtClean="0"/>
          </a:p>
          <a:p>
            <a:pPr lvl="1"/>
            <a:endParaRPr lang="en-US" sz="1600" dirty="0" smtClean="0"/>
          </a:p>
        </p:txBody>
      </p:sp>
      <p:sp>
        <p:nvSpPr>
          <p:cNvPr id="7" name="TextBox 6"/>
          <p:cNvSpPr txBox="1"/>
          <p:nvPr/>
        </p:nvSpPr>
        <p:spPr>
          <a:xfrm>
            <a:off x="685800" y="6096000"/>
            <a:ext cx="3330848" cy="276999"/>
          </a:xfrm>
          <a:prstGeom prst="rect">
            <a:avLst/>
          </a:prstGeom>
          <a:noFill/>
        </p:spPr>
        <p:txBody>
          <a:bodyPr wrap="none" rtlCol="0">
            <a:spAutoFit/>
          </a:bodyPr>
          <a:lstStyle/>
          <a:p>
            <a:r>
              <a:rPr lang="en-US" sz="1200" dirty="0" smtClean="0"/>
              <a:t>* 15-12-0575-00-004m-preliminary-draft-for-tg4m</a:t>
            </a:r>
            <a:endParaRPr lang="en-US" sz="1200" dirty="0"/>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TBDs IN MERGED OFDM PHY</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3810000" cy="4525963"/>
          </a:xfrm>
          <a:noFill/>
        </p:spPr>
        <p:txBody>
          <a:bodyPr>
            <a:normAutofit/>
          </a:bodyPr>
          <a:lstStyle/>
          <a:p>
            <a:pPr>
              <a:buNone/>
            </a:pPr>
            <a:r>
              <a:rPr lang="en-US" sz="2000" b="1" dirty="0" smtClean="0"/>
              <a:t>20.2.1.2.1 </a:t>
            </a:r>
            <a:r>
              <a:rPr lang="en-US" sz="2000" b="1" dirty="0"/>
              <a:t>Frequency domain </a:t>
            </a:r>
            <a:r>
              <a:rPr lang="en-US" sz="2000" b="1" dirty="0" smtClean="0"/>
              <a:t>LTF  </a:t>
            </a:r>
            <a:r>
              <a:rPr lang="en-US" sz="2000" b="1" dirty="0" smtClean="0">
                <a:solidFill>
                  <a:srgbClr val="FF0000"/>
                </a:solidFill>
                <a:sym typeface="Wingdings" pitchFamily="2" charset="2"/>
              </a:rPr>
              <a:t> put numbers to Table 136</a:t>
            </a:r>
            <a:endParaRPr lang="en-US" sz="2000" b="1" dirty="0">
              <a:solidFill>
                <a:srgbClr val="FF0000"/>
              </a:solidFill>
            </a:endParaRPr>
          </a:p>
          <a:p>
            <a:r>
              <a:rPr lang="en-US" sz="2000" dirty="0" smtClean="0">
                <a:solidFill>
                  <a:srgbClr val="FF0000"/>
                </a:solidFill>
              </a:rPr>
              <a:t>“Table </a:t>
            </a:r>
            <a:r>
              <a:rPr lang="en-US" sz="2000" dirty="0">
                <a:solidFill>
                  <a:srgbClr val="FF0000"/>
                </a:solidFill>
              </a:rPr>
              <a:t>136 </a:t>
            </a:r>
            <a:r>
              <a:rPr lang="en-US" sz="2000" dirty="0"/>
              <a:t>shows the frequency domain representation of the LTF</a:t>
            </a:r>
            <a:r>
              <a:rPr lang="en-US" sz="2000" dirty="0" smtClean="0"/>
              <a:t>.”</a:t>
            </a:r>
            <a:endParaRPr lang="en-US" sz="2000" dirty="0"/>
          </a:p>
          <a:p>
            <a:pPr lvl="1"/>
            <a:endParaRPr lang="en-US" sz="1600" dirty="0" smtClean="0"/>
          </a:p>
          <a:p>
            <a:r>
              <a:rPr lang="en-US" sz="2000" b="1" dirty="0" smtClean="0">
                <a:solidFill>
                  <a:srgbClr val="0070C0"/>
                </a:solidFill>
              </a:rPr>
              <a:t>Refer to doc. 15-12-0620-00.</a:t>
            </a:r>
          </a:p>
          <a:p>
            <a:pPr lvl="1"/>
            <a:r>
              <a:rPr lang="en-US" sz="1600" b="1" dirty="0" smtClean="0">
                <a:solidFill>
                  <a:srgbClr val="0070C0"/>
                </a:solidFill>
              </a:rPr>
              <a:t>This document provides a solution.</a:t>
            </a:r>
          </a:p>
          <a:p>
            <a:pPr lvl="1"/>
            <a:endParaRPr lang="en-US" sz="1600" dirty="0" smtClean="0"/>
          </a:p>
        </p:txBody>
      </p:sp>
      <p:sp>
        <p:nvSpPr>
          <p:cNvPr id="7" name="TextBox 6"/>
          <p:cNvSpPr txBox="1"/>
          <p:nvPr/>
        </p:nvSpPr>
        <p:spPr>
          <a:xfrm>
            <a:off x="685800" y="6096000"/>
            <a:ext cx="3330848" cy="276999"/>
          </a:xfrm>
          <a:prstGeom prst="rect">
            <a:avLst/>
          </a:prstGeom>
          <a:noFill/>
        </p:spPr>
        <p:txBody>
          <a:bodyPr wrap="none" rtlCol="0">
            <a:spAutoFit/>
          </a:bodyPr>
          <a:lstStyle/>
          <a:p>
            <a:r>
              <a:rPr lang="en-US" sz="1200" dirty="0" smtClean="0"/>
              <a:t>* 15-12-0575-00-004m-preliminary-draft-for-tg4m</a:t>
            </a:r>
            <a:endParaRPr lang="en-US" sz="1200" dirty="0"/>
          </a:p>
        </p:txBody>
      </p:sp>
      <p:pic>
        <p:nvPicPr>
          <p:cNvPr id="1026" name="Picture 2"/>
          <p:cNvPicPr>
            <a:picLocks noChangeAspect="1" noChangeArrowheads="1"/>
          </p:cNvPicPr>
          <p:nvPr/>
        </p:nvPicPr>
        <p:blipFill>
          <a:blip r:embed="rId2" cstate="print"/>
          <a:srcRect/>
          <a:stretch>
            <a:fillRect/>
          </a:stretch>
        </p:blipFill>
        <p:spPr bwMode="auto">
          <a:xfrm>
            <a:off x="4191000" y="1365713"/>
            <a:ext cx="4505325" cy="5035087"/>
          </a:xfrm>
          <a:prstGeom prst="rect">
            <a:avLst/>
          </a:prstGeom>
          <a:noFill/>
          <a:ln w="9525">
            <a:noFill/>
            <a:miter lim="800000"/>
            <a:headEnd/>
            <a:tailEnd/>
          </a:ln>
        </p:spPr>
      </p:pic>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rPr>
              <a:t>SUMMARY</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153400" cy="4525963"/>
          </a:xfrm>
          <a:noFill/>
        </p:spPr>
        <p:txBody>
          <a:bodyPr>
            <a:normAutofit/>
          </a:bodyPr>
          <a:lstStyle/>
          <a:p>
            <a:r>
              <a:rPr lang="en-US" sz="2000" dirty="0" smtClean="0"/>
              <a:t>TG4m OFDM PHY in the TG4m preliminary draft (doc. 15-12-0575-00-004m-preliminary-draft-for-tg4m) has two TBDs.</a:t>
            </a:r>
          </a:p>
          <a:p>
            <a:endParaRPr lang="en-US" sz="2000" dirty="0"/>
          </a:p>
          <a:p>
            <a:r>
              <a:rPr lang="en-US" sz="2000" dirty="0" smtClean="0"/>
              <a:t>Doc. 15-12-0620-00  </a:t>
            </a:r>
            <a:r>
              <a:rPr lang="en-US" sz="2000" dirty="0"/>
              <a:t>p</a:t>
            </a:r>
            <a:r>
              <a:rPr lang="en-US" sz="2000" dirty="0" smtClean="0"/>
              <a:t>rovides solutions for these two TBDs.</a:t>
            </a:r>
            <a:endParaRPr lang="en-US" sz="2000" dirty="0"/>
          </a:p>
          <a:p>
            <a:endParaRPr lang="en-US" sz="2000" dirty="0" smtClean="0"/>
          </a:p>
        </p:txBody>
      </p:sp>
      <p:sp>
        <p:nvSpPr>
          <p:cNvPr id="7" name="TextBox 6"/>
          <p:cNvSpPr txBox="1"/>
          <p:nvPr/>
        </p:nvSpPr>
        <p:spPr>
          <a:xfrm>
            <a:off x="685800" y="6096000"/>
            <a:ext cx="3330848" cy="276999"/>
          </a:xfrm>
          <a:prstGeom prst="rect">
            <a:avLst/>
          </a:prstGeom>
          <a:noFill/>
        </p:spPr>
        <p:txBody>
          <a:bodyPr wrap="none" rtlCol="0">
            <a:spAutoFit/>
          </a:bodyPr>
          <a:lstStyle/>
          <a:p>
            <a:r>
              <a:rPr lang="en-US" sz="1200" dirty="0" smtClean="0"/>
              <a:t>* 15-12-0575-00-004m-preliminary-draft-for-tg4m</a:t>
            </a:r>
            <a:endParaRPr lang="en-US" sz="1200" dirty="0"/>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1297</TotalTime>
  <Words>180</Words>
  <Application>Microsoft Office PowerPoint</Application>
  <PresentationFormat>On-screen Show (4:3)</PresentationFormat>
  <Paragraphs>39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TG4m OFDM PHY Updates for TBDs</vt:lpstr>
      <vt:lpstr>TBDs IN MERGED OFDM PHY</vt:lpstr>
      <vt:lpstr>TBDs IN MERGED OFDM PHY</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TG4m OFDM PHY updates</dc:title>
  <dc:creator>Soo-Young Chang</dc:creator>
  <cp:lastModifiedBy>Soo-Young Chang</cp:lastModifiedBy>
  <cp:revision>16</cp:revision>
  <dcterms:created xsi:type="dcterms:W3CDTF">2012-11-09T19:12:41Z</dcterms:created>
  <dcterms:modified xsi:type="dcterms:W3CDTF">2012-11-13T14:47:29Z</dcterms:modified>
</cp:coreProperties>
</file>