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9" r:id="rId2"/>
    <p:sldId id="369" r:id="rId3"/>
    <p:sldId id="362" r:id="rId4"/>
    <p:sldId id="363" r:id="rId5"/>
    <p:sldId id="364" r:id="rId6"/>
    <p:sldId id="370" r:id="rId7"/>
    <p:sldId id="371" r:id="rId8"/>
    <p:sldId id="372" r:id="rId9"/>
    <p:sldId id="373" r:id="rId10"/>
    <p:sldId id="374" r:id="rId11"/>
    <p:sldId id="375" r:id="rId12"/>
    <p:sldId id="365" r:id="rId13"/>
    <p:sldId id="376" r:id="rId14"/>
    <p:sldId id="366" r:id="rId15"/>
    <p:sldId id="377" r:id="rId16"/>
    <p:sldId id="367" r:id="rId17"/>
    <p:sldId id="353" r:id="rId1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宋体" charset="-122"/>
        <a:cs typeface="+mn-cs"/>
      </a:defRPr>
    </a:lvl1pPr>
    <a:lvl2pPr marL="457200" algn="l" rtl="0" fontAlgn="base">
      <a:spcBef>
        <a:spcPct val="0"/>
      </a:spcBef>
      <a:spcAft>
        <a:spcPct val="0"/>
      </a:spcAft>
      <a:defRPr sz="1200" kern="1200">
        <a:solidFill>
          <a:schemeClr val="tx1"/>
        </a:solidFill>
        <a:latin typeface="Times New Roman" pitchFamily="18" charset="0"/>
        <a:ea typeface="宋体" charset="-122"/>
        <a:cs typeface="+mn-cs"/>
      </a:defRPr>
    </a:lvl2pPr>
    <a:lvl3pPr marL="914400" algn="l" rtl="0" fontAlgn="base">
      <a:spcBef>
        <a:spcPct val="0"/>
      </a:spcBef>
      <a:spcAft>
        <a:spcPct val="0"/>
      </a:spcAft>
      <a:defRPr sz="1200" kern="1200">
        <a:solidFill>
          <a:schemeClr val="tx1"/>
        </a:solidFill>
        <a:latin typeface="Times New Roman" pitchFamily="18" charset="0"/>
        <a:ea typeface="宋体" charset="-122"/>
        <a:cs typeface="+mn-cs"/>
      </a:defRPr>
    </a:lvl3pPr>
    <a:lvl4pPr marL="1371600" algn="l" rtl="0" fontAlgn="base">
      <a:spcBef>
        <a:spcPct val="0"/>
      </a:spcBef>
      <a:spcAft>
        <a:spcPct val="0"/>
      </a:spcAft>
      <a:defRPr sz="1200" kern="1200">
        <a:solidFill>
          <a:schemeClr val="tx1"/>
        </a:solidFill>
        <a:latin typeface="Times New Roman" pitchFamily="18" charset="0"/>
        <a:ea typeface="宋体" charset="-122"/>
        <a:cs typeface="+mn-cs"/>
      </a:defRPr>
    </a:lvl4pPr>
    <a:lvl5pPr marL="1828800" algn="l" rtl="0" fontAlgn="base">
      <a:spcBef>
        <a:spcPct val="0"/>
      </a:spcBef>
      <a:spcAft>
        <a:spcPct val="0"/>
      </a:spcAft>
      <a:defRPr sz="1200" kern="1200">
        <a:solidFill>
          <a:schemeClr val="tx1"/>
        </a:solidFill>
        <a:latin typeface="Times New Roman" pitchFamily="18" charset="0"/>
        <a:ea typeface="宋体" charset="-122"/>
        <a:cs typeface="+mn-cs"/>
      </a:defRPr>
    </a:lvl5pPr>
    <a:lvl6pPr marL="2286000" algn="l" defTabSz="914400" rtl="0" eaLnBrk="1" latinLnBrk="0" hangingPunct="1">
      <a:defRPr sz="1200" kern="1200">
        <a:solidFill>
          <a:schemeClr val="tx1"/>
        </a:solidFill>
        <a:latin typeface="Times New Roman" pitchFamily="18" charset="0"/>
        <a:ea typeface="宋体" charset="-122"/>
        <a:cs typeface="+mn-cs"/>
      </a:defRPr>
    </a:lvl6pPr>
    <a:lvl7pPr marL="2743200" algn="l" defTabSz="914400" rtl="0" eaLnBrk="1" latinLnBrk="0" hangingPunct="1">
      <a:defRPr sz="1200" kern="1200">
        <a:solidFill>
          <a:schemeClr val="tx1"/>
        </a:solidFill>
        <a:latin typeface="Times New Roman" pitchFamily="18" charset="0"/>
        <a:ea typeface="宋体" charset="-122"/>
        <a:cs typeface="+mn-cs"/>
      </a:defRPr>
    </a:lvl7pPr>
    <a:lvl8pPr marL="3200400" algn="l" defTabSz="914400" rtl="0" eaLnBrk="1" latinLnBrk="0" hangingPunct="1">
      <a:defRPr sz="1200" kern="1200">
        <a:solidFill>
          <a:schemeClr val="tx1"/>
        </a:solidFill>
        <a:latin typeface="Times New Roman" pitchFamily="18" charset="0"/>
        <a:ea typeface="宋体" charset="-122"/>
        <a:cs typeface="+mn-cs"/>
      </a:defRPr>
    </a:lvl8pPr>
    <a:lvl9pPr marL="3657600" algn="l" defTabSz="914400" rtl="0" eaLnBrk="1" latinLnBrk="0" hangingPunct="1">
      <a:defRPr sz="1200" kern="1200">
        <a:solidFill>
          <a:schemeClr val="tx1"/>
        </a:solidFill>
        <a:latin typeface="Times New Roman"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0" autoAdjust="0"/>
    <p:restoredTop sz="95852" autoAdjust="0"/>
  </p:normalViewPr>
  <p:slideViewPr>
    <p:cSldViewPr>
      <p:cViewPr varScale="1">
        <p:scale>
          <a:sx n="109" d="100"/>
          <a:sy n="109" d="100"/>
        </p:scale>
        <p:origin x="-960" y="-84"/>
      </p:cViewPr>
      <p:guideLst>
        <p:guide orient="horz" pos="2160"/>
        <p:guide pos="2880"/>
      </p:guideLst>
    </p:cSldViewPr>
  </p:slideViewPr>
  <p:outlineViewPr>
    <p:cViewPr>
      <p:scale>
        <a:sx n="33" d="100"/>
        <a:sy n="33" d="100"/>
      </p:scale>
      <p:origin x="0" y="59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4" d="100"/>
          <a:sy n="44" d="100"/>
        </p:scale>
        <p:origin x="-2394" y="-114"/>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ea typeface="+mn-ea"/>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vl1pPr>
          </a:lstStyle>
          <a:p>
            <a:r>
              <a:rPr lang="en-US"/>
              <a:t>Page </a:t>
            </a:r>
            <a:fld id="{EFAE0237-7FB2-4B6B-B43D-7F5D801EDAB4}" type="slidenum">
              <a:rPr lang="en-US"/>
              <a:pPr/>
              <a:t>‹#›</a:t>
            </a:fld>
            <a:endParaRPr lang="en-US"/>
          </a:p>
        </p:txBody>
      </p:sp>
      <p:sp>
        <p:nvSpPr>
          <p:cNvPr id="48134"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48135" name="Rectangle 7"/>
          <p:cNvSpPr>
            <a:spLocks noChangeArrowheads="1"/>
          </p:cNvSpPr>
          <p:nvPr/>
        </p:nvSpPr>
        <p:spPr bwMode="auto">
          <a:xfrm>
            <a:off x="693738" y="8982075"/>
            <a:ext cx="711200" cy="182563"/>
          </a:xfrm>
          <a:prstGeom prst="rect">
            <a:avLst/>
          </a:prstGeom>
          <a:noFill/>
          <a:ln w="9525">
            <a:noFill/>
            <a:miter lim="800000"/>
            <a:headEnd/>
            <a:tailEnd/>
          </a:ln>
        </p:spPr>
        <p:txBody>
          <a:bodyPr lIns="0" tIns="0" rIns="0" bIns="0">
            <a:spAutoFit/>
          </a:bodyPr>
          <a:lstStyle/>
          <a:p>
            <a:pPr defTabSz="933450" eaLnBrk="0" hangingPunct="0">
              <a:defRPr/>
            </a:pPr>
            <a:r>
              <a:rPr lang="en-US" altLang="zh-CN">
                <a:ea typeface="宋体" pitchFamily="2" charset="-122"/>
              </a:rPr>
              <a:t>Submission</a:t>
            </a:r>
          </a:p>
        </p:txBody>
      </p:sp>
      <p:sp>
        <p:nvSpPr>
          <p:cNvPr id="48136"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ea typeface="+mn-ea"/>
              </a:defRPr>
            </a:lvl1pPr>
          </a:lstStyle>
          <a:p>
            <a:pPr>
              <a:defRPr/>
            </a:pPr>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ea typeface="+mn-ea"/>
              </a:defRPr>
            </a:lvl1pPr>
          </a:lstStyle>
          <a:p>
            <a:pPr>
              <a:defRPr/>
            </a:pPr>
            <a:r>
              <a:rPr lang="en-US"/>
              <a:t>&lt;month year&gt;</a:t>
            </a:r>
          </a:p>
        </p:txBody>
      </p:sp>
      <p:sp>
        <p:nvSpPr>
          <p:cNvPr id="18436" name="Rectangle 4"/>
          <p:cNvSpPr>
            <a:spLocks noGrp="1" noRot="1" noChangeAspect="1" noChangeArrowheads="1" noTextEdit="1"/>
          </p:cNvSpPr>
          <p:nvPr>
            <p:ph type="sldImg" idx="2"/>
          </p:nvPr>
        </p:nvSpPr>
        <p:spPr bwMode="auto">
          <a:xfrm>
            <a:off x="7200900" y="220663"/>
            <a:ext cx="4629150" cy="34686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ea typeface="+mn-ea"/>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vl1pPr>
          </a:lstStyle>
          <a:p>
            <a:r>
              <a:rPr lang="en-US"/>
              <a:t>Page </a:t>
            </a:r>
            <a:fld id="{74F801F5-A82D-402B-9E99-F10C03DFC974}" type="slidenum">
              <a:rPr lang="en-US"/>
              <a:pPr/>
              <a:t>‹#›</a:t>
            </a:fld>
            <a:endParaRPr lang="en-US"/>
          </a:p>
        </p:txBody>
      </p:sp>
      <p:sp>
        <p:nvSpPr>
          <p:cNvPr id="30728" name="Rectangle 8"/>
          <p:cNvSpPr>
            <a:spLocks noChangeArrowheads="1"/>
          </p:cNvSpPr>
          <p:nvPr/>
        </p:nvSpPr>
        <p:spPr bwMode="auto">
          <a:xfrm>
            <a:off x="723900" y="8985250"/>
            <a:ext cx="711200" cy="182563"/>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307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307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7202488" y="220663"/>
            <a:ext cx="4625975" cy="3468687"/>
          </a:xfrm>
          <a:ln/>
        </p:spPr>
      </p:sp>
      <p:sp>
        <p:nvSpPr>
          <p:cNvPr id="48131" name="Notes Placeholder 2"/>
          <p:cNvSpPr>
            <a:spLocks noGrp="1"/>
          </p:cNvSpPr>
          <p:nvPr>
            <p:ph type="body" idx="1"/>
          </p:nvPr>
        </p:nvSpPr>
        <p:spPr>
          <a:noFill/>
          <a:ln/>
        </p:spPr>
        <p:txBody>
          <a:bodyPr/>
          <a:lstStyle/>
          <a:p>
            <a:pPr eaLnBrk="1" hangingPunct="1"/>
            <a:r>
              <a:rPr lang="en-US" smtClean="0">
                <a:latin typeface="Arial" pitchFamily="34" charset="0"/>
              </a:rPr>
              <a:t>Simulate sleeping. From lager-&gt; small EEG</a:t>
            </a:r>
          </a:p>
          <a:p>
            <a:pPr eaLnBrk="1" hangingPunct="1"/>
            <a:r>
              <a:rPr lang="en-US" smtClean="0">
                <a:latin typeface="Arial" pitchFamily="34" charset="0"/>
              </a:rPr>
              <a:t>ECG: finger pulse oximeter (hand) </a:t>
            </a:r>
          </a:p>
          <a:p>
            <a:pPr eaLnBrk="1" hangingPunct="1"/>
            <a:r>
              <a:rPr lang="en-US" smtClean="0">
                <a:latin typeface="Arial" pitchFamily="34" charset="0"/>
              </a:rPr>
              <a:t>Flexiable PCB, attech on body</a:t>
            </a:r>
          </a:p>
          <a:p>
            <a:pPr eaLnBrk="1" hangingPunct="1"/>
            <a:endParaRPr lang="en-US" smtClean="0">
              <a:latin typeface="Arial" pitchFamily="34" charset="0"/>
            </a:endParaRPr>
          </a:p>
        </p:txBody>
      </p:sp>
      <p:sp>
        <p:nvSpPr>
          <p:cNvPr id="48132" name="Slide Number Placeholder 3"/>
          <p:cNvSpPr>
            <a:spLocks noGrp="1"/>
          </p:cNvSpPr>
          <p:nvPr>
            <p:ph type="sldNum" sz="quarter" idx="5"/>
          </p:nvPr>
        </p:nvSpPr>
        <p:spPr>
          <a:xfrm>
            <a:off x="2933700" y="8985250"/>
            <a:ext cx="801688" cy="184666"/>
          </a:xfrm>
          <a:noFill/>
        </p:spPr>
        <p:txBody>
          <a:bodyPr/>
          <a:lstStyle/>
          <a:p>
            <a:fld id="{71AA203B-3F3A-43B8-9295-BE0CF22DF092}" type="slidenum">
              <a:rPr lang="nl-NL" smtClean="0">
                <a:latin typeface="Arial" pitchFamily="34" charset="0"/>
              </a:rPr>
              <a:pPr/>
              <a:t>2</a:t>
            </a:fld>
            <a:endParaRPr lang="nl-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7202488" y="220663"/>
            <a:ext cx="4625975" cy="3468687"/>
          </a:xfrm>
          <a:ln/>
        </p:spPr>
      </p:sp>
      <p:sp>
        <p:nvSpPr>
          <p:cNvPr id="68611" name="Notes Placeholder 2"/>
          <p:cNvSpPr>
            <a:spLocks noGrp="1"/>
          </p:cNvSpPr>
          <p:nvPr>
            <p:ph type="body" idx="1"/>
          </p:nvPr>
        </p:nvSpPr>
        <p:spPr>
          <a:noFill/>
          <a:ln/>
        </p:spPr>
        <p:txBody>
          <a:bodyPr/>
          <a:lstStyle/>
          <a:p>
            <a:endParaRPr lang="en-US" smtClean="0">
              <a:latin typeface="Arial" pitchFamily="34" charset="0"/>
            </a:endParaRPr>
          </a:p>
        </p:txBody>
      </p:sp>
      <p:sp>
        <p:nvSpPr>
          <p:cNvPr id="68612" name="Slide Number Placeholder 3"/>
          <p:cNvSpPr>
            <a:spLocks noGrp="1"/>
          </p:cNvSpPr>
          <p:nvPr>
            <p:ph type="sldNum" sz="quarter" idx="5"/>
          </p:nvPr>
        </p:nvSpPr>
        <p:spPr>
          <a:xfrm>
            <a:off x="2933700" y="8985250"/>
            <a:ext cx="801688" cy="184666"/>
          </a:xfrm>
          <a:noFill/>
        </p:spPr>
        <p:txBody>
          <a:bodyPr/>
          <a:lstStyle/>
          <a:p>
            <a:fld id="{2B595907-B6B1-491A-A820-47088F187FE8}" type="slidenum">
              <a:rPr lang="nl-NL" smtClean="0">
                <a:latin typeface="Arial" pitchFamily="34" charset="0"/>
              </a:rPr>
              <a:pPr/>
              <a:t>11</a:t>
            </a:fld>
            <a:endParaRPr lang="nl-NL"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202488" y="220663"/>
            <a:ext cx="4625975" cy="3468687"/>
          </a:xfrm>
          <a:ln/>
        </p:spPr>
      </p:sp>
      <p:sp>
        <p:nvSpPr>
          <p:cNvPr id="51203" name="Notes Placeholder 2"/>
          <p:cNvSpPr>
            <a:spLocks noGrp="1"/>
          </p:cNvSpPr>
          <p:nvPr>
            <p:ph type="body" idx="1"/>
          </p:nvPr>
        </p:nvSpPr>
        <p:spPr>
          <a:noFill/>
          <a:ln/>
        </p:spPr>
        <p:txBody>
          <a:bodyPr/>
          <a:lstStyle/>
          <a:p>
            <a:pPr eaLnBrk="1" hangingPunct="1"/>
            <a:r>
              <a:rPr lang="en-US" dirty="0" smtClean="0"/>
              <a:t>Df:      Frequency offset</a:t>
            </a:r>
          </a:p>
        </p:txBody>
      </p:sp>
      <p:sp>
        <p:nvSpPr>
          <p:cNvPr id="56324" name="Slide Number Placeholder 3"/>
          <p:cNvSpPr>
            <a:spLocks noGrp="1"/>
          </p:cNvSpPr>
          <p:nvPr>
            <p:ph type="sldNum" sz="quarter" idx="5"/>
          </p:nvPr>
        </p:nvSpPr>
        <p:spPr>
          <a:xfrm>
            <a:off x="2933700" y="8985250"/>
            <a:ext cx="801688" cy="184666"/>
          </a:xfrm>
        </p:spPr>
        <p:txBody>
          <a:bodyPr/>
          <a:lstStyle/>
          <a:p>
            <a:pPr>
              <a:defRPr/>
            </a:pPr>
            <a:fld id="{8B084A21-E614-4A5E-9D8E-D1C8429F860C}" type="slidenum">
              <a:rPr lang="nl-NL" smtClean="0"/>
              <a:pPr>
                <a:defRPr/>
              </a:pPr>
              <a:t>12</a:t>
            </a:fld>
            <a:endParaRPr lang="nl-N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202488" y="220663"/>
            <a:ext cx="4625975" cy="3468687"/>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1748" name="Header Placeholder 3"/>
          <p:cNvSpPr>
            <a:spLocks noGrp="1"/>
          </p:cNvSpPr>
          <p:nvPr>
            <p:ph type="hdr" sz="quarter"/>
          </p:nvPr>
        </p:nvSpPr>
        <p:spPr bwMode="auto">
          <a:xfrm>
            <a:off x="3467100" y="98425"/>
            <a:ext cx="2814638" cy="430887"/>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nl-NL" smtClean="0">
                <a:latin typeface="Arial" charset="0"/>
              </a:rPr>
              <a:t>Speaker name - Title presentation</a:t>
            </a:r>
          </a:p>
        </p:txBody>
      </p:sp>
      <p:sp>
        <p:nvSpPr>
          <p:cNvPr id="31749" name="Footer Placeholder 4"/>
          <p:cNvSpPr>
            <a:spLocks noGrp="1"/>
          </p:cNvSpPr>
          <p:nvPr>
            <p:ph type="ftr" sz="quarter" idx="4"/>
          </p:nvPr>
        </p:nvSpPr>
        <p:spPr bwMode="auto">
          <a:xfrm>
            <a:off x="3771900" y="8985250"/>
            <a:ext cx="2509838" cy="184666"/>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nl-NL" smtClean="0">
                <a:latin typeface="Arial" charset="0"/>
              </a:rPr>
              <a:t>Copyright Holst Centre</a:t>
            </a:r>
          </a:p>
        </p:txBody>
      </p:sp>
      <p:sp>
        <p:nvSpPr>
          <p:cNvPr id="31750" name="Slide Number Placeholder 5"/>
          <p:cNvSpPr>
            <a:spLocks noGrp="1"/>
          </p:cNvSpPr>
          <p:nvPr>
            <p:ph type="sldNum" sz="quarter" idx="5"/>
          </p:nvPr>
        </p:nvSpPr>
        <p:spPr bwMode="auto">
          <a:xfrm>
            <a:off x="2933700" y="8985250"/>
            <a:ext cx="801688" cy="184666"/>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F7E29B5-17E3-4262-BA4D-D82D71FAF33B}" type="slidenum">
              <a:rPr lang="nl-NL" smtClean="0"/>
              <a:pPr fontAlgn="base">
                <a:spcBef>
                  <a:spcPct val="0"/>
                </a:spcBef>
                <a:spcAft>
                  <a:spcPct val="0"/>
                </a:spcAft>
                <a:defRPr/>
              </a:pPr>
              <a:t>13</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2488" y="220663"/>
            <a:ext cx="4625975" cy="3468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2933700" y="8985250"/>
            <a:ext cx="801688" cy="184666"/>
          </a:xfrm>
        </p:spPr>
        <p:txBody>
          <a:bodyPr/>
          <a:lstStyle/>
          <a:p>
            <a:pPr>
              <a:defRPr/>
            </a:pPr>
            <a:fld id="{213308E0-9E91-401D-BFA0-4F62B5829934}" type="slidenum">
              <a:rPr lang="nl-NL" smtClean="0"/>
              <a:pPr>
                <a:defRPr/>
              </a:pPr>
              <a:t>14</a:t>
            </a:fld>
            <a:endParaRPr lang="nl-NL"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7202488" y="220663"/>
            <a:ext cx="4625975" cy="3468687"/>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
        <p:nvSpPr>
          <p:cNvPr id="32772" name="Header Placeholder 3"/>
          <p:cNvSpPr>
            <a:spLocks noGrp="1"/>
          </p:cNvSpPr>
          <p:nvPr>
            <p:ph type="hdr" sz="quarter"/>
          </p:nvPr>
        </p:nvSpPr>
        <p:spPr bwMode="auto">
          <a:xfrm>
            <a:off x="3467100" y="98425"/>
            <a:ext cx="2814638" cy="430887"/>
          </a:xfrm>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nl-NL" smtClean="0">
                <a:latin typeface="Arial" charset="0"/>
              </a:rPr>
              <a:t>Speaker name - Title presentation</a:t>
            </a:r>
          </a:p>
        </p:txBody>
      </p:sp>
      <p:sp>
        <p:nvSpPr>
          <p:cNvPr id="32773" name="Footer Placeholder 4"/>
          <p:cNvSpPr>
            <a:spLocks noGrp="1"/>
          </p:cNvSpPr>
          <p:nvPr>
            <p:ph type="ftr" sz="quarter" idx="4"/>
          </p:nvPr>
        </p:nvSpPr>
        <p:spPr bwMode="auto">
          <a:xfrm>
            <a:off x="3771900" y="8985250"/>
            <a:ext cx="2509838" cy="184666"/>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nl-NL" smtClean="0">
                <a:latin typeface="Arial" charset="0"/>
              </a:rPr>
              <a:t>Copyright Holst Centre</a:t>
            </a:r>
          </a:p>
        </p:txBody>
      </p:sp>
      <p:sp>
        <p:nvSpPr>
          <p:cNvPr id="32774" name="Slide Number Placeholder 5"/>
          <p:cNvSpPr>
            <a:spLocks noGrp="1"/>
          </p:cNvSpPr>
          <p:nvPr>
            <p:ph type="sldNum" sz="quarter" idx="5"/>
          </p:nvPr>
        </p:nvSpPr>
        <p:spPr bwMode="auto">
          <a:xfrm>
            <a:off x="2933700" y="8985250"/>
            <a:ext cx="801688" cy="184666"/>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45BA7CE-28B0-4C0A-B92D-F3AB98AE81EF}" type="slidenum">
              <a:rPr lang="nl-NL" smtClean="0"/>
              <a:pPr fontAlgn="base">
                <a:spcBef>
                  <a:spcPct val="0"/>
                </a:spcBef>
                <a:spcAft>
                  <a:spcPct val="0"/>
                </a:spcAft>
                <a:defRPr/>
              </a:pPr>
              <a:t>15</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7202488" y="220663"/>
            <a:ext cx="4625975" cy="3468687"/>
          </a:xfrm>
          <a:ln/>
        </p:spPr>
      </p:sp>
      <p:sp>
        <p:nvSpPr>
          <p:cNvPr id="61443" name="Notes Placeholder 2"/>
          <p:cNvSpPr>
            <a:spLocks noGrp="1"/>
          </p:cNvSpPr>
          <p:nvPr>
            <p:ph type="body" idx="1"/>
          </p:nvPr>
        </p:nvSpPr>
        <p:spPr>
          <a:noFill/>
          <a:ln/>
        </p:spPr>
        <p:txBody>
          <a:bodyPr/>
          <a:lstStyle/>
          <a:p>
            <a:endParaRPr lang="en-US" dirty="0" smtClean="0"/>
          </a:p>
        </p:txBody>
      </p:sp>
      <p:sp>
        <p:nvSpPr>
          <p:cNvPr id="66564" name="Slide Number Placeholder 3"/>
          <p:cNvSpPr>
            <a:spLocks noGrp="1"/>
          </p:cNvSpPr>
          <p:nvPr>
            <p:ph type="sldNum" sz="quarter" idx="5"/>
          </p:nvPr>
        </p:nvSpPr>
        <p:spPr>
          <a:xfrm>
            <a:off x="2933700" y="8985250"/>
            <a:ext cx="801688" cy="184666"/>
          </a:xfrm>
        </p:spPr>
        <p:txBody>
          <a:bodyPr/>
          <a:lstStyle/>
          <a:p>
            <a:pPr>
              <a:defRPr/>
            </a:pPr>
            <a:fld id="{8819530F-0E95-48F2-BD07-46738FD67C97}" type="slidenum">
              <a:rPr lang="nl-NL" smtClean="0"/>
              <a:pPr>
                <a:defRPr/>
              </a:pPr>
              <a:t>16</a:t>
            </a:fld>
            <a:endParaRPr lang="nl-N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7202488" y="220663"/>
            <a:ext cx="4625975" cy="3468687"/>
          </a:xfrm>
          <a:ln/>
        </p:spPr>
      </p:sp>
      <p:sp>
        <p:nvSpPr>
          <p:cNvPr id="40963" name="Notes Placeholder 2"/>
          <p:cNvSpPr>
            <a:spLocks noGrp="1"/>
          </p:cNvSpPr>
          <p:nvPr>
            <p:ph type="body" idx="1"/>
          </p:nvPr>
        </p:nvSpPr>
        <p:spPr>
          <a:noFill/>
          <a:ln/>
        </p:spPr>
        <p:txBody>
          <a:bodyPr/>
          <a:lstStyle/>
          <a:p>
            <a:endParaRPr lang="en-US" dirty="0" smtClean="0"/>
          </a:p>
        </p:txBody>
      </p:sp>
      <p:sp>
        <p:nvSpPr>
          <p:cNvPr id="46084" name="Slide Number Placeholder 3"/>
          <p:cNvSpPr>
            <a:spLocks noGrp="1"/>
          </p:cNvSpPr>
          <p:nvPr>
            <p:ph type="sldNum" sz="quarter" idx="5"/>
          </p:nvPr>
        </p:nvSpPr>
        <p:spPr>
          <a:xfrm>
            <a:off x="2933700" y="8985250"/>
            <a:ext cx="801688" cy="184666"/>
          </a:xfrm>
        </p:spPr>
        <p:txBody>
          <a:bodyPr/>
          <a:lstStyle/>
          <a:p>
            <a:pPr>
              <a:defRPr/>
            </a:pPr>
            <a:fld id="{DF6A3D3E-74D3-4982-B221-376F09708616}" type="slidenum">
              <a:rPr lang="nl-NL" smtClean="0"/>
              <a:pPr>
                <a:defRPr/>
              </a:pPr>
              <a:t>3</a:t>
            </a:fld>
            <a:endParaRPr lang="nl-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7202488" y="220663"/>
            <a:ext cx="4625975" cy="3468687"/>
          </a:xfrm>
          <a:ln/>
        </p:spPr>
      </p:sp>
      <p:sp>
        <p:nvSpPr>
          <p:cNvPr id="41987" name="Notes Placeholder 2"/>
          <p:cNvSpPr>
            <a:spLocks noGrp="1"/>
          </p:cNvSpPr>
          <p:nvPr>
            <p:ph type="body" idx="1"/>
          </p:nvPr>
        </p:nvSpPr>
        <p:spPr>
          <a:noFill/>
          <a:ln/>
        </p:spPr>
        <p:txBody>
          <a:bodyPr/>
          <a:lstStyle/>
          <a:p>
            <a:endParaRPr lang="en-US" dirty="0" smtClean="0"/>
          </a:p>
        </p:txBody>
      </p:sp>
      <p:sp>
        <p:nvSpPr>
          <p:cNvPr id="47108" name="Slide Number Placeholder 3"/>
          <p:cNvSpPr>
            <a:spLocks noGrp="1"/>
          </p:cNvSpPr>
          <p:nvPr>
            <p:ph type="sldNum" sz="quarter" idx="5"/>
          </p:nvPr>
        </p:nvSpPr>
        <p:spPr>
          <a:xfrm>
            <a:off x="2933700" y="8985250"/>
            <a:ext cx="801688" cy="184666"/>
          </a:xfrm>
        </p:spPr>
        <p:txBody>
          <a:bodyPr/>
          <a:lstStyle/>
          <a:p>
            <a:pPr>
              <a:defRPr/>
            </a:pPr>
            <a:fld id="{FC17CF25-4D12-47FF-9DB8-28664D0775BB}" type="slidenum">
              <a:rPr lang="nl-NL" smtClean="0"/>
              <a:pPr>
                <a:defRPr/>
              </a:pPr>
              <a:t>4</a:t>
            </a:fld>
            <a:endParaRPr 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7202488" y="220663"/>
            <a:ext cx="4625975" cy="3468687"/>
          </a:xfrm>
          <a:ln/>
        </p:spPr>
      </p:sp>
      <p:sp>
        <p:nvSpPr>
          <p:cNvPr id="50179" name="Notes Placeholder 2"/>
          <p:cNvSpPr>
            <a:spLocks noGrp="1"/>
          </p:cNvSpPr>
          <p:nvPr>
            <p:ph type="body" idx="1"/>
          </p:nvPr>
        </p:nvSpPr>
        <p:spPr>
          <a:noFill/>
          <a:ln/>
        </p:spPr>
        <p:txBody>
          <a:bodyPr/>
          <a:lstStyle/>
          <a:p>
            <a:pPr eaLnBrk="1" hangingPunct="1"/>
            <a:r>
              <a:rPr lang="en-US" dirty="0" smtClean="0"/>
              <a:t>Envelope detection -&gt; + Low power</a:t>
            </a:r>
          </a:p>
          <a:p>
            <a:pPr eaLnBrk="1" hangingPunct="1"/>
            <a:r>
              <a:rPr lang="en-US" dirty="0" smtClean="0"/>
              <a:t>                                 - Bad selectivity</a:t>
            </a:r>
          </a:p>
          <a:p>
            <a:pPr eaLnBrk="1" hangingPunct="1"/>
            <a:r>
              <a:rPr lang="en-US" dirty="0" smtClean="0"/>
              <a:t>                                 - Bad linearity</a:t>
            </a:r>
          </a:p>
        </p:txBody>
      </p:sp>
      <p:sp>
        <p:nvSpPr>
          <p:cNvPr id="55300" name="Slide Number Placeholder 3"/>
          <p:cNvSpPr>
            <a:spLocks noGrp="1"/>
          </p:cNvSpPr>
          <p:nvPr>
            <p:ph type="sldNum" sz="quarter" idx="5"/>
          </p:nvPr>
        </p:nvSpPr>
        <p:spPr>
          <a:xfrm>
            <a:off x="2933700" y="8985250"/>
            <a:ext cx="801688" cy="184666"/>
          </a:xfrm>
        </p:spPr>
        <p:txBody>
          <a:bodyPr/>
          <a:lstStyle/>
          <a:p>
            <a:pPr>
              <a:defRPr/>
            </a:pPr>
            <a:fld id="{F8BF2181-1A5F-40C6-9763-B3D486342470}" type="slidenum">
              <a:rPr lang="nl-NL" smtClean="0"/>
              <a:pPr>
                <a:defRPr/>
              </a:pPr>
              <a:t>5</a:t>
            </a:fld>
            <a:endParaRPr lang="nl-NL"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7202488" y="220663"/>
            <a:ext cx="4625975" cy="3468687"/>
          </a:xfrm>
          <a:ln/>
        </p:spPr>
      </p:sp>
      <p:sp>
        <p:nvSpPr>
          <p:cNvPr id="62467" name="Notes Placeholder 2"/>
          <p:cNvSpPr>
            <a:spLocks noGrp="1"/>
          </p:cNvSpPr>
          <p:nvPr>
            <p:ph type="body" idx="1"/>
          </p:nvPr>
        </p:nvSpPr>
        <p:spPr>
          <a:noFill/>
          <a:ln/>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xfrm>
            <a:off x="2933700" y="8985250"/>
            <a:ext cx="801688" cy="184666"/>
          </a:xfrm>
          <a:noFill/>
        </p:spPr>
        <p:txBody>
          <a:bodyPr/>
          <a:lstStyle/>
          <a:p>
            <a:fld id="{4135D6C4-4FD9-414A-8026-02581A185F3F}" type="slidenum">
              <a:rPr lang="nl-NL" smtClean="0">
                <a:latin typeface="Arial" pitchFamily="34" charset="0"/>
              </a:rPr>
              <a:pPr/>
              <a:t>6</a:t>
            </a:fld>
            <a:endParaRPr lang="nl-NL"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7202488" y="220663"/>
            <a:ext cx="4625975" cy="3468687"/>
          </a:xfrm>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xfrm>
            <a:off x="2933700" y="8985250"/>
            <a:ext cx="801688" cy="184666"/>
          </a:xfrm>
          <a:noFill/>
        </p:spPr>
        <p:txBody>
          <a:bodyPr/>
          <a:lstStyle/>
          <a:p>
            <a:fld id="{EFDCB69D-2717-42F1-88B5-AF31A6356EBF}" type="slidenum">
              <a:rPr lang="nl-NL" smtClean="0">
                <a:latin typeface="Arial" pitchFamily="34" charset="0"/>
              </a:rPr>
              <a:pPr/>
              <a:t>7</a:t>
            </a:fld>
            <a:endParaRPr lang="nl-NL"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7202488" y="220663"/>
            <a:ext cx="4625975" cy="3468687"/>
          </a:xfrm>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xfrm>
            <a:off x="2933700" y="8985250"/>
            <a:ext cx="801688" cy="184666"/>
          </a:xfrm>
          <a:noFill/>
        </p:spPr>
        <p:txBody>
          <a:bodyPr/>
          <a:lstStyle/>
          <a:p>
            <a:fld id="{4F9DE7F7-D044-47CA-8CBA-B1873EFA4FFF}" type="slidenum">
              <a:rPr lang="nl-NL" smtClean="0">
                <a:latin typeface="Arial" pitchFamily="34" charset="0"/>
              </a:rPr>
              <a:pPr/>
              <a:t>8</a:t>
            </a:fld>
            <a:endParaRPr lang="nl-NL"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7202488" y="220663"/>
            <a:ext cx="4625975" cy="3468687"/>
          </a:xfrm>
          <a:ln/>
        </p:spPr>
      </p:sp>
      <p:sp>
        <p:nvSpPr>
          <p:cNvPr id="65539" name="Notes Placeholder 2"/>
          <p:cNvSpPr>
            <a:spLocks noGrp="1"/>
          </p:cNvSpPr>
          <p:nvPr>
            <p:ph type="body" idx="1"/>
          </p:nvPr>
        </p:nvSpPr>
        <p:spPr>
          <a:noFill/>
          <a:ln/>
        </p:spPr>
        <p:txBody>
          <a:bodyPr/>
          <a:lstStyle/>
          <a:p>
            <a:endParaRPr lang="en-US" smtClean="0">
              <a:latin typeface="Arial" pitchFamily="34" charset="0"/>
            </a:endParaRPr>
          </a:p>
        </p:txBody>
      </p:sp>
      <p:sp>
        <p:nvSpPr>
          <p:cNvPr id="65540" name="Slide Number Placeholder 3"/>
          <p:cNvSpPr>
            <a:spLocks noGrp="1"/>
          </p:cNvSpPr>
          <p:nvPr>
            <p:ph type="sldNum" sz="quarter" idx="5"/>
          </p:nvPr>
        </p:nvSpPr>
        <p:spPr>
          <a:xfrm>
            <a:off x="2933700" y="8985250"/>
            <a:ext cx="801688" cy="184666"/>
          </a:xfrm>
          <a:noFill/>
        </p:spPr>
        <p:txBody>
          <a:bodyPr/>
          <a:lstStyle/>
          <a:p>
            <a:fld id="{E6EAA94B-11B2-47B5-A701-449B8D56D912}" type="slidenum">
              <a:rPr lang="nl-NL" smtClean="0">
                <a:latin typeface="Arial" pitchFamily="34" charset="0"/>
              </a:rPr>
              <a:pPr/>
              <a:t>9</a:t>
            </a:fld>
            <a:endParaRPr lang="nl-NL"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7202488" y="220663"/>
            <a:ext cx="4625975" cy="3468687"/>
          </a:xfrm>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xfrm>
            <a:off x="2933700" y="8985250"/>
            <a:ext cx="801688" cy="184666"/>
          </a:xfrm>
          <a:noFill/>
        </p:spPr>
        <p:txBody>
          <a:bodyPr/>
          <a:lstStyle/>
          <a:p>
            <a:fld id="{B35BA465-AD6F-4C70-BFB1-7F80EB1E492E}" type="slidenum">
              <a:rPr lang="nl-NL" smtClean="0">
                <a:latin typeface="Arial" pitchFamily="34" charset="0"/>
              </a:rPr>
              <a:pPr/>
              <a:t>10</a:t>
            </a:fld>
            <a:endParaRPr lang="nl-NL"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0A8F1ED5-25F2-458B-9908-AE412DA4872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1CF66674-9D96-4619-B5A1-D7CA8272FE1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9693CDF3-27FE-4ECF-B1E4-4B9654B663A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381000"/>
            <a:ext cx="1600200" cy="212725"/>
          </a:xfrm>
        </p:spPr>
        <p:txBody>
          <a:bodyPr/>
          <a:lstStyle>
            <a:lvl1pPr>
              <a:defRPr>
                <a:ea typeface="+mn-ea"/>
              </a:defRPr>
            </a:lvl1pPr>
          </a:lstStyle>
          <a:p>
            <a:pPr>
              <a:defRPr/>
            </a:pPr>
            <a:r>
              <a:rPr lang="en-US" altLang="zh-CN" smtClean="0"/>
              <a:t>Nov.  2012</a:t>
            </a:r>
            <a:endParaRPr lang="en-US" altLang="zh-CN"/>
          </a:p>
        </p:txBody>
      </p:sp>
      <p:sp>
        <p:nvSpPr>
          <p:cNvPr id="6" name="Footer Placeholder 5"/>
          <p:cNvSpPr>
            <a:spLocks noGrp="1"/>
          </p:cNvSpPr>
          <p:nvPr>
            <p:ph type="ftr" sz="quarter" idx="11"/>
          </p:nvPr>
        </p:nvSpPr>
        <p:spPr>
          <a:xfrm>
            <a:off x="5486400" y="6475413"/>
            <a:ext cx="3067050" cy="182562"/>
          </a:xfrm>
        </p:spPr>
        <p:txBody>
          <a:bodyPr/>
          <a:lstStyle>
            <a:lvl1pPr>
              <a:defRPr/>
            </a:lvl1pPr>
          </a:lstStyle>
          <a:p>
            <a:pPr>
              <a:defRPr/>
            </a:pPr>
            <a:r>
              <a:rPr lang="en-US" altLang="zh-CN"/>
              <a:t>L. Li, Vinno; W. X. Zou, BUPT; G. L. Du, BUPT</a:t>
            </a:r>
          </a:p>
        </p:txBody>
      </p:sp>
      <p:sp>
        <p:nvSpPr>
          <p:cNvPr id="7" name="Slide Number Placeholder 6"/>
          <p:cNvSpPr>
            <a:spLocks noGrp="1"/>
          </p:cNvSpPr>
          <p:nvPr>
            <p:ph type="sldNum" sz="quarter" idx="12"/>
          </p:nvPr>
        </p:nvSpPr>
        <p:spPr/>
        <p:txBody>
          <a:bodyPr/>
          <a:lstStyle>
            <a:lvl1pPr>
              <a:defRPr/>
            </a:lvl1pPr>
          </a:lstStyle>
          <a:p>
            <a:r>
              <a:rPr lang="en-US" altLang="zh-CN"/>
              <a:t>Slide </a:t>
            </a:r>
            <a:fld id="{08CC115A-BB95-4961-8189-074566017B3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D7B28C0-BB67-4036-BA37-A1CE406089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6" name="Rectangle 6"/>
          <p:cNvSpPr>
            <a:spLocks noGrp="1" noChangeArrowheads="1"/>
          </p:cNvSpPr>
          <p:nvPr>
            <p:ph type="sldNum" sz="quarter" idx="12"/>
          </p:nvPr>
        </p:nvSpPr>
        <p:spPr>
          <a:ln/>
        </p:spPr>
        <p:txBody>
          <a:bodyPr/>
          <a:lstStyle>
            <a:lvl1pPr>
              <a:defRPr/>
            </a:lvl1pPr>
          </a:lstStyle>
          <a:p>
            <a:r>
              <a:rPr lang="en-US"/>
              <a:t>Slide </a:t>
            </a:r>
            <a:fld id="{3C6AE035-72F6-4D72-9266-F7AEE524976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2D4674A9-EEF3-4363-A19D-B0F833FB6C6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9" name="Rectangle 6"/>
          <p:cNvSpPr>
            <a:spLocks noGrp="1" noChangeArrowheads="1"/>
          </p:cNvSpPr>
          <p:nvPr>
            <p:ph type="sldNum" sz="quarter" idx="12"/>
          </p:nvPr>
        </p:nvSpPr>
        <p:spPr>
          <a:ln/>
        </p:spPr>
        <p:txBody>
          <a:bodyPr/>
          <a:lstStyle>
            <a:lvl1pPr>
              <a:defRPr/>
            </a:lvl1pPr>
          </a:lstStyle>
          <a:p>
            <a:r>
              <a:rPr lang="en-US"/>
              <a:t>Slide </a:t>
            </a:r>
            <a:fld id="{6590184A-F7FC-4E20-9600-04DF995423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5" name="Rectangle 6"/>
          <p:cNvSpPr>
            <a:spLocks noGrp="1" noChangeArrowheads="1"/>
          </p:cNvSpPr>
          <p:nvPr>
            <p:ph type="sldNum" sz="quarter" idx="12"/>
          </p:nvPr>
        </p:nvSpPr>
        <p:spPr>
          <a:ln/>
        </p:spPr>
        <p:txBody>
          <a:bodyPr/>
          <a:lstStyle>
            <a:lvl1pPr>
              <a:defRPr/>
            </a:lvl1pPr>
          </a:lstStyle>
          <a:p>
            <a:r>
              <a:rPr lang="en-US"/>
              <a:t>Slide </a:t>
            </a:r>
            <a:fld id="{1C071315-537A-42B2-A340-6921EB7B77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ltLang="zh-CN" dirty="0" smtClean="0"/>
              <a:t>Nov.  2012</a:t>
            </a:r>
            <a:endParaRPr lang="en-US" dirty="0"/>
          </a:p>
        </p:txBody>
      </p:sp>
      <p:sp>
        <p:nvSpPr>
          <p:cNvPr id="4" name="Rectangle 6"/>
          <p:cNvSpPr>
            <a:spLocks noGrp="1" noChangeArrowheads="1"/>
          </p:cNvSpPr>
          <p:nvPr>
            <p:ph type="sldNum" sz="quarter" idx="12"/>
          </p:nvPr>
        </p:nvSpPr>
        <p:spPr>
          <a:ln/>
        </p:spPr>
        <p:txBody>
          <a:bodyPr/>
          <a:lstStyle>
            <a:lvl1pPr>
              <a:defRPr/>
            </a:lvl1pPr>
          </a:lstStyle>
          <a:p>
            <a:r>
              <a:rPr lang="en-US"/>
              <a:t>Slide </a:t>
            </a:r>
            <a:fld id="{437FD4E9-F2DD-4ECA-A3B9-29AD70F5D8F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5200" y="9144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AD550240-AE96-413A-9AC3-2D41864E5AC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ltLang="zh-CN" smtClean="0"/>
              <a:t>Nov.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 Li, Vinno; W. X. Zou, BUPT; G. L. Du, BUPT</a:t>
            </a:r>
          </a:p>
        </p:txBody>
      </p:sp>
      <p:sp>
        <p:nvSpPr>
          <p:cNvPr id="7" name="Rectangle 6"/>
          <p:cNvSpPr>
            <a:spLocks noGrp="1" noChangeArrowheads="1"/>
          </p:cNvSpPr>
          <p:nvPr>
            <p:ph type="sldNum" sz="quarter" idx="12"/>
          </p:nvPr>
        </p:nvSpPr>
        <p:spPr>
          <a:ln/>
        </p:spPr>
        <p:txBody>
          <a:bodyPr/>
          <a:lstStyle>
            <a:lvl1pPr>
              <a:defRPr/>
            </a:lvl1pPr>
          </a:lstStyle>
          <a:p>
            <a:r>
              <a:rPr lang="en-US"/>
              <a:t>Slide </a:t>
            </a:r>
            <a:fld id="{59C3DB02-7CAC-4C19-9B08-B82D9BB528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altLang="zh-CN" smtClean="0"/>
              <a:t>Nov.  2012</a:t>
            </a:r>
            <a:endParaRPr 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ea typeface="+mn-ea"/>
              </a:defRPr>
            </a:lvl1pPr>
          </a:lstStyle>
          <a:p>
            <a:pPr>
              <a:defRPr/>
            </a:pPr>
            <a:r>
              <a:rPr lang="en-US"/>
              <a:t>L. Li, Vinno; W. X. Zou, BUPT; G. L. Du, BUPT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t>Slide </a:t>
            </a:r>
            <a:fld id="{9C39BDA9-6374-43D0-AECF-48C59A5E1E77}" type="slidenum">
              <a:rPr lang="en-US"/>
              <a:pPr/>
              <a:t>‹#›</a:t>
            </a:fld>
            <a:endParaRPr lang="en-US"/>
          </a:p>
        </p:txBody>
      </p:sp>
      <p:sp>
        <p:nvSpPr>
          <p:cNvPr id="1031" name="Rectangle 7"/>
          <p:cNvSpPr>
            <a:spLocks noChangeArrowheads="1"/>
          </p:cNvSpPr>
          <p:nvPr/>
        </p:nvSpPr>
        <p:spPr bwMode="auto">
          <a:xfrm>
            <a:off x="3581400" y="393700"/>
            <a:ext cx="4876800" cy="215900"/>
          </a:xfrm>
          <a:prstGeom prst="rect">
            <a:avLst/>
          </a:prstGeom>
          <a:noFill/>
          <a:ln w="9525">
            <a:noFill/>
            <a:miter lim="800000"/>
            <a:headEnd/>
            <a:tailEnd/>
          </a:ln>
        </p:spPr>
        <p:txBody>
          <a:bodyPr lIns="0" tIns="0" rIns="0" bIns="0" anchor="b">
            <a:spAutoFit/>
          </a:bodyPr>
          <a:lstStyle/>
          <a:p>
            <a:pPr lvl="4" algn="r" eaLnBrk="0" hangingPunct="0">
              <a:defRPr/>
            </a:pPr>
            <a:r>
              <a:rPr lang="en-US" altLang="zh-CN" sz="1400" b="1" dirty="0">
                <a:ea typeface="宋体" pitchFamily="2" charset="-122"/>
              </a:rPr>
              <a:t>IEEE </a:t>
            </a:r>
            <a:r>
              <a:rPr lang="en-US" altLang="zh-CN" sz="1400" b="1" dirty="0" smtClean="0">
                <a:ea typeface="宋体" pitchFamily="2" charset="-122"/>
              </a:rPr>
              <a:t>802.15-12-0623-00-004n</a:t>
            </a:r>
            <a:endParaRPr lang="en-US" altLang="zh-CN" sz="1400" b="1" dirty="0">
              <a:ea typeface="宋体" pitchFamily="2"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p:spPr>
        <p:txBody>
          <a:bodyPr lIns="0" tIns="0" rIns="0" bIns="0">
            <a:spAutoFit/>
          </a:bodyPr>
          <a:lstStyle/>
          <a:p>
            <a:pPr eaLnBrk="0" hangingPunct="0">
              <a:defRPr/>
            </a:pPr>
            <a:r>
              <a:rPr lang="en-US" altLang="zh-CN">
                <a:ea typeface="宋体" pitchFamily="2"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ea typeface="宋体" pitchFamily="2" charset="-122"/>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a:noFill/>
        </p:spPr>
        <p:txBody>
          <a:bodyPr/>
          <a:lstStyle/>
          <a:p>
            <a:r>
              <a:rPr lang="en-US" altLang="zh-CN"/>
              <a:t>Slide </a:t>
            </a:r>
            <a:fld id="{23FF1C1B-DC22-4BC4-850F-478FCC36F426}" type="slidenum">
              <a:rPr lang="en-US" altLang="zh-CN"/>
              <a:pPr/>
              <a:t>1</a:t>
            </a:fld>
            <a:endParaRPr lang="en-US" altLang="zh-CN"/>
          </a:p>
        </p:txBody>
      </p:sp>
      <p:sp>
        <p:nvSpPr>
          <p:cNvPr id="27651" name="Rectangle 3"/>
          <p:cNvSpPr>
            <a:spLocks noChangeArrowheads="1"/>
          </p:cNvSpPr>
          <p:nvPr/>
        </p:nvSpPr>
        <p:spPr bwMode="auto">
          <a:xfrm>
            <a:off x="152400" y="609600"/>
            <a:ext cx="8991600" cy="5016758"/>
          </a:xfrm>
          <a:prstGeom prst="rect">
            <a:avLst/>
          </a:prstGeom>
          <a:noFill/>
          <a:ln w="12700">
            <a:noFill/>
            <a:miter lim="800000"/>
            <a:headEnd type="none" w="sm" len="sm"/>
            <a:tailEnd type="none" w="sm" len="sm"/>
          </a:ln>
          <a:effectLst/>
        </p:spPr>
        <p:txBody>
          <a:bodyPr>
            <a:spAutoFit/>
          </a:bodyPr>
          <a:lstStyle/>
          <a:p>
            <a:pPr algn="ctr" eaLnBrk="0" hangingPunct="0"/>
            <a:r>
              <a:rPr lang="en-US" altLang="zh-CN" sz="2000" b="1" u="sng" dirty="0">
                <a:solidFill>
                  <a:schemeClr val="tx2"/>
                </a:solidFill>
                <a:effectLst>
                  <a:outerShdw blurRad="38100" dist="38100" dir="2700000" algn="tl">
                    <a:srgbClr val="C0C0C0"/>
                  </a:outerShdw>
                </a:effectLst>
              </a:rPr>
              <a:t>Project: IEEE P802.15 Working Group for Wireless Personal Area Networks (WPANs)</a:t>
            </a:r>
            <a:endParaRPr lang="en-US" altLang="zh-CN" sz="1800" b="1" dirty="0">
              <a:solidFill>
                <a:schemeClr val="tx2"/>
              </a:solidFill>
            </a:endParaRPr>
          </a:p>
          <a:p>
            <a:pPr eaLnBrk="0" hangingPunct="0"/>
            <a:endParaRPr lang="en-US" altLang="zh-CN" sz="1800" dirty="0">
              <a:solidFill>
                <a:schemeClr val="tx2"/>
              </a:solidFill>
            </a:endParaRPr>
          </a:p>
          <a:p>
            <a:pPr eaLnBrk="0" hangingPunct="0"/>
            <a:r>
              <a:rPr lang="en-US" altLang="zh-CN" sz="1800" b="1" dirty="0">
                <a:solidFill>
                  <a:schemeClr val="tx2"/>
                </a:solidFill>
              </a:rPr>
              <a:t>Submission Title:</a:t>
            </a:r>
            <a:r>
              <a:rPr lang="en-US" altLang="zh-CN" sz="1800" dirty="0">
                <a:solidFill>
                  <a:schemeClr val="tx2"/>
                </a:solidFill>
              </a:rPr>
              <a:t>	</a:t>
            </a:r>
            <a:r>
              <a:rPr lang="en-US" altLang="zh-CN" sz="1800" dirty="0" smtClean="0">
                <a:solidFill>
                  <a:schemeClr val="tx2"/>
                </a:solidFill>
              </a:rPr>
              <a:t>FSK PHY proposal for IEEE802.15.4n</a:t>
            </a:r>
            <a:endParaRPr lang="en-US" altLang="zh-CN" sz="1800" dirty="0">
              <a:solidFill>
                <a:schemeClr val="tx2"/>
              </a:solidFill>
            </a:endParaRPr>
          </a:p>
          <a:p>
            <a:pPr eaLnBrk="0" hangingPunct="0"/>
            <a:r>
              <a:rPr lang="en-US" altLang="zh-CN" sz="1800" b="1" dirty="0">
                <a:solidFill>
                  <a:schemeClr val="tx2"/>
                </a:solidFill>
              </a:rPr>
              <a:t>Date </a:t>
            </a:r>
            <a:r>
              <a:rPr lang="en-US" altLang="zh-CN" sz="1800" b="1" dirty="0"/>
              <a:t>Submitted:	</a:t>
            </a:r>
            <a:r>
              <a:rPr lang="en-US" altLang="zh-CN" sz="1800" dirty="0"/>
              <a:t>Nov </a:t>
            </a:r>
            <a:r>
              <a:rPr lang="en-US" altLang="zh-CN" sz="1800" dirty="0" smtClean="0"/>
              <a:t>12, </a:t>
            </a:r>
            <a:r>
              <a:rPr lang="en-US" altLang="zh-CN" sz="1800" dirty="0"/>
              <a:t>2012	</a:t>
            </a:r>
          </a:p>
          <a:p>
            <a:pPr eaLnBrk="0" hangingPunct="0"/>
            <a:r>
              <a:rPr lang="en-US" altLang="zh-CN" sz="1800" b="1" dirty="0"/>
              <a:t>Source:</a:t>
            </a:r>
            <a:r>
              <a:rPr lang="en-US" altLang="zh-CN" sz="1800" dirty="0"/>
              <a:t> 	</a:t>
            </a:r>
            <a:r>
              <a:rPr lang="en-US" altLang="zh-CN" sz="1800" dirty="0">
                <a:solidFill>
                  <a:schemeClr val="tx2"/>
                </a:solidFill>
              </a:rPr>
              <a:t> </a:t>
            </a:r>
            <a:r>
              <a:rPr lang="en-US" altLang="zh-CN" sz="1800" dirty="0" smtClean="0">
                <a:solidFill>
                  <a:schemeClr val="tx2"/>
                </a:solidFill>
              </a:rPr>
              <a:t>Guido Dolmans, Maarten Lont</a:t>
            </a:r>
            <a:r>
              <a:rPr lang="en-US" altLang="zh-CN" sz="1800" dirty="0" smtClean="0"/>
              <a:t>; Holst Centre / </a:t>
            </a:r>
            <a:r>
              <a:rPr lang="en-US" altLang="zh-CN" sz="1800" dirty="0" err="1" smtClean="0"/>
              <a:t>Imec</a:t>
            </a:r>
            <a:r>
              <a:rPr lang="en-US" altLang="zh-CN" sz="1800" dirty="0" smtClean="0"/>
              <a:t>-NL</a:t>
            </a:r>
            <a:endParaRPr lang="en-US" altLang="zh-CN" sz="1800" dirty="0"/>
          </a:p>
          <a:p>
            <a:pPr eaLnBrk="0" hangingPunct="0"/>
            <a:r>
              <a:rPr lang="en-US" altLang="zh-CN" sz="1800" dirty="0"/>
              <a:t>	</a:t>
            </a:r>
            <a:r>
              <a:rPr lang="en-US" altLang="zh-CN" sz="1800" dirty="0" smtClean="0"/>
              <a:t>High Tech Campus 31, P.O. Box 8550, 5605 KN Eindhoven, the Netherlands </a:t>
            </a:r>
            <a:endParaRPr lang="en-US" altLang="zh-CN" sz="1800" dirty="0"/>
          </a:p>
          <a:p>
            <a:pPr eaLnBrk="0" hangingPunct="0"/>
            <a:r>
              <a:rPr lang="en-US" altLang="zh-CN" sz="1800" dirty="0"/>
              <a:t>	</a:t>
            </a:r>
            <a:r>
              <a:rPr lang="en-US" altLang="zh-CN" sz="1800" dirty="0" smtClean="0"/>
              <a:t>Phone:</a:t>
            </a:r>
            <a:r>
              <a:rPr lang="en-US" altLang="zh-CN" sz="1800" dirty="0"/>
              <a:t>	</a:t>
            </a:r>
            <a:r>
              <a:rPr lang="en-US" altLang="zh-CN" sz="1800" dirty="0" smtClean="0"/>
              <a:t>+31404020436, Fax: +31404020699 </a:t>
            </a:r>
            <a:endParaRPr lang="en-US" altLang="zh-CN" sz="1800" dirty="0"/>
          </a:p>
          <a:p>
            <a:pPr eaLnBrk="0" hangingPunct="0"/>
            <a:r>
              <a:rPr lang="en-US" altLang="zh-CN" sz="1800" dirty="0"/>
              <a:t>	E-Mail: 	</a:t>
            </a:r>
            <a:r>
              <a:rPr lang="en-US" altLang="zh-CN" sz="1800" dirty="0" smtClean="0"/>
              <a:t>guido.dolmans@imec-nl.nl </a:t>
            </a:r>
            <a:endParaRPr lang="en-US" altLang="zh-CN" sz="1800" dirty="0"/>
          </a:p>
          <a:p>
            <a:pPr eaLnBrk="0" hangingPunct="0"/>
            <a:r>
              <a:rPr lang="en-US" altLang="zh-CN" sz="1800" b="1" dirty="0"/>
              <a:t>Abstract:</a:t>
            </a:r>
            <a:r>
              <a:rPr lang="en-US" altLang="zh-CN" sz="1800" dirty="0"/>
              <a:t> </a:t>
            </a:r>
            <a:r>
              <a:rPr lang="en-US" altLang="zh-CN" sz="1800" dirty="0" smtClean="0"/>
              <a:t>FSK benefits for TG4n (Chinese MBAN</a:t>
            </a:r>
            <a:r>
              <a:rPr lang="en-US" altLang="zh-CN" sz="1800" dirty="0"/>
              <a:t>) Task Group</a:t>
            </a:r>
          </a:p>
          <a:p>
            <a:pPr eaLnBrk="0" hangingPunct="0">
              <a:spcBef>
                <a:spcPts val="600"/>
              </a:spcBef>
              <a:spcAft>
                <a:spcPts val="600"/>
              </a:spcAft>
            </a:pPr>
            <a:r>
              <a:rPr lang="en-US" altLang="zh-CN" sz="1800" b="1" dirty="0"/>
              <a:t>Purpose:</a:t>
            </a:r>
            <a:r>
              <a:rPr lang="en-US" altLang="zh-CN" sz="1800" dirty="0"/>
              <a:t>	</a:t>
            </a:r>
            <a:r>
              <a:rPr lang="en-US" altLang="zh-CN" sz="1800" dirty="0" smtClean="0"/>
              <a:t> Proposing FSK mode for easy implementation and lower power operation</a:t>
            </a:r>
            <a:endParaRPr lang="en-US" altLang="zh-CN" sz="1800" dirty="0"/>
          </a:p>
          <a:p>
            <a:pPr eaLnBrk="0" hangingPunct="0"/>
            <a:r>
              <a:rPr lang="en-US" altLang="zh-CN" sz="1800" b="1" dirty="0">
                <a:solidFill>
                  <a:schemeClr val="tx2"/>
                </a:solidFill>
              </a:rPr>
              <a:t>Notice:</a:t>
            </a:r>
            <a:r>
              <a:rPr lang="en-US" altLang="zh-CN" sz="18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altLang="zh-CN" sz="1800" b="1" dirty="0">
                <a:solidFill>
                  <a:schemeClr val="tx2"/>
                </a:solidFill>
              </a:rPr>
              <a:t>Release:</a:t>
            </a:r>
            <a:r>
              <a:rPr lang="en-US" altLang="zh-CN" sz="1800" dirty="0">
                <a:solidFill>
                  <a:schemeClr val="tx2"/>
                </a:solidFill>
              </a:rPr>
              <a:t>	The contributor acknowledges and accepts that this contribution becomes the property of IEEE and may be made publicly available by P802.15.	</a:t>
            </a:r>
          </a:p>
        </p:txBody>
      </p:sp>
      <p:sp>
        <p:nvSpPr>
          <p:cNvPr id="5" name="Footer Placeholder 4"/>
          <p:cNvSpPr txBox="1">
            <a:spLocks/>
          </p:cNvSpPr>
          <p:nvPr/>
        </p:nvSpPr>
        <p:spPr>
          <a:xfrm>
            <a:off x="5486400" y="6475413"/>
            <a:ext cx="3124200" cy="184666"/>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smtClean="0">
                <a:ln>
                  <a:noFill/>
                </a:ln>
                <a:solidFill>
                  <a:schemeClr val="tx1"/>
                </a:solidFill>
                <a:effectLst/>
                <a:uLnTx/>
                <a:uFillTx/>
                <a:latin typeface="Times New Roman" pitchFamily="18" charset="0"/>
                <a:ea typeface="宋体" charset="-122"/>
                <a:cs typeface="+mn-cs"/>
              </a:rPr>
              <a:t>G. Dolmans, M. Lont ; Holst Centre / Imec-NL</a:t>
            </a:r>
            <a:endParaRPr kumimoji="0" lang="en-US" altLang="zh-CN" sz="1200" b="0" i="0" u="none" strike="noStrike" kern="1200" cap="none" spc="0" normalizeH="0" baseline="0" noProof="0" dirty="0" smtClean="0">
              <a:ln>
                <a:noFill/>
              </a:ln>
              <a:solidFill>
                <a:schemeClr val="tx1"/>
              </a:solidFill>
              <a:effectLst/>
              <a:uLnTx/>
              <a:uFillTx/>
              <a:latin typeface="Times New Roman" pitchFamily="18" charset="0"/>
              <a:ea typeface="宋体"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685800"/>
            <a:ext cx="7772400" cy="685800"/>
          </a:xfrm>
        </p:spPr>
        <p:txBody>
          <a:bodyPr/>
          <a:lstStyle/>
          <a:p>
            <a:r>
              <a:rPr lang="en-US" sz="2800" dirty="0" smtClean="0"/>
              <a:t>Effects of Phase Noise on FSK</a:t>
            </a:r>
          </a:p>
        </p:txBody>
      </p:sp>
      <p:pic>
        <p:nvPicPr>
          <p:cNvPr id="33795" name="Content Placeholder 7" descr="SNRo_swpEbNo_Carson.png"/>
          <p:cNvPicPr>
            <a:picLocks noGrp="1" noChangeAspect="1"/>
          </p:cNvPicPr>
          <p:nvPr>
            <p:ph sz="half" idx="1"/>
          </p:nvPr>
        </p:nvPicPr>
        <p:blipFill>
          <a:blip r:embed="rId3" cstate="print"/>
          <a:srcRect/>
          <a:stretch>
            <a:fillRect/>
          </a:stretch>
        </p:blipFill>
        <p:spPr>
          <a:xfrm>
            <a:off x="4800600" y="1295400"/>
            <a:ext cx="3835400" cy="4579938"/>
          </a:xfrm>
        </p:spPr>
      </p:pic>
      <p:sp>
        <p:nvSpPr>
          <p:cNvPr id="33796" name="Footer Placeholder 3"/>
          <p:cNvSpPr>
            <a:spLocks noGrp="1"/>
          </p:cNvSpPr>
          <p:nvPr>
            <p:ph type="ftr" sz="quarter" idx="10"/>
          </p:nvPr>
        </p:nvSpPr>
        <p:spPr>
          <a:noFill/>
        </p:spPr>
        <p:txBody>
          <a:bodyPr/>
          <a:lstStyle/>
          <a:p>
            <a:r>
              <a:rPr lang="nl-NL" smtClean="0">
                <a:latin typeface="Arial" pitchFamily="34" charset="0"/>
              </a:rPr>
              <a:t>MsM TU/e</a:t>
            </a:r>
          </a:p>
        </p:txBody>
      </p:sp>
      <p:pic>
        <p:nvPicPr>
          <p:cNvPr id="33799" name="Content Placeholder 7" descr="SNRo_swpEbNo_Carson.png"/>
          <p:cNvPicPr>
            <a:picLocks noGrp="1" noChangeAspect="1"/>
          </p:cNvPicPr>
          <p:nvPr>
            <p:ph sz="half" idx="1"/>
          </p:nvPr>
        </p:nvPicPr>
        <p:blipFill>
          <a:blip r:embed="rId4" cstate="print"/>
          <a:srcRect/>
          <a:stretch>
            <a:fillRect/>
          </a:stretch>
        </p:blipFill>
        <p:spPr>
          <a:xfrm>
            <a:off x="457200" y="1295400"/>
            <a:ext cx="3832225" cy="4579938"/>
          </a:xfrm>
        </p:spPr>
      </p:pic>
      <p:sp>
        <p:nvSpPr>
          <p:cNvPr id="8"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0" name="Slide Number Placeholder 3"/>
          <p:cNvSpPr>
            <a:spLocks noGrp="1"/>
          </p:cNvSpPr>
          <p:nvPr>
            <p:ph type="sldNum" sz="quarter" idx="12"/>
          </p:nvPr>
        </p:nvSpPr>
        <p:spPr>
          <a:xfrm>
            <a:off x="4344988" y="6475413"/>
            <a:ext cx="530225" cy="182562"/>
          </a:xfrm>
          <a:noFill/>
        </p:spPr>
        <p:txBody>
          <a:bodyPr/>
          <a:lstStyle/>
          <a:p>
            <a:r>
              <a:rPr lang="en-US" altLang="zh-CN" dirty="0"/>
              <a:t>Slide </a:t>
            </a:r>
            <a:fld id="{23FF1C1B-DC22-4BC4-850F-478FCC36F426}" type="slidenum">
              <a:rPr lang="en-US" altLang="zh-CN"/>
              <a:pPr/>
              <a:t>10</a:t>
            </a:fld>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Frequency instability</a:t>
            </a:r>
          </a:p>
        </p:txBody>
      </p:sp>
      <p:sp>
        <p:nvSpPr>
          <p:cNvPr id="34819" name="Content Placeholder 2"/>
          <p:cNvSpPr>
            <a:spLocks noGrp="1"/>
          </p:cNvSpPr>
          <p:nvPr>
            <p:ph idx="1"/>
          </p:nvPr>
        </p:nvSpPr>
        <p:spPr>
          <a:xfrm>
            <a:off x="611188" y="1600200"/>
            <a:ext cx="7994650" cy="2133600"/>
          </a:xfrm>
        </p:spPr>
        <p:txBody>
          <a:bodyPr/>
          <a:lstStyle/>
          <a:p>
            <a:r>
              <a:rPr lang="en-US" sz="2400" dirty="0" smtClean="0"/>
              <a:t>Frequency of ring oscillator is sensitive</a:t>
            </a:r>
          </a:p>
          <a:p>
            <a:pPr lvl="1"/>
            <a:r>
              <a:rPr lang="en-US" sz="2000" dirty="0" smtClean="0"/>
              <a:t>Supply voltage</a:t>
            </a:r>
          </a:p>
          <a:p>
            <a:pPr lvl="1"/>
            <a:r>
              <a:rPr lang="en-US" sz="2000" dirty="0" smtClean="0"/>
              <a:t>Temperature</a:t>
            </a:r>
          </a:p>
          <a:p>
            <a:r>
              <a:rPr lang="en-US" sz="2400" dirty="0" smtClean="0"/>
              <a:t>Frequency offset at output of demodulator</a:t>
            </a:r>
          </a:p>
          <a:p>
            <a:r>
              <a:rPr lang="en-US" sz="2400" dirty="0" smtClean="0"/>
              <a:t>Use frequency feedback</a:t>
            </a:r>
          </a:p>
        </p:txBody>
      </p:sp>
      <p:sp>
        <p:nvSpPr>
          <p:cNvPr id="34820" name="Footer Placeholder 3"/>
          <p:cNvSpPr>
            <a:spLocks noGrp="1"/>
          </p:cNvSpPr>
          <p:nvPr>
            <p:ph type="ftr" sz="quarter" idx="10"/>
          </p:nvPr>
        </p:nvSpPr>
        <p:spPr>
          <a:noFill/>
        </p:spPr>
        <p:txBody>
          <a:bodyPr/>
          <a:lstStyle/>
          <a:p>
            <a:r>
              <a:rPr lang="nl-NL" smtClean="0">
                <a:latin typeface="Arial" pitchFamily="34" charset="0"/>
              </a:rPr>
              <a:t>MsM TU/e</a:t>
            </a:r>
          </a:p>
        </p:txBody>
      </p:sp>
      <p:pic>
        <p:nvPicPr>
          <p:cNvPr id="34823" name="Picture 6" descr="Topology-FB.png"/>
          <p:cNvPicPr>
            <a:picLocks noChangeAspect="1"/>
          </p:cNvPicPr>
          <p:nvPr/>
        </p:nvPicPr>
        <p:blipFill>
          <a:blip r:embed="rId3" cstate="print"/>
          <a:srcRect/>
          <a:stretch>
            <a:fillRect/>
          </a:stretch>
        </p:blipFill>
        <p:spPr bwMode="auto">
          <a:xfrm>
            <a:off x="1219200" y="3810000"/>
            <a:ext cx="5895975" cy="2209800"/>
          </a:xfrm>
          <a:prstGeom prst="rect">
            <a:avLst/>
          </a:prstGeom>
          <a:noFill/>
          <a:ln w="9525">
            <a:noFill/>
            <a:miter lim="800000"/>
            <a:headEnd/>
            <a:tailEnd/>
          </a:ln>
        </p:spPr>
      </p:pic>
      <p:sp>
        <p:nvSpPr>
          <p:cNvPr id="8"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0" name="Slide Number Placeholder 3"/>
          <p:cNvSpPr>
            <a:spLocks noGrp="1"/>
          </p:cNvSpPr>
          <p:nvPr>
            <p:ph type="sldNum" sz="quarter" idx="12"/>
          </p:nvPr>
        </p:nvSpPr>
        <p:spPr>
          <a:xfrm>
            <a:off x="4344988" y="6475413"/>
            <a:ext cx="530225" cy="182562"/>
          </a:xfrm>
          <a:noFill/>
        </p:spPr>
        <p:txBody>
          <a:bodyPr/>
          <a:lstStyle/>
          <a:p>
            <a:r>
              <a:rPr lang="en-US" altLang="zh-CN" dirty="0"/>
              <a:t>Slide </a:t>
            </a:r>
            <a:fld id="{23FF1C1B-DC22-4BC4-850F-478FCC36F426}" type="slidenum">
              <a:rPr lang="en-US" altLang="zh-CN"/>
              <a:pPr/>
              <a:t>11</a:t>
            </a:fld>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Wideband FSK</a:t>
            </a:r>
          </a:p>
        </p:txBody>
      </p:sp>
      <p:sp>
        <p:nvSpPr>
          <p:cNvPr id="22531" name="Content Placeholder 6"/>
          <p:cNvSpPr>
            <a:spLocks noGrp="1"/>
          </p:cNvSpPr>
          <p:nvPr>
            <p:ph idx="1"/>
          </p:nvPr>
        </p:nvSpPr>
        <p:spPr>
          <a:xfrm>
            <a:off x="381000" y="1981200"/>
            <a:ext cx="7772400" cy="4114800"/>
          </a:xfrm>
        </p:spPr>
        <p:txBody>
          <a:bodyPr/>
          <a:lstStyle/>
          <a:p>
            <a:pPr eaLnBrk="1" hangingPunct="1"/>
            <a:r>
              <a:rPr lang="en-US" sz="2800" dirty="0" smtClean="0"/>
              <a:t>Wideband: df &gt;&gt; R</a:t>
            </a:r>
            <a:r>
              <a:rPr lang="en-US" sz="2800" baseline="-25000" dirty="0" smtClean="0"/>
              <a:t>b</a:t>
            </a:r>
            <a:r>
              <a:rPr lang="en-US" sz="2800" dirty="0" smtClean="0"/>
              <a:t> (bit rate)</a:t>
            </a:r>
          </a:p>
          <a:p>
            <a:pPr eaLnBrk="1" hangingPunct="1"/>
            <a:endParaRPr lang="en-US" sz="900" dirty="0" smtClean="0"/>
          </a:p>
          <a:p>
            <a:pPr eaLnBrk="1" hangingPunct="1"/>
            <a:r>
              <a:rPr lang="en-US" sz="2800" dirty="0" smtClean="0"/>
              <a:t>Signal </a:t>
            </a:r>
            <a:r>
              <a:rPr lang="en-US" sz="2800" u="sng" dirty="0" smtClean="0"/>
              <a:t>mostly</a:t>
            </a:r>
            <a:r>
              <a:rPr lang="en-US" sz="2800" dirty="0" smtClean="0"/>
              <a:t> around f</a:t>
            </a:r>
            <a:r>
              <a:rPr lang="en-US" sz="2800" baseline="-25000" dirty="0" smtClean="0"/>
              <a:t>0</a:t>
            </a:r>
            <a:r>
              <a:rPr lang="en-US" sz="2800" dirty="0" smtClean="0"/>
              <a:t>±df</a:t>
            </a:r>
          </a:p>
          <a:p>
            <a:pPr lvl="1" eaLnBrk="1" hangingPunct="1"/>
            <a:endParaRPr lang="en-US" sz="900" dirty="0" smtClean="0"/>
          </a:p>
          <a:p>
            <a:pPr eaLnBrk="1" hangingPunct="1"/>
            <a:r>
              <a:rPr lang="en-US" sz="2800" dirty="0" smtClean="0"/>
              <a:t>Signal at df not round DC </a:t>
            </a:r>
          </a:p>
          <a:p>
            <a:pPr lvl="2" eaLnBrk="1" hangingPunct="1"/>
            <a:r>
              <a:rPr lang="en-US" sz="2000" dirty="0" smtClean="0"/>
              <a:t>Filter low frequency noise</a:t>
            </a:r>
          </a:p>
          <a:p>
            <a:pPr lvl="2" eaLnBrk="1" hangingPunct="1"/>
            <a:r>
              <a:rPr lang="en-US" sz="2000" dirty="0" smtClean="0"/>
              <a:t>Remove LO feed-through</a:t>
            </a:r>
          </a:p>
        </p:txBody>
      </p:sp>
      <p:pic>
        <p:nvPicPr>
          <p:cNvPr id="22534" name="Content Placeholder 8" descr="WidebandFSK.png"/>
          <p:cNvPicPr>
            <a:picLocks noGrp="1" noChangeAspect="1"/>
          </p:cNvPicPr>
          <p:nvPr>
            <p:ph sz="half" idx="4294967295"/>
          </p:nvPr>
        </p:nvPicPr>
        <p:blipFill>
          <a:blip r:embed="rId3" cstate="print"/>
          <a:srcRect/>
          <a:stretch>
            <a:fillRect/>
          </a:stretch>
        </p:blipFill>
        <p:spPr>
          <a:xfrm>
            <a:off x="5709920" y="3972243"/>
            <a:ext cx="2895600" cy="1962150"/>
          </a:xfrm>
        </p:spPr>
      </p:pic>
      <p:pic>
        <p:nvPicPr>
          <p:cNvPr id="22535" name="Picture 9" descr="WidebandFSK_rf.png"/>
          <p:cNvPicPr>
            <a:picLocks noChangeAspect="1"/>
          </p:cNvPicPr>
          <p:nvPr/>
        </p:nvPicPr>
        <p:blipFill>
          <a:blip r:embed="rId4" cstate="print"/>
          <a:srcRect/>
          <a:stretch>
            <a:fillRect/>
          </a:stretch>
        </p:blipFill>
        <p:spPr bwMode="auto">
          <a:xfrm>
            <a:off x="5740400" y="1460500"/>
            <a:ext cx="3000375" cy="2032000"/>
          </a:xfrm>
          <a:prstGeom prst="rect">
            <a:avLst/>
          </a:prstGeom>
          <a:noFill/>
          <a:ln w="9525">
            <a:noFill/>
            <a:miter lim="800000"/>
            <a:headEnd/>
            <a:tailEnd/>
          </a:ln>
        </p:spPr>
      </p:pic>
      <p:sp>
        <p:nvSpPr>
          <p:cNvPr id="22536" name="TextBox 10"/>
          <p:cNvSpPr txBox="1">
            <a:spLocks noChangeArrowheads="1"/>
          </p:cNvSpPr>
          <p:nvPr/>
        </p:nvSpPr>
        <p:spPr bwMode="auto">
          <a:xfrm>
            <a:off x="6976419" y="3492500"/>
            <a:ext cx="2167581" cy="400110"/>
          </a:xfrm>
          <a:prstGeom prst="rect">
            <a:avLst/>
          </a:prstGeom>
          <a:noFill/>
          <a:ln w="9525">
            <a:noFill/>
            <a:miter lim="800000"/>
            <a:headEnd/>
            <a:tailEnd/>
          </a:ln>
        </p:spPr>
        <p:txBody>
          <a:bodyPr wrap="none">
            <a:spAutoFit/>
          </a:bodyPr>
          <a:lstStyle/>
          <a:p>
            <a:r>
              <a:rPr lang="en-US" sz="2000" dirty="0"/>
              <a:t>Down-conversion</a:t>
            </a:r>
          </a:p>
        </p:txBody>
      </p:sp>
      <p:cxnSp>
        <p:nvCxnSpPr>
          <p:cNvPr id="14" name="Straight Arrow Connector 13"/>
          <p:cNvCxnSpPr>
            <a:endCxn id="9" idx="0"/>
          </p:cNvCxnSpPr>
          <p:nvPr/>
        </p:nvCxnSpPr>
        <p:spPr>
          <a:xfrm rot="16200000" flipH="1">
            <a:off x="6648451" y="3779837"/>
            <a:ext cx="590550" cy="158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502400" y="1088572"/>
            <a:ext cx="567784" cy="461665"/>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32057" y="1081315"/>
            <a:ext cx="561372" cy="461665"/>
          </a:xfrm>
          <a:prstGeom prst="rect">
            <a:avLst/>
          </a:prstGeom>
          <a:noFill/>
        </p:spPr>
        <p:txBody>
          <a:bodyPr wrap="none" rtlCol="0">
            <a:spAutoFit/>
          </a:bodyPr>
          <a:lstStyle/>
          <a:p>
            <a:r>
              <a:rPr lang="en-US" dirty="0" smtClean="0"/>
              <a:t>“1”</a:t>
            </a:r>
            <a:endParaRPr lang="en-US" dirty="0"/>
          </a:p>
        </p:txBody>
      </p:sp>
      <p:cxnSp>
        <p:nvCxnSpPr>
          <p:cNvPr id="16" name="Straight Connector 15"/>
          <p:cNvCxnSpPr/>
          <p:nvPr/>
        </p:nvCxnSpPr>
        <p:spPr>
          <a:xfrm>
            <a:off x="7402286" y="4049486"/>
            <a:ext cx="65314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7039429" y="4049486"/>
            <a:ext cx="348342" cy="1480457"/>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77200" y="4071257"/>
            <a:ext cx="312057" cy="1357086"/>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7"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Wideband FSK</a:t>
            </a:r>
          </a:p>
        </p:txBody>
      </p:sp>
      <p:sp>
        <p:nvSpPr>
          <p:cNvPr id="5123" name="Content Placeholder 5"/>
          <p:cNvSpPr>
            <a:spLocks noGrp="1"/>
          </p:cNvSpPr>
          <p:nvPr>
            <p:ph sz="half" idx="1"/>
          </p:nvPr>
        </p:nvSpPr>
        <p:spPr>
          <a:xfrm>
            <a:off x="1143000" y="4483100"/>
            <a:ext cx="7086600" cy="2374900"/>
          </a:xfrm>
        </p:spPr>
        <p:txBody>
          <a:bodyPr/>
          <a:lstStyle/>
          <a:p>
            <a:pPr eaLnBrk="1" hangingPunct="1"/>
            <a:r>
              <a:rPr lang="en-US" sz="2200" b="1" dirty="0" smtClean="0"/>
              <a:t>Increase modulation index (∆f/</a:t>
            </a:r>
            <a:r>
              <a:rPr lang="en-US" sz="2200" b="1" dirty="0" err="1" smtClean="0"/>
              <a:t>Rb</a:t>
            </a:r>
            <a:r>
              <a:rPr lang="en-US" sz="2200" b="1" dirty="0" smtClean="0"/>
              <a:t>)</a:t>
            </a:r>
          </a:p>
          <a:p>
            <a:pPr lvl="1" eaLnBrk="1" hangingPunct="1"/>
            <a:r>
              <a:rPr lang="en-US" sz="2000" dirty="0" smtClean="0"/>
              <a:t>Signal concentrates round ∆f</a:t>
            </a:r>
          </a:p>
          <a:p>
            <a:pPr lvl="1" eaLnBrk="1" hangingPunct="1"/>
            <a:r>
              <a:rPr lang="en-US" sz="2000" dirty="0" smtClean="0"/>
              <a:t>Use band-pass filter to filter 1/f noise and DC offsets</a:t>
            </a:r>
          </a:p>
          <a:p>
            <a:pPr lvl="1" eaLnBrk="1" hangingPunct="1"/>
            <a:r>
              <a:rPr lang="en-US" sz="2000" dirty="0" smtClean="0"/>
              <a:t>Reduces phase noise sensitivity </a:t>
            </a:r>
          </a:p>
        </p:txBody>
      </p:sp>
      <p:pic>
        <p:nvPicPr>
          <p:cNvPr id="5124" name="Content Placeholder 7" descr="PSD_wbfsk_h05.png"/>
          <p:cNvPicPr>
            <a:picLocks noGrp="1" noChangeAspect="1"/>
          </p:cNvPicPr>
          <p:nvPr>
            <p:ph sz="half" idx="2"/>
          </p:nvPr>
        </p:nvPicPr>
        <p:blipFill>
          <a:blip r:embed="rId3" cstate="print"/>
          <a:srcRect/>
          <a:stretch>
            <a:fillRect/>
          </a:stretch>
        </p:blipFill>
        <p:spPr>
          <a:xfrm>
            <a:off x="381000" y="1524000"/>
            <a:ext cx="2836082" cy="2584450"/>
          </a:xfrm>
        </p:spPr>
      </p:pic>
      <p:pic>
        <p:nvPicPr>
          <p:cNvPr id="5127" name="Content Placeholder 7" descr="PSD_wbfsk_h05.png"/>
          <p:cNvPicPr>
            <a:picLocks noChangeAspect="1"/>
          </p:cNvPicPr>
          <p:nvPr/>
        </p:nvPicPr>
        <p:blipFill>
          <a:blip r:embed="rId4" cstate="print"/>
          <a:srcRect/>
          <a:stretch>
            <a:fillRect/>
          </a:stretch>
        </p:blipFill>
        <p:spPr bwMode="auto">
          <a:xfrm>
            <a:off x="3733800" y="1524000"/>
            <a:ext cx="2926281" cy="2705100"/>
          </a:xfrm>
          <a:prstGeom prst="rect">
            <a:avLst/>
          </a:prstGeom>
          <a:noFill/>
          <a:ln w="9525">
            <a:noFill/>
            <a:miter lim="800000"/>
            <a:headEnd/>
            <a:tailEnd/>
          </a:ln>
        </p:spPr>
      </p:pic>
      <p:sp>
        <p:nvSpPr>
          <p:cNvPr id="8" name="Trapezoid 7"/>
          <p:cNvSpPr/>
          <p:nvPr/>
        </p:nvSpPr>
        <p:spPr>
          <a:xfrm>
            <a:off x="5029200" y="1600200"/>
            <a:ext cx="1524000" cy="2362200"/>
          </a:xfrm>
          <a:prstGeom prst="trapezoid">
            <a:avLst/>
          </a:prstGeom>
          <a:no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0"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sz="3200" dirty="0" smtClean="0"/>
              <a:t>Wideband FSK and Phase Noise</a:t>
            </a:r>
            <a:endParaRPr lang="en-US" sz="3200" dirty="0"/>
          </a:p>
        </p:txBody>
      </p:sp>
      <p:sp>
        <p:nvSpPr>
          <p:cNvPr id="3" name="Content Placeholder 2"/>
          <p:cNvSpPr>
            <a:spLocks noGrp="1"/>
          </p:cNvSpPr>
          <p:nvPr>
            <p:ph idx="1"/>
          </p:nvPr>
        </p:nvSpPr>
        <p:spPr>
          <a:xfrm>
            <a:off x="304800" y="1981200"/>
            <a:ext cx="7772400" cy="4114800"/>
          </a:xfrm>
        </p:spPr>
        <p:txBody>
          <a:bodyPr/>
          <a:lstStyle/>
          <a:p>
            <a:r>
              <a:rPr lang="en-US" sz="2000" dirty="0" smtClean="0"/>
              <a:t>SNR out (CNR in = ρ)</a:t>
            </a:r>
          </a:p>
          <a:p>
            <a:pPr>
              <a:buNone/>
            </a:pPr>
            <a:endParaRPr lang="en-US" sz="2800" dirty="0" smtClean="0"/>
          </a:p>
          <a:p>
            <a:pPr>
              <a:buNone/>
            </a:pPr>
            <a:endParaRPr lang="en-US" sz="2800" dirty="0" smtClean="0"/>
          </a:p>
          <a:p>
            <a:pPr>
              <a:buNone/>
            </a:pPr>
            <a:endParaRPr lang="en-US" sz="2800" dirty="0" smtClean="0"/>
          </a:p>
          <a:p>
            <a:r>
              <a:rPr lang="en-US" sz="2000" dirty="0" smtClean="0"/>
              <a:t>Increase modulation index </a:t>
            </a:r>
            <a:r>
              <a:rPr lang="en-US" sz="2800" dirty="0" smtClean="0"/>
              <a:t>(    )</a:t>
            </a:r>
            <a:r>
              <a:rPr lang="en-US" sz="2000" dirty="0" smtClean="0"/>
              <a:t>:</a:t>
            </a:r>
          </a:p>
          <a:p>
            <a:pPr lvl="2"/>
            <a:r>
              <a:rPr lang="en-US" sz="2000" dirty="0" smtClean="0"/>
              <a:t>More bandwidth</a:t>
            </a:r>
          </a:p>
          <a:p>
            <a:pPr lvl="2"/>
            <a:r>
              <a:rPr lang="en-US" sz="2000" dirty="0" smtClean="0"/>
              <a:t>More resilient to Phase Noise</a:t>
            </a:r>
            <a:endParaRPr lang="en-US" sz="2000" dirty="0"/>
          </a:p>
        </p:txBody>
      </p:sp>
      <p:pic>
        <p:nvPicPr>
          <p:cNvPr id="20" name="Content Placeholder 19" descr="PNoise_EbNo_Carson.png"/>
          <p:cNvPicPr>
            <a:picLocks noGrp="1" noChangeAspect="1"/>
          </p:cNvPicPr>
          <p:nvPr>
            <p:ph sz="half" idx="4294967295"/>
          </p:nvPr>
        </p:nvPicPr>
        <p:blipFill>
          <a:blip r:embed="rId5" cstate="print"/>
          <a:stretch>
            <a:fillRect/>
          </a:stretch>
        </p:blipFill>
        <p:spPr>
          <a:xfrm>
            <a:off x="5270500" y="1295400"/>
            <a:ext cx="3873500" cy="4694238"/>
          </a:xfrm>
        </p:spPr>
      </p:pic>
      <p:pic>
        <p:nvPicPr>
          <p:cNvPr id="9" name="Picture 8" descr="addin_tmp.png"/>
          <p:cNvPicPr>
            <a:picLocks noChangeAspect="1"/>
          </p:cNvPicPr>
          <p:nvPr>
            <p:custDataLst>
              <p:tags r:id="rId1"/>
            </p:custDataLst>
          </p:nvPr>
        </p:nvPicPr>
        <p:blipFill>
          <a:blip r:embed="rId6" cstate="print"/>
          <a:stretch>
            <a:fillRect/>
          </a:stretch>
        </p:blipFill>
        <p:spPr>
          <a:xfrm>
            <a:off x="213360" y="2240281"/>
            <a:ext cx="4853178" cy="1169289"/>
          </a:xfrm>
          <a:prstGeom prst="rect">
            <a:avLst/>
          </a:prstGeom>
        </p:spPr>
      </p:pic>
      <p:pic>
        <p:nvPicPr>
          <p:cNvPr id="11" name="Picture 10" descr="addin_tmp.png"/>
          <p:cNvPicPr>
            <a:picLocks noChangeAspect="1"/>
          </p:cNvPicPr>
          <p:nvPr>
            <p:custDataLst>
              <p:tags r:id="rId2"/>
            </p:custDataLst>
          </p:nvPr>
        </p:nvPicPr>
        <p:blipFill>
          <a:blip r:embed="rId7" cstate="print"/>
          <a:stretch>
            <a:fillRect/>
          </a:stretch>
        </p:blipFill>
        <p:spPr>
          <a:xfrm>
            <a:off x="3886200" y="4038600"/>
            <a:ext cx="305013" cy="475885"/>
          </a:xfrm>
          <a:prstGeom prst="rect">
            <a:avLst/>
          </a:prstGeom>
        </p:spPr>
      </p:pic>
      <p:sp>
        <p:nvSpPr>
          <p:cNvPr id="10"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2"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smtClean="0"/>
              <a:t>Example of wideband FSK Rx system (ESSCIRC 2012)</a:t>
            </a:r>
          </a:p>
        </p:txBody>
      </p:sp>
      <p:pic>
        <p:nvPicPr>
          <p:cNvPr id="6147" name="Content Placeholder 7" descr="WURx_V2.png"/>
          <p:cNvPicPr>
            <a:picLocks noGrp="1" noChangeAspect="1"/>
          </p:cNvPicPr>
          <p:nvPr>
            <p:ph idx="1"/>
          </p:nvPr>
        </p:nvPicPr>
        <p:blipFill>
          <a:blip r:embed="rId3" cstate="print"/>
          <a:srcRect/>
          <a:stretch>
            <a:fillRect/>
          </a:stretch>
        </p:blipFill>
        <p:spPr>
          <a:xfrm>
            <a:off x="914400" y="1981200"/>
            <a:ext cx="7312092" cy="4114800"/>
          </a:xfrm>
        </p:spPr>
      </p:pic>
      <p:sp>
        <p:nvSpPr>
          <p:cNvPr id="7"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8"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Comparison</a:t>
            </a:r>
          </a:p>
        </p:txBody>
      </p:sp>
      <p:graphicFrame>
        <p:nvGraphicFramePr>
          <p:cNvPr id="7" name="Content Placeholder 5"/>
          <p:cNvGraphicFramePr>
            <a:graphicFrameLocks/>
          </p:cNvGraphicFramePr>
          <p:nvPr/>
        </p:nvGraphicFramePr>
        <p:xfrm>
          <a:off x="1039306" y="1057374"/>
          <a:ext cx="6572251" cy="3657600"/>
        </p:xfrm>
        <a:graphic>
          <a:graphicData uri="http://schemas.openxmlformats.org/drawingml/2006/table">
            <a:tbl>
              <a:tblPr firstRow="1" bandRow="1">
                <a:tableStyleId>{5C22544A-7EE6-4342-B048-85BDC9FD1C3A}</a:tableStyleId>
              </a:tblPr>
              <a:tblGrid>
                <a:gridCol w="2921000"/>
                <a:gridCol w="2028473"/>
                <a:gridCol w="1622778"/>
              </a:tblGrid>
              <a:tr h="432000">
                <a:tc>
                  <a:txBody>
                    <a:bodyPr/>
                    <a:lstStyle/>
                    <a:p>
                      <a:endParaRPr lang="en-US" sz="2200" dirty="0">
                        <a:solidFill>
                          <a:schemeClr val="bg1"/>
                        </a:solidFill>
                      </a:endParaRPr>
                    </a:p>
                  </a:txBody>
                  <a:tcPr/>
                </a:tc>
                <a:tc>
                  <a:txBody>
                    <a:bodyPr/>
                    <a:lstStyle/>
                    <a:p>
                      <a:r>
                        <a:rPr lang="en-US" sz="2200" dirty="0" smtClean="0">
                          <a:solidFill>
                            <a:schemeClr val="bg1"/>
                          </a:solidFill>
                        </a:rPr>
                        <a:t>Typical IEEE 802.15.4/ </a:t>
                      </a:r>
                      <a:r>
                        <a:rPr lang="en-US" sz="2200" dirty="0" err="1" smtClean="0">
                          <a:solidFill>
                            <a:schemeClr val="bg1"/>
                          </a:solidFill>
                        </a:rPr>
                        <a:t>Zigbee</a:t>
                      </a:r>
                      <a:endParaRPr lang="en-US" sz="2200" dirty="0">
                        <a:solidFill>
                          <a:schemeClr val="bg1"/>
                        </a:solidFill>
                      </a:endParaRPr>
                    </a:p>
                  </a:txBody>
                  <a:tcPr/>
                </a:tc>
                <a:tc>
                  <a:txBody>
                    <a:bodyPr/>
                    <a:lstStyle/>
                    <a:p>
                      <a:r>
                        <a:rPr lang="en-US" sz="2200" dirty="0" smtClean="0">
                          <a:solidFill>
                            <a:schemeClr val="bg1"/>
                          </a:solidFill>
                        </a:rPr>
                        <a:t>This proposal</a:t>
                      </a:r>
                      <a:endParaRPr lang="en-US" sz="2200" dirty="0">
                        <a:solidFill>
                          <a:schemeClr val="bg1"/>
                        </a:solidFill>
                      </a:endParaRPr>
                    </a:p>
                  </a:txBody>
                  <a:tcPr/>
                </a:tc>
              </a:tr>
              <a:tr h="370840">
                <a:tc>
                  <a:txBody>
                    <a:bodyPr/>
                    <a:lstStyle/>
                    <a:p>
                      <a:r>
                        <a:rPr lang="en-US" sz="2200" b="1" dirty="0" smtClean="0"/>
                        <a:t>Power</a:t>
                      </a:r>
                      <a:r>
                        <a:rPr lang="en-US" sz="2200" b="1" baseline="0" dirty="0" smtClean="0"/>
                        <a:t> (uW)</a:t>
                      </a:r>
                      <a:endParaRPr lang="en-US" sz="2200" b="1" dirty="0"/>
                    </a:p>
                  </a:txBody>
                  <a:tcPr/>
                </a:tc>
                <a:tc>
                  <a:txBody>
                    <a:bodyPr/>
                    <a:lstStyle/>
                    <a:p>
                      <a:r>
                        <a:rPr lang="en-US" sz="2200" b="1" dirty="0" smtClean="0"/>
                        <a:t>±30.000</a:t>
                      </a:r>
                      <a:endParaRPr lang="en-US" sz="2200" b="1" dirty="0"/>
                    </a:p>
                  </a:txBody>
                  <a:tcPr/>
                </a:tc>
                <a:tc>
                  <a:txBody>
                    <a:bodyPr/>
                    <a:lstStyle/>
                    <a:p>
                      <a:r>
                        <a:rPr lang="en-US" sz="2200" b="1" dirty="0" smtClean="0"/>
                        <a:t>250 - 2000</a:t>
                      </a:r>
                      <a:endParaRPr lang="en-US" sz="2200" b="1" dirty="0"/>
                    </a:p>
                  </a:txBody>
                  <a:tcPr/>
                </a:tc>
              </a:tr>
              <a:tr h="370840">
                <a:tc>
                  <a:txBody>
                    <a:bodyPr/>
                    <a:lstStyle/>
                    <a:p>
                      <a:r>
                        <a:rPr lang="en-US" sz="2200" dirty="0" smtClean="0"/>
                        <a:t>Bit Rate</a:t>
                      </a:r>
                      <a:r>
                        <a:rPr lang="en-US" sz="2200" baseline="0" dirty="0" smtClean="0"/>
                        <a:t> (kbps)</a:t>
                      </a:r>
                      <a:endParaRPr lang="en-US" sz="2200" dirty="0"/>
                    </a:p>
                  </a:txBody>
                  <a:tcPr/>
                </a:tc>
                <a:tc>
                  <a:txBody>
                    <a:bodyPr/>
                    <a:lstStyle/>
                    <a:p>
                      <a:r>
                        <a:rPr lang="en-US" sz="2200" dirty="0" smtClean="0"/>
                        <a:t>250</a:t>
                      </a:r>
                      <a:endParaRPr lang="en-US" sz="2200" dirty="0"/>
                    </a:p>
                  </a:txBody>
                  <a:tcPr/>
                </a:tc>
                <a:tc>
                  <a:txBody>
                    <a:bodyPr/>
                    <a:lstStyle/>
                    <a:p>
                      <a:r>
                        <a:rPr lang="en-US" sz="2200" dirty="0" smtClean="0"/>
                        <a:t>&lt;50</a:t>
                      </a:r>
                      <a:endParaRPr lang="en-US" sz="2200" dirty="0"/>
                    </a:p>
                  </a:txBody>
                  <a:tcPr/>
                </a:tc>
              </a:tr>
              <a:tr h="370840">
                <a:tc>
                  <a:txBody>
                    <a:bodyPr/>
                    <a:lstStyle/>
                    <a:p>
                      <a:r>
                        <a:rPr lang="en-US" sz="2200" dirty="0" smtClean="0"/>
                        <a:t>PN</a:t>
                      </a:r>
                      <a:r>
                        <a:rPr lang="en-US" sz="2200" baseline="0" dirty="0" smtClean="0"/>
                        <a:t> </a:t>
                      </a:r>
                      <a:r>
                        <a:rPr lang="en-US" sz="2200" dirty="0" smtClean="0"/>
                        <a:t>(dBc/Hz @ 1MHz)</a:t>
                      </a:r>
                      <a:endParaRPr lang="en-US" sz="2200" dirty="0"/>
                    </a:p>
                  </a:txBody>
                  <a:tcPr/>
                </a:tc>
                <a:tc>
                  <a:txBody>
                    <a:bodyPr/>
                    <a:lstStyle/>
                    <a:p>
                      <a:r>
                        <a:rPr lang="en-US" sz="2200" dirty="0" smtClean="0"/>
                        <a:t>&lt; -90</a:t>
                      </a:r>
                      <a:endParaRPr lang="en-US" sz="2200" dirty="0"/>
                    </a:p>
                  </a:txBody>
                  <a:tcPr/>
                </a:tc>
                <a:tc>
                  <a:txBody>
                    <a:bodyPr/>
                    <a:lstStyle/>
                    <a:p>
                      <a:r>
                        <a:rPr lang="en-US" sz="2200" dirty="0" smtClean="0"/>
                        <a:t>&lt; - 80</a:t>
                      </a:r>
                      <a:endParaRPr lang="en-US" sz="2200" dirty="0"/>
                    </a:p>
                  </a:txBody>
                  <a:tcPr/>
                </a:tc>
              </a:tr>
              <a:tr h="370840">
                <a:tc>
                  <a:txBody>
                    <a:bodyPr/>
                    <a:lstStyle/>
                    <a:p>
                      <a:r>
                        <a:rPr lang="en-US" sz="2200" dirty="0" smtClean="0"/>
                        <a:t>Tuning (MHz)</a:t>
                      </a:r>
                      <a:endParaRPr lang="en-US" sz="2200" dirty="0"/>
                    </a:p>
                  </a:txBody>
                  <a:tcPr/>
                </a:tc>
                <a:tc>
                  <a:txBody>
                    <a:bodyPr/>
                    <a:lstStyle/>
                    <a:p>
                      <a:r>
                        <a:rPr lang="en-US" sz="2200" dirty="0" smtClean="0"/>
                        <a:t>900,</a:t>
                      </a:r>
                      <a:r>
                        <a:rPr lang="en-US" sz="2200" baseline="0" dirty="0" smtClean="0"/>
                        <a:t> </a:t>
                      </a:r>
                      <a:r>
                        <a:rPr lang="en-US" sz="2200" dirty="0" smtClean="0"/>
                        <a:t>2400</a:t>
                      </a:r>
                      <a:endParaRPr lang="en-US" sz="2200" dirty="0"/>
                    </a:p>
                  </a:txBody>
                  <a:tcPr/>
                </a:tc>
                <a:tc>
                  <a:txBody>
                    <a:bodyPr/>
                    <a:lstStyle/>
                    <a:p>
                      <a:r>
                        <a:rPr lang="en-US" sz="2200" dirty="0" smtClean="0"/>
                        <a:t>900, 2400</a:t>
                      </a:r>
                      <a:endParaRPr lang="en-US" sz="2200" dirty="0"/>
                    </a:p>
                  </a:txBody>
                  <a:tcPr/>
                </a:tc>
              </a:tr>
              <a:tr h="370840">
                <a:tc>
                  <a:txBody>
                    <a:bodyPr/>
                    <a:lstStyle/>
                    <a:p>
                      <a:r>
                        <a:rPr lang="en-US" sz="2200" dirty="0" smtClean="0"/>
                        <a:t>IIP3 (Linearity)</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&gt; -40 dBm</a:t>
                      </a:r>
                    </a:p>
                  </a:txBody>
                  <a:tcPr/>
                </a:tc>
                <a:tc>
                  <a:txBody>
                    <a:bodyPr/>
                    <a:lstStyle/>
                    <a:p>
                      <a:r>
                        <a:rPr lang="en-US" sz="2200" dirty="0" smtClean="0"/>
                        <a:t>~ 20 </a:t>
                      </a:r>
                      <a:r>
                        <a:rPr lang="en-US" sz="2200" dirty="0" err="1" smtClean="0"/>
                        <a:t>dBm</a:t>
                      </a:r>
                      <a:endParaRPr lang="en-US" sz="2200" dirty="0"/>
                    </a:p>
                  </a:txBody>
                  <a:tcPr/>
                </a:tc>
              </a:tr>
              <a:tr h="370840">
                <a:tc>
                  <a:txBody>
                    <a:bodyPr/>
                    <a:lstStyle/>
                    <a:p>
                      <a:endParaRPr lang="en-US" sz="2200" dirty="0"/>
                    </a:p>
                  </a:txBody>
                  <a:tcPr/>
                </a:tc>
                <a:tc>
                  <a:txBody>
                    <a:bodyPr/>
                    <a:lstStyle/>
                    <a:p>
                      <a:endParaRPr lang="en-US" sz="2200" dirty="0"/>
                    </a:p>
                  </a:txBody>
                  <a:tcPr/>
                </a:tc>
                <a:tc>
                  <a:txBody>
                    <a:bodyPr/>
                    <a:lstStyle/>
                    <a:p>
                      <a:endParaRPr lang="en-US" sz="2200" dirty="0"/>
                    </a:p>
                  </a:txBody>
                  <a:tcPr/>
                </a:tc>
              </a:tr>
            </a:tbl>
          </a:graphicData>
        </a:graphic>
      </p:graphicFrame>
      <p:sp>
        <p:nvSpPr>
          <p:cNvPr id="6"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0"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noChangeArrowheads="1"/>
          </p:cNvSpPr>
          <p:nvPr>
            <p:ph type="title"/>
          </p:nvPr>
        </p:nvSpPr>
        <p:spPr/>
        <p:txBody>
          <a:bodyPr/>
          <a:lstStyle/>
          <a:p>
            <a:r>
              <a:rPr lang="en-US" altLang="zh-CN" sz="3200" b="1" smtClean="0">
                <a:ea typeface="宋体" charset="-122"/>
              </a:rPr>
              <a:t>Conclusion</a:t>
            </a:r>
            <a:endParaRPr lang="zh-CN" altLang="en-US" sz="3200" smtClean="0">
              <a:ea typeface="宋体" charset="-122"/>
            </a:endParaRPr>
          </a:p>
        </p:txBody>
      </p:sp>
      <p:sp>
        <p:nvSpPr>
          <p:cNvPr id="17411" name="内容占位符 1"/>
          <p:cNvSpPr>
            <a:spLocks noGrp="1"/>
          </p:cNvSpPr>
          <p:nvPr>
            <p:ph idx="1"/>
          </p:nvPr>
        </p:nvSpPr>
        <p:spPr>
          <a:xfrm>
            <a:off x="609600" y="1828800"/>
            <a:ext cx="7772400" cy="4114800"/>
          </a:xfrm>
        </p:spPr>
        <p:txBody>
          <a:bodyPr/>
          <a:lstStyle/>
          <a:p>
            <a:pPr>
              <a:lnSpc>
                <a:spcPct val="80000"/>
              </a:lnSpc>
              <a:spcBef>
                <a:spcPts val="1200"/>
              </a:spcBef>
            </a:pPr>
            <a:r>
              <a:rPr lang="en-US" altLang="zh-CN" sz="2400" dirty="0" smtClean="0">
                <a:ea typeface="宋体" charset="-122"/>
              </a:rPr>
              <a:t>PHY proposal based on wideband FSK</a:t>
            </a:r>
          </a:p>
          <a:p>
            <a:pPr>
              <a:lnSpc>
                <a:spcPct val="80000"/>
              </a:lnSpc>
              <a:spcBef>
                <a:spcPts val="1200"/>
              </a:spcBef>
            </a:pPr>
            <a:r>
              <a:rPr lang="en-US" altLang="zh-CN" sz="2400" dirty="0" smtClean="0">
                <a:ea typeface="宋体" charset="-122"/>
              </a:rPr>
              <a:t>Wideband FSK lowers the required phase noise specs of the oscillator </a:t>
            </a:r>
          </a:p>
          <a:p>
            <a:pPr>
              <a:lnSpc>
                <a:spcPct val="80000"/>
              </a:lnSpc>
              <a:spcBef>
                <a:spcPts val="1200"/>
              </a:spcBef>
            </a:pPr>
            <a:r>
              <a:rPr lang="en-US" altLang="zh-CN" sz="2400" dirty="0" smtClean="0">
                <a:ea typeface="宋体" charset="-122"/>
              </a:rPr>
              <a:t>Oscillator is a major power consumer. With reduced phase nose specs, the power consumption can be lowered significantly.</a:t>
            </a:r>
          </a:p>
          <a:p>
            <a:pPr>
              <a:lnSpc>
                <a:spcPct val="80000"/>
              </a:lnSpc>
              <a:spcBef>
                <a:spcPts val="1200"/>
              </a:spcBef>
            </a:pPr>
            <a:r>
              <a:rPr lang="en-US" altLang="zh-CN" sz="2400" dirty="0" smtClean="0">
                <a:ea typeface="宋体" charset="-122"/>
              </a:rPr>
              <a:t>Reduced phase noise specs enables the use of ring oscillators</a:t>
            </a:r>
          </a:p>
          <a:p>
            <a:pPr>
              <a:lnSpc>
                <a:spcPct val="80000"/>
              </a:lnSpc>
              <a:spcBef>
                <a:spcPts val="1200"/>
              </a:spcBef>
            </a:pPr>
            <a:r>
              <a:rPr lang="en-US" altLang="zh-CN" sz="2400" dirty="0" smtClean="0">
                <a:ea typeface="宋体" charset="-122"/>
              </a:rPr>
              <a:t>A frequency feedback loop is needed for robustness of the ring oscillator</a:t>
            </a:r>
          </a:p>
        </p:txBody>
      </p:sp>
      <p:sp>
        <p:nvSpPr>
          <p:cNvPr id="5" name="灯片编号占位符 4"/>
          <p:cNvSpPr>
            <a:spLocks noGrp="1"/>
          </p:cNvSpPr>
          <p:nvPr>
            <p:ph type="sldNum" sz="quarter" idx="12"/>
          </p:nvPr>
        </p:nvSpPr>
        <p:spPr/>
        <p:txBody>
          <a:bodyPr/>
          <a:lstStyle/>
          <a:p>
            <a:r>
              <a:rPr lang="en-US"/>
              <a:t>Slide </a:t>
            </a:r>
            <a:fld id="{13DBA84E-C7E9-4532-B84C-61077701A860}" type="slidenum">
              <a:rPr lang="en-US"/>
              <a:pPr/>
              <a:t>17</a:t>
            </a:fld>
            <a:endParaRPr lang="en-US"/>
          </a:p>
        </p:txBody>
      </p:sp>
      <p:sp>
        <p:nvSpPr>
          <p:cNvPr id="7"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152400" y="1752600"/>
            <a:ext cx="4325938" cy="4535488"/>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4495800" y="1371600"/>
            <a:ext cx="3497263" cy="4572000"/>
          </a:xfrm>
          <a:prstGeom prst="rect">
            <a:avLst/>
          </a:prstGeom>
          <a:noFill/>
          <a:ln w="9525">
            <a:noFill/>
            <a:miter lim="800000"/>
            <a:headEnd/>
            <a:tailEnd/>
          </a:ln>
        </p:spPr>
      </p:pic>
      <p:sp>
        <p:nvSpPr>
          <p:cNvPr id="17413" name="Title 1"/>
          <p:cNvSpPr>
            <a:spLocks noGrp="1"/>
          </p:cNvSpPr>
          <p:nvPr>
            <p:ph type="title"/>
          </p:nvPr>
        </p:nvSpPr>
        <p:spPr>
          <a:xfrm>
            <a:off x="685800" y="685800"/>
            <a:ext cx="7772400" cy="685800"/>
          </a:xfrm>
        </p:spPr>
        <p:txBody>
          <a:bodyPr/>
          <a:lstStyle/>
          <a:p>
            <a:pPr eaLnBrk="1" hangingPunct="1"/>
            <a:r>
              <a:rPr lang="en-US" dirty="0" smtClean="0"/>
              <a:t>Body Vital Signs Monitoring Systems</a:t>
            </a:r>
          </a:p>
        </p:txBody>
      </p:sp>
      <p:sp>
        <p:nvSpPr>
          <p:cNvPr id="17414" name="Footer Placeholder 3"/>
          <p:cNvSpPr>
            <a:spLocks noGrp="1"/>
          </p:cNvSpPr>
          <p:nvPr>
            <p:ph type="ftr" sz="quarter" idx="10"/>
          </p:nvPr>
        </p:nvSpPr>
        <p:spPr>
          <a:noFill/>
        </p:spPr>
        <p:txBody>
          <a:bodyPr/>
          <a:lstStyle/>
          <a:p>
            <a:r>
              <a:rPr lang="nl-NL" smtClean="0">
                <a:latin typeface="Arial" pitchFamily="34" charset="0"/>
              </a:rPr>
              <a:t>MsM TU/e</a:t>
            </a:r>
          </a:p>
        </p:txBody>
      </p:sp>
      <p:sp>
        <p:nvSpPr>
          <p:cNvPr id="10" name="Slide Number Placeholder 3"/>
          <p:cNvSpPr>
            <a:spLocks noGrp="1"/>
          </p:cNvSpPr>
          <p:nvPr>
            <p:ph type="sldNum" sz="quarter" idx="12"/>
          </p:nvPr>
        </p:nvSpPr>
        <p:spPr>
          <a:xfrm>
            <a:off x="4344988" y="6475413"/>
            <a:ext cx="530225" cy="182562"/>
          </a:xfrm>
          <a:noFill/>
        </p:spPr>
        <p:txBody>
          <a:bodyPr/>
          <a:lstStyle/>
          <a:p>
            <a:r>
              <a:rPr lang="en-US" altLang="zh-CN"/>
              <a:t>Slide </a:t>
            </a:r>
            <a:fld id="{23FF1C1B-DC22-4BC4-850F-478FCC36F426}" type="slidenum">
              <a:rPr lang="en-US" altLang="zh-CN"/>
              <a:pPr/>
              <a:t>2</a:t>
            </a:fld>
            <a:endParaRPr lang="en-US" altLang="zh-CN"/>
          </a:p>
        </p:txBody>
      </p:sp>
      <p:sp>
        <p:nvSpPr>
          <p:cNvPr id="11"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descr="RTEmagicC_BAN_jpg.jpg"/>
          <p:cNvPicPr>
            <a:picLocks noChangeAspect="1"/>
          </p:cNvPicPr>
          <p:nvPr/>
        </p:nvPicPr>
        <p:blipFill>
          <a:blip r:embed="rId3" cstate="print"/>
          <a:stretch>
            <a:fillRect/>
          </a:stretch>
        </p:blipFill>
        <p:spPr bwMode="auto">
          <a:xfrm>
            <a:off x="6625070" y="2133600"/>
            <a:ext cx="2424545" cy="3200400"/>
          </a:xfrm>
          <a:prstGeom prst="rect">
            <a:avLst/>
          </a:prstGeom>
          <a:noFill/>
          <a:ln w="9525">
            <a:noFill/>
            <a:miter lim="800000"/>
            <a:headEnd/>
            <a:tailEnd/>
          </a:ln>
        </p:spPr>
      </p:pic>
      <p:sp>
        <p:nvSpPr>
          <p:cNvPr id="12291" name="Title 1"/>
          <p:cNvSpPr>
            <a:spLocks noGrp="1"/>
          </p:cNvSpPr>
          <p:nvPr>
            <p:ph type="title"/>
          </p:nvPr>
        </p:nvSpPr>
        <p:spPr/>
        <p:txBody>
          <a:bodyPr/>
          <a:lstStyle/>
          <a:p>
            <a:r>
              <a:rPr lang="en-US" dirty="0" smtClean="0"/>
              <a:t>Wireless Body Area Networks</a:t>
            </a:r>
          </a:p>
        </p:txBody>
      </p:sp>
      <p:sp>
        <p:nvSpPr>
          <p:cNvPr id="12292" name="Content Placeholder 2"/>
          <p:cNvSpPr>
            <a:spLocks noGrp="1"/>
          </p:cNvSpPr>
          <p:nvPr>
            <p:ph idx="1"/>
          </p:nvPr>
        </p:nvSpPr>
        <p:spPr>
          <a:xfrm>
            <a:off x="152400" y="2286000"/>
            <a:ext cx="7772400" cy="4114800"/>
          </a:xfrm>
        </p:spPr>
        <p:txBody>
          <a:bodyPr/>
          <a:lstStyle/>
          <a:p>
            <a:r>
              <a:rPr lang="en-US" sz="2400" dirty="0" smtClean="0"/>
              <a:t>Short distance &lt; 5m</a:t>
            </a:r>
          </a:p>
          <a:p>
            <a:r>
              <a:rPr lang="en-US" sz="2400" dirty="0" smtClean="0"/>
              <a:t>Asymmetric network</a:t>
            </a:r>
          </a:p>
          <a:p>
            <a:pPr lvl="1"/>
            <a:r>
              <a:rPr lang="en-US" sz="2000" dirty="0" smtClean="0"/>
              <a:t>Master node: high power, synchronization</a:t>
            </a:r>
          </a:p>
          <a:p>
            <a:pPr lvl="1"/>
            <a:r>
              <a:rPr lang="en-US" sz="2000" dirty="0" smtClean="0"/>
              <a:t>Sensor node: low power, less processing</a:t>
            </a:r>
          </a:p>
          <a:p>
            <a:pPr lvl="2"/>
            <a:r>
              <a:rPr lang="en-US" sz="1800" dirty="0" smtClean="0"/>
              <a:t>Receiver: relaxed specifications by</a:t>
            </a:r>
          </a:p>
          <a:p>
            <a:pPr lvl="2">
              <a:buNone/>
            </a:pPr>
            <a:r>
              <a:rPr lang="en-US" sz="1800" dirty="0" smtClean="0"/>
              <a:t> simple modulation: </a:t>
            </a:r>
            <a:r>
              <a:rPr lang="en-US" sz="1600" dirty="0" smtClean="0"/>
              <a:t>enabling low-power operation</a:t>
            </a:r>
          </a:p>
          <a:p>
            <a:pPr lvl="2"/>
            <a:r>
              <a:rPr lang="en-US" sz="1600" dirty="0" smtClean="0"/>
              <a:t>Proposing low data-rate PHY mode: e.g. 50 kbps</a:t>
            </a:r>
          </a:p>
        </p:txBody>
      </p:sp>
      <p:sp>
        <p:nvSpPr>
          <p:cNvPr id="7"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8"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dirty="0" smtClean="0"/>
              <a:t>When to activate medical sensors on body</a:t>
            </a:r>
          </a:p>
        </p:txBody>
      </p:sp>
      <p:sp>
        <p:nvSpPr>
          <p:cNvPr id="13315" name="Content Placeholder 2"/>
          <p:cNvSpPr>
            <a:spLocks noGrp="1"/>
          </p:cNvSpPr>
          <p:nvPr>
            <p:ph idx="1"/>
          </p:nvPr>
        </p:nvSpPr>
        <p:spPr/>
        <p:txBody>
          <a:bodyPr/>
          <a:lstStyle/>
          <a:p>
            <a:r>
              <a:rPr lang="en-US" sz="2800" dirty="0" smtClean="0"/>
              <a:t>Sensor node in deep sleep to save energy</a:t>
            </a:r>
          </a:p>
          <a:p>
            <a:pPr marL="342900" lvl="1" indent="-342900">
              <a:buFontTx/>
              <a:buChar char="•"/>
            </a:pPr>
            <a:r>
              <a:rPr lang="nl-NL" dirty="0" smtClean="0"/>
              <a:t>Sensor node </a:t>
            </a:r>
            <a:r>
              <a:rPr lang="nl-NL" dirty="0" err="1" smtClean="0"/>
              <a:t>knows</a:t>
            </a:r>
            <a:r>
              <a:rPr lang="nl-NL" dirty="0" smtClean="0"/>
              <a:t> </a:t>
            </a:r>
            <a:r>
              <a:rPr lang="nl-NL" dirty="0" err="1" smtClean="0"/>
              <a:t>when</a:t>
            </a:r>
            <a:r>
              <a:rPr lang="nl-NL" dirty="0" smtClean="0"/>
              <a:t> to </a:t>
            </a:r>
            <a:r>
              <a:rPr lang="nl-NL" dirty="0" err="1" smtClean="0"/>
              <a:t>transmit</a:t>
            </a:r>
            <a:r>
              <a:rPr lang="nl-NL" dirty="0" smtClean="0"/>
              <a:t> -&gt; </a:t>
            </a:r>
            <a:r>
              <a:rPr lang="nl-NL" dirty="0" err="1" smtClean="0"/>
              <a:t>transmitter</a:t>
            </a:r>
            <a:r>
              <a:rPr lang="nl-NL" dirty="0" smtClean="0"/>
              <a:t> </a:t>
            </a:r>
            <a:r>
              <a:rPr lang="nl-NL" dirty="0" err="1" smtClean="0"/>
              <a:t>only</a:t>
            </a:r>
            <a:r>
              <a:rPr lang="nl-NL" dirty="0" smtClean="0"/>
              <a:t> </a:t>
            </a:r>
            <a:r>
              <a:rPr lang="nl-NL" dirty="0" err="1" smtClean="0"/>
              <a:t>on</a:t>
            </a:r>
            <a:r>
              <a:rPr lang="nl-NL" dirty="0" smtClean="0"/>
              <a:t> </a:t>
            </a:r>
            <a:r>
              <a:rPr lang="nl-NL" dirty="0" err="1" smtClean="0"/>
              <a:t>when</a:t>
            </a:r>
            <a:r>
              <a:rPr lang="nl-NL" dirty="0" smtClean="0"/>
              <a:t> </a:t>
            </a:r>
            <a:r>
              <a:rPr lang="nl-NL" dirty="0" err="1" smtClean="0"/>
              <a:t>needed</a:t>
            </a:r>
            <a:endParaRPr lang="en-US" sz="2800" dirty="0" smtClean="0"/>
          </a:p>
          <a:p>
            <a:r>
              <a:rPr lang="en-US" sz="2800" dirty="0" smtClean="0"/>
              <a:t>Only needs to be synchronized before transmission</a:t>
            </a:r>
          </a:p>
          <a:p>
            <a:r>
              <a:rPr lang="en-US" sz="2800" dirty="0" smtClean="0"/>
              <a:t>Receiver listens for master control signal</a:t>
            </a:r>
          </a:p>
          <a:p>
            <a:r>
              <a:rPr lang="en-US" sz="2800" dirty="0" smtClean="0"/>
              <a:t>Sensor node needs to be very low power</a:t>
            </a:r>
          </a:p>
          <a:p>
            <a:r>
              <a:rPr lang="en-US" sz="2800" dirty="0" smtClean="0"/>
              <a:t>Sensor listening can be duty cycled for further lowering power consumption</a:t>
            </a:r>
          </a:p>
        </p:txBody>
      </p:sp>
      <p:sp>
        <p:nvSpPr>
          <p:cNvPr id="6"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9"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533400"/>
            <a:ext cx="7772400" cy="1066800"/>
          </a:xfrm>
        </p:spPr>
        <p:txBody>
          <a:bodyPr>
            <a:normAutofit/>
          </a:bodyPr>
          <a:lstStyle/>
          <a:p>
            <a:pPr eaLnBrk="1" hangingPunct="1"/>
            <a:r>
              <a:rPr lang="en-US" sz="2800" dirty="0" smtClean="0"/>
              <a:t>Example of Zero-IF  RX architecture</a:t>
            </a:r>
          </a:p>
        </p:txBody>
      </p:sp>
      <p:sp>
        <p:nvSpPr>
          <p:cNvPr id="24579" name="Content Placeholder 6"/>
          <p:cNvSpPr>
            <a:spLocks noGrp="1"/>
          </p:cNvSpPr>
          <p:nvPr>
            <p:ph idx="1"/>
          </p:nvPr>
        </p:nvSpPr>
        <p:spPr>
          <a:xfrm>
            <a:off x="387546" y="1243896"/>
            <a:ext cx="8280400" cy="4797425"/>
          </a:xfrm>
        </p:spPr>
        <p:txBody>
          <a:bodyPr/>
          <a:lstStyle/>
          <a:p>
            <a:pPr eaLnBrk="1" hangingPunct="1"/>
            <a:r>
              <a:rPr lang="en-US" sz="2800" dirty="0" smtClean="0"/>
              <a:t>Simple / low power architecture</a:t>
            </a:r>
          </a:p>
          <a:p>
            <a:pPr eaLnBrk="1" hangingPunct="1"/>
            <a:r>
              <a:rPr lang="en-US" sz="2800" dirty="0" smtClean="0"/>
              <a:t>Power consumption</a:t>
            </a:r>
          </a:p>
          <a:p>
            <a:pPr lvl="2" eaLnBrk="1" hangingPunct="1"/>
            <a:r>
              <a:rPr lang="en-US" sz="2000" dirty="0" smtClean="0"/>
              <a:t>Can be reduced by designing for relaxed specifications of oscillator phase noise : ring oscillator</a:t>
            </a:r>
          </a:p>
          <a:p>
            <a:pPr lvl="2" eaLnBrk="1" hangingPunct="1"/>
            <a:endParaRPr lang="en-US" sz="2000" dirty="0" smtClean="0"/>
          </a:p>
          <a:p>
            <a:pPr lvl="2" eaLnBrk="1" hangingPunct="1"/>
            <a:endParaRPr lang="en-US" sz="2000" dirty="0" smtClean="0"/>
          </a:p>
          <a:p>
            <a:pPr lvl="1" eaLnBrk="1" hangingPunct="1">
              <a:buFontTx/>
              <a:buNone/>
            </a:pPr>
            <a:endParaRPr lang="en-US" sz="2400" dirty="0" smtClean="0"/>
          </a:p>
          <a:p>
            <a:pPr eaLnBrk="1" hangingPunct="1"/>
            <a:endParaRPr lang="en-US" sz="2800" dirty="0" smtClean="0"/>
          </a:p>
          <a:p>
            <a:pPr eaLnBrk="1" hangingPunct="1"/>
            <a:endParaRPr lang="en-US" sz="2800" dirty="0" smtClean="0"/>
          </a:p>
          <a:p>
            <a:pPr eaLnBrk="1" hangingPunct="1"/>
            <a:r>
              <a:rPr lang="en-US" sz="2800" dirty="0" smtClean="0"/>
              <a:t>Challenges</a:t>
            </a:r>
          </a:p>
          <a:p>
            <a:pPr lvl="2" eaLnBrk="1" hangingPunct="1"/>
            <a:r>
              <a:rPr lang="en-US" sz="2000" dirty="0" smtClean="0"/>
              <a:t>LO feed-through</a:t>
            </a:r>
          </a:p>
          <a:p>
            <a:pPr lvl="2" eaLnBrk="1" hangingPunct="1"/>
            <a:r>
              <a:rPr lang="en-US" sz="2000" dirty="0" smtClean="0"/>
              <a:t>Low frequency noise</a:t>
            </a:r>
          </a:p>
          <a:p>
            <a:pPr lvl="1" eaLnBrk="1" hangingPunct="1"/>
            <a:endParaRPr lang="en-US" sz="2400" dirty="0" smtClean="0"/>
          </a:p>
        </p:txBody>
      </p:sp>
      <p:pic>
        <p:nvPicPr>
          <p:cNvPr id="21508" name="Content Placeholder 9" descr="topology.png"/>
          <p:cNvPicPr>
            <a:picLocks noGrp="1" noChangeAspect="1"/>
          </p:cNvPicPr>
          <p:nvPr>
            <p:ph sz="half" idx="4294967295"/>
          </p:nvPr>
        </p:nvPicPr>
        <p:blipFill>
          <a:blip r:embed="rId3" cstate="print"/>
          <a:srcRect/>
          <a:stretch>
            <a:fillRect/>
          </a:stretch>
        </p:blipFill>
        <p:spPr>
          <a:xfrm>
            <a:off x="3114266" y="3609306"/>
            <a:ext cx="5916612" cy="2438400"/>
          </a:xfrm>
        </p:spPr>
      </p:pic>
      <p:cxnSp>
        <p:nvCxnSpPr>
          <p:cNvPr id="8" name="Straight Arrow Connector 7"/>
          <p:cNvCxnSpPr/>
          <p:nvPr/>
        </p:nvCxnSpPr>
        <p:spPr>
          <a:xfrm rot="10800000">
            <a:off x="5715000" y="3352800"/>
            <a:ext cx="4572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584" name="TextBox 8"/>
          <p:cNvSpPr txBox="1">
            <a:spLocks noChangeArrowheads="1"/>
          </p:cNvSpPr>
          <p:nvPr/>
        </p:nvSpPr>
        <p:spPr bwMode="auto">
          <a:xfrm>
            <a:off x="3825240" y="3251200"/>
            <a:ext cx="2057400" cy="400110"/>
          </a:xfrm>
          <a:prstGeom prst="rect">
            <a:avLst/>
          </a:prstGeom>
          <a:noFill/>
          <a:ln w="9525">
            <a:noFill/>
            <a:miter lim="800000"/>
            <a:headEnd/>
            <a:tailEnd/>
          </a:ln>
        </p:spPr>
        <p:txBody>
          <a:bodyPr wrap="square">
            <a:spAutoFit/>
          </a:bodyPr>
          <a:lstStyle/>
          <a:p>
            <a:r>
              <a:rPr lang="en-US" sz="2000" dirty="0"/>
              <a:t>LO feed-through</a:t>
            </a:r>
          </a:p>
        </p:txBody>
      </p:sp>
      <p:sp>
        <p:nvSpPr>
          <p:cNvPr id="10" name="Oval 9"/>
          <p:cNvSpPr/>
          <p:nvPr/>
        </p:nvSpPr>
        <p:spPr>
          <a:xfrm>
            <a:off x="5867400" y="3581400"/>
            <a:ext cx="1814285"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4" name="灯片编号占位符 3"/>
          <p:cNvSpPr>
            <a:spLocks noGrp="1"/>
          </p:cNvSpPr>
          <p:nvPr>
            <p:ph type="sldNum" sz="quarter" idx="12"/>
          </p:nvPr>
        </p:nvSpPr>
        <p:spPr>
          <a:xfrm>
            <a:off x="4344988" y="6475413"/>
            <a:ext cx="530225" cy="182562"/>
          </a:xfrm>
        </p:spPr>
        <p:txBody>
          <a:bodyPr/>
          <a:lstStyle/>
          <a:p>
            <a:r>
              <a:rPr lang="en-US" dirty="0"/>
              <a:t>Slide </a:t>
            </a:r>
            <a:fld id="{767B0FDD-AC90-414F-B25B-49D1545B2806}" type="slidenum">
              <a:rPr lang="en-US"/>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10" end="1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Low Power Oscillator</a:t>
            </a:r>
          </a:p>
        </p:txBody>
      </p:sp>
      <p:sp>
        <p:nvSpPr>
          <p:cNvPr id="2052" name="Content Placeholder 7"/>
          <p:cNvSpPr>
            <a:spLocks noGrp="1"/>
          </p:cNvSpPr>
          <p:nvPr>
            <p:ph idx="1"/>
          </p:nvPr>
        </p:nvSpPr>
        <p:spPr>
          <a:xfrm>
            <a:off x="533400" y="1524000"/>
            <a:ext cx="7772400" cy="4114800"/>
          </a:xfrm>
        </p:spPr>
        <p:txBody>
          <a:bodyPr/>
          <a:lstStyle/>
          <a:p>
            <a:r>
              <a:rPr lang="en-US" dirty="0" smtClean="0"/>
              <a:t>Phase noise is an important design constraint</a:t>
            </a:r>
          </a:p>
          <a:p>
            <a:r>
              <a:rPr lang="en-US" dirty="0" err="1" smtClean="0"/>
              <a:t>Leeson</a:t>
            </a:r>
            <a:r>
              <a:rPr lang="en-US" dirty="0" smtClean="0"/>
              <a:t>:</a:t>
            </a:r>
          </a:p>
          <a:p>
            <a:endParaRPr lang="en-US" dirty="0" smtClean="0"/>
          </a:p>
          <a:p>
            <a:r>
              <a:rPr lang="en-US" dirty="0" smtClean="0"/>
              <a:t>Decrease power- increase phase noise</a:t>
            </a:r>
          </a:p>
          <a:p>
            <a:r>
              <a:rPr lang="en-US" dirty="0" smtClean="0"/>
              <a:t>Different oscillator types</a:t>
            </a:r>
          </a:p>
          <a:p>
            <a:pPr lvl="1"/>
            <a:r>
              <a:rPr lang="en-US" dirty="0" smtClean="0"/>
              <a:t>LC oscillator</a:t>
            </a:r>
          </a:p>
          <a:p>
            <a:pPr lvl="1"/>
            <a:r>
              <a:rPr lang="en-US" dirty="0" smtClean="0"/>
              <a:t>Ring oscillator</a:t>
            </a:r>
          </a:p>
          <a:p>
            <a:endParaRPr lang="en-US" dirty="0" smtClean="0"/>
          </a:p>
          <a:p>
            <a:endParaRPr lang="en-US" dirty="0" smtClean="0"/>
          </a:p>
        </p:txBody>
      </p:sp>
      <p:sp>
        <p:nvSpPr>
          <p:cNvPr id="2053" name="Footer Placeholder 4"/>
          <p:cNvSpPr>
            <a:spLocks noGrp="1"/>
          </p:cNvSpPr>
          <p:nvPr>
            <p:ph type="ftr" sz="quarter" idx="10"/>
          </p:nvPr>
        </p:nvSpPr>
        <p:spPr>
          <a:noFill/>
        </p:spPr>
        <p:txBody>
          <a:bodyPr/>
          <a:lstStyle/>
          <a:p>
            <a:r>
              <a:rPr lang="nl-NL" smtClean="0">
                <a:latin typeface="Arial" pitchFamily="34" charset="0"/>
              </a:rPr>
              <a:t>MsM TU/e</a:t>
            </a:r>
          </a:p>
        </p:txBody>
      </p:sp>
      <p:graphicFrame>
        <p:nvGraphicFramePr>
          <p:cNvPr id="2050" name="Object 2"/>
          <p:cNvGraphicFramePr>
            <a:graphicFrameLocks noChangeAspect="1"/>
          </p:cNvGraphicFramePr>
          <p:nvPr/>
        </p:nvGraphicFramePr>
        <p:xfrm>
          <a:off x="2895600" y="2895600"/>
          <a:ext cx="2724150" cy="955675"/>
        </p:xfrm>
        <a:graphic>
          <a:graphicData uri="http://schemas.openxmlformats.org/presentationml/2006/ole">
            <p:oleObj spid="_x0000_s35842" name="Equation" r:id="rId4" imgW="1447560" imgH="507960" progId="Equation.3">
              <p:embed/>
            </p:oleObj>
          </a:graphicData>
        </a:graphic>
      </p:graphicFrame>
      <p:sp>
        <p:nvSpPr>
          <p:cNvPr id="8"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9" name="Slide Number Placeholder 3"/>
          <p:cNvSpPr>
            <a:spLocks noGrp="1"/>
          </p:cNvSpPr>
          <p:nvPr>
            <p:ph type="sldNum" sz="quarter" idx="12"/>
          </p:nvPr>
        </p:nvSpPr>
        <p:spPr>
          <a:xfrm>
            <a:off x="4344988" y="6475413"/>
            <a:ext cx="530225" cy="182562"/>
          </a:xfrm>
          <a:noFill/>
        </p:spPr>
        <p:txBody>
          <a:bodyPr/>
          <a:lstStyle/>
          <a:p>
            <a:r>
              <a:rPr lang="en-US" altLang="zh-CN"/>
              <a:t>Slide </a:t>
            </a:r>
            <a:fld id="{23FF1C1B-DC22-4BC4-850F-478FCC36F426}" type="slidenum">
              <a:rPr lang="en-US" altLang="zh-CN"/>
              <a:pPr/>
              <a:t>6</a:t>
            </a:fld>
            <a:endParaRPr lang="en-US" altLang="zh-CN"/>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685800"/>
            <a:ext cx="7772400" cy="609600"/>
          </a:xfrm>
        </p:spPr>
        <p:txBody>
          <a:bodyPr/>
          <a:lstStyle/>
          <a:p>
            <a:r>
              <a:rPr lang="en-US" dirty="0" smtClean="0"/>
              <a:t>Low Power Oscillator - LC</a:t>
            </a:r>
          </a:p>
        </p:txBody>
      </p:sp>
      <p:sp>
        <p:nvSpPr>
          <p:cNvPr id="3" name="Content Placeholder 2"/>
          <p:cNvSpPr>
            <a:spLocks noGrp="1"/>
          </p:cNvSpPr>
          <p:nvPr>
            <p:ph idx="1"/>
          </p:nvPr>
        </p:nvSpPr>
        <p:spPr>
          <a:xfrm>
            <a:off x="457200" y="1219200"/>
            <a:ext cx="7994650" cy="1371600"/>
          </a:xfrm>
        </p:spPr>
        <p:txBody>
          <a:bodyPr/>
          <a:lstStyle/>
          <a:p>
            <a:r>
              <a:rPr lang="en-US" sz="2800" dirty="0" smtClean="0"/>
              <a:t>Tuned tank</a:t>
            </a:r>
          </a:p>
          <a:p>
            <a:r>
              <a:rPr lang="en-US" sz="2800" dirty="0" smtClean="0"/>
              <a:t>Power needed to compensate tank losses</a:t>
            </a:r>
          </a:p>
          <a:p>
            <a:r>
              <a:rPr lang="en-US" sz="2800" dirty="0" smtClean="0"/>
              <a:t>Power limited by maximal Q (loss) &amp; L</a:t>
            </a:r>
          </a:p>
        </p:txBody>
      </p:sp>
      <p:sp>
        <p:nvSpPr>
          <p:cNvPr id="30724" name="Footer Placeholder 3"/>
          <p:cNvSpPr>
            <a:spLocks noGrp="1"/>
          </p:cNvSpPr>
          <p:nvPr>
            <p:ph type="ftr" sz="quarter" idx="10"/>
          </p:nvPr>
        </p:nvSpPr>
        <p:spPr>
          <a:noFill/>
        </p:spPr>
        <p:txBody>
          <a:bodyPr/>
          <a:lstStyle/>
          <a:p>
            <a:r>
              <a:rPr lang="nl-NL" smtClean="0">
                <a:latin typeface="Arial" pitchFamily="34" charset="0"/>
              </a:rPr>
              <a:t>MsM TU/e</a:t>
            </a:r>
          </a:p>
        </p:txBody>
      </p:sp>
      <p:pic>
        <p:nvPicPr>
          <p:cNvPr id="30727" name="Picture 6" descr="osc_lc_stage.png"/>
          <p:cNvPicPr>
            <a:picLocks noChangeAspect="1"/>
          </p:cNvPicPr>
          <p:nvPr/>
        </p:nvPicPr>
        <p:blipFill>
          <a:blip r:embed="rId3" cstate="print"/>
          <a:srcRect/>
          <a:stretch>
            <a:fillRect/>
          </a:stretch>
        </p:blipFill>
        <p:spPr bwMode="auto">
          <a:xfrm>
            <a:off x="381000" y="3128963"/>
            <a:ext cx="2514600" cy="3328987"/>
          </a:xfrm>
          <a:prstGeom prst="rect">
            <a:avLst/>
          </a:prstGeom>
          <a:noFill/>
          <a:ln w="9525">
            <a:noFill/>
            <a:miter lim="800000"/>
            <a:headEnd/>
            <a:tailEnd/>
          </a:ln>
        </p:spPr>
      </p:pic>
      <p:sp>
        <p:nvSpPr>
          <p:cNvPr id="8" name="Oval 7"/>
          <p:cNvSpPr/>
          <p:nvPr/>
        </p:nvSpPr>
        <p:spPr>
          <a:xfrm>
            <a:off x="685800" y="3048000"/>
            <a:ext cx="20574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descr="osc_LC_Q.png"/>
          <p:cNvPicPr>
            <a:picLocks noChangeAspect="1"/>
          </p:cNvPicPr>
          <p:nvPr/>
        </p:nvPicPr>
        <p:blipFill>
          <a:blip r:embed="rId4" cstate="print"/>
          <a:srcRect/>
          <a:stretch>
            <a:fillRect/>
          </a:stretch>
        </p:blipFill>
        <p:spPr bwMode="auto">
          <a:xfrm>
            <a:off x="3576638" y="3200400"/>
            <a:ext cx="5146675" cy="2590800"/>
          </a:xfrm>
          <a:prstGeom prst="rect">
            <a:avLst/>
          </a:prstGeom>
          <a:noFill/>
          <a:ln w="9525">
            <a:noFill/>
            <a:miter lim="800000"/>
            <a:headEnd/>
            <a:tailEnd/>
          </a:ln>
        </p:spPr>
      </p:pic>
      <p:sp>
        <p:nvSpPr>
          <p:cNvPr id="10"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1" name="Slide Number Placeholder 3"/>
          <p:cNvSpPr>
            <a:spLocks noGrp="1"/>
          </p:cNvSpPr>
          <p:nvPr>
            <p:ph type="sldNum" sz="quarter" idx="12"/>
          </p:nvPr>
        </p:nvSpPr>
        <p:spPr>
          <a:xfrm>
            <a:off x="4344988" y="6475413"/>
            <a:ext cx="530225" cy="182562"/>
          </a:xfrm>
          <a:noFill/>
        </p:spPr>
        <p:txBody>
          <a:bodyPr/>
          <a:lstStyle/>
          <a:p>
            <a:r>
              <a:rPr lang="en-US" altLang="zh-CN"/>
              <a:t>Slide </a:t>
            </a:r>
            <a:fld id="{23FF1C1B-DC22-4BC4-850F-478FCC36F426}" type="slidenum">
              <a:rPr lang="en-US" altLang="zh-CN"/>
              <a:pPr/>
              <a:t>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Low Power Oscillator - Ring</a:t>
            </a:r>
          </a:p>
        </p:txBody>
      </p:sp>
      <p:sp>
        <p:nvSpPr>
          <p:cNvPr id="31747" name="Content Placeholder 2"/>
          <p:cNvSpPr>
            <a:spLocks noGrp="1"/>
          </p:cNvSpPr>
          <p:nvPr>
            <p:ph idx="1"/>
          </p:nvPr>
        </p:nvSpPr>
        <p:spPr>
          <a:xfrm>
            <a:off x="611188" y="1600200"/>
            <a:ext cx="7994650" cy="1295400"/>
          </a:xfrm>
        </p:spPr>
        <p:txBody>
          <a:bodyPr/>
          <a:lstStyle/>
          <a:p>
            <a:r>
              <a:rPr lang="en-US" sz="2400" dirty="0" smtClean="0"/>
              <a:t>Series (ring) of amplifiers, gain ~ RL</a:t>
            </a:r>
          </a:p>
          <a:p>
            <a:r>
              <a:rPr lang="en-US" sz="2400" dirty="0" smtClean="0"/>
              <a:t>Frequency sensitive to </a:t>
            </a:r>
            <a:r>
              <a:rPr lang="en-US" sz="2400" dirty="0" err="1" smtClean="0"/>
              <a:t>Vdd</a:t>
            </a:r>
            <a:r>
              <a:rPr lang="en-US" sz="2400" dirty="0" smtClean="0"/>
              <a:t>, Temp, …</a:t>
            </a:r>
          </a:p>
          <a:p>
            <a:r>
              <a:rPr lang="en-US" sz="2400" dirty="0" smtClean="0"/>
              <a:t>Power limited by maximal RL / minimal CL</a:t>
            </a:r>
          </a:p>
        </p:txBody>
      </p:sp>
      <p:sp>
        <p:nvSpPr>
          <p:cNvPr id="31748" name="Footer Placeholder 3"/>
          <p:cNvSpPr>
            <a:spLocks noGrp="1"/>
          </p:cNvSpPr>
          <p:nvPr>
            <p:ph type="ftr" sz="quarter" idx="10"/>
          </p:nvPr>
        </p:nvSpPr>
        <p:spPr>
          <a:noFill/>
        </p:spPr>
        <p:txBody>
          <a:bodyPr/>
          <a:lstStyle/>
          <a:p>
            <a:r>
              <a:rPr lang="nl-NL" smtClean="0">
                <a:latin typeface="Arial" pitchFamily="34" charset="0"/>
              </a:rPr>
              <a:t>MsM TU/e</a:t>
            </a:r>
          </a:p>
        </p:txBody>
      </p:sp>
      <p:pic>
        <p:nvPicPr>
          <p:cNvPr id="31751" name="Picture 6" descr="osc_ring_stage.png"/>
          <p:cNvPicPr>
            <a:picLocks noChangeAspect="1"/>
          </p:cNvPicPr>
          <p:nvPr/>
        </p:nvPicPr>
        <p:blipFill>
          <a:blip r:embed="rId3" cstate="print"/>
          <a:srcRect/>
          <a:stretch>
            <a:fillRect/>
          </a:stretch>
        </p:blipFill>
        <p:spPr bwMode="auto">
          <a:xfrm>
            <a:off x="5867400" y="2971800"/>
            <a:ext cx="2705100" cy="2928938"/>
          </a:xfrm>
          <a:prstGeom prst="rect">
            <a:avLst/>
          </a:prstGeom>
          <a:noFill/>
          <a:ln w="9525">
            <a:noFill/>
            <a:miter lim="800000"/>
            <a:headEnd/>
            <a:tailEnd/>
          </a:ln>
        </p:spPr>
      </p:pic>
      <p:pic>
        <p:nvPicPr>
          <p:cNvPr id="31752" name="Picture 7" descr="ring_osc_complete.png"/>
          <p:cNvPicPr>
            <a:picLocks noChangeAspect="1"/>
          </p:cNvPicPr>
          <p:nvPr/>
        </p:nvPicPr>
        <p:blipFill>
          <a:blip r:embed="rId4" cstate="print"/>
          <a:srcRect/>
          <a:stretch>
            <a:fillRect/>
          </a:stretch>
        </p:blipFill>
        <p:spPr bwMode="auto">
          <a:xfrm>
            <a:off x="685800" y="3124200"/>
            <a:ext cx="4419600" cy="2892425"/>
          </a:xfrm>
          <a:prstGeom prst="rect">
            <a:avLst/>
          </a:prstGeom>
          <a:noFill/>
          <a:ln w="9525">
            <a:noFill/>
            <a:miter lim="800000"/>
            <a:headEnd/>
            <a:tailEnd/>
          </a:ln>
        </p:spPr>
      </p:pic>
      <p:sp>
        <p:nvSpPr>
          <p:cNvPr id="9" name="TextBox 8"/>
          <p:cNvSpPr txBox="1">
            <a:spLocks noChangeArrowheads="1"/>
          </p:cNvSpPr>
          <p:nvPr/>
        </p:nvSpPr>
        <p:spPr bwMode="auto">
          <a:xfrm>
            <a:off x="7848600" y="2667000"/>
            <a:ext cx="492125" cy="369888"/>
          </a:xfrm>
          <a:prstGeom prst="rect">
            <a:avLst/>
          </a:prstGeom>
          <a:noFill/>
          <a:ln w="9525">
            <a:noFill/>
            <a:miter lim="800000"/>
            <a:headEnd/>
            <a:tailEnd/>
          </a:ln>
        </p:spPr>
        <p:txBody>
          <a:bodyPr wrap="none">
            <a:spAutoFit/>
          </a:bodyPr>
          <a:lstStyle/>
          <a:p>
            <a:r>
              <a:rPr lang="en-US" b="1"/>
              <a:t>RL</a:t>
            </a:r>
          </a:p>
        </p:txBody>
      </p:sp>
      <p:cxnSp>
        <p:nvCxnSpPr>
          <p:cNvPr id="11" name="Curved Connector 10"/>
          <p:cNvCxnSpPr>
            <a:stCxn id="9" idx="2"/>
          </p:cNvCxnSpPr>
          <p:nvPr/>
        </p:nvCxnSpPr>
        <p:spPr>
          <a:xfrm rot="5400000">
            <a:off x="7089776" y="2576512"/>
            <a:ext cx="544512" cy="146526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9" idx="2"/>
          </p:cNvCxnSpPr>
          <p:nvPr/>
        </p:nvCxnSpPr>
        <p:spPr>
          <a:xfrm rot="5400000">
            <a:off x="7851776" y="3186112"/>
            <a:ext cx="392112" cy="9366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096000" y="2895600"/>
            <a:ext cx="22098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14" name="Slide Number Placeholder 3"/>
          <p:cNvSpPr>
            <a:spLocks noGrp="1"/>
          </p:cNvSpPr>
          <p:nvPr>
            <p:ph type="sldNum" sz="quarter" idx="12"/>
          </p:nvPr>
        </p:nvSpPr>
        <p:spPr>
          <a:xfrm>
            <a:off x="4344988" y="6475413"/>
            <a:ext cx="530225" cy="182562"/>
          </a:xfrm>
          <a:noFill/>
        </p:spPr>
        <p:txBody>
          <a:bodyPr/>
          <a:lstStyle/>
          <a:p>
            <a:r>
              <a:rPr lang="en-US" altLang="zh-CN"/>
              <a:t>Slide </a:t>
            </a:r>
            <a:fld id="{23FF1C1B-DC22-4BC4-850F-478FCC36F426}" type="slidenum">
              <a:rPr lang="en-US" altLang="zh-CN"/>
              <a:pPr/>
              <a:t>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Low Power Oscillator</a:t>
            </a:r>
          </a:p>
        </p:txBody>
      </p:sp>
      <p:sp>
        <p:nvSpPr>
          <p:cNvPr id="32771" name="Content Placeholder 2"/>
          <p:cNvSpPr>
            <a:spLocks noGrp="1"/>
          </p:cNvSpPr>
          <p:nvPr>
            <p:ph idx="1"/>
          </p:nvPr>
        </p:nvSpPr>
        <p:spPr>
          <a:xfrm>
            <a:off x="611188" y="1600200"/>
            <a:ext cx="7994650" cy="1371600"/>
          </a:xfrm>
        </p:spPr>
        <p:txBody>
          <a:bodyPr/>
          <a:lstStyle/>
          <a:p>
            <a:r>
              <a:rPr lang="en-US" sz="2400" dirty="0" smtClean="0"/>
              <a:t>Max </a:t>
            </a:r>
            <a:r>
              <a:rPr lang="en-US" sz="2000" dirty="0" smtClean="0"/>
              <a:t>Q=11</a:t>
            </a:r>
            <a:r>
              <a:rPr lang="en-US" sz="2400" dirty="0" smtClean="0"/>
              <a:t>, L=20nH, </a:t>
            </a:r>
            <a:r>
              <a:rPr lang="en-US" sz="2400" dirty="0" err="1" smtClean="0"/>
              <a:t>Cmin</a:t>
            </a:r>
            <a:r>
              <a:rPr lang="en-US" sz="2400" dirty="0" smtClean="0"/>
              <a:t>=3fF</a:t>
            </a:r>
          </a:p>
          <a:p>
            <a:r>
              <a:rPr lang="en-US" sz="2400" dirty="0" smtClean="0"/>
              <a:t>Higher Phase Noise – Less Power</a:t>
            </a:r>
          </a:p>
          <a:p>
            <a:r>
              <a:rPr lang="en-US" sz="2400" dirty="0" smtClean="0"/>
              <a:t>Technology limits power</a:t>
            </a:r>
          </a:p>
        </p:txBody>
      </p:sp>
      <p:sp>
        <p:nvSpPr>
          <p:cNvPr id="32772" name="Footer Placeholder 3"/>
          <p:cNvSpPr>
            <a:spLocks noGrp="1"/>
          </p:cNvSpPr>
          <p:nvPr>
            <p:ph type="ftr" sz="quarter" idx="10"/>
          </p:nvPr>
        </p:nvSpPr>
        <p:spPr>
          <a:noFill/>
        </p:spPr>
        <p:txBody>
          <a:bodyPr/>
          <a:lstStyle/>
          <a:p>
            <a:r>
              <a:rPr lang="nl-NL" smtClean="0">
                <a:latin typeface="Arial" pitchFamily="34" charset="0"/>
              </a:rPr>
              <a:t>MsM TU/e</a:t>
            </a:r>
          </a:p>
        </p:txBody>
      </p:sp>
      <p:pic>
        <p:nvPicPr>
          <p:cNvPr id="32775" name="Picture 7" descr="pt_load_edit.png"/>
          <p:cNvPicPr>
            <a:picLocks noChangeAspect="1"/>
          </p:cNvPicPr>
          <p:nvPr/>
        </p:nvPicPr>
        <p:blipFill>
          <a:blip r:embed="rId3" cstate="print"/>
          <a:srcRect/>
          <a:stretch>
            <a:fillRect/>
          </a:stretch>
        </p:blipFill>
        <p:spPr bwMode="auto">
          <a:xfrm>
            <a:off x="381000" y="2971800"/>
            <a:ext cx="7426325" cy="3333750"/>
          </a:xfrm>
          <a:prstGeom prst="rect">
            <a:avLst/>
          </a:prstGeom>
          <a:noFill/>
          <a:ln w="9525">
            <a:noFill/>
            <a:miter lim="800000"/>
            <a:headEnd/>
            <a:tailEnd/>
          </a:ln>
        </p:spPr>
      </p:pic>
      <p:sp>
        <p:nvSpPr>
          <p:cNvPr id="8" name="Footer Placeholder 4"/>
          <p:cNvSpPr>
            <a:spLocks noGrp="1"/>
          </p:cNvSpPr>
          <p:nvPr>
            <p:ph type="ftr" sz="quarter" idx="11"/>
          </p:nvPr>
        </p:nvSpPr>
        <p:spPr>
          <a:xfrm>
            <a:off x="5486400" y="6475413"/>
            <a:ext cx="3124200" cy="184666"/>
          </a:xfrm>
          <a:noFill/>
        </p:spPr>
        <p:txBody>
          <a:bodyPr/>
          <a:lstStyle/>
          <a:p>
            <a:r>
              <a:rPr lang="en-US" altLang="zh-CN" dirty="0" smtClean="0">
                <a:ea typeface="宋体" charset="-122"/>
              </a:rPr>
              <a:t>G. Dolmans, M. Lont ; Holst Centre / </a:t>
            </a:r>
            <a:r>
              <a:rPr lang="en-US" altLang="zh-CN" dirty="0" err="1" smtClean="0">
                <a:ea typeface="宋体" charset="-122"/>
              </a:rPr>
              <a:t>Imec</a:t>
            </a:r>
            <a:r>
              <a:rPr lang="en-US" altLang="zh-CN" dirty="0" smtClean="0">
                <a:ea typeface="宋体" charset="-122"/>
              </a:rPr>
              <a:t>-NL</a:t>
            </a:r>
          </a:p>
        </p:txBody>
      </p:sp>
      <p:sp>
        <p:nvSpPr>
          <p:cNvPr id="9" name="Slide Number Placeholder 3"/>
          <p:cNvSpPr>
            <a:spLocks noGrp="1"/>
          </p:cNvSpPr>
          <p:nvPr>
            <p:ph type="sldNum" sz="quarter" idx="12"/>
          </p:nvPr>
        </p:nvSpPr>
        <p:spPr>
          <a:xfrm>
            <a:off x="4344988" y="6475413"/>
            <a:ext cx="530225" cy="182562"/>
          </a:xfrm>
          <a:noFill/>
        </p:spPr>
        <p:txBody>
          <a:bodyPr/>
          <a:lstStyle/>
          <a:p>
            <a:r>
              <a:rPr lang="en-US" altLang="zh-CN" dirty="0"/>
              <a:t>Slide </a:t>
            </a:r>
            <a:fld id="{23FF1C1B-DC22-4BC4-850F-478FCC36F426}" type="slidenum">
              <a:rPr lang="en-US" altLang="zh-CN"/>
              <a:pPr/>
              <a:t>9</a:t>
            </a:fld>
            <a:endParaRPr lang="en-US" altLang="zh-CN"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definecolor{tuered}{rgb}{0.839,0.000,0.290}&#10;\definecolor{tueblue}{rgb}{0.000,0.400,0.800}&#10;\definecolor{tueorange}{rgb}{1.000,0.604,0.000}&#10;\definecolor{tuegreen}{rgb}{0.518,0.824,0.000}&#10;&#10;\begin{align*}&#10;  \textrm{SNR}_o &amp; \approx \rho \left(2\pi \frac{\Delta f}{R_b}\right)^2 \underbrace{\frac{1}{1+(2\pi f_o)^2 c_{vco} \frac{\rho}{R_b}}}_\textrm{Phase Noise}&#10;\end{align*}&#10;&#1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color}&#10;\pagestyle{empty}&#10;\begin{document}&#10;&#10;\definecolor{tuered}{rgb}{0.839,0.000,0.290}&#10;\definecolor{tueblue}{rgb}{0.000,0.400,0.800}&#10;\definecolor{tueorange}{rgb}{1.000,0.604,0.000}&#10;\definecolor{tuegreen}{rgb}{0.518,0.824,0.000}&#10;&#10;\begin{align*}&#10;  \frac{\Delta f}{R_b}&#10;\end{align*}&#10;&#10;&#10;\end{document}"/>
  <p:tag name="IGUANATEXSIZE" val="26"/>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10307</TotalTime>
  <Words>826</Words>
  <Application>Microsoft Office PowerPoint</Application>
  <PresentationFormat>On-screen Show (4:3)</PresentationFormat>
  <Paragraphs>185</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Slide 1</vt:lpstr>
      <vt:lpstr>Body Vital Signs Monitoring Systems</vt:lpstr>
      <vt:lpstr>Wireless Body Area Networks</vt:lpstr>
      <vt:lpstr>When to activate medical sensors on body</vt:lpstr>
      <vt:lpstr>Example of Zero-IF  RX architecture</vt:lpstr>
      <vt:lpstr>Low Power Oscillator</vt:lpstr>
      <vt:lpstr>Low Power Oscillator - LC</vt:lpstr>
      <vt:lpstr>Low Power Oscillator - Ring</vt:lpstr>
      <vt:lpstr>Low Power Oscillator</vt:lpstr>
      <vt:lpstr>Effects of Phase Noise on FSK</vt:lpstr>
      <vt:lpstr>Frequency instability</vt:lpstr>
      <vt:lpstr>Wideband FSK</vt:lpstr>
      <vt:lpstr>Wideband FSK</vt:lpstr>
      <vt:lpstr>Wideband FSK and Phase Noise</vt:lpstr>
      <vt:lpstr>Example of wideband FSK Rx system (ESSCIRC 2012)</vt:lpstr>
      <vt:lpstr>Comparison</vt:lpstr>
      <vt:lpstr>Conclusion</vt:lpstr>
    </vt:vector>
  </TitlesOfParts>
  <Company>BUPT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TG4j Opening report</dc:title>
  <dc:subject>IEEE 802.15.4j</dc:subject>
  <dc:creator>Guang-Long Du;Liang Li</dc:creator>
  <cp:keywords>TG4j Report Opening</cp:keywords>
  <dc:description>Opening report for the MBAN Task Group</dc:description>
  <cp:lastModifiedBy>dolmansg</cp:lastModifiedBy>
  <cp:revision>360</cp:revision>
  <cp:lastPrinted>1998-02-10T13:28:06Z</cp:lastPrinted>
  <dcterms:created xsi:type="dcterms:W3CDTF">1999-11-08T18:59:45Z</dcterms:created>
  <dcterms:modified xsi:type="dcterms:W3CDTF">2012-11-13T14:18:48Z</dcterms:modified>
  <cp:contentStatus>Final</cp:contentStatus>
</cp:coreProperties>
</file>