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60" r:id="rId2"/>
    <p:sldId id="404" r:id="rId3"/>
    <p:sldId id="423" r:id="rId4"/>
    <p:sldId id="424" r:id="rId5"/>
    <p:sldId id="413" r:id="rId6"/>
    <p:sldId id="420" r:id="rId7"/>
    <p:sldId id="421"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61" autoAdjust="0"/>
    <p:restoredTop sz="96047" autoAdjust="0"/>
  </p:normalViewPr>
  <p:slideViewPr>
    <p:cSldViewPr>
      <p:cViewPr>
        <p:scale>
          <a:sx n="100" d="100"/>
          <a:sy n="100" d="100"/>
        </p:scale>
        <p:origin x="-80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001F0495-46DE-4921-B5AB-3D1D3A5BA199}"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2662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9FA78EF6-85D6-428C-8447-5377F5009B1A}"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xfrm>
            <a:off x="1155700" y="701675"/>
            <a:ext cx="4622800" cy="3468688"/>
          </a:xfrm>
          <a:ln/>
        </p:spPr>
      </p:sp>
      <p:sp>
        <p:nvSpPr>
          <p:cNvPr id="27651" name="Notes Placeholder 2"/>
          <p:cNvSpPr>
            <a:spLocks noGrp="1"/>
          </p:cNvSpPr>
          <p:nvPr>
            <p:ph type="body" idx="1"/>
          </p:nvPr>
        </p:nvSpPr>
        <p:spPr>
          <a:noFill/>
          <a:ln/>
        </p:spPr>
        <p:txBody>
          <a:bodyPr/>
          <a:lstStyle/>
          <a:p>
            <a:endParaRPr lang="ko-KR" altLang="en-US" smtClean="0">
              <a:ea typeface="굴림" pitchFamily="50" charset="-127"/>
            </a:endParaRPr>
          </a:p>
        </p:txBody>
      </p:sp>
      <p:sp>
        <p:nvSpPr>
          <p:cNvPr id="27652" name="Header Placeholder 3"/>
          <p:cNvSpPr>
            <a:spLocks noGrp="1"/>
          </p:cNvSpPr>
          <p:nvPr>
            <p:ph type="hdr" sz="quarter"/>
          </p:nvPr>
        </p:nvSpPr>
        <p:spPr>
          <a:xfrm>
            <a:off x="3467100" y="-120650"/>
            <a:ext cx="2814638" cy="431800"/>
          </a:xfrm>
          <a:noFill/>
        </p:spPr>
        <p:txBody>
          <a:bodyPr/>
          <a:lstStyle/>
          <a:p>
            <a:r>
              <a:rPr lang="en-US" altLang="ko-KR" smtClean="0">
                <a:ea typeface="굴림" pitchFamily="50" charset="-127"/>
              </a:rPr>
              <a:t>doc.: IEEE 802.15-09-0114-00-004g-Trends-in-SUN-capacity</a:t>
            </a:r>
          </a:p>
        </p:txBody>
      </p:sp>
      <p:sp>
        <p:nvSpPr>
          <p:cNvPr id="27653" name="Date Placeholder 4"/>
          <p:cNvSpPr>
            <a:spLocks noGrp="1"/>
          </p:cNvSpPr>
          <p:nvPr>
            <p:ph type="dt" sz="quarter" idx="1"/>
          </p:nvPr>
        </p:nvSpPr>
        <p:spPr>
          <a:xfrm>
            <a:off x="654050" y="95250"/>
            <a:ext cx="2736850" cy="215900"/>
          </a:xfrm>
          <a:noFill/>
        </p:spPr>
        <p:txBody>
          <a:bodyPr/>
          <a:lstStyle/>
          <a:p>
            <a:r>
              <a:rPr lang="en-US" altLang="ko-KR" smtClean="0">
                <a:ea typeface="굴림" pitchFamily="50" charset="-127"/>
              </a:rPr>
              <a:t>&lt;month year&gt;</a:t>
            </a:r>
          </a:p>
        </p:txBody>
      </p:sp>
      <p:sp>
        <p:nvSpPr>
          <p:cNvPr id="27654" name="Footer Placeholder 5"/>
          <p:cNvSpPr>
            <a:spLocks noGrp="1"/>
          </p:cNvSpPr>
          <p:nvPr>
            <p:ph type="ftr" sz="quarter" idx="4"/>
          </p:nvPr>
        </p:nvSpPr>
        <p:spPr>
          <a:xfrm>
            <a:off x="3771900" y="8985250"/>
            <a:ext cx="2509838" cy="369888"/>
          </a:xfrm>
          <a:noFill/>
        </p:spPr>
        <p:txBody>
          <a:bodyPr/>
          <a:lstStyle/>
          <a:p>
            <a:pPr lvl="4"/>
            <a:r>
              <a:rPr lang="en-US" altLang="ko-KR" smtClean="0">
                <a:ea typeface="굴림" pitchFamily="50" charset="-127"/>
              </a:rPr>
              <a:t>Emmanuel Monnerie, Landis+Gyr</a:t>
            </a:r>
          </a:p>
        </p:txBody>
      </p:sp>
      <p:sp>
        <p:nvSpPr>
          <p:cNvPr id="27655" name="Slide Number Placeholder 6"/>
          <p:cNvSpPr>
            <a:spLocks noGrp="1"/>
          </p:cNvSpPr>
          <p:nvPr>
            <p:ph type="sldNum" sz="quarter" idx="5"/>
          </p:nvPr>
        </p:nvSpPr>
        <p:spPr>
          <a:xfrm>
            <a:off x="2933700" y="8985250"/>
            <a:ext cx="801688" cy="184150"/>
          </a:xfrm>
          <a:noFill/>
        </p:spPr>
        <p:txBody>
          <a:bodyPr/>
          <a:lstStyle/>
          <a:p>
            <a:r>
              <a:rPr lang="en-US" altLang="ko-KR" smtClean="0">
                <a:ea typeface="굴림" pitchFamily="50" charset="-127"/>
              </a:rPr>
              <a:t>Page </a:t>
            </a:r>
            <a:fld id="{A6C16C11-7D63-4524-943C-A2105D6FDF13}" type="slidenum">
              <a:rPr lang="en-US" altLang="ko-KR" smtClean="0">
                <a:ea typeface="굴림" pitchFamily="50" charset="-127"/>
              </a:rPr>
              <a:pPr/>
              <a:t>1</a:t>
            </a:fld>
            <a:endParaRPr lang="en-US" altLang="ko-KR" smtClean="0">
              <a:ea typeface="굴림" pitchFamily="50"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November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6BD3136C-CD11-4014-9837-B06F5A259770}"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November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9224CFD7-E48D-4D53-A04E-05F789F82165}"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November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5F2C52C-C013-4FF0-8D58-7B0B67DC28AC}"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November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154796CE-FB6C-4139-8B03-116C3F7E6ACC}"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November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DD7D758-B286-4FBD-BD88-45B55F9EE7DB}"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November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E3358B7E-99C4-44B6-A3C9-E41A39261B90}"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dirty="0" smtClean="0"/>
              <a:t>November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87641591-BFA7-4E59-BA8D-11D419BB3087}"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dirty="0" smtClean="0"/>
              <a:t>November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2D32979-B240-4A08-A350-49F1EC492079}"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November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4AD2A6B4-9E25-40A7-B2A0-9D90BE6ECB54}"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November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5C35F82-09B5-41FB-8913-2A555F7AA68E}"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November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578542EF-A978-4FDC-A6E4-312C882C0341}"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Novemver2012</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a:t>(ETRI)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1E6D5438-7E87-4BCB-9D03-796773BE6E25}" type="slidenum">
              <a:rPr lang="en-US" altLang="ko-KR"/>
              <a:pPr>
                <a:defRPr/>
              </a:pPr>
              <a:t>‹#›</a:t>
            </a:fld>
            <a:endParaRPr lang="en-US" altLang="ko-KR"/>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a:effectLst/>
        </p:spPr>
        <p:txBody>
          <a:bodyPr lIns="0" tIns="0" rIns="0" bIns="0" anchor="b">
            <a:spAutoFit/>
          </a:bodyPr>
          <a:lstStyle/>
          <a:p>
            <a:pPr lvl="4" algn="r">
              <a:defRPr/>
            </a:pPr>
            <a:r>
              <a:rPr lang="en-US" altLang="ko-KR" sz="1400" b="1" dirty="0">
                <a:ea typeface="굴림" charset="-127"/>
              </a:rPr>
              <a:t>doc.: IEEE </a:t>
            </a:r>
            <a:r>
              <a:rPr lang="en-US" altLang="ko-KR" sz="1400" b="1" dirty="0" smtClean="0">
                <a:ea typeface="굴림" charset="-127"/>
              </a:rPr>
              <a:t>802.15-12-0620-00-004m</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hshin@etri.re.kr"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4"/>
          <p:cNvSpPr txBox="1">
            <a:spLocks noGrp="1"/>
          </p:cNvSpPr>
          <p:nvPr/>
        </p:nvSpPr>
        <p:spPr bwMode="auto">
          <a:xfrm>
            <a:off x="4310063" y="6475413"/>
            <a:ext cx="600075" cy="182562"/>
          </a:xfrm>
          <a:prstGeom prst="rect">
            <a:avLst/>
          </a:prstGeom>
          <a:noFill/>
          <a:ln w="9525">
            <a:noFill/>
            <a:miter lim="800000"/>
            <a:headEnd/>
            <a:tailEnd/>
          </a:ln>
        </p:spPr>
        <p:txBody>
          <a:bodyPr wrap="none" lIns="0" tIns="0" rIns="0" bIns="0">
            <a:spAutoFit/>
          </a:bodyPr>
          <a:lstStyle/>
          <a:p>
            <a:pPr algn="ctr"/>
            <a:r>
              <a:rPr lang="en-US" altLang="ko-KR" dirty="0">
                <a:ea typeface="MS PGothic" pitchFamily="34" charset="-128"/>
              </a:rPr>
              <a:t>Slide </a:t>
            </a:r>
            <a:fld id="{89D4D282-D3F3-4F8A-A0AC-87F6AE1AC82C}" type="slidenum">
              <a:rPr lang="en-US" altLang="ko-KR">
                <a:ea typeface="MS PGothic" pitchFamily="34" charset="-128"/>
              </a:rPr>
              <a:pPr algn="ctr"/>
              <a:t>1</a:t>
            </a:fld>
            <a:endParaRPr lang="en-US" altLang="ko-KR" dirty="0">
              <a:ea typeface="MS PGothic" pitchFamily="34" charset="-128"/>
            </a:endParaRPr>
          </a:p>
        </p:txBody>
      </p:sp>
      <p:sp>
        <p:nvSpPr>
          <p:cNvPr id="3075" name="Rectangle 4"/>
          <p:cNvSpPr>
            <a:spLocks noGrp="1" noChangeArrowheads="1"/>
          </p:cNvSpPr>
          <p:nvPr>
            <p:ph type="dt" sz="quarter" idx="10"/>
          </p:nvPr>
        </p:nvSpPr>
        <p:spPr>
          <a:noFill/>
        </p:spPr>
        <p:txBody>
          <a:bodyPr/>
          <a:lstStyle/>
          <a:p>
            <a:r>
              <a:rPr lang="en-US" altLang="ko-KR" dirty="0" smtClean="0">
                <a:ea typeface="MS PGothic" pitchFamily="34" charset="-128"/>
              </a:rPr>
              <a:t>November 2012</a:t>
            </a:r>
          </a:p>
        </p:txBody>
      </p:sp>
      <p:sp>
        <p:nvSpPr>
          <p:cNvPr id="6" name="Rectangle 4"/>
          <p:cNvSpPr>
            <a:spLocks noChangeArrowheads="1"/>
          </p:cNvSpPr>
          <p:nvPr/>
        </p:nvSpPr>
        <p:spPr bwMode="auto">
          <a:xfrm>
            <a:off x="228600" y="765175"/>
            <a:ext cx="8610600" cy="5001369"/>
          </a:xfrm>
          <a:prstGeom prst="rect">
            <a:avLst/>
          </a:prstGeom>
          <a:noFill/>
          <a:ln w="12700">
            <a:noFill/>
            <a:miter lim="800000"/>
            <a:headEnd type="none" w="sm" len="sm"/>
            <a:tailEnd type="none" w="sm" len="sm"/>
          </a:ln>
          <a:effectLst/>
        </p:spPr>
        <p:txBody>
          <a:bodyPr>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Networks(WPANs)</a:t>
            </a:r>
            <a:endParaRPr lang="en-US" altLang="ko-KR" sz="1800" b="1" dirty="0">
              <a:ea typeface="굴림" pitchFamily="50" charset="-127"/>
            </a:endParaRPr>
          </a:p>
          <a:p>
            <a:pPr marL="914400" indent="-914400">
              <a:defRPr/>
            </a:pPr>
            <a:endParaRPr lang="en-US" altLang="ko-KR" sz="1600" dirty="0">
              <a:ea typeface="굴림" pitchFamily="50" charset="-127"/>
            </a:endParaRPr>
          </a:p>
          <a:p>
            <a:pPr marL="914400" indent="-914400">
              <a:defRPr/>
            </a:pPr>
            <a:r>
              <a:rPr lang="en-US" altLang="ko-KR" sz="1600" b="1" dirty="0">
                <a:ea typeface="굴림" pitchFamily="50" charset="-127"/>
              </a:rPr>
              <a:t>Submission Title:</a:t>
            </a:r>
            <a:r>
              <a:rPr lang="en-US" altLang="ko-KR" sz="1600" dirty="0">
                <a:ea typeface="굴림" pitchFamily="50" charset="-127"/>
              </a:rPr>
              <a:t> </a:t>
            </a:r>
            <a:r>
              <a:rPr lang="en-US" altLang="ko-KR" sz="1600" dirty="0" smtClean="0">
                <a:ea typeface="굴림" pitchFamily="50" charset="-127"/>
              </a:rPr>
              <a:t> </a:t>
            </a:r>
            <a:r>
              <a:rPr lang="en-US" altLang="ko-KR" sz="1600" dirty="0" smtClean="0">
                <a:ea typeface="굴림" pitchFamily="50" charset="-127"/>
              </a:rPr>
              <a:t>Solutions </a:t>
            </a:r>
            <a:r>
              <a:rPr lang="en-US" altLang="ko-KR" sz="1600" dirty="0" smtClean="0">
                <a:ea typeface="굴림" pitchFamily="50" charset="-127"/>
              </a:rPr>
              <a:t>proposed for TBDs of the Merged TVWS-OFDM PHY</a:t>
            </a:r>
            <a:endParaRPr lang="en-US" altLang="ko-KR" sz="1600" dirty="0">
              <a:ea typeface="굴림" pitchFamily="50" charset="-127"/>
            </a:endParaRPr>
          </a:p>
          <a:p>
            <a:pPr marL="914400" indent="-914400">
              <a:spcBef>
                <a:spcPts val="600"/>
              </a:spcBef>
              <a:defRPr/>
            </a:pPr>
            <a:r>
              <a:rPr lang="en-US" altLang="ko-KR" sz="1600" b="1" dirty="0">
                <a:ea typeface="굴림" pitchFamily="50" charset="-127"/>
              </a:rPr>
              <a:t>Date Submitted: </a:t>
            </a:r>
            <a:r>
              <a:rPr lang="en-US" altLang="ko-KR" sz="1600" dirty="0" smtClean="0">
                <a:ea typeface="굴림" pitchFamily="50" charset="-127"/>
              </a:rPr>
              <a:t>November 2012</a:t>
            </a:r>
            <a:endParaRPr lang="en-US" altLang="ko-KR" sz="1600" dirty="0">
              <a:ea typeface="굴림" pitchFamily="50" charset="-127"/>
            </a:endParaRPr>
          </a:p>
          <a:p>
            <a:pPr marL="914400" indent="-914400">
              <a:spcBef>
                <a:spcPts val="600"/>
              </a:spcBef>
              <a:defRPr/>
            </a:pPr>
            <a:r>
              <a:rPr lang="en-US" altLang="ko-KR" sz="1600" b="1" dirty="0">
                <a:ea typeface="굴림" pitchFamily="50" charset="-127"/>
              </a:rPr>
              <a:t>Source:</a:t>
            </a:r>
            <a:r>
              <a:rPr lang="en-US" altLang="ko-KR" sz="1600" dirty="0">
                <a:ea typeface="굴림" pitchFamily="50" charset="-127"/>
              </a:rPr>
              <a:t>  </a:t>
            </a:r>
            <a:r>
              <a:rPr lang="en-US" altLang="ko-KR" sz="1600" dirty="0" err="1">
                <a:ea typeface="굴림" pitchFamily="50" charset="-127"/>
              </a:rPr>
              <a:t>Cheol</a:t>
            </a:r>
            <a:r>
              <a:rPr lang="en-US" altLang="ko-KR" sz="1600" dirty="0">
                <a:ea typeface="굴림" pitchFamily="50" charset="-127"/>
              </a:rPr>
              <a:t>-ho Shin</a:t>
            </a:r>
            <a:r>
              <a:rPr lang="en-US" altLang="ko-KR" sz="1600" dirty="0">
                <a:solidFill>
                  <a:schemeClr val="tx2"/>
                </a:solidFill>
                <a:ea typeface="굴림" charset="-127"/>
              </a:rPr>
              <a:t> , </a:t>
            </a:r>
            <a:r>
              <a:rPr lang="en-US" altLang="ko-KR" sz="1600" dirty="0" err="1" smtClean="0">
                <a:solidFill>
                  <a:schemeClr val="tx2"/>
                </a:solidFill>
                <a:ea typeface="굴림" charset="-127"/>
              </a:rPr>
              <a:t>Byoung</a:t>
            </a:r>
            <a:r>
              <a:rPr lang="en-US" altLang="ko-KR" sz="1600" dirty="0" smtClean="0">
                <a:solidFill>
                  <a:schemeClr val="tx2"/>
                </a:solidFill>
                <a:ea typeface="굴림" charset="-127"/>
              </a:rPr>
              <a:t> </a:t>
            </a:r>
            <a:r>
              <a:rPr lang="en-US" altLang="ko-KR" sz="1600" dirty="0" err="1" smtClean="0">
                <a:solidFill>
                  <a:schemeClr val="tx2"/>
                </a:solidFill>
                <a:ea typeface="굴림" charset="-127"/>
              </a:rPr>
              <a:t>Hak</a:t>
            </a:r>
            <a:r>
              <a:rPr lang="en-US" altLang="ko-KR" sz="1600" dirty="0" smtClean="0">
                <a:solidFill>
                  <a:schemeClr val="tx2"/>
                </a:solidFill>
                <a:ea typeface="굴림" charset="-127"/>
              </a:rPr>
              <a:t> </a:t>
            </a:r>
            <a:r>
              <a:rPr lang="en-US" altLang="ko-KR" sz="1600" dirty="0" err="1" smtClean="0">
                <a:solidFill>
                  <a:schemeClr val="tx2"/>
                </a:solidFill>
                <a:ea typeface="굴림" charset="-127"/>
              </a:rPr>
              <a:t>kim</a:t>
            </a:r>
            <a:r>
              <a:rPr lang="en-US" altLang="ko-KR" sz="1600" dirty="0" smtClean="0">
                <a:solidFill>
                  <a:schemeClr val="tx2"/>
                </a:solidFill>
                <a:ea typeface="굴림" charset="-127"/>
              </a:rPr>
              <a:t>, </a:t>
            </a:r>
            <a:r>
              <a:rPr lang="en-US" altLang="ko-KR" sz="1600" dirty="0" err="1" smtClean="0">
                <a:solidFill>
                  <a:schemeClr val="tx2"/>
                </a:solidFill>
                <a:ea typeface="굴림" charset="-127"/>
              </a:rPr>
              <a:t>Seung</a:t>
            </a:r>
            <a:r>
              <a:rPr lang="en-US" altLang="ko-KR" sz="1600" dirty="0" smtClean="0">
                <a:solidFill>
                  <a:schemeClr val="tx2"/>
                </a:solidFill>
                <a:ea typeface="굴림" charset="-127"/>
              </a:rPr>
              <a:t> </a:t>
            </a:r>
            <a:r>
              <a:rPr lang="en-US" altLang="ko-KR" sz="1600" dirty="0" err="1" smtClean="0">
                <a:solidFill>
                  <a:schemeClr val="tx2"/>
                </a:solidFill>
                <a:ea typeface="굴림" charset="-127"/>
              </a:rPr>
              <a:t>Sik</a:t>
            </a:r>
            <a:r>
              <a:rPr lang="en-US" altLang="ko-KR" sz="1600" dirty="0" smtClean="0">
                <a:solidFill>
                  <a:schemeClr val="tx2"/>
                </a:solidFill>
                <a:ea typeface="굴림" charset="-127"/>
              </a:rPr>
              <a:t> Lee </a:t>
            </a:r>
            <a:r>
              <a:rPr lang="en-US" altLang="ko-KR" sz="1600" dirty="0">
                <a:solidFill>
                  <a:schemeClr val="tx2"/>
                </a:solidFill>
                <a:ea typeface="굴림" charset="-127"/>
              </a:rPr>
              <a:t>and </a:t>
            </a:r>
            <a:r>
              <a:rPr lang="en-US" altLang="ko-KR" sz="1600" dirty="0" err="1">
                <a:solidFill>
                  <a:schemeClr val="tx2"/>
                </a:solidFill>
                <a:ea typeface="굴림" charset="-127"/>
              </a:rPr>
              <a:t>Sangsung</a:t>
            </a:r>
            <a:r>
              <a:rPr lang="en-US" altLang="ko-KR" sz="1600" dirty="0">
                <a:solidFill>
                  <a:schemeClr val="tx2"/>
                </a:solidFill>
                <a:ea typeface="굴림" charset="-127"/>
              </a:rPr>
              <a:t> </a:t>
            </a:r>
            <a:r>
              <a:rPr lang="en-US" altLang="ko-KR" sz="1600" dirty="0" err="1">
                <a:solidFill>
                  <a:schemeClr val="tx2"/>
                </a:solidFill>
                <a:ea typeface="굴림" charset="-127"/>
              </a:rPr>
              <a:t>Choi</a:t>
            </a:r>
            <a:r>
              <a:rPr lang="en-US" altLang="ko-KR" sz="1600" dirty="0">
                <a:solidFill>
                  <a:schemeClr val="tx2"/>
                </a:solidFill>
                <a:ea typeface="굴림" charset="-127"/>
              </a:rPr>
              <a:t> </a:t>
            </a:r>
            <a:r>
              <a:rPr lang="en-US" altLang="ko-KR" sz="1600" dirty="0">
                <a:solidFill>
                  <a:schemeClr val="tx2"/>
                </a:solidFill>
                <a:ea typeface="굴림" pitchFamily="50" charset="-127"/>
              </a:rPr>
              <a:t>(ETRI), </a:t>
            </a:r>
            <a:r>
              <a:rPr lang="en-GB" altLang="ko-KR" sz="1600" dirty="0" err="1"/>
              <a:t>Soo</a:t>
            </a:r>
            <a:r>
              <a:rPr lang="en-GB" altLang="ko-KR" sz="1600" dirty="0"/>
              <a:t>-Young Chang </a:t>
            </a:r>
            <a:r>
              <a:rPr lang="en-GB" altLang="ko-KR" sz="1600" dirty="0" smtClean="0"/>
              <a:t>(</a:t>
            </a:r>
            <a:r>
              <a:rPr lang="en-US" altLang="ko-KR" sz="1600" dirty="0" smtClean="0"/>
              <a:t>SYCA</a:t>
            </a:r>
            <a:r>
              <a:rPr lang="en-GB" altLang="ko-KR" sz="1600" dirty="0" smtClean="0"/>
              <a:t>)</a:t>
            </a:r>
            <a:endParaRPr lang="en-US" altLang="ko-KR" sz="1600" dirty="0">
              <a:ea typeface="굴림" pitchFamily="50" charset="-127"/>
            </a:endParaRPr>
          </a:p>
          <a:p>
            <a:pPr marL="914400" indent="-914400">
              <a:spcBef>
                <a:spcPts val="600"/>
              </a:spcBef>
              <a:defRPr/>
            </a:pPr>
            <a:r>
              <a:rPr lang="en-US" altLang="ko-KR" sz="1600" b="1" dirty="0">
                <a:ea typeface="굴림" pitchFamily="50" charset="-127"/>
              </a:rPr>
              <a:t>Contact: </a:t>
            </a:r>
            <a:r>
              <a:rPr lang="en-US" altLang="ko-KR" sz="1600" dirty="0">
                <a:ea typeface="굴림" pitchFamily="50" charset="-127"/>
                <a:hlinkClick r:id="rId3"/>
              </a:rPr>
              <a:t>chshin@etri.re.kr</a:t>
            </a:r>
            <a:endParaRPr lang="en-US" altLang="ko-KR" sz="1600" dirty="0">
              <a:ea typeface="굴림" pitchFamily="50" charset="-127"/>
            </a:endParaRPr>
          </a:p>
          <a:p>
            <a:pPr marL="914400" indent="-914400">
              <a:spcBef>
                <a:spcPts val="600"/>
              </a:spcBef>
              <a:defRPr/>
            </a:pPr>
            <a:r>
              <a:rPr lang="en-US" altLang="ko-KR" sz="1600" b="1" dirty="0">
                <a:ea typeface="굴림" pitchFamily="50" charset="-127"/>
              </a:rPr>
              <a:t>Voice:</a:t>
            </a:r>
            <a:r>
              <a:rPr lang="en-US" altLang="ko-KR" sz="1600" dirty="0">
                <a:ea typeface="굴림" pitchFamily="50" charset="-127"/>
              </a:rPr>
              <a:t> </a:t>
            </a:r>
            <a:r>
              <a:rPr lang="en-US" altLang="ko-KR" sz="1600" dirty="0">
                <a:solidFill>
                  <a:schemeClr val="tx2"/>
                </a:solidFill>
                <a:ea typeface="굴림" pitchFamily="50" charset="-127"/>
              </a:rPr>
              <a:t>+82 42 860 6831</a:t>
            </a:r>
            <a:r>
              <a:rPr lang="en-US" altLang="ko-KR" sz="1600" dirty="0">
                <a:ea typeface="굴림" pitchFamily="50" charset="-127"/>
              </a:rPr>
              <a:t>, E-Mail: chshin@etri.re.kr 	</a:t>
            </a:r>
          </a:p>
          <a:p>
            <a:pPr marL="914400" indent="-914400">
              <a:spcBef>
                <a:spcPts val="600"/>
              </a:spcBef>
              <a:defRPr/>
            </a:pPr>
            <a:r>
              <a:rPr lang="en-US" altLang="ko-KR" sz="1600" b="1" dirty="0">
                <a:ea typeface="굴림" pitchFamily="50" charset="-127"/>
              </a:rPr>
              <a:t>Re:</a:t>
            </a:r>
            <a:r>
              <a:rPr lang="en-US" altLang="ko-KR" sz="1600" dirty="0">
                <a:ea typeface="굴림" pitchFamily="50" charset="-127"/>
              </a:rPr>
              <a:t> </a:t>
            </a:r>
            <a:r>
              <a:rPr lang="en-US" altLang="ko-KR" sz="1600" dirty="0"/>
              <a:t>Call for proposals</a:t>
            </a:r>
            <a:endParaRPr lang="en-US" altLang="ko-KR" sz="1600" dirty="0">
              <a:ea typeface="굴림" pitchFamily="50" charset="-127"/>
            </a:endParaRPr>
          </a:p>
          <a:p>
            <a:pPr marL="914400" indent="-914400">
              <a:spcBef>
                <a:spcPts val="600"/>
              </a:spcBef>
              <a:defRPr/>
            </a:pPr>
            <a:r>
              <a:rPr lang="en-US" altLang="ko-KR" sz="1600" b="1" dirty="0">
                <a:ea typeface="굴림" pitchFamily="50" charset="-127"/>
              </a:rPr>
              <a:t>Abstract: </a:t>
            </a:r>
            <a:r>
              <a:rPr lang="en-US" altLang="ko-KR" sz="1600" dirty="0" smtClean="0">
                <a:solidFill>
                  <a:schemeClr val="tx2"/>
                </a:solidFill>
                <a:ea typeface="굴림" charset="-127"/>
              </a:rPr>
              <a:t>This presentation provides </a:t>
            </a:r>
            <a:r>
              <a:rPr lang="en-US" altLang="ko-KR" sz="1600" dirty="0" smtClean="0">
                <a:ea typeface="굴림" pitchFamily="50" charset="-127"/>
              </a:rPr>
              <a:t>solutions </a:t>
            </a:r>
            <a:r>
              <a:rPr lang="en-US" altLang="ko-KR" sz="1600" dirty="0" smtClean="0">
                <a:ea typeface="굴림" pitchFamily="50" charset="-127"/>
              </a:rPr>
              <a:t>proposed for TBDs of the Merged TVWS-OFDM PHY.</a:t>
            </a:r>
            <a:endParaRPr lang="en-US" altLang="ko-KR" sz="1600" dirty="0">
              <a:ea typeface="굴림" pitchFamily="50" charset="-127"/>
            </a:endParaRPr>
          </a:p>
          <a:p>
            <a:pPr marL="914400" indent="-914400">
              <a:spcBef>
                <a:spcPts val="600"/>
              </a:spcBef>
              <a:defRPr/>
            </a:pPr>
            <a:r>
              <a:rPr lang="en-US" altLang="ko-KR" sz="1600" b="1" dirty="0">
                <a:ea typeface="굴림" pitchFamily="50" charset="-127"/>
              </a:rPr>
              <a:t>Purpose: </a:t>
            </a:r>
            <a:r>
              <a:rPr lang="en-US" altLang="ko-KR" sz="1600" dirty="0" smtClean="0">
                <a:ea typeface="굴림" pitchFamily="50" charset="-127"/>
              </a:rPr>
              <a:t>To</a:t>
            </a:r>
            <a:r>
              <a:rPr lang="en-US" altLang="ko-KR" sz="1600" b="1" dirty="0" smtClean="0">
                <a:ea typeface="굴림" pitchFamily="50" charset="-127"/>
              </a:rPr>
              <a:t> </a:t>
            </a:r>
            <a:r>
              <a:rPr lang="en-US" altLang="ko-KR" sz="1600" dirty="0" smtClean="0">
                <a:ea typeface="굴림" pitchFamily="50" charset="-127"/>
              </a:rPr>
              <a:t>propose solutions for TBDs of the Merged TVWS-OFDM PHY</a:t>
            </a:r>
            <a:endParaRPr lang="en-US" altLang="ko-KR" sz="1600" dirty="0">
              <a:ea typeface="굴림" pitchFamily="50" charset="-127"/>
            </a:endParaRPr>
          </a:p>
          <a:p>
            <a:pPr marL="811213" indent="-811213">
              <a:spcBef>
                <a:spcPts val="600"/>
              </a:spcBef>
              <a:defRPr/>
            </a:pPr>
            <a:r>
              <a:rPr lang="en-US" altLang="ko-KR" sz="1600" b="1" dirty="0">
                <a:ea typeface="굴림" pitchFamily="50" charset="-127"/>
              </a:rPr>
              <a:t>Notice: </a:t>
            </a:r>
            <a:r>
              <a:rPr lang="en-US" altLang="ko-KR" sz="1600" b="1" dirty="0" smtClean="0">
                <a:ea typeface="굴림" pitchFamily="50" charset="-127"/>
              </a:rPr>
              <a:t>  </a:t>
            </a:r>
            <a:r>
              <a:rPr lang="en-US" altLang="ko-KR" sz="1600" dirty="0" smtClean="0"/>
              <a:t>This </a:t>
            </a:r>
            <a:r>
              <a:rPr lang="en-US" altLang="ko-KR" sz="1600"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Release:  </a:t>
            </a:r>
            <a:r>
              <a:rPr lang="en-US" altLang="ko-KR" sz="1600" dirty="0" smtClean="0">
                <a:ea typeface="굴림" pitchFamily="50" charset="-127"/>
              </a:rPr>
              <a:t>The </a:t>
            </a:r>
            <a:r>
              <a:rPr lang="en-US" altLang="ko-KR" sz="1600" dirty="0">
                <a:ea typeface="굴림" pitchFamily="50" charset="-127"/>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제목 1"/>
          <p:cNvSpPr txBox="1">
            <a:spLocks/>
          </p:cNvSpPr>
          <p:nvPr/>
        </p:nvSpPr>
        <p:spPr>
          <a:xfrm>
            <a:off x="685800" y="765175"/>
            <a:ext cx="7772400" cy="863600"/>
          </a:xfrm>
          <a:prstGeom prst="rect">
            <a:avLst/>
          </a:prstGeom>
        </p:spPr>
        <p:txBody>
          <a:bodyPr/>
          <a:lstStyle/>
          <a:p>
            <a:pPr algn="ctr">
              <a:defRPr/>
            </a:pPr>
            <a:r>
              <a:rPr lang="en-US" altLang="ko-KR" sz="3600" kern="0" dirty="0">
                <a:solidFill>
                  <a:schemeClr val="tx2"/>
                </a:solidFill>
                <a:latin typeface="+mj-lt"/>
                <a:ea typeface="굴림" pitchFamily="50" charset="-127"/>
                <a:cs typeface="+mj-cs"/>
              </a:rPr>
              <a:t>Contents</a:t>
            </a:r>
            <a:endParaRPr lang="ko-KR" altLang="en-US" sz="3600" kern="0" dirty="0">
              <a:solidFill>
                <a:schemeClr val="tx2"/>
              </a:solidFill>
              <a:latin typeface="+mj-lt"/>
              <a:ea typeface="굴림" pitchFamily="50" charset="-127"/>
              <a:cs typeface="+mj-cs"/>
            </a:endParaRPr>
          </a:p>
        </p:txBody>
      </p:sp>
      <p:sp>
        <p:nvSpPr>
          <p:cNvPr id="4" name="내용 개체 틀 2"/>
          <p:cNvSpPr txBox="1">
            <a:spLocks/>
          </p:cNvSpPr>
          <p:nvPr/>
        </p:nvSpPr>
        <p:spPr>
          <a:xfrm>
            <a:off x="685800" y="1773238"/>
            <a:ext cx="7772400" cy="4322762"/>
          </a:xfrm>
          <a:prstGeom prst="rect">
            <a:avLst/>
          </a:prstGeom>
        </p:spPr>
        <p:txBody>
          <a:bodyPr/>
          <a:lstStyle/>
          <a:p>
            <a:pPr marL="342900" indent="-342900">
              <a:spcBef>
                <a:spcPct val="20000"/>
              </a:spcBef>
              <a:buFontTx/>
              <a:buChar char="•"/>
              <a:defRPr/>
            </a:pPr>
            <a:r>
              <a:rPr lang="en-US" altLang="ko-KR" sz="2400" i="1" dirty="0" smtClean="0">
                <a:latin typeface="Calibri" pitchFamily="34" charset="0"/>
                <a:ea typeface="굴림" charset="-127"/>
              </a:rPr>
              <a:t>TBDs of TVWS-OFDM PHY</a:t>
            </a:r>
          </a:p>
          <a:p>
            <a:pPr marL="342900" indent="-342900">
              <a:spcBef>
                <a:spcPct val="20000"/>
              </a:spcBef>
              <a:buFontTx/>
              <a:buChar char="•"/>
              <a:defRPr/>
            </a:pPr>
            <a:endParaRPr lang="en-US" altLang="ko-KR" sz="2400" i="1" dirty="0" smtClean="0">
              <a:latin typeface="Calibri" pitchFamily="34" charset="0"/>
              <a:ea typeface="굴림" charset="-127"/>
            </a:endParaRPr>
          </a:p>
          <a:p>
            <a:pPr marL="342900" indent="-342900">
              <a:spcBef>
                <a:spcPct val="20000"/>
              </a:spcBef>
              <a:buFontTx/>
              <a:buChar char="•"/>
              <a:defRPr/>
            </a:pPr>
            <a:r>
              <a:rPr lang="en-US" altLang="ko-KR" sz="2400" i="1" dirty="0" smtClean="0">
                <a:latin typeface="Calibri" pitchFamily="34" charset="0"/>
                <a:ea typeface="굴림" charset="-127"/>
              </a:rPr>
              <a:t>Solution </a:t>
            </a:r>
            <a:r>
              <a:rPr lang="en-US" altLang="ko-KR" sz="2400" i="1" dirty="0" smtClean="0">
                <a:latin typeface="Calibri" pitchFamily="34" charset="0"/>
                <a:ea typeface="굴림" charset="-127"/>
              </a:rPr>
              <a:t>proposed for frequency domain LTF</a:t>
            </a:r>
          </a:p>
          <a:p>
            <a:pPr marL="342900" indent="-342900">
              <a:spcBef>
                <a:spcPct val="20000"/>
              </a:spcBef>
              <a:buFontTx/>
              <a:buChar char="•"/>
              <a:defRPr/>
            </a:pPr>
            <a:endParaRPr lang="en-US" altLang="ko-KR" sz="2400" i="1" dirty="0" smtClean="0">
              <a:latin typeface="Calibri" pitchFamily="34" charset="0"/>
              <a:ea typeface="굴림" charset="-127"/>
            </a:endParaRPr>
          </a:p>
          <a:p>
            <a:pPr marL="342900" indent="-342900">
              <a:spcBef>
                <a:spcPct val="20000"/>
              </a:spcBef>
              <a:buFontTx/>
              <a:buChar char="•"/>
              <a:defRPr/>
            </a:pPr>
            <a:r>
              <a:rPr lang="en-US" altLang="ko-KR" sz="2400" i="1" dirty="0" smtClean="0">
                <a:latin typeface="Calibri" pitchFamily="34" charset="0"/>
                <a:ea typeface="굴림" charset="-127"/>
              </a:rPr>
              <a:t>Solution </a:t>
            </a:r>
            <a:r>
              <a:rPr lang="en-US" altLang="ko-KR" sz="2400" i="1" dirty="0" smtClean="0">
                <a:latin typeface="Calibri" pitchFamily="34" charset="0"/>
                <a:ea typeface="굴림" charset="-127"/>
              </a:rPr>
              <a:t>proposed for STF power boosting</a:t>
            </a:r>
          </a:p>
          <a:p>
            <a:pPr marL="342900" indent="-342900">
              <a:spcBef>
                <a:spcPct val="20000"/>
              </a:spcBef>
              <a:buFontTx/>
              <a:buChar char="•"/>
              <a:defRPr/>
            </a:pPr>
            <a:endParaRPr lang="en-US" altLang="ko-KR" sz="2400" i="1" dirty="0" smtClean="0">
              <a:latin typeface="Calibri" pitchFamily="34" charset="0"/>
              <a:ea typeface="굴림" charset="-127"/>
            </a:endParaRPr>
          </a:p>
          <a:p>
            <a:pPr marL="342900" indent="-342900">
              <a:spcBef>
                <a:spcPct val="20000"/>
              </a:spcBef>
              <a:buFontTx/>
              <a:buChar char="•"/>
              <a:defRPr/>
            </a:pPr>
            <a:r>
              <a:rPr lang="en-US" altLang="ko-KR" sz="2400" i="1" dirty="0" smtClean="0">
                <a:latin typeface="Calibri" pitchFamily="34" charset="0"/>
                <a:ea typeface="굴림" charset="-127"/>
              </a:rPr>
              <a:t>Baseband waveform of TVWS-OFDM packet</a:t>
            </a:r>
          </a:p>
          <a:p>
            <a:pPr marL="342900" indent="-342900">
              <a:spcBef>
                <a:spcPct val="20000"/>
              </a:spcBef>
              <a:buFontTx/>
              <a:buChar char="•"/>
              <a:defRPr/>
            </a:pPr>
            <a:endParaRPr lang="en-US" altLang="ko-KR" sz="2400" i="1" dirty="0" smtClean="0">
              <a:latin typeface="Calibri" pitchFamily="34" charset="0"/>
              <a:ea typeface="굴림" charset="-127"/>
            </a:endParaRPr>
          </a:p>
          <a:p>
            <a:pPr marL="342900" indent="-342900">
              <a:spcBef>
                <a:spcPct val="20000"/>
              </a:spcBef>
              <a:buFontTx/>
              <a:buChar char="•"/>
              <a:defRPr/>
            </a:pPr>
            <a:r>
              <a:rPr lang="en-US" altLang="ko-KR" sz="2400" i="1" dirty="0" smtClean="0">
                <a:latin typeface="Calibri" pitchFamily="34" charset="0"/>
                <a:ea typeface="굴림" charset="-127"/>
              </a:rPr>
              <a:t>Conclusion</a:t>
            </a:r>
            <a:endParaRPr lang="en-US" altLang="ko-KR" sz="2400" kern="0" dirty="0">
              <a:latin typeface="+mn-lt"/>
              <a:ea typeface="굴림" pitchFamily="50" charset="-127"/>
            </a:endParaRPr>
          </a:p>
        </p:txBody>
      </p:sp>
      <p:sp>
        <p:nvSpPr>
          <p:cNvPr id="5" name="슬라이드 번호 개체 틀 5"/>
          <p:cNvSpPr>
            <a:spLocks noGrp="1"/>
          </p:cNvSpPr>
          <p:nvPr>
            <p:ph type="sldNum" sz="quarter" idx="12"/>
          </p:nvPr>
        </p:nvSpPr>
        <p:spPr>
          <a:xfrm>
            <a:off x="4344988" y="6475413"/>
            <a:ext cx="530225" cy="182562"/>
          </a:xfrm>
          <a:noFill/>
        </p:spPr>
        <p:txBody>
          <a:bodyPr/>
          <a:lstStyle/>
          <a:p>
            <a:r>
              <a:rPr lang="en-US" altLang="ko-KR" dirty="0" smtClean="0">
                <a:ea typeface="굴림" pitchFamily="50" charset="-127"/>
              </a:rPr>
              <a:t>Slide </a:t>
            </a:r>
            <a:fld id="{F9B940B4-DF7A-4700-9A8B-BB293AEE414D}" type="slidenum">
              <a:rPr lang="en-US" altLang="ko-KR" smtClean="0">
                <a:ea typeface="굴림" pitchFamily="50" charset="-127"/>
              </a:rPr>
              <a:pPr/>
              <a:t>2</a:t>
            </a:fld>
            <a:endParaRPr lang="en-US" altLang="ko-KR" dirty="0" smtClean="0">
              <a:ea typeface="굴림" pitchFamily="50" charset="-127"/>
            </a:endParaRPr>
          </a:p>
        </p:txBody>
      </p:sp>
      <p:sp>
        <p:nvSpPr>
          <p:cNvPr id="7" name="Rectangle 4"/>
          <p:cNvSpPr>
            <a:spLocks noGrp="1" noChangeArrowheads="1"/>
          </p:cNvSpPr>
          <p:nvPr>
            <p:ph type="dt" sz="quarter" idx="10"/>
          </p:nvPr>
        </p:nvSpPr>
        <p:spPr>
          <a:xfrm>
            <a:off x="685800" y="381000"/>
            <a:ext cx="1600200" cy="215900"/>
          </a:xfrm>
          <a:noFill/>
        </p:spPr>
        <p:txBody>
          <a:bodyPr/>
          <a:lstStyle/>
          <a:p>
            <a:r>
              <a:rPr lang="en-US" altLang="ko-KR" dirty="0" smtClean="0">
                <a:ea typeface="MS PGothic" pitchFamily="34" charset="-128"/>
              </a:rPr>
              <a:t>November 2012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제목 1"/>
          <p:cNvSpPr>
            <a:spLocks noGrp="1"/>
          </p:cNvSpPr>
          <p:nvPr>
            <p:ph type="title"/>
          </p:nvPr>
        </p:nvSpPr>
        <p:spPr>
          <a:xfrm>
            <a:off x="685800" y="765175"/>
            <a:ext cx="7772400" cy="863600"/>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ts val="3200"/>
              </a:lnSpc>
            </a:pPr>
            <a:r>
              <a:rPr lang="en-US" altLang="ko-KR" sz="3200" i="1" dirty="0" smtClean="0">
                <a:solidFill>
                  <a:schemeClr val="tx1"/>
                </a:solidFill>
                <a:latin typeface="Calibri" pitchFamily="34" charset="0"/>
                <a:ea typeface="굴림" charset="-127"/>
              </a:rPr>
              <a:t>TBDs of TVWS-OFDM PHY</a:t>
            </a:r>
          </a:p>
        </p:txBody>
      </p:sp>
      <p:sp>
        <p:nvSpPr>
          <p:cNvPr id="6147" name="내용 개체 틀 2"/>
          <p:cNvSpPr>
            <a:spLocks noGrp="1"/>
          </p:cNvSpPr>
          <p:nvPr>
            <p:ph idx="1"/>
          </p:nvPr>
        </p:nvSpPr>
        <p:spPr>
          <a:xfrm>
            <a:off x="685800" y="1773238"/>
            <a:ext cx="7772400" cy="4322762"/>
          </a:xfrm>
        </p:spPr>
        <p:txBody>
          <a:bodyPr/>
          <a:lstStyle/>
          <a:p>
            <a:r>
              <a:rPr lang="en-US" altLang="ko-KR" dirty="0" smtClean="0">
                <a:ea typeface="굴림" charset="-127"/>
              </a:rPr>
              <a:t>STF power boosting</a:t>
            </a:r>
            <a:r>
              <a:rPr lang="en-US" b="1" dirty="0" smtClean="0"/>
              <a:t> (20.2.1.1.4)</a:t>
            </a:r>
            <a:endParaRPr lang="en-US" altLang="ko-KR" dirty="0" smtClean="0">
              <a:ea typeface="굴림" charset="-127"/>
            </a:endParaRPr>
          </a:p>
          <a:p>
            <a:pPr lvl="1"/>
            <a:r>
              <a:rPr lang="en-US" altLang="ko-KR" dirty="0" smtClean="0">
                <a:ea typeface="굴림" charset="-127"/>
              </a:rPr>
              <a:t>Power boosting shall be applied to the STF OFDM symbols in order to aid preamble detection, The boost should be a multiplication by </a:t>
            </a:r>
            <a:r>
              <a:rPr lang="en-US" altLang="ko-KR" dirty="0" smtClean="0">
                <a:solidFill>
                  <a:srgbClr val="FF0000"/>
                </a:solidFill>
                <a:ea typeface="굴림" charset="-127"/>
              </a:rPr>
              <a:t>TBD,</a:t>
            </a:r>
            <a:r>
              <a:rPr lang="en-US" dirty="0" smtClean="0"/>
              <a:t> which is approximately </a:t>
            </a:r>
            <a:r>
              <a:rPr lang="en-US" dirty="0" smtClean="0">
                <a:solidFill>
                  <a:srgbClr val="FF0000"/>
                </a:solidFill>
              </a:rPr>
              <a:t>TBD</a:t>
            </a:r>
            <a:r>
              <a:rPr lang="en-US" dirty="0" smtClean="0"/>
              <a:t> dB.</a:t>
            </a:r>
            <a:endParaRPr lang="en-US" altLang="ko-KR" dirty="0" smtClean="0">
              <a:ea typeface="굴림" charset="-127"/>
            </a:endParaRPr>
          </a:p>
          <a:p>
            <a:pPr lvl="1"/>
            <a:endParaRPr lang="en-US" altLang="ko-KR" dirty="0" smtClean="0">
              <a:ea typeface="굴림" charset="-127"/>
            </a:endParaRPr>
          </a:p>
          <a:p>
            <a:r>
              <a:rPr lang="en-US" altLang="ko-KR" dirty="0" smtClean="0">
                <a:ea typeface="굴림" charset="-127"/>
              </a:rPr>
              <a:t>Frequency domain LTF (</a:t>
            </a:r>
            <a:r>
              <a:rPr lang="en-US" b="1" dirty="0" smtClean="0"/>
              <a:t>20.2.1.2.1)</a:t>
            </a:r>
            <a:endParaRPr lang="en-US" altLang="ko-KR" dirty="0" smtClean="0">
              <a:ea typeface="굴림" charset="-127"/>
            </a:endParaRPr>
          </a:p>
          <a:p>
            <a:pPr lvl="1"/>
            <a:r>
              <a:rPr lang="en-US" dirty="0" smtClean="0"/>
              <a:t>Table 136 shows the frequency domain representation of the LTF.</a:t>
            </a:r>
          </a:p>
          <a:p>
            <a:pPr lvl="1"/>
            <a:r>
              <a:rPr lang="en-US" altLang="ko-KR" dirty="0" smtClean="0">
                <a:solidFill>
                  <a:srgbClr val="FF0000"/>
                </a:solidFill>
                <a:ea typeface="굴림" charset="-127"/>
              </a:rPr>
              <a:t>Table 136 (TBD)</a:t>
            </a:r>
            <a:r>
              <a:rPr lang="en-US" altLang="ko-KR" dirty="0" smtClean="0">
                <a:ea typeface="굴림" charset="-127"/>
              </a:rPr>
              <a:t>.</a:t>
            </a:r>
            <a:endParaRPr lang="en-US" altLang="ko-KR" u="sng" dirty="0" smtClean="0">
              <a:ea typeface="굴림" charset="-127"/>
            </a:endParaRPr>
          </a:p>
        </p:txBody>
      </p:sp>
      <p:sp>
        <p:nvSpPr>
          <p:cNvPr id="5" name="슬라이드 번호 개체 틀 5"/>
          <p:cNvSpPr>
            <a:spLocks noGrp="1"/>
          </p:cNvSpPr>
          <p:nvPr>
            <p:ph type="sldNum" sz="quarter" idx="12"/>
          </p:nvPr>
        </p:nvSpPr>
        <p:spPr>
          <a:xfrm>
            <a:off x="4344988" y="6475413"/>
            <a:ext cx="530225" cy="182562"/>
          </a:xfrm>
          <a:noFill/>
        </p:spPr>
        <p:txBody>
          <a:bodyPr/>
          <a:lstStyle/>
          <a:p>
            <a:r>
              <a:rPr lang="en-US" altLang="ko-KR" dirty="0" smtClean="0">
                <a:ea typeface="굴림" pitchFamily="50" charset="-127"/>
              </a:rPr>
              <a:t>Slide </a:t>
            </a:r>
            <a:fld id="{F9B940B4-DF7A-4700-9A8B-BB293AEE414D}" type="slidenum">
              <a:rPr lang="en-US" altLang="ko-KR" smtClean="0">
                <a:ea typeface="굴림" pitchFamily="50" charset="-127"/>
              </a:rPr>
              <a:pPr/>
              <a:t>3</a:t>
            </a:fld>
            <a:endParaRPr lang="en-US" altLang="ko-KR" dirty="0" smtClean="0">
              <a:ea typeface="굴림" pitchFamily="50" charset="-127"/>
            </a:endParaRPr>
          </a:p>
        </p:txBody>
      </p:sp>
      <p:sp>
        <p:nvSpPr>
          <p:cNvPr id="7" name="Rectangle 4"/>
          <p:cNvSpPr>
            <a:spLocks noGrp="1" noChangeArrowheads="1"/>
          </p:cNvSpPr>
          <p:nvPr>
            <p:ph type="dt" sz="quarter" idx="10"/>
          </p:nvPr>
        </p:nvSpPr>
        <p:spPr>
          <a:xfrm>
            <a:off x="685800" y="381000"/>
            <a:ext cx="1600200" cy="215900"/>
          </a:xfrm>
          <a:noFill/>
        </p:spPr>
        <p:txBody>
          <a:bodyPr/>
          <a:lstStyle/>
          <a:p>
            <a:r>
              <a:rPr lang="en-US" altLang="ko-KR" dirty="0" smtClean="0">
                <a:ea typeface="MS PGothic" pitchFamily="34" charset="-128"/>
              </a:rPr>
              <a:t>November 2012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5"/>
          <p:cNvSpPr>
            <a:spLocks noChangeArrowheads="1"/>
          </p:cNvSpPr>
          <p:nvPr/>
        </p:nvSpPr>
        <p:spPr bwMode="auto">
          <a:xfrm>
            <a:off x="0" y="-395288"/>
            <a:ext cx="9144000" cy="0"/>
          </a:xfrm>
          <a:prstGeom prst="rect">
            <a:avLst/>
          </a:prstGeom>
          <a:noFill/>
          <a:ln w="9525">
            <a:noFill/>
            <a:miter lim="800000"/>
            <a:headEnd/>
            <a:tailEnd/>
          </a:ln>
        </p:spPr>
        <p:txBody>
          <a:bodyPr wrap="none" anchor="ctr">
            <a:spAutoFit/>
          </a:bodyPr>
          <a:lstStyle/>
          <a:p>
            <a:endParaRPr lang="ko-KR" altLang="en-US"/>
          </a:p>
        </p:txBody>
      </p:sp>
      <p:sp>
        <p:nvSpPr>
          <p:cNvPr id="10290" name="제목 1"/>
          <p:cNvSpPr>
            <a:spLocks noGrp="1"/>
          </p:cNvSpPr>
          <p:nvPr>
            <p:ph type="title"/>
          </p:nvPr>
        </p:nvSpPr>
        <p:spPr bwMode="auto">
          <a:xfrm>
            <a:off x="685800" y="908720"/>
            <a:ext cx="7772400" cy="863600"/>
          </a:xfrm>
          <a:noFill/>
          <a:ln>
            <a:miter lim="800000"/>
            <a:headEnd/>
            <a:tailEnd/>
          </a:ln>
        </p:spPr>
        <p:txBody>
          <a:bodyPr vert="horz" wrap="square" lIns="91440" tIns="45720" rIns="91440" bIns="45720" numCol="1" anchor="t" anchorCtr="0" compatLnSpc="1">
            <a:prstTxWarp prst="textNoShape">
              <a:avLst/>
            </a:prstTxWarp>
          </a:bodyPr>
          <a:lstStyle/>
          <a:p>
            <a:pPr eaLnBrk="1" hangingPunct="1">
              <a:lnSpc>
                <a:spcPts val="3200"/>
              </a:lnSpc>
            </a:pPr>
            <a:r>
              <a:rPr lang="en-US" altLang="ko-KR" sz="2800" i="1" dirty="0" smtClean="0">
                <a:solidFill>
                  <a:schemeClr val="tx1"/>
                </a:solidFill>
                <a:latin typeface="Calibri" pitchFamily="34" charset="0"/>
                <a:ea typeface="굴림" charset="-127"/>
              </a:rPr>
              <a:t>Solution </a:t>
            </a:r>
            <a:r>
              <a:rPr lang="en-US" altLang="ko-KR" sz="2800" i="1" dirty="0" smtClean="0">
                <a:solidFill>
                  <a:schemeClr val="tx1"/>
                </a:solidFill>
                <a:latin typeface="Calibri" pitchFamily="34" charset="0"/>
                <a:ea typeface="굴림" charset="-127"/>
              </a:rPr>
              <a:t>proposed for frequency domain LTF</a:t>
            </a:r>
          </a:p>
        </p:txBody>
      </p:sp>
      <p:sp>
        <p:nvSpPr>
          <p:cNvPr id="7"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dirty="0">
                <a:ea typeface="굴림" charset="-127"/>
              </a:rPr>
              <a:t>Slide </a:t>
            </a:r>
            <a:fld id="{88ECC44A-4A00-4BE5-8AA6-4F9F52010CA0}" type="slidenum">
              <a:rPr lang="en-US" altLang="ko-KR">
                <a:ea typeface="굴림" charset="-127"/>
              </a:rPr>
              <a:pPr algn="ctr" eaLnBrk="0" hangingPunct="0"/>
              <a:t>4</a:t>
            </a:fld>
            <a:endParaRPr lang="en-US" altLang="ko-KR" dirty="0">
              <a:ea typeface="굴림" charset="-127"/>
            </a:endParaRPr>
          </a:p>
        </p:txBody>
      </p:sp>
      <p:sp>
        <p:nvSpPr>
          <p:cNvPr id="9" name="내용 개체 틀 2"/>
          <p:cNvSpPr txBox="1">
            <a:spLocks/>
          </p:cNvSpPr>
          <p:nvPr/>
        </p:nvSpPr>
        <p:spPr bwMode="auto">
          <a:xfrm>
            <a:off x="683568" y="1556792"/>
            <a:ext cx="7772400" cy="432276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ko-KR" sz="2400" b="0" i="0" u="none" strike="noStrike" kern="0" cap="none" spc="0" normalizeH="0" baseline="0" noProof="0" dirty="0" smtClean="0">
                <a:ln>
                  <a:noFill/>
                </a:ln>
                <a:solidFill>
                  <a:schemeClr val="tx1"/>
                </a:solidFill>
                <a:effectLst/>
                <a:uLnTx/>
                <a:uFillTx/>
                <a:latin typeface="+mn-lt"/>
                <a:ea typeface="굴림" charset="-127"/>
                <a:cs typeface="+mn-cs"/>
              </a:rPr>
              <a:t>Frequency domain LTF</a:t>
            </a:r>
          </a:p>
        </p:txBody>
      </p:sp>
      <p:graphicFrame>
        <p:nvGraphicFramePr>
          <p:cNvPr id="12" name="표 11"/>
          <p:cNvGraphicFramePr>
            <a:graphicFrameLocks noGrp="1"/>
          </p:cNvGraphicFramePr>
          <p:nvPr/>
        </p:nvGraphicFramePr>
        <p:xfrm>
          <a:off x="1187624" y="2204864"/>
          <a:ext cx="7200800" cy="4023360"/>
        </p:xfrm>
        <a:graphic>
          <a:graphicData uri="http://schemas.openxmlformats.org/drawingml/2006/table">
            <a:tbl>
              <a:tblPr/>
              <a:tblGrid>
                <a:gridCol w="7200800"/>
              </a:tblGrid>
              <a:tr h="936104">
                <a:tc>
                  <a:txBody>
                    <a:bodyPr/>
                    <a:lstStyle/>
                    <a:p>
                      <a:pPr algn="l">
                        <a:spcAft>
                          <a:spcPts val="0"/>
                        </a:spcAft>
                      </a:pPr>
                      <a:r>
                        <a:rPr lang="en-US" altLang="ko-KR" sz="1800" b="1" kern="100" dirty="0" smtClean="0">
                          <a:latin typeface="Times New Roman"/>
                          <a:ea typeface="맑은 고딕"/>
                          <a:cs typeface="Times New Roman"/>
                        </a:rPr>
                        <a:t>Tone #: </a:t>
                      </a:r>
                    </a:p>
                    <a:p>
                      <a:pPr algn="l">
                        <a:spcAft>
                          <a:spcPts val="0"/>
                        </a:spcAft>
                      </a:pPr>
                      <a:r>
                        <a:rPr lang="en-US" altLang="ko-KR" sz="1500" b="1" kern="100" dirty="0" smtClean="0">
                          <a:latin typeface="Times New Roman"/>
                          <a:ea typeface="맑은 고딕"/>
                          <a:cs typeface="Times New Roman"/>
                        </a:rPr>
                        <a:t>-64                                                                                                                                      -33                                                                                                                                                                       </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800" b="1" kern="100" dirty="0" smtClean="0">
                          <a:latin typeface="Times New Roman"/>
                          <a:ea typeface="맑은 고딕"/>
                          <a:cs typeface="Times New Roman"/>
                        </a:rPr>
                        <a:t>Value  :</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500" kern="1200" baseline="0" dirty="0" smtClean="0">
                          <a:solidFill>
                            <a:schemeClr val="tx1"/>
                          </a:solidFill>
                          <a:latin typeface="+mn-lt"/>
                          <a:ea typeface="+mn-ea"/>
                          <a:cs typeface="+mn-cs"/>
                        </a:rPr>
                        <a:t>  0  0  0  0  0  0  0  0  0  0  1  1 -1  1 -1  1  1  1  1  1 -1 -1 -1  1  1 -1  1 -1  1  1  1  1</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6104">
                <a:tc>
                  <a:txBody>
                    <a:bodyPr/>
                    <a:lstStyle/>
                    <a:p>
                      <a:pPr algn="l">
                        <a:spcAft>
                          <a:spcPts val="0"/>
                        </a:spcAft>
                      </a:pPr>
                      <a:r>
                        <a:rPr lang="en-US" altLang="ko-KR" sz="1800" b="1" kern="100" dirty="0" smtClean="0">
                          <a:latin typeface="Times New Roman"/>
                          <a:ea typeface="맑은 고딕"/>
                          <a:cs typeface="Times New Roman"/>
                        </a:rPr>
                        <a:t>Tone #:</a:t>
                      </a:r>
                    </a:p>
                    <a:p>
                      <a:pPr algn="l">
                        <a:spcAft>
                          <a:spcPts val="0"/>
                        </a:spcAft>
                      </a:pPr>
                      <a:r>
                        <a:rPr lang="en-US" altLang="ko-KR" sz="1500" b="1" kern="100" dirty="0" smtClean="0">
                          <a:latin typeface="Times New Roman"/>
                          <a:ea typeface="맑은 고딕"/>
                          <a:cs typeface="Times New Roman"/>
                        </a:rPr>
                        <a:t>-32                                                                                                                                        -1 </a:t>
                      </a:r>
                    </a:p>
                    <a:p>
                      <a:pPr algn="l">
                        <a:spcAft>
                          <a:spcPts val="0"/>
                        </a:spcAft>
                      </a:pPr>
                      <a:r>
                        <a:rPr lang="en-US" altLang="ko-KR" sz="1800" b="1" kern="100" dirty="0" smtClean="0">
                          <a:latin typeface="Times New Roman"/>
                          <a:ea typeface="맑은 고딕"/>
                          <a:cs typeface="Times New Roman"/>
                        </a:rPr>
                        <a:t>Value:</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500" kern="1200" baseline="0" dirty="0" smtClean="0">
                          <a:solidFill>
                            <a:schemeClr val="tx1"/>
                          </a:solidFill>
                          <a:latin typeface="+mn-lt"/>
                          <a:ea typeface="+mn-ea"/>
                          <a:cs typeface="+mn-cs"/>
                        </a:rPr>
                        <a:t> 1  1 -1 -1  1  1 -1  1 -1  1 -1 -1 -1 -1 -1  1  1 -1 -1  1 -1  1 -1  1  1  1 -1 -1 -1 -1  1 -1</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0504">
                <a:tc>
                  <a:txBody>
                    <a:bodyPr/>
                    <a:lstStyle/>
                    <a:p>
                      <a:pPr algn="l">
                        <a:spcAft>
                          <a:spcPts val="0"/>
                        </a:spcAft>
                      </a:pPr>
                      <a:r>
                        <a:rPr lang="en-US" altLang="ko-KR" sz="1800" b="1" kern="100" dirty="0" smtClean="0">
                          <a:latin typeface="Times New Roman"/>
                          <a:ea typeface="맑은 고딕"/>
                          <a:cs typeface="Times New Roman"/>
                        </a:rPr>
                        <a:t>Tone #:</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500" b="1" kern="100" dirty="0" smtClean="0">
                          <a:latin typeface="Times New Roman"/>
                          <a:ea typeface="맑은 고딕"/>
                          <a:cs typeface="Times New Roman"/>
                        </a:rPr>
                        <a:t> 0                                                                                                                                         31 </a:t>
                      </a:r>
                    </a:p>
                    <a:p>
                      <a:pPr algn="l">
                        <a:spcAft>
                          <a:spcPts val="0"/>
                        </a:spcAft>
                      </a:pPr>
                      <a:r>
                        <a:rPr lang="en-US" altLang="ko-KR" sz="1800" b="1" kern="100" dirty="0" smtClean="0">
                          <a:latin typeface="Times New Roman"/>
                          <a:ea typeface="맑은 고딕"/>
                          <a:cs typeface="Times New Roman"/>
                        </a:rPr>
                        <a:t>Value:</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500" kern="1200" baseline="0" dirty="0" smtClean="0">
                          <a:solidFill>
                            <a:schemeClr val="tx1"/>
                          </a:solidFill>
                          <a:latin typeface="+mn-lt"/>
                          <a:ea typeface="+mn-ea"/>
                          <a:cs typeface="+mn-cs"/>
                        </a:rPr>
                        <a:t> 0 -1 -1  1  1 -1  1  1 -1 -1  1  1 -1  1 -1 -1  1  1  1  1  1 -1 -1  1  1 -1  1 -1  1  1  1 -1</a:t>
                      </a:r>
                      <a:endParaRPr lang="ko-KR" alt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1489">
                <a:tc>
                  <a:txBody>
                    <a:bodyPr/>
                    <a:lstStyle/>
                    <a:p>
                      <a:pPr algn="l">
                        <a:spcAft>
                          <a:spcPts val="0"/>
                        </a:spcAft>
                      </a:pPr>
                      <a:r>
                        <a:rPr lang="en-US" altLang="ko-KR" sz="1800" b="1" kern="100" dirty="0" smtClean="0">
                          <a:latin typeface="Times New Roman"/>
                          <a:ea typeface="맑은 고딕"/>
                          <a:cs typeface="Times New Roman"/>
                        </a:rPr>
                        <a:t>Tone #:</a:t>
                      </a:r>
                    </a:p>
                    <a:p>
                      <a:pPr algn="l">
                        <a:spcAft>
                          <a:spcPts val="0"/>
                        </a:spcAft>
                      </a:pPr>
                      <a:r>
                        <a:rPr lang="en-US" altLang="ko-KR" sz="1500" b="1" kern="100" dirty="0" smtClean="0">
                          <a:latin typeface="Times New Roman"/>
                          <a:ea typeface="맑은 고딕"/>
                          <a:cs typeface="Times New Roman"/>
                        </a:rPr>
                        <a:t> 32                                                                                                                                       63 </a:t>
                      </a:r>
                    </a:p>
                    <a:p>
                      <a:pPr algn="l">
                        <a:spcAft>
                          <a:spcPts val="0"/>
                        </a:spcAft>
                      </a:pPr>
                      <a:r>
                        <a:rPr lang="en-US" altLang="ko-KR" sz="1800" b="1" kern="100" dirty="0" smtClean="0">
                          <a:latin typeface="Times New Roman"/>
                          <a:ea typeface="맑은 고딕"/>
                          <a:cs typeface="Times New Roman"/>
                        </a:rPr>
                        <a:t>Value:</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500" kern="1200" baseline="0" dirty="0" smtClean="0">
                          <a:solidFill>
                            <a:schemeClr val="tx1"/>
                          </a:solidFill>
                          <a:latin typeface="+mn-lt"/>
                          <a:ea typeface="+mn-ea"/>
                          <a:cs typeface="+mn-cs"/>
                        </a:rPr>
                        <a:t> 1  1 -1 -1  1  1 -1  1 -1  1 -1 -1 -1 -1 -1  1  1 -1 -1  1 -1  1 -1  0  0  0  0  0  0  0  0  0</a:t>
                      </a:r>
                      <a:endParaRPr lang="ko-KR" alt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Rectangle 4"/>
          <p:cNvSpPr>
            <a:spLocks noGrp="1" noChangeArrowheads="1"/>
          </p:cNvSpPr>
          <p:nvPr>
            <p:ph type="dt" sz="quarter" idx="10"/>
          </p:nvPr>
        </p:nvSpPr>
        <p:spPr>
          <a:xfrm>
            <a:off x="685800" y="381000"/>
            <a:ext cx="1600200" cy="215900"/>
          </a:xfrm>
          <a:noFill/>
        </p:spPr>
        <p:txBody>
          <a:bodyPr/>
          <a:lstStyle/>
          <a:p>
            <a:r>
              <a:rPr lang="en-US" altLang="ko-KR" dirty="0" smtClean="0">
                <a:ea typeface="MS PGothic" pitchFamily="34" charset="-128"/>
              </a:rPr>
              <a:t>November 2012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5"/>
          <p:cNvSpPr>
            <a:spLocks noChangeArrowheads="1"/>
          </p:cNvSpPr>
          <p:nvPr/>
        </p:nvSpPr>
        <p:spPr bwMode="auto">
          <a:xfrm>
            <a:off x="0" y="-395288"/>
            <a:ext cx="9144000" cy="0"/>
          </a:xfrm>
          <a:prstGeom prst="rect">
            <a:avLst/>
          </a:prstGeom>
          <a:noFill/>
          <a:ln w="9525">
            <a:noFill/>
            <a:miter lim="800000"/>
            <a:headEnd/>
            <a:tailEnd/>
          </a:ln>
        </p:spPr>
        <p:txBody>
          <a:bodyPr wrap="none" anchor="ctr">
            <a:spAutoFit/>
          </a:bodyPr>
          <a:lstStyle/>
          <a:p>
            <a:endParaRPr lang="ko-KR" altLang="en-US"/>
          </a:p>
        </p:txBody>
      </p:sp>
      <p:sp>
        <p:nvSpPr>
          <p:cNvPr id="10290" name="제목 1"/>
          <p:cNvSpPr>
            <a:spLocks noGrp="1"/>
          </p:cNvSpPr>
          <p:nvPr>
            <p:ph type="title"/>
          </p:nvPr>
        </p:nvSpPr>
        <p:spPr bwMode="auto">
          <a:xfrm>
            <a:off x="685800" y="908720"/>
            <a:ext cx="7772400" cy="863600"/>
          </a:xfrm>
          <a:noFill/>
          <a:ln>
            <a:miter lim="800000"/>
            <a:headEnd/>
            <a:tailEnd/>
          </a:ln>
        </p:spPr>
        <p:txBody>
          <a:bodyPr vert="horz" wrap="square" lIns="91440" tIns="45720" rIns="91440" bIns="45720" numCol="1" anchor="t" anchorCtr="0" compatLnSpc="1">
            <a:prstTxWarp prst="textNoShape">
              <a:avLst/>
            </a:prstTxWarp>
          </a:bodyPr>
          <a:lstStyle/>
          <a:p>
            <a:pPr eaLnBrk="1" hangingPunct="1">
              <a:lnSpc>
                <a:spcPts val="3200"/>
              </a:lnSpc>
            </a:pPr>
            <a:r>
              <a:rPr lang="en-US" altLang="ko-KR" sz="3200" i="1" dirty="0" smtClean="0">
                <a:solidFill>
                  <a:schemeClr val="tx1"/>
                </a:solidFill>
                <a:latin typeface="Calibri" pitchFamily="34" charset="0"/>
                <a:ea typeface="굴림" charset="-127"/>
              </a:rPr>
              <a:t>Solution </a:t>
            </a:r>
            <a:r>
              <a:rPr lang="en-US" altLang="ko-KR" sz="3200" i="1" dirty="0" smtClean="0">
                <a:solidFill>
                  <a:schemeClr val="tx1"/>
                </a:solidFill>
                <a:latin typeface="Calibri" pitchFamily="34" charset="0"/>
                <a:ea typeface="굴림" charset="-127"/>
              </a:rPr>
              <a:t>proposed for STF power boosting</a:t>
            </a:r>
          </a:p>
        </p:txBody>
      </p:sp>
      <p:sp>
        <p:nvSpPr>
          <p:cNvPr id="7"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dirty="0">
                <a:ea typeface="굴림" charset="-127"/>
              </a:rPr>
              <a:t>Slide </a:t>
            </a:r>
            <a:fld id="{88ECC44A-4A00-4BE5-8AA6-4F9F52010CA0}" type="slidenum">
              <a:rPr lang="en-US" altLang="ko-KR">
                <a:ea typeface="굴림" charset="-127"/>
              </a:rPr>
              <a:pPr algn="ctr" eaLnBrk="0" hangingPunct="0"/>
              <a:t>5</a:t>
            </a:fld>
            <a:endParaRPr lang="en-US" altLang="ko-KR" dirty="0">
              <a:ea typeface="굴림" charset="-127"/>
            </a:endParaRPr>
          </a:p>
        </p:txBody>
      </p:sp>
      <p:sp>
        <p:nvSpPr>
          <p:cNvPr id="10" name="Rectangle 3"/>
          <p:cNvSpPr>
            <a:spLocks noChangeArrowheads="1"/>
          </p:cNvSpPr>
          <p:nvPr/>
        </p:nvSpPr>
        <p:spPr bwMode="auto">
          <a:xfrm>
            <a:off x="685800" y="1484784"/>
            <a:ext cx="7543800" cy="4896544"/>
          </a:xfrm>
          <a:prstGeom prst="rect">
            <a:avLst/>
          </a:prstGeom>
          <a:noFill/>
          <a:ln w="9525">
            <a:noFill/>
            <a:miter lim="800000"/>
            <a:headEnd/>
            <a:tailEnd/>
          </a:ln>
        </p:spPr>
        <p:txBody>
          <a:bodyPr lIns="92075" tIns="46038" rIns="92075" bIns="46038"/>
          <a:lstStyle/>
          <a:p>
            <a:pPr lvl="1"/>
            <a:endParaRPr lang="en-US" altLang="ko-KR" dirty="0" smtClean="0">
              <a:ea typeface="굴림" charset="-127"/>
            </a:endParaRPr>
          </a:p>
        </p:txBody>
      </p:sp>
      <p:sp>
        <p:nvSpPr>
          <p:cNvPr id="8" name="내용 개체 틀 2"/>
          <p:cNvSpPr txBox="1">
            <a:spLocks/>
          </p:cNvSpPr>
          <p:nvPr/>
        </p:nvSpPr>
        <p:spPr bwMode="auto">
          <a:xfrm>
            <a:off x="611560" y="1556792"/>
            <a:ext cx="7772400" cy="432276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ko-KR" sz="2400" b="0" i="0" u="none" strike="noStrike" kern="0" cap="none" spc="0" normalizeH="0" baseline="0" noProof="0" dirty="0" smtClean="0">
                <a:ln>
                  <a:noFill/>
                </a:ln>
                <a:solidFill>
                  <a:schemeClr val="tx1"/>
                </a:solidFill>
                <a:effectLst/>
                <a:uLnTx/>
                <a:uFillTx/>
                <a:latin typeface="+mn-lt"/>
                <a:ea typeface="굴림" charset="-127"/>
                <a:cs typeface="+mn-cs"/>
              </a:rPr>
              <a:t>STF power boosting</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altLang="ko-KR" sz="2000" b="0" i="0" u="none" strike="noStrike" kern="0" cap="none" spc="0" normalizeH="0" baseline="0" noProof="0" dirty="0" smtClean="0">
                <a:ln>
                  <a:noFill/>
                </a:ln>
                <a:solidFill>
                  <a:schemeClr val="tx1"/>
                </a:solidFill>
                <a:effectLst/>
                <a:uLnTx/>
                <a:uFillTx/>
                <a:latin typeface="+mn-lt"/>
                <a:ea typeface="굴림" charset="-127"/>
              </a:rPr>
              <a:t>Propose</a:t>
            </a:r>
            <a:r>
              <a:rPr kumimoji="0" lang="en-US" altLang="ko-KR" sz="2000" b="0" i="0" u="none" strike="noStrike" kern="0" cap="none" spc="0" normalizeH="0" noProof="0" dirty="0" smtClean="0">
                <a:ln>
                  <a:noFill/>
                </a:ln>
                <a:solidFill>
                  <a:schemeClr val="tx1"/>
                </a:solidFill>
                <a:effectLst/>
                <a:uLnTx/>
                <a:uFillTx/>
                <a:latin typeface="+mn-lt"/>
                <a:ea typeface="굴림" charset="-127"/>
              </a:rPr>
              <a:t> the STF power </a:t>
            </a:r>
            <a:r>
              <a:rPr kumimoji="0" lang="en-US" altLang="ko-KR" sz="2000" b="0" i="0" u="none" strike="noStrike" kern="0" cap="none" spc="0" normalizeH="0" noProof="0" dirty="0" smtClean="0">
                <a:ln>
                  <a:noFill/>
                </a:ln>
                <a:effectLst/>
                <a:uLnTx/>
                <a:uFillTx/>
                <a:latin typeface="+mn-lt"/>
                <a:ea typeface="굴림" charset="-127"/>
              </a:rPr>
              <a:t>boosting of </a:t>
            </a:r>
            <a:r>
              <a:rPr kumimoji="0" lang="en-US" altLang="ko-KR" sz="2000" b="0" i="0" u="none" strike="noStrike" kern="0" cap="none" spc="0" normalizeH="0" baseline="0" noProof="0" dirty="0" smtClean="0">
                <a:ln>
                  <a:noFill/>
                </a:ln>
                <a:effectLst/>
                <a:uLnTx/>
                <a:uFillTx/>
                <a:latin typeface="+mn-lt"/>
                <a:ea typeface="굴림" charset="-127"/>
              </a:rPr>
              <a:t>2.</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altLang="ko-KR" sz="2000" b="0" i="0" u="none" strike="noStrike" kern="0" cap="none" spc="0" normalizeH="0" baseline="0" noProof="0" dirty="0" smtClean="0">
              <a:ln>
                <a:noFill/>
              </a:ln>
              <a:solidFill>
                <a:schemeClr val="tx1"/>
              </a:solidFill>
              <a:effectLst/>
              <a:uLnTx/>
              <a:uFillTx/>
              <a:latin typeface="+mn-lt"/>
              <a:ea typeface="굴림" charset="-127"/>
            </a:endParaRPr>
          </a:p>
        </p:txBody>
      </p:sp>
      <p:sp>
        <p:nvSpPr>
          <p:cNvPr id="9" name="Rectangle 4"/>
          <p:cNvSpPr>
            <a:spLocks noGrp="1" noChangeArrowheads="1"/>
          </p:cNvSpPr>
          <p:nvPr>
            <p:ph type="dt" sz="quarter" idx="10"/>
          </p:nvPr>
        </p:nvSpPr>
        <p:spPr>
          <a:xfrm>
            <a:off x="685800" y="381000"/>
            <a:ext cx="1600200" cy="215900"/>
          </a:xfrm>
          <a:noFill/>
        </p:spPr>
        <p:txBody>
          <a:bodyPr/>
          <a:lstStyle/>
          <a:p>
            <a:r>
              <a:rPr lang="en-US" altLang="ko-KR" dirty="0" smtClean="0">
                <a:ea typeface="MS PGothic" pitchFamily="34" charset="-128"/>
              </a:rPr>
              <a:t>November 2012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idx="4294967295"/>
          </p:nvPr>
        </p:nvSpPr>
        <p:spPr>
          <a:xfrm>
            <a:off x="541784" y="692696"/>
            <a:ext cx="7990656" cy="720080"/>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US" altLang="ko-KR" sz="3200" i="1" dirty="0" smtClean="0">
                <a:latin typeface="Calibri" pitchFamily="34" charset="0"/>
                <a:ea typeface="굴림" charset="-127"/>
              </a:rPr>
              <a:t>Baseband waveform of TVWS-OFDM packet</a:t>
            </a:r>
            <a:br>
              <a:rPr lang="en-US" altLang="ko-KR" sz="3200" i="1" dirty="0" smtClean="0">
                <a:latin typeface="Calibri" pitchFamily="34" charset="0"/>
                <a:ea typeface="굴림" charset="-127"/>
              </a:rPr>
            </a:br>
            <a:endParaRPr lang="en-US" altLang="ko-KR" sz="3200" i="1" dirty="0" smtClean="0">
              <a:solidFill>
                <a:schemeClr val="tx1"/>
              </a:solidFill>
              <a:latin typeface="Calibri" pitchFamily="34" charset="0"/>
              <a:ea typeface="굴림" charset="-127"/>
            </a:endParaRPr>
          </a:p>
        </p:txBody>
      </p:sp>
      <p:sp>
        <p:nvSpPr>
          <p:cNvPr id="24579"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a:ea typeface="굴림" charset="-127"/>
              </a:rPr>
              <a:t>Slide </a:t>
            </a:r>
            <a:fld id="{1F32A5EB-ADFE-4E52-B458-BA446879BA8D}" type="slidenum">
              <a:rPr lang="en-US" altLang="ko-KR">
                <a:ea typeface="굴림" charset="-127"/>
              </a:rPr>
              <a:pPr algn="ctr" eaLnBrk="0" hangingPunct="0"/>
              <a:t>6</a:t>
            </a:fld>
            <a:endParaRPr lang="en-US" altLang="ko-KR">
              <a:ea typeface="굴림" charset="-127"/>
            </a:endParaRPr>
          </a:p>
        </p:txBody>
      </p:sp>
      <p:pic>
        <p:nvPicPr>
          <p:cNvPr id="9" name="그림 8" descr="Packet_wave.emf"/>
          <p:cNvPicPr>
            <a:picLocks noChangeAspect="1"/>
          </p:cNvPicPr>
          <p:nvPr/>
        </p:nvPicPr>
        <p:blipFill>
          <a:blip r:embed="rId2" cstate="print"/>
          <a:stretch>
            <a:fillRect/>
          </a:stretch>
        </p:blipFill>
        <p:spPr>
          <a:xfrm>
            <a:off x="0" y="1703051"/>
            <a:ext cx="6231547" cy="4678277"/>
          </a:xfrm>
          <a:prstGeom prst="rect">
            <a:avLst/>
          </a:prstGeom>
        </p:spPr>
      </p:pic>
      <p:sp>
        <p:nvSpPr>
          <p:cNvPr id="10" name="Text Box 4"/>
          <p:cNvSpPr txBox="1">
            <a:spLocks noChangeArrowheads="1"/>
          </p:cNvSpPr>
          <p:nvPr/>
        </p:nvSpPr>
        <p:spPr bwMode="auto">
          <a:xfrm>
            <a:off x="5868144" y="1988840"/>
            <a:ext cx="3123456" cy="2062103"/>
          </a:xfrm>
          <a:prstGeom prst="rect">
            <a:avLst/>
          </a:prstGeom>
          <a:solidFill>
            <a:schemeClr val="accent1">
              <a:lumMod val="40000"/>
              <a:lumOff val="60000"/>
            </a:schemeClr>
          </a:solidFill>
          <a:ln w="12700">
            <a:miter lim="800000"/>
            <a:headEnd type="none" w="sm" len="sm"/>
            <a:tailEnd type="none" w="sm" len="sm"/>
          </a:ln>
          <a:effectLst/>
          <a:scene3d>
            <a:camera prst="legacyPerspectiveBottom"/>
            <a:lightRig rig="legacyFlat3" dir="t"/>
          </a:scene3d>
          <a:sp3d extrusionH="887400" prstMaterial="legacyMatte">
            <a:bevelT w="13500" h="13500" prst="angle"/>
            <a:bevelB w="13500" h="13500" prst="angle"/>
            <a:extrusionClr>
              <a:schemeClr val="accent1"/>
            </a:extrusionClr>
          </a:sp3d>
        </p:spPr>
        <p:txBody>
          <a:bodyPr wrap="square">
            <a:spAutoFit/>
            <a:flatTx/>
          </a:bodyPr>
          <a:lstStyle/>
          <a:p>
            <a:pPr algn="l" eaLnBrk="0" latinLnBrk="0" hangingPunct="0">
              <a:spcBef>
                <a:spcPct val="50000"/>
              </a:spcBef>
              <a:buFontTx/>
              <a:buChar char="•"/>
            </a:pPr>
            <a:r>
              <a:rPr kumimoji="0" lang="en-US" altLang="ko-KR" sz="1600" b="0" dirty="0" smtClean="0">
                <a:solidFill>
                  <a:schemeClr val="bg1"/>
                </a:solidFill>
                <a:latin typeface="Arial" pitchFamily="34" charset="0"/>
              </a:rPr>
              <a:t> </a:t>
            </a:r>
            <a:r>
              <a:rPr kumimoji="0" lang="en-US" altLang="ko-KR" sz="1600" b="0" dirty="0">
                <a:solidFill>
                  <a:schemeClr val="bg1"/>
                </a:solidFill>
                <a:latin typeface="Arial" pitchFamily="34" charset="0"/>
              </a:rPr>
              <a:t>Number of OFDM Symbols</a:t>
            </a:r>
            <a:r>
              <a:rPr kumimoji="0" lang="en-US" altLang="ko-KR" b="0" dirty="0" smtClean="0">
                <a:solidFill>
                  <a:schemeClr val="bg1"/>
                </a:solidFill>
                <a:latin typeface="Arial" pitchFamily="34" charset="0"/>
              </a:rPr>
              <a:t>:</a:t>
            </a:r>
          </a:p>
          <a:p>
            <a:pPr>
              <a:lnSpc>
                <a:spcPct val="50000"/>
              </a:lnSpc>
              <a:spcBef>
                <a:spcPct val="50000"/>
              </a:spcBef>
            </a:pPr>
            <a:r>
              <a:rPr lang="en-US" altLang="ko-KR" sz="1400" dirty="0" smtClean="0">
                <a:solidFill>
                  <a:schemeClr val="bg1"/>
                </a:solidFill>
                <a:latin typeface="Arial" pitchFamily="34" charset="0"/>
              </a:rPr>
              <a:t> - OFDM symbol is composed of 160</a:t>
            </a:r>
          </a:p>
          <a:p>
            <a:pPr>
              <a:lnSpc>
                <a:spcPct val="50000"/>
              </a:lnSpc>
              <a:spcBef>
                <a:spcPct val="50000"/>
              </a:spcBef>
            </a:pPr>
            <a:r>
              <a:rPr lang="en-US" altLang="ko-KR" sz="1400" dirty="0" smtClean="0">
                <a:solidFill>
                  <a:schemeClr val="bg1"/>
                </a:solidFill>
                <a:latin typeface="Arial" pitchFamily="34" charset="0"/>
              </a:rPr>
              <a:t>    samples</a:t>
            </a:r>
          </a:p>
          <a:p>
            <a:pPr algn="l" eaLnBrk="0" latinLnBrk="0" hangingPunct="0">
              <a:lnSpc>
                <a:spcPct val="50000"/>
              </a:lnSpc>
              <a:spcBef>
                <a:spcPct val="50000"/>
              </a:spcBef>
            </a:pPr>
            <a:r>
              <a:rPr kumimoji="0" lang="en-US" altLang="ko-KR" b="0" dirty="0">
                <a:solidFill>
                  <a:schemeClr val="bg1"/>
                </a:solidFill>
                <a:latin typeface="Arial" pitchFamily="34" charset="0"/>
              </a:rPr>
              <a:t> </a:t>
            </a:r>
            <a:r>
              <a:rPr kumimoji="0" lang="en-US" altLang="ko-KR" sz="1400" b="0" dirty="0">
                <a:solidFill>
                  <a:schemeClr val="bg1"/>
                </a:solidFill>
                <a:latin typeface="Arial" pitchFamily="34" charset="0"/>
              </a:rPr>
              <a:t>- </a:t>
            </a:r>
            <a:r>
              <a:rPr kumimoji="0" lang="en-US" altLang="ko-KR" sz="1400" b="0" dirty="0" smtClean="0">
                <a:solidFill>
                  <a:schemeClr val="bg1"/>
                </a:solidFill>
                <a:latin typeface="Arial" pitchFamily="34" charset="0"/>
              </a:rPr>
              <a:t>STF: 1 – 4, 2 in this figure</a:t>
            </a:r>
            <a:r>
              <a:rPr lang="en-US" altLang="ko-KR" sz="1400" dirty="0" smtClean="0">
                <a:solidFill>
                  <a:schemeClr val="bg1"/>
                </a:solidFill>
                <a:latin typeface="Arial" pitchFamily="34" charset="0"/>
              </a:rPr>
              <a:t> and </a:t>
            </a:r>
          </a:p>
          <a:p>
            <a:pPr algn="l" eaLnBrk="0" latinLnBrk="0" hangingPunct="0">
              <a:lnSpc>
                <a:spcPct val="50000"/>
              </a:lnSpc>
              <a:spcBef>
                <a:spcPct val="50000"/>
              </a:spcBef>
            </a:pPr>
            <a:r>
              <a:rPr lang="en-US" altLang="ko-KR" sz="1400" dirty="0" smtClean="0">
                <a:solidFill>
                  <a:schemeClr val="bg1"/>
                </a:solidFill>
                <a:latin typeface="Arial" pitchFamily="34" charset="0"/>
              </a:rPr>
              <a:t>            STF power boosting of 2 is</a:t>
            </a:r>
          </a:p>
          <a:p>
            <a:pPr algn="l" eaLnBrk="0" latinLnBrk="0" hangingPunct="0">
              <a:lnSpc>
                <a:spcPct val="50000"/>
              </a:lnSpc>
              <a:spcBef>
                <a:spcPct val="50000"/>
              </a:spcBef>
            </a:pPr>
            <a:r>
              <a:rPr lang="en-US" altLang="ko-KR" sz="1400" dirty="0" smtClean="0">
                <a:solidFill>
                  <a:schemeClr val="bg1"/>
                </a:solidFill>
                <a:latin typeface="Arial" pitchFamily="34" charset="0"/>
              </a:rPr>
              <a:t>            assumed  </a:t>
            </a:r>
            <a:endParaRPr kumimoji="0" lang="en-US" altLang="ko-KR" sz="1400" b="0" dirty="0">
              <a:solidFill>
                <a:schemeClr val="bg1"/>
              </a:solidFill>
              <a:latin typeface="Arial" pitchFamily="34" charset="0"/>
            </a:endParaRPr>
          </a:p>
          <a:p>
            <a:pPr algn="l" eaLnBrk="0" latinLnBrk="0" hangingPunct="0">
              <a:lnSpc>
                <a:spcPct val="50000"/>
              </a:lnSpc>
              <a:spcBef>
                <a:spcPct val="50000"/>
              </a:spcBef>
            </a:pPr>
            <a:r>
              <a:rPr kumimoji="0" lang="en-US" altLang="ko-KR" sz="1400" b="0" dirty="0">
                <a:solidFill>
                  <a:schemeClr val="bg1"/>
                </a:solidFill>
                <a:latin typeface="Arial" pitchFamily="34" charset="0"/>
              </a:rPr>
              <a:t> - </a:t>
            </a:r>
            <a:r>
              <a:rPr lang="en-US" altLang="ko-KR" sz="1400" dirty="0" smtClean="0">
                <a:solidFill>
                  <a:schemeClr val="bg1"/>
                </a:solidFill>
                <a:latin typeface="Arial" pitchFamily="34" charset="0"/>
              </a:rPr>
              <a:t>L</a:t>
            </a:r>
            <a:r>
              <a:rPr kumimoji="0" lang="en-US" altLang="ko-KR" sz="1400" b="0" dirty="0" smtClean="0">
                <a:solidFill>
                  <a:schemeClr val="bg1"/>
                </a:solidFill>
                <a:latin typeface="Arial" pitchFamily="34" charset="0"/>
              </a:rPr>
              <a:t>TF: 2</a:t>
            </a:r>
            <a:endParaRPr kumimoji="0" lang="en-US" altLang="ko-KR" sz="1400" b="0" dirty="0">
              <a:solidFill>
                <a:schemeClr val="bg1"/>
              </a:solidFill>
              <a:latin typeface="Arial" pitchFamily="34" charset="0"/>
            </a:endParaRPr>
          </a:p>
          <a:p>
            <a:pPr algn="l" eaLnBrk="0" latinLnBrk="0" hangingPunct="0">
              <a:lnSpc>
                <a:spcPct val="50000"/>
              </a:lnSpc>
              <a:spcBef>
                <a:spcPct val="50000"/>
              </a:spcBef>
            </a:pPr>
            <a:r>
              <a:rPr kumimoji="0" lang="en-US" altLang="ko-KR" sz="1400" b="0" dirty="0" smtClean="0">
                <a:solidFill>
                  <a:schemeClr val="bg1"/>
                </a:solidFill>
                <a:latin typeface="Arial" pitchFamily="34" charset="0"/>
              </a:rPr>
              <a:t> - </a:t>
            </a:r>
            <a:r>
              <a:rPr kumimoji="0" lang="en-US" altLang="ko-KR" sz="1400" b="0" dirty="0">
                <a:solidFill>
                  <a:schemeClr val="bg1"/>
                </a:solidFill>
                <a:latin typeface="Arial" pitchFamily="34" charset="0"/>
              </a:rPr>
              <a:t>PLCP header: </a:t>
            </a:r>
            <a:r>
              <a:rPr kumimoji="0" lang="en-US" altLang="ko-KR" sz="1400" b="0" dirty="0" smtClean="0">
                <a:solidFill>
                  <a:schemeClr val="bg1"/>
                </a:solidFill>
                <a:latin typeface="Arial" pitchFamily="34" charset="0"/>
              </a:rPr>
              <a:t>1</a:t>
            </a:r>
            <a:endParaRPr kumimoji="0" lang="en-US" altLang="ko-KR" sz="1400" b="0" dirty="0">
              <a:solidFill>
                <a:schemeClr val="bg1"/>
              </a:solidFill>
              <a:latin typeface="Arial" pitchFamily="34" charset="0"/>
            </a:endParaRPr>
          </a:p>
          <a:p>
            <a:pPr algn="l" eaLnBrk="0" latinLnBrk="0" hangingPunct="0"/>
            <a:r>
              <a:rPr kumimoji="0" lang="en-US" altLang="ko-KR" sz="1400" b="0" dirty="0">
                <a:solidFill>
                  <a:schemeClr val="bg1"/>
                </a:solidFill>
                <a:latin typeface="Arial" pitchFamily="34" charset="0"/>
              </a:rPr>
              <a:t> - Payload: Variable</a:t>
            </a:r>
          </a:p>
        </p:txBody>
      </p:sp>
      <p:sp>
        <p:nvSpPr>
          <p:cNvPr id="6" name="TextBox 5"/>
          <p:cNvSpPr txBox="1"/>
          <p:nvPr/>
        </p:nvSpPr>
        <p:spPr>
          <a:xfrm>
            <a:off x="971600" y="1628800"/>
            <a:ext cx="2258439" cy="338554"/>
          </a:xfrm>
          <a:prstGeom prst="rect">
            <a:avLst/>
          </a:prstGeom>
          <a:solidFill>
            <a:srgbClr val="FFFF00"/>
          </a:solidFill>
        </p:spPr>
        <p:txBody>
          <a:bodyPr wrap="none" rtlCol="0">
            <a:spAutoFit/>
          </a:bodyPr>
          <a:lstStyle/>
          <a:p>
            <a:r>
              <a:rPr lang="en-US" sz="1600" b="1" dirty="0" smtClean="0">
                <a:solidFill>
                  <a:srgbClr val="FF0000"/>
                </a:solidFill>
              </a:rPr>
              <a:t>with proposed solutions</a:t>
            </a:r>
            <a:endParaRPr lang="en-US" sz="1600" b="1" dirty="0">
              <a:solidFill>
                <a:srgbClr val="FF0000"/>
              </a:solidFill>
            </a:endParaRPr>
          </a:p>
        </p:txBody>
      </p:sp>
      <p:sp>
        <p:nvSpPr>
          <p:cNvPr id="7" name="Rectangle 4"/>
          <p:cNvSpPr>
            <a:spLocks noGrp="1" noChangeArrowheads="1"/>
          </p:cNvSpPr>
          <p:nvPr>
            <p:ph type="dt" sz="quarter" idx="10"/>
          </p:nvPr>
        </p:nvSpPr>
        <p:spPr>
          <a:xfrm>
            <a:off x="685800" y="381000"/>
            <a:ext cx="1600200" cy="215900"/>
          </a:xfrm>
          <a:noFill/>
        </p:spPr>
        <p:txBody>
          <a:bodyPr/>
          <a:lstStyle/>
          <a:p>
            <a:r>
              <a:rPr lang="en-US" altLang="ko-KR" dirty="0" smtClean="0">
                <a:ea typeface="MS PGothic" pitchFamily="34" charset="-128"/>
              </a:rPr>
              <a:t>November 2012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idx="4294967295"/>
          </p:nvPr>
        </p:nvSpPr>
        <p:spPr>
          <a:xfrm>
            <a:off x="533400" y="685800"/>
            <a:ext cx="8229600" cy="65496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US" altLang="ko-KR" sz="3200" i="1" dirty="0" smtClean="0">
                <a:solidFill>
                  <a:schemeClr val="tx1"/>
                </a:solidFill>
                <a:latin typeface="Calibri" pitchFamily="34" charset="0"/>
                <a:ea typeface="굴림" charset="-127"/>
              </a:rPr>
              <a:t>Conclusion</a:t>
            </a:r>
          </a:p>
        </p:txBody>
      </p:sp>
      <p:sp>
        <p:nvSpPr>
          <p:cNvPr id="25603"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dirty="0">
                <a:ea typeface="굴림" charset="-127"/>
              </a:rPr>
              <a:t>Slide </a:t>
            </a:r>
            <a:fld id="{72DE1764-039D-40F2-87D1-88031BCD9795}" type="slidenum">
              <a:rPr lang="en-US" altLang="ko-KR">
                <a:ea typeface="굴림" charset="-127"/>
              </a:rPr>
              <a:pPr algn="ctr" eaLnBrk="0" hangingPunct="0"/>
              <a:t>7</a:t>
            </a:fld>
            <a:endParaRPr lang="en-US" altLang="ko-KR" dirty="0">
              <a:ea typeface="굴림" charset="-127"/>
            </a:endParaRPr>
          </a:p>
        </p:txBody>
      </p:sp>
      <p:sp>
        <p:nvSpPr>
          <p:cNvPr id="5" name="내용 개체 틀 2"/>
          <p:cNvSpPr txBox="1">
            <a:spLocks/>
          </p:cNvSpPr>
          <p:nvPr/>
        </p:nvSpPr>
        <p:spPr>
          <a:xfrm>
            <a:off x="685800" y="1268760"/>
            <a:ext cx="7772400" cy="4968552"/>
          </a:xfrm>
          <a:prstGeom prst="rect">
            <a:avLst/>
          </a:prstGeom>
        </p:spPr>
        <p:txBody>
          <a:bodyPr/>
          <a:lstStyle/>
          <a:p>
            <a:pPr marL="342900" lvl="0" indent="-342900">
              <a:spcBef>
                <a:spcPct val="20000"/>
              </a:spcBef>
              <a:buFontTx/>
              <a:buChar char="•"/>
            </a:pPr>
            <a:r>
              <a:rPr lang="en-US" altLang="ko-KR" sz="2000" kern="0" dirty="0" smtClean="0">
                <a:latin typeface="+mn-lt"/>
                <a:ea typeface="굴림" charset="-127"/>
              </a:rPr>
              <a:t>Solutions proposed for TBDs of the Merged TVWS-OFDM PHY</a:t>
            </a:r>
            <a:endParaRPr kumimoji="0" lang="en-US" altLang="ko-KR" sz="2000" b="0" i="0" u="none" strike="noStrike" kern="0" cap="none" spc="0" normalizeH="0" baseline="0" noProof="0" dirty="0" smtClean="0">
              <a:ln>
                <a:noFill/>
              </a:ln>
              <a:solidFill>
                <a:schemeClr val="tx1"/>
              </a:solidFill>
              <a:effectLst/>
              <a:uLnTx/>
              <a:uFillTx/>
              <a:latin typeface="+mn-lt"/>
              <a:ea typeface="굴림" charset="-127"/>
              <a:cs typeface="+mn-cs"/>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altLang="ko-KR" sz="2000" b="0" i="0" u="none" strike="noStrike" kern="0" cap="none" spc="0" normalizeH="0" baseline="0" noProof="0" dirty="0" smtClean="0">
                <a:ln>
                  <a:noFill/>
                </a:ln>
                <a:solidFill>
                  <a:schemeClr val="tx1"/>
                </a:solidFill>
                <a:effectLst/>
                <a:uLnTx/>
                <a:uFillTx/>
                <a:latin typeface="+mn-lt"/>
                <a:ea typeface="굴림" charset="-127"/>
              </a:rPr>
              <a:t>The STF power boosting of 2</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altLang="ko-KR" sz="2000" b="0" i="0" u="none" strike="noStrike" kern="0" cap="none" spc="0" normalizeH="0" baseline="0" noProof="0" dirty="0" smtClean="0">
                <a:ln>
                  <a:noFill/>
                </a:ln>
                <a:solidFill>
                  <a:schemeClr val="tx1"/>
                </a:solidFill>
                <a:effectLst/>
                <a:uLnTx/>
                <a:uFillTx/>
                <a:latin typeface="+mn-lt"/>
                <a:ea typeface="굴림" charset="-127"/>
              </a:rPr>
              <a:t>Frequency</a:t>
            </a:r>
            <a:r>
              <a:rPr kumimoji="0" lang="en-US" altLang="ko-KR" sz="2000" b="0" i="0" u="none" strike="noStrike" kern="0" cap="none" spc="0" normalizeH="0" noProof="0" dirty="0" smtClean="0">
                <a:ln>
                  <a:noFill/>
                </a:ln>
                <a:solidFill>
                  <a:schemeClr val="tx1"/>
                </a:solidFill>
                <a:effectLst/>
                <a:uLnTx/>
                <a:uFillTx/>
                <a:latin typeface="+mn-lt"/>
                <a:ea typeface="굴림" charset="-127"/>
              </a:rPr>
              <a:t> domain LTF</a:t>
            </a:r>
            <a:endParaRPr kumimoji="0" lang="en-US" altLang="ko-KR" sz="2000" b="0" i="0" u="none" strike="noStrike" kern="0" cap="none" spc="0" normalizeH="0" baseline="0" noProof="0" dirty="0" smtClean="0">
              <a:ln>
                <a:noFill/>
              </a:ln>
              <a:solidFill>
                <a:schemeClr val="tx1"/>
              </a:solidFill>
              <a:effectLst/>
              <a:uLnTx/>
              <a:uFillTx/>
              <a:latin typeface="+mn-lt"/>
              <a:ea typeface="굴림" charset="-127"/>
            </a:endParaRPr>
          </a:p>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lang="en-US" altLang="ko-KR" sz="2000" kern="0" dirty="0" smtClean="0">
                <a:latin typeface="+mn-lt"/>
                <a:ea typeface="굴림" charset="-127"/>
              </a:rPr>
              <a:t>P</a:t>
            </a:r>
            <a:r>
              <a:rPr kumimoji="0" lang="en-US" altLang="ko-KR" sz="2000" b="0" i="0" u="none" strike="noStrike" kern="0" cap="none" spc="0" normalizeH="0" baseline="0" noProof="0" dirty="0" err="1" smtClean="0">
                <a:ln>
                  <a:noFill/>
                </a:ln>
                <a:solidFill>
                  <a:schemeClr val="tx1"/>
                </a:solidFill>
                <a:effectLst/>
                <a:uLnTx/>
                <a:uFillTx/>
                <a:latin typeface="+mn-lt"/>
                <a:ea typeface="굴림" charset="-127"/>
                <a:cs typeface="+mn-cs"/>
              </a:rPr>
              <a:t>eak</a:t>
            </a:r>
            <a:r>
              <a:rPr kumimoji="0" lang="en-US" altLang="ko-KR" sz="2000" b="0" i="0" u="none" strike="noStrike" kern="0" cap="none" spc="0" normalizeH="0" baseline="0" noProof="0" dirty="0" smtClean="0">
                <a:ln>
                  <a:noFill/>
                </a:ln>
                <a:solidFill>
                  <a:schemeClr val="tx1"/>
                </a:solidFill>
                <a:effectLst/>
                <a:uLnTx/>
                <a:uFillTx/>
                <a:latin typeface="+mn-lt"/>
                <a:ea typeface="굴림" charset="-127"/>
                <a:cs typeface="+mn-cs"/>
              </a:rPr>
              <a:t> magnitudes</a:t>
            </a:r>
            <a:r>
              <a:rPr kumimoji="0" lang="en-US" altLang="ko-KR" sz="2000" b="0" i="0" u="none" strike="noStrike" kern="0" cap="none" spc="0" normalizeH="0" noProof="0" dirty="0" smtClean="0">
                <a:ln>
                  <a:noFill/>
                </a:ln>
                <a:solidFill>
                  <a:schemeClr val="tx1"/>
                </a:solidFill>
                <a:effectLst/>
                <a:uLnTx/>
                <a:uFillTx/>
                <a:latin typeface="+mn-lt"/>
                <a:ea typeface="굴림" charset="-127"/>
                <a:cs typeface="+mn-cs"/>
              </a:rPr>
              <a:t> and mean powers among STF, LTF and payload compared, considering the</a:t>
            </a:r>
            <a:r>
              <a:rPr lang="en-US" altLang="ko-KR" sz="2000" kern="0" dirty="0" smtClean="0">
                <a:latin typeface="+mn-lt"/>
                <a:ea typeface="굴림" charset="-127"/>
              </a:rPr>
              <a:t> proposed solutions</a:t>
            </a:r>
            <a:r>
              <a:rPr kumimoji="0" lang="en-US" altLang="ko-KR" sz="2000" b="0" i="0" u="none" strike="noStrike" kern="0" cap="none" spc="0" normalizeH="0" noProof="0" dirty="0" smtClean="0">
                <a:ln>
                  <a:noFill/>
                </a:ln>
                <a:solidFill>
                  <a:schemeClr val="tx1"/>
                </a:solidFill>
                <a:effectLst/>
                <a:uLnTx/>
                <a:uFillTx/>
                <a:latin typeface="+mn-lt"/>
                <a:ea typeface="굴림" charset="-127"/>
                <a:cs typeface="+mn-cs"/>
              </a:rPr>
              <a:t>.</a:t>
            </a:r>
          </a:p>
          <a:p>
            <a:pPr marL="342900" lvl="0" indent="-342900">
              <a:spcBef>
                <a:spcPct val="20000"/>
              </a:spcBef>
            </a:pPr>
            <a:r>
              <a:rPr lang="en-US" altLang="ko-KR" sz="1500" kern="0" baseline="0" dirty="0" smtClean="0">
                <a:latin typeface="+mn-lt"/>
                <a:ea typeface="굴림" charset="-127"/>
              </a:rPr>
              <a:t>        - </a:t>
            </a:r>
            <a:r>
              <a:rPr lang="en-US" altLang="ko-KR" sz="1500" kern="0" dirty="0" smtClean="0">
                <a:latin typeface="+mn-lt"/>
                <a:ea typeface="굴림" charset="-127"/>
              </a:rPr>
              <a:t>If the STF power boosting of 1.5 is assumed, the mean power of STF is 0.8438</a:t>
            </a:r>
          </a:p>
          <a:p>
            <a:pPr marL="342900" lvl="0" indent="-342900">
              <a:spcBef>
                <a:spcPct val="20000"/>
              </a:spcBef>
            </a:pPr>
            <a:endParaRPr kumimoji="0" lang="en-US" altLang="ko-KR" sz="1500" b="0" i="0" u="none" strike="noStrike" kern="0" cap="none" spc="0" normalizeH="0" baseline="0" noProof="0" dirty="0" smtClean="0">
              <a:ln>
                <a:noFill/>
              </a:ln>
              <a:solidFill>
                <a:schemeClr val="tx1"/>
              </a:solidFill>
              <a:effectLst/>
              <a:uLnTx/>
              <a:uFillTx/>
              <a:latin typeface="+mn-lt"/>
              <a:ea typeface="굴림" charset="-127"/>
              <a:cs typeface="+mn-cs"/>
            </a:endParaRPr>
          </a:p>
          <a:p>
            <a:pPr marL="342900" lvl="0" indent="-342900">
              <a:spcBef>
                <a:spcPct val="20000"/>
              </a:spcBef>
            </a:pPr>
            <a:endParaRPr lang="en-US" altLang="ko-KR" sz="1500" kern="0" dirty="0" smtClean="0">
              <a:latin typeface="+mn-lt"/>
              <a:ea typeface="굴림" charset="-127"/>
            </a:endParaRPr>
          </a:p>
          <a:p>
            <a:pPr marL="342900" lvl="0" indent="-342900">
              <a:spcBef>
                <a:spcPct val="20000"/>
              </a:spcBef>
            </a:pPr>
            <a:endParaRPr kumimoji="0" lang="en-US" altLang="ko-KR" sz="1500" b="0" i="0" u="none" strike="noStrike" kern="0" cap="none" spc="0" normalizeH="0" baseline="0" noProof="0" dirty="0" smtClean="0">
              <a:ln>
                <a:noFill/>
              </a:ln>
              <a:solidFill>
                <a:schemeClr val="tx1"/>
              </a:solidFill>
              <a:effectLst/>
              <a:uLnTx/>
              <a:uFillTx/>
              <a:latin typeface="+mn-lt"/>
              <a:ea typeface="굴림" charset="-127"/>
              <a:cs typeface="+mn-cs"/>
            </a:endParaRPr>
          </a:p>
          <a:p>
            <a:pPr marL="342900" lvl="0" indent="-342900">
              <a:spcBef>
                <a:spcPct val="20000"/>
              </a:spcBef>
            </a:pPr>
            <a:endParaRPr lang="en-US" altLang="ko-KR" sz="1500" kern="0" dirty="0" smtClean="0">
              <a:latin typeface="+mn-lt"/>
              <a:ea typeface="굴림" charset="-127"/>
            </a:endParaRPr>
          </a:p>
          <a:p>
            <a:pPr marL="342900" lvl="0" indent="-342900">
              <a:spcBef>
                <a:spcPct val="20000"/>
              </a:spcBef>
            </a:pPr>
            <a:endParaRPr kumimoji="0" lang="en-US" altLang="ko-KR" sz="1500" b="0" i="0" u="none" strike="noStrike" kern="0" cap="none" spc="0" normalizeH="0" baseline="0" noProof="0" dirty="0" smtClean="0">
              <a:ln>
                <a:noFill/>
              </a:ln>
              <a:solidFill>
                <a:schemeClr val="tx1"/>
              </a:solidFill>
              <a:effectLst/>
              <a:uLnTx/>
              <a:uFillTx/>
              <a:latin typeface="+mn-lt"/>
              <a:ea typeface="굴림" charset="-127"/>
              <a:cs typeface="+mn-cs"/>
            </a:endParaRPr>
          </a:p>
          <a:p>
            <a:pPr marL="342900" lvl="0" indent="-342900">
              <a:spcBef>
                <a:spcPct val="20000"/>
              </a:spcBef>
            </a:pPr>
            <a:endParaRPr lang="en-US" altLang="ko-KR" sz="1500" kern="0" dirty="0" smtClean="0">
              <a:latin typeface="+mn-lt"/>
              <a:ea typeface="굴림" charset="-127"/>
            </a:endParaRPr>
          </a:p>
          <a:p>
            <a:pPr marL="342900" lvl="0" indent="-342900">
              <a:spcBef>
                <a:spcPct val="20000"/>
              </a:spcBef>
            </a:pPr>
            <a:endParaRPr kumimoji="0" lang="en-US" altLang="ko-KR" sz="1500" b="0" i="0" u="none" strike="noStrike" kern="0" cap="none" spc="0" normalizeH="0" baseline="0" noProof="0" dirty="0" smtClean="0">
              <a:ln>
                <a:noFill/>
              </a:ln>
              <a:solidFill>
                <a:schemeClr val="tx1"/>
              </a:solidFill>
              <a:effectLst/>
              <a:uLnTx/>
              <a:uFillTx/>
              <a:latin typeface="+mn-lt"/>
              <a:ea typeface="굴림" charset="-127"/>
              <a:cs typeface="+mn-cs"/>
            </a:endParaRPr>
          </a:p>
          <a:p>
            <a:pPr marL="342900" lvl="0" indent="-342900">
              <a:spcBef>
                <a:spcPct val="20000"/>
              </a:spcBef>
            </a:pPr>
            <a:endParaRPr kumimoji="0" lang="en-US" altLang="ko-KR" sz="1500" b="0" i="0" u="none" strike="noStrike" kern="0" cap="none" spc="0" normalizeH="0" baseline="0" noProof="0" dirty="0" smtClean="0">
              <a:ln>
                <a:noFill/>
              </a:ln>
              <a:solidFill>
                <a:schemeClr val="tx1"/>
              </a:solidFill>
              <a:effectLst/>
              <a:uLnTx/>
              <a:uFillTx/>
              <a:latin typeface="+mn-lt"/>
              <a:ea typeface="굴림" charset="-127"/>
              <a:cs typeface="+mn-cs"/>
            </a:endParaRPr>
          </a:p>
          <a:p>
            <a:pPr marL="342900" lvl="0" indent="-342900">
              <a:spcBef>
                <a:spcPct val="20000"/>
              </a:spcBef>
              <a:buFont typeface="Arial" pitchFamily="34" charset="0"/>
              <a:buChar char="•"/>
            </a:pPr>
            <a:r>
              <a:rPr lang="en-US" altLang="ko-KR" sz="2000" kern="0" dirty="0" smtClean="0">
                <a:latin typeface="+mn-lt"/>
                <a:ea typeface="굴림" charset="-127"/>
              </a:rPr>
              <a:t>T</a:t>
            </a:r>
            <a:r>
              <a:rPr kumimoji="0" lang="en-US" altLang="ko-KR" sz="2000" b="0" i="0" u="none" strike="noStrike" kern="0" cap="none" spc="0" normalizeH="0" baseline="0" noProof="0" dirty="0" smtClean="0">
                <a:ln>
                  <a:noFill/>
                </a:ln>
                <a:solidFill>
                  <a:schemeClr val="tx1"/>
                </a:solidFill>
                <a:effectLst/>
                <a:uLnTx/>
                <a:uFillTx/>
                <a:latin typeface="+mn-lt"/>
                <a:ea typeface="굴림" charset="-127"/>
                <a:cs typeface="+mn-cs"/>
              </a:rPr>
              <a:t>he results in the above table</a:t>
            </a:r>
            <a:r>
              <a:rPr kumimoji="0" lang="en-US" altLang="ko-KR" sz="2000" b="0" i="0" u="none" strike="noStrike" kern="0" cap="none" spc="0" normalizeH="0" noProof="0" dirty="0" smtClean="0">
                <a:ln>
                  <a:noFill/>
                </a:ln>
                <a:solidFill>
                  <a:schemeClr val="tx1"/>
                </a:solidFill>
                <a:effectLst/>
                <a:uLnTx/>
                <a:uFillTx/>
                <a:latin typeface="+mn-lt"/>
                <a:ea typeface="굴림" charset="-127"/>
                <a:cs typeface="+mn-cs"/>
              </a:rPr>
              <a:t> show</a:t>
            </a:r>
            <a:r>
              <a:rPr kumimoji="0" lang="en-US" altLang="ko-KR" sz="2000" b="0" i="0" u="none" strike="noStrike" kern="0" cap="none" spc="0" normalizeH="0" baseline="0" noProof="0" dirty="0" smtClean="0">
                <a:ln>
                  <a:noFill/>
                </a:ln>
                <a:solidFill>
                  <a:schemeClr val="tx1"/>
                </a:solidFill>
                <a:effectLst/>
                <a:uLnTx/>
                <a:uFillTx/>
                <a:latin typeface="+mn-lt"/>
                <a:ea typeface="굴림" charset="-127"/>
                <a:cs typeface="+mn-cs"/>
              </a:rPr>
              <a:t> the proposed solutions</a:t>
            </a:r>
            <a:r>
              <a:rPr kumimoji="0" lang="en-US" altLang="ko-KR" sz="2000" b="0" i="0" u="none" strike="noStrike" kern="0" cap="none" spc="0" normalizeH="0" noProof="0" dirty="0" smtClean="0">
                <a:ln>
                  <a:noFill/>
                </a:ln>
                <a:solidFill>
                  <a:schemeClr val="tx1"/>
                </a:solidFill>
                <a:effectLst/>
                <a:uLnTx/>
                <a:uFillTx/>
                <a:latin typeface="+mn-lt"/>
                <a:ea typeface="굴림" charset="-127"/>
                <a:cs typeface="+mn-cs"/>
              </a:rPr>
              <a:t> are suitable for a design of TVWS-OFDM PHY.</a:t>
            </a:r>
            <a:endParaRPr kumimoji="0" lang="en-US" altLang="ko-KR" sz="2000" b="0" i="0" u="none" strike="noStrike" kern="0" cap="none" spc="0" normalizeH="0" baseline="0" noProof="0" dirty="0" smtClean="0">
              <a:ln>
                <a:noFill/>
              </a:ln>
              <a:solidFill>
                <a:schemeClr val="tx1"/>
              </a:solidFill>
              <a:effectLst/>
              <a:uLnTx/>
              <a:uFillTx/>
              <a:latin typeface="+mn-lt"/>
              <a:ea typeface="굴림" charset="-127"/>
              <a:cs typeface="+mn-cs"/>
            </a:endParaRPr>
          </a:p>
        </p:txBody>
      </p:sp>
      <p:graphicFrame>
        <p:nvGraphicFramePr>
          <p:cNvPr id="7" name="표 6"/>
          <p:cNvGraphicFramePr>
            <a:graphicFrameLocks noGrp="1"/>
          </p:cNvGraphicFramePr>
          <p:nvPr/>
        </p:nvGraphicFramePr>
        <p:xfrm>
          <a:off x="1115617" y="3429000"/>
          <a:ext cx="6984775" cy="1962899"/>
        </p:xfrm>
        <a:graphic>
          <a:graphicData uri="http://schemas.openxmlformats.org/drawingml/2006/table">
            <a:tbl>
              <a:tblPr/>
              <a:tblGrid>
                <a:gridCol w="1924377"/>
                <a:gridCol w="1639284"/>
                <a:gridCol w="1710557"/>
                <a:gridCol w="1710557"/>
              </a:tblGrid>
              <a:tr h="288032">
                <a:tc rowSpan="2">
                  <a:txBody>
                    <a:bodyPr/>
                    <a:lstStyle/>
                    <a:p>
                      <a:pPr algn="ctr">
                        <a:spcAft>
                          <a:spcPts val="0"/>
                        </a:spcAft>
                      </a:pP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US" altLang="ko-KR" sz="1800" b="1" kern="100" dirty="0" smtClean="0">
                          <a:latin typeface="Times New Roman"/>
                          <a:ea typeface="맑은 고딕"/>
                          <a:cs typeface="Times New Roman"/>
                        </a:rPr>
                        <a:t>Peak magnitude</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rowSpan="2">
                  <a:txBody>
                    <a:bodyPr/>
                    <a:lstStyle/>
                    <a:p>
                      <a:pPr algn="ctr">
                        <a:spcAft>
                          <a:spcPts val="0"/>
                        </a:spcAft>
                      </a:pPr>
                      <a:r>
                        <a:rPr lang="en-US" altLang="ko-KR" sz="1800" b="1" kern="100" dirty="0" smtClean="0">
                          <a:latin typeface="Times New Roman"/>
                          <a:ea typeface="맑은 고딕"/>
                          <a:cs typeface="Times New Roman"/>
                        </a:rPr>
                        <a:t>Mean power</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889">
                <a:tc vMerge="1">
                  <a:txBody>
                    <a:bodyPr/>
                    <a:lstStyle/>
                    <a:p>
                      <a:pPr latinLnBrk="1"/>
                      <a:endParaRPr lang="ko-KR" altLang="en-US"/>
                    </a:p>
                  </a:txBody>
                  <a:tcPr/>
                </a:tc>
                <a:tc>
                  <a:txBody>
                    <a:bodyPr/>
                    <a:lstStyle/>
                    <a:p>
                      <a:pPr algn="ctr">
                        <a:spcAft>
                          <a:spcPts val="0"/>
                        </a:spcAft>
                      </a:pPr>
                      <a:r>
                        <a:rPr lang="en-US" altLang="ko-KR" sz="1800" b="1" kern="100" dirty="0" smtClean="0">
                          <a:latin typeface="Times New Roman"/>
                          <a:ea typeface="맑은 고딕"/>
                          <a:cs typeface="Times New Roman"/>
                        </a:rPr>
                        <a:t>real</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800" b="1" kern="100" dirty="0" smtClean="0">
                          <a:latin typeface="Times New Roman"/>
                          <a:ea typeface="맑은 고딕"/>
                          <a:cs typeface="Times New Roman"/>
                        </a:rPr>
                        <a:t>image</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405889">
                <a:tc>
                  <a:txBody>
                    <a:bodyPr/>
                    <a:lstStyle/>
                    <a:p>
                      <a:pPr algn="ctr">
                        <a:spcAft>
                          <a:spcPts val="0"/>
                        </a:spcAft>
                      </a:pPr>
                      <a:r>
                        <a:rPr lang="en-US" sz="1800" b="1" kern="100" dirty="0" smtClean="0">
                          <a:latin typeface="Times New Roman"/>
                          <a:ea typeface="맑은 고딕"/>
                          <a:cs typeface="Times New Roman"/>
                        </a:rPr>
                        <a:t>STF</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800" b="1" kern="100" dirty="0" smtClean="0">
                          <a:latin typeface="Times New Roman"/>
                          <a:ea typeface="맑은 고딕"/>
                          <a:cs typeface="Times New Roman"/>
                        </a:rPr>
                        <a:t>1.5517</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800" b="1" kern="100" dirty="0" smtClean="0">
                          <a:latin typeface="Times New Roman"/>
                          <a:ea typeface="맑은 고딕"/>
                          <a:cs typeface="Times New Roman"/>
                        </a:rPr>
                        <a:t>1.5517</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800" b="1" kern="100" dirty="0" smtClean="0">
                          <a:latin typeface="Times New Roman"/>
                          <a:ea typeface="맑은 고딕"/>
                          <a:cs typeface="Times New Roman"/>
                        </a:rPr>
                        <a:t>1.5000</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889">
                <a:tc>
                  <a:txBody>
                    <a:bodyPr/>
                    <a:lstStyle/>
                    <a:p>
                      <a:pPr algn="ctr">
                        <a:spcAft>
                          <a:spcPts val="0"/>
                        </a:spcAft>
                      </a:pPr>
                      <a:r>
                        <a:rPr lang="en-US" altLang="ko-KR" sz="1800" b="1" kern="100" dirty="0" smtClean="0">
                          <a:latin typeface="Times New Roman"/>
                          <a:ea typeface="맑은 고딕"/>
                          <a:cs typeface="Times New Roman"/>
                        </a:rPr>
                        <a:t>LTF</a:t>
                      </a:r>
                      <a:endParaRPr lang="ko-KR" alt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800" b="1" kern="100" dirty="0" smtClean="0">
                          <a:latin typeface="Times New Roman"/>
                          <a:ea typeface="맑은 고딕"/>
                          <a:cs typeface="Times New Roman"/>
                        </a:rPr>
                        <a:t>1.5102</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800" b="1" kern="100" dirty="0" smtClean="0">
                          <a:latin typeface="Times New Roman"/>
                          <a:ea typeface="맑은 고딕"/>
                          <a:cs typeface="Times New Roman"/>
                        </a:rPr>
                        <a:t>1.4726</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800" b="1" kern="100" dirty="0" smtClean="0">
                          <a:latin typeface="Times New Roman"/>
                          <a:ea typeface="맑은 고딕"/>
                          <a:cs typeface="Times New Roman"/>
                        </a:rPr>
                        <a:t>0.8457</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889">
                <a:tc>
                  <a:txBody>
                    <a:bodyPr/>
                    <a:lstStyle/>
                    <a:p>
                      <a:pPr algn="ctr">
                        <a:spcAft>
                          <a:spcPts val="0"/>
                        </a:spcAft>
                      </a:pPr>
                      <a:r>
                        <a:rPr lang="en-US" altLang="ko-KR" sz="1800" b="1" kern="100" dirty="0" smtClean="0">
                          <a:latin typeface="Times New Roman"/>
                          <a:ea typeface="맑은 고딕"/>
                          <a:cs typeface="Times New Roman"/>
                        </a:rPr>
                        <a:t>Payload</a:t>
                      </a:r>
                      <a:endParaRPr lang="ko-KR" alt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800" b="1" kern="100" dirty="0" smtClean="0">
                          <a:solidFill>
                            <a:schemeClr val="tx1"/>
                          </a:solidFill>
                          <a:latin typeface="Times New Roman"/>
                          <a:ea typeface="맑은 고딕"/>
                          <a:cs typeface="Times New Roman"/>
                        </a:rPr>
                        <a:t>4.2426</a:t>
                      </a:r>
                    </a:p>
                    <a:p>
                      <a:pPr algn="ctr">
                        <a:spcAft>
                          <a:spcPts val="0"/>
                        </a:spcAft>
                      </a:pPr>
                      <a:r>
                        <a:rPr lang="en-US" altLang="ko-KR" sz="1200" b="1" kern="100" dirty="0" smtClean="0">
                          <a:latin typeface="Times New Roman"/>
                          <a:ea typeface="맑은 고딕"/>
                          <a:cs typeface="Times New Roman"/>
                        </a:rPr>
                        <a:t>(Theoretically,</a:t>
                      </a:r>
                      <a:r>
                        <a:rPr lang="en-US" altLang="ko-KR" sz="1200" b="1" kern="100" baseline="0" dirty="0" smtClean="0">
                          <a:latin typeface="Times New Roman"/>
                          <a:ea typeface="맑은 고딕"/>
                          <a:cs typeface="Times New Roman"/>
                        </a:rPr>
                        <a:t> 11.3)</a:t>
                      </a:r>
                      <a:endParaRPr lang="ko-KR" sz="12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800" b="1" kern="100" dirty="0" smtClean="0">
                          <a:latin typeface="Times New Roman"/>
                          <a:ea typeface="맑은 고딕"/>
                          <a:cs typeface="Times New Roman"/>
                        </a:rPr>
                        <a:t>2.6553</a:t>
                      </a:r>
                    </a:p>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b="1" kern="100" dirty="0" smtClean="0">
                          <a:latin typeface="Times New Roman"/>
                          <a:ea typeface="맑은 고딕"/>
                          <a:cs typeface="Times New Roman"/>
                        </a:rPr>
                        <a:t>(Theoretically,</a:t>
                      </a:r>
                      <a:r>
                        <a:rPr lang="en-US" altLang="ko-KR" sz="1200" b="1" kern="100" baseline="0" dirty="0" smtClean="0">
                          <a:latin typeface="Times New Roman"/>
                          <a:ea typeface="맑은 고딕"/>
                          <a:cs typeface="Times New Roman"/>
                        </a:rPr>
                        <a:t> 11.3)</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800" b="1" kern="100" dirty="0" smtClean="0">
                          <a:latin typeface="Times New Roman"/>
                          <a:ea typeface="맑은 고딕"/>
                          <a:cs typeface="Times New Roman"/>
                        </a:rPr>
                        <a:t>0.8441</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4"/>
          <p:cNvSpPr>
            <a:spLocks noGrp="1" noChangeArrowheads="1"/>
          </p:cNvSpPr>
          <p:nvPr>
            <p:ph type="dt" sz="quarter" idx="10"/>
          </p:nvPr>
        </p:nvSpPr>
        <p:spPr>
          <a:xfrm>
            <a:off x="685800" y="381000"/>
            <a:ext cx="1600200" cy="215900"/>
          </a:xfrm>
          <a:noFill/>
        </p:spPr>
        <p:txBody>
          <a:bodyPr/>
          <a:lstStyle/>
          <a:p>
            <a:r>
              <a:rPr lang="en-US" altLang="ko-KR" dirty="0" smtClean="0">
                <a:ea typeface="MS PGothic" pitchFamily="34" charset="-128"/>
              </a:rPr>
              <a:t>November 2012</a:t>
            </a:r>
          </a:p>
        </p:txBody>
      </p:sp>
    </p:spTree>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28927</TotalTime>
  <Words>599</Words>
  <Application>Microsoft Office PowerPoint</Application>
  <PresentationFormat>화면 슬라이드 쇼(4:3)</PresentationFormat>
  <Paragraphs>112</Paragraphs>
  <Slides>7</Slides>
  <Notes>1</Notes>
  <HiddenSlides>0</HiddenSlides>
  <MMClips>0</MMClips>
  <ScaleCrop>false</ScaleCrop>
  <HeadingPairs>
    <vt:vector size="4" baseType="variant">
      <vt:variant>
        <vt:lpstr>테마</vt:lpstr>
      </vt:variant>
      <vt:variant>
        <vt:i4>1</vt:i4>
      </vt:variant>
      <vt:variant>
        <vt:lpstr>슬라이드 제목</vt:lpstr>
      </vt:variant>
      <vt:variant>
        <vt:i4>7</vt:i4>
      </vt:variant>
    </vt:vector>
  </HeadingPairs>
  <TitlesOfParts>
    <vt:vector size="8" baseType="lpstr">
      <vt:lpstr>Office 테마</vt:lpstr>
      <vt:lpstr>슬라이드 1</vt:lpstr>
      <vt:lpstr>슬라이드 2</vt:lpstr>
      <vt:lpstr>TBDs of TVWS-OFDM PHY</vt:lpstr>
      <vt:lpstr>Solution proposed for frequency domain LTF</vt:lpstr>
      <vt:lpstr>Solution proposed for STF power boosting</vt:lpstr>
      <vt:lpstr>Baseband waveform of TVWS-OFDM packet </vt:lpstr>
      <vt:lpstr>Conclusion</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sbear</cp:lastModifiedBy>
  <cp:revision>484</cp:revision>
  <cp:lastPrinted>1998-02-10T13:28:06Z</cp:lastPrinted>
  <dcterms:created xsi:type="dcterms:W3CDTF">1999-11-08T18:59:45Z</dcterms:created>
  <dcterms:modified xsi:type="dcterms:W3CDTF">2012-11-12T21:46:36Z</dcterms:modified>
</cp:coreProperties>
</file>