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9" r:id="rId2"/>
    <p:sldId id="256" r:id="rId3"/>
    <p:sldId id="257" r:id="rId4"/>
    <p:sldId id="258" r:id="rId5"/>
    <p:sldId id="259" r:id="rId6"/>
    <p:sldId id="277"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D2AE36-1B6F-4B38-BF05-C4B396A4134F}" type="datetimeFigureOut">
              <a:rPr lang="en-US" smtClean="0"/>
              <a:pPr/>
              <a:t>11/12/2012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3A288-6991-4E60-9BF5-14256287EE3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2E4F8-9FBA-4E50-8B4E-D90F2C9C89CB}"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A13688-0F7C-40E9-B727-85860A582D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62E4F8-9FBA-4E50-8B4E-D90F2C9C89CB}" type="datetimeFigureOut">
              <a:rPr lang="en-US" smtClean="0"/>
              <a:pPr/>
              <a:t>11/12/2012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13688-0F7C-40E9-B727-85860A582DEB}" type="slidenum">
              <a:rPr lang="en-US" smtClean="0"/>
              <a:pPr/>
              <a:t>‹#›</a:t>
            </a:fld>
            <a:endParaRPr lang="en-US"/>
          </a:p>
        </p:txBody>
      </p:sp>
      <p:sp>
        <p:nvSpPr>
          <p:cNvPr id="7"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8"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November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9" name="TextBox 8"/>
          <p:cNvSpPr txBox="1"/>
          <p:nvPr userDrawn="1"/>
        </p:nvSpPr>
        <p:spPr>
          <a:xfrm>
            <a:off x="5867400" y="304800"/>
            <a:ext cx="2901756"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IEEE802.15-12-0616-00-004m</a:t>
            </a:r>
            <a:endParaRPr lang="en-US" sz="1400" b="1" dirty="0">
              <a:latin typeface="Times New Roman" pitchFamily="18" charset="0"/>
              <a:cs typeface="Times New Roman" pitchFamily="18" charset="0"/>
            </a:endParaRPr>
          </a:p>
        </p:txBody>
      </p:sp>
      <p:sp>
        <p:nvSpPr>
          <p:cNvPr id="11"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Rectangle 5"/>
          <p:cNvSpPr txBox="1">
            <a:spLocks noChangeArrowheads="1"/>
          </p:cNvSpPr>
          <p:nvPr userDrawn="1"/>
        </p:nvSpPr>
        <p:spPr>
          <a:xfrm>
            <a:off x="55626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Sangsung Choi (ETRI)</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ieee802.org/19/pub/Workshop/4_Kennedy-RIM.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8600" y="838200"/>
            <a:ext cx="8763000" cy="5416868"/>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Submission Title:</a:t>
            </a:r>
            <a:r>
              <a:rPr lang="en-US" altLang="ko-KR" sz="1600" dirty="0">
                <a:ea typeface="굴림" pitchFamily="50" charset="-127"/>
              </a:rPr>
              <a:t> </a:t>
            </a:r>
            <a:r>
              <a:rPr lang="en-US" altLang="ko-KR" sz="1600" b="1" dirty="0" smtClean="0">
                <a:ea typeface="굴림" pitchFamily="50" charset="-127"/>
              </a:rPr>
              <a:t>Summary of </a:t>
            </a:r>
            <a:r>
              <a:rPr lang="en-US" sz="1700" b="1" dirty="0" smtClean="0"/>
              <a:t>Framework for White Space in Canada</a:t>
            </a:r>
            <a:endParaRPr lang="en-US" altLang="ko-KR" sz="1700" dirty="0">
              <a:ea typeface="굴림" pitchFamily="50" charset="-127"/>
            </a:endParaRPr>
          </a:p>
          <a:p>
            <a:pPr eaLnBrk="0" hangingPunct="0">
              <a:defRPr/>
            </a:pPr>
            <a:r>
              <a:rPr lang="en-US" altLang="ko-KR" sz="1600" dirty="0">
                <a:ea typeface="굴림" pitchFamily="50" charset="-127"/>
              </a:rPr>
              <a:t>	</a:t>
            </a:r>
          </a:p>
          <a:p>
            <a:pPr eaLnBrk="0" hangingPunct="0">
              <a:defRPr/>
            </a:pPr>
            <a:r>
              <a:rPr lang="en-US" altLang="ko-KR" sz="1600" b="1" dirty="0">
                <a:ea typeface="굴림" pitchFamily="50" charset="-127"/>
              </a:rPr>
              <a:t>Date Submitted:</a:t>
            </a:r>
            <a:r>
              <a:rPr lang="en-US" altLang="ko-KR" sz="1600" dirty="0">
                <a:ea typeface="굴림" pitchFamily="50" charset="-127"/>
              </a:rPr>
              <a:t> </a:t>
            </a:r>
            <a:r>
              <a:rPr lang="en-US" altLang="ko-KR" sz="1600" dirty="0" smtClean="0">
                <a:ea typeface="굴림" pitchFamily="50" charset="-127"/>
              </a:rPr>
              <a:t>November 11, 2012</a:t>
            </a:r>
            <a:r>
              <a:rPr lang="en-US" altLang="ko-KR" sz="1600" dirty="0">
                <a:ea typeface="굴림" pitchFamily="50" charset="-127"/>
              </a:rPr>
              <a:t>	</a:t>
            </a:r>
          </a:p>
          <a:p>
            <a:pPr eaLnBrk="0" hangingPunct="0">
              <a:defRPr/>
            </a:pPr>
            <a:endParaRPr lang="en-US" altLang="ko-KR" sz="1600" dirty="0">
              <a:ea typeface="굴림" pitchFamily="50" charset="-127"/>
            </a:endParaRPr>
          </a:p>
          <a:p>
            <a:pPr marL="457200" indent="-457200" eaLnBrk="0" hangingPunct="0">
              <a:defRPr/>
            </a:pPr>
            <a:r>
              <a:rPr lang="en-US" altLang="ko-KR" sz="1600" b="1" dirty="0">
                <a:ea typeface="굴림" pitchFamily="50" charset="-127"/>
              </a:rPr>
              <a:t>Source:</a:t>
            </a:r>
            <a:r>
              <a:rPr lang="en-US" altLang="ko-KR" sz="1600" dirty="0">
                <a:ea typeface="굴림" pitchFamily="50" charset="-127"/>
              </a:rPr>
              <a:t> </a:t>
            </a:r>
            <a:r>
              <a:rPr lang="en-US" altLang="ko-KR" sz="1600" dirty="0" err="1" smtClean="0">
                <a:ea typeface="굴림" pitchFamily="50" charset="-127"/>
              </a:rPr>
              <a:t>Sangsung</a:t>
            </a:r>
            <a:r>
              <a:rPr lang="en-US" altLang="ko-KR" sz="1600" dirty="0" smtClean="0">
                <a:ea typeface="굴림" pitchFamily="50" charset="-127"/>
              </a:rPr>
              <a:t> </a:t>
            </a:r>
            <a:r>
              <a:rPr lang="en-US" altLang="ko-KR" sz="1600" dirty="0" err="1" smtClean="0">
                <a:ea typeface="굴림" pitchFamily="50" charset="-127"/>
              </a:rPr>
              <a:t>Choi</a:t>
            </a:r>
            <a:r>
              <a:rPr lang="en-US" altLang="ko-KR" sz="1600" dirty="0" smtClean="0">
                <a:ea typeface="굴림" pitchFamily="50" charset="-127"/>
              </a:rPr>
              <a:t> (ETRI) and </a:t>
            </a:r>
            <a:r>
              <a:rPr lang="en-US" altLang="ko-KR" sz="1600" dirty="0" err="1" smtClean="0">
                <a:ea typeface="굴림" pitchFamily="50" charset="-127"/>
              </a:rPr>
              <a:t>Soo</a:t>
            </a:r>
            <a:r>
              <a:rPr lang="en-US" altLang="ko-KR" sz="1600" dirty="0" smtClean="0">
                <a:ea typeface="굴림" pitchFamily="50" charset="-127"/>
              </a:rPr>
              <a:t>-Young Chang (SYCA)</a:t>
            </a:r>
            <a:endParaRPr lang="en-US" altLang="ko-KR" sz="1600" dirty="0">
              <a:ea typeface="굴림" pitchFamily="50" charset="-127"/>
            </a:endParaRPr>
          </a:p>
          <a:p>
            <a:pPr eaLnBrk="0" hangingPunct="0">
              <a:defRPr/>
            </a:pPr>
            <a:r>
              <a:rPr lang="en-US" altLang="ko-KR" sz="1600" dirty="0">
                <a:ea typeface="굴림" pitchFamily="50" charset="-127"/>
              </a:rPr>
              <a:t>              Voice: </a:t>
            </a:r>
            <a:r>
              <a:rPr lang="en-US" altLang="ko-KR" sz="1600" dirty="0" smtClean="0">
                <a:ea typeface="굴림" pitchFamily="50" charset="-127"/>
              </a:rPr>
              <a:t>+1 530 574 2741,  </a:t>
            </a:r>
            <a:r>
              <a:rPr lang="en-US" altLang="ko-KR" sz="1600" dirty="0">
                <a:ea typeface="굴림" pitchFamily="50" charset="-127"/>
              </a:rPr>
              <a:t>E-</a:t>
            </a:r>
            <a:r>
              <a:rPr lang="en-US" altLang="ko-KR" sz="1600" dirty="0" err="1">
                <a:ea typeface="굴림" pitchFamily="50" charset="-127"/>
              </a:rPr>
              <a:t>maill</a:t>
            </a:r>
            <a:r>
              <a:rPr lang="en-US" altLang="ko-KR" sz="1600" dirty="0">
                <a:ea typeface="굴림" pitchFamily="50" charset="-127"/>
              </a:rPr>
              <a:t>: </a:t>
            </a:r>
            <a:r>
              <a:rPr lang="en-US" altLang="ko-KR" sz="1600" dirty="0" smtClean="0">
                <a:ea typeface="굴림" pitchFamily="50" charset="-127"/>
              </a:rPr>
              <a:t>sychang@ecs.csus.edu </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[802.15 </a:t>
            </a:r>
            <a:r>
              <a:rPr lang="en-US" altLang="ko-KR" sz="1600" dirty="0" smtClean="0">
                <a:ea typeface="굴림" pitchFamily="50" charset="-127"/>
              </a:rPr>
              <a:t>TG4m]</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Framework for white space in Canada was published recently by Industry Canada and their decisions are summarized in this document.</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a:t>
            </a:r>
            <a:r>
              <a:rPr lang="en-US" altLang="ko-KR" sz="1600" dirty="0" smtClean="0">
                <a:ea typeface="굴림" pitchFamily="50" charset="-127"/>
              </a:rPr>
              <a:t>provide information on the rules and activities of Canadian government to the 802.15 TG4m  group</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ko-KR" sz="1600" dirty="0" smtClean="0">
                <a:ea typeface="굴림" pitchFamily="50" charset="-127"/>
              </a:rPr>
              <a:t>.</a:t>
            </a: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DATABASES AND SPECTRUM SENSING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develop initial rules and regulations for TVWS devices based on the use of geo-location and a registration database system to manage harmful interference. </a:t>
            </a:r>
          </a:p>
          <a:p>
            <a:r>
              <a:rPr lang="en-US" sz="1600" b="1" dirty="0"/>
              <a:t>As spectrum sensing matures, Industry Canada will consider additional regulatory provisions for sensing technology through the technical rule development process under this decision. </a:t>
            </a:r>
            <a:endParaRPr lang="en-US" sz="1600" b="1" dirty="0" smtClean="0"/>
          </a:p>
          <a:p>
            <a:endParaRPr lang="en-US" sz="1600" b="1" dirty="0" smtClean="0"/>
          </a:p>
          <a:p>
            <a:r>
              <a:rPr lang="en-US" sz="1800" dirty="0" smtClean="0"/>
              <a:t>The use of databases will allow an immediate means to implement TVWS while addressing sharing and interference issues. </a:t>
            </a:r>
          </a:p>
          <a:p>
            <a:r>
              <a:rPr lang="en-US" sz="1800" dirty="0" smtClean="0"/>
              <a:t>Spectrum sensing or hybrid approaches using elements of both sensing and geo-location databases show promise for the future.</a:t>
            </a:r>
            <a:endParaRPr lang="en-US" sz="1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nSpc>
                <a:spcPts val="3200"/>
              </a:lnSpc>
            </a:pPr>
            <a:r>
              <a:rPr lang="en-US" sz="3200" b="1" i="1" dirty="0" smtClean="0">
                <a:solidFill>
                  <a:srgbClr val="00B0F0"/>
                </a:solidFill>
              </a:rPr>
              <a:t>DECISION RELATED TO THE CRITERIA AND SELECTION PROCESS FOR DATABASE ADMINISTRATORS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authorize the establishment of all TVWS database administrators that meet technical requirements. There will be no limit on the number of database administrators that can be authorized to provide service in Canada. </a:t>
            </a:r>
            <a:endParaRPr lang="en-US" sz="1600" b="1" dirty="0" smtClean="0"/>
          </a:p>
          <a:p>
            <a:endParaRPr lang="en-US" sz="1600" b="1" dirty="0" smtClean="0"/>
          </a:p>
          <a:p>
            <a:endParaRPr lang="en-US" sz="1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THE REGULATORY OVERSIGHT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develop requirements for TVWS databases through consultation with stakeholders. </a:t>
            </a:r>
          </a:p>
          <a:p>
            <a:r>
              <a:rPr lang="en-US" sz="1600" b="1" dirty="0"/>
              <a:t>Database administrators will be required to host the TVWS databases in Canada. </a:t>
            </a:r>
            <a:endParaRPr lang="en-US" sz="1600" b="1" dirty="0" smtClean="0"/>
          </a:p>
          <a:p>
            <a:endParaRPr lang="en-US" sz="1600" b="1" dirty="0" smtClean="0"/>
          </a:p>
          <a:p>
            <a:r>
              <a:rPr lang="en-US" sz="1800" dirty="0" smtClean="0"/>
              <a:t>Industry Canada believes that requiring databases to be hosted within Canada will help to ensure that these regulatory requirements can be enforced without limiting database administrators to Canadian companies.</a:t>
            </a:r>
            <a:endParaRPr lang="en-US" sz="18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SECURITY AND PRIVACY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develop measures relating to security and privacy through its established processes, including consulting with stakeholders. </a:t>
            </a:r>
            <a:endParaRPr lang="en-US" sz="1600" b="1" dirty="0" smtClean="0"/>
          </a:p>
          <a:p>
            <a:endParaRPr lang="en-US" sz="1600" b="1" dirty="0" smtClean="0"/>
          </a:p>
          <a:p>
            <a:r>
              <a:rPr lang="en-US" sz="1800" dirty="0" smtClean="0"/>
              <a:t>Industry Canada agrees with the comments received regarding the importance of adequate security measures to protect data and ensure reliable operation. Appropriate measures will be developed in consultation with stakeholders. </a:t>
            </a:r>
          </a:p>
          <a:p>
            <a:r>
              <a:rPr lang="en-US" sz="1800" dirty="0" smtClean="0"/>
              <a:t>Industry Canada also agrees on the need to make publicly available the information of the stations to be protected. </a:t>
            </a:r>
            <a:r>
              <a:rPr lang="en-US" sz="1800" b="1"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TVWS CATEGORIES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generally harmonize with the U.S. definitions of TVWS categories, with the exact wording to be determined by Industry Canada through its established processes, including consultation with stakeholders. </a:t>
            </a:r>
            <a:endParaRPr lang="en-US" sz="1600" b="1" dirty="0" smtClean="0"/>
          </a:p>
          <a:p>
            <a:endParaRPr lang="en-US" sz="1600" b="1" dirty="0"/>
          </a:p>
          <a:p>
            <a:r>
              <a:rPr lang="en-US" sz="2000" dirty="0"/>
              <a:t>The consultation proposed the </a:t>
            </a:r>
            <a:r>
              <a:rPr lang="en-US" sz="2000" dirty="0" smtClean="0"/>
              <a:t>following </a:t>
            </a:r>
            <a:r>
              <a:rPr lang="en-US" sz="2000" dirty="0"/>
              <a:t>TVWS service categories: </a:t>
            </a:r>
            <a:endParaRPr lang="en-US" sz="2000" dirty="0" smtClean="0"/>
          </a:p>
          <a:p>
            <a:pPr lvl="1"/>
            <a:r>
              <a:rPr lang="en-US" sz="1800" dirty="0"/>
              <a:t>Fixed white space device: </a:t>
            </a:r>
            <a:endParaRPr lang="en-US" sz="1800" dirty="0" smtClean="0"/>
          </a:p>
          <a:p>
            <a:pPr lvl="1"/>
            <a:r>
              <a:rPr lang="en-US" sz="1800" dirty="0"/>
              <a:t>Mobile white space device: </a:t>
            </a:r>
          </a:p>
          <a:p>
            <a:pPr lvl="2"/>
            <a:r>
              <a:rPr lang="en-US" sz="1600" dirty="0" smtClean="0"/>
              <a:t>Mode </a:t>
            </a:r>
            <a:r>
              <a:rPr lang="en-US" sz="1600" dirty="0"/>
              <a:t>I mobile white space device: </a:t>
            </a:r>
            <a:r>
              <a:rPr lang="en-US" sz="1600" dirty="0" smtClean="0"/>
              <a:t>referred </a:t>
            </a:r>
            <a:r>
              <a:rPr lang="en-US" sz="1600" dirty="0"/>
              <a:t>to as </a:t>
            </a:r>
            <a:r>
              <a:rPr lang="en-US" sz="1600" dirty="0" smtClean="0"/>
              <a:t>“slave” devices</a:t>
            </a:r>
            <a:endParaRPr lang="en-US" sz="1600" dirty="0"/>
          </a:p>
          <a:p>
            <a:pPr lvl="2"/>
            <a:r>
              <a:rPr lang="fr-FR" sz="1600" dirty="0" smtClean="0"/>
              <a:t>Mode </a:t>
            </a:r>
            <a:r>
              <a:rPr lang="fr-FR" sz="1600" dirty="0"/>
              <a:t>II mobile white </a:t>
            </a:r>
            <a:r>
              <a:rPr lang="fr-FR" sz="1600" dirty="0" err="1"/>
              <a:t>space</a:t>
            </a:r>
            <a:r>
              <a:rPr lang="fr-FR" sz="1600" dirty="0"/>
              <a:t> </a:t>
            </a:r>
            <a:r>
              <a:rPr lang="fr-FR" sz="1600" dirty="0" err="1"/>
              <a:t>device</a:t>
            </a:r>
            <a:r>
              <a:rPr lang="fr-FR" sz="1600" dirty="0"/>
              <a:t>: </a:t>
            </a:r>
            <a:r>
              <a:rPr lang="en-US" sz="1600" dirty="0" smtClean="0"/>
              <a:t>referred </a:t>
            </a:r>
            <a:r>
              <a:rPr lang="en-US" sz="1600" dirty="0"/>
              <a:t>to as “master” </a:t>
            </a:r>
            <a:r>
              <a:rPr lang="en-US" sz="1600" dirty="0" smtClean="0"/>
              <a:t>devices </a:t>
            </a:r>
          </a:p>
          <a:p>
            <a:r>
              <a:rPr lang="en-US" sz="1900" dirty="0" smtClean="0"/>
              <a:t>Industry Canada agrees that the definitions of the categories of TVWS devices should be generally harmonized with those in the United States.</a:t>
            </a:r>
            <a:endParaRPr lang="en-US" sz="1900" dirty="0"/>
          </a:p>
          <a:p>
            <a:pPr lvl="2"/>
            <a:endParaRPr lang="fr-FR" sz="1600" dirty="0"/>
          </a:p>
          <a:p>
            <a:pPr lvl="2"/>
            <a:endParaRPr lang="en-US" b="1" dirty="0"/>
          </a:p>
          <a:p>
            <a:pPr lvl="2"/>
            <a:r>
              <a:rPr lang="en-US" sz="800" b="1" dirty="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TO SET TVWS OPERATING CHANNELS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broadly harmonize with the U.S. rules regarding channels available to fixed and mobile TVWS devices. Detailed rules will be developed regarding available operating channels for different categories of TVWS devices using Industry Canada’s established processes, including consultation with stakeholders. 	</a:t>
            </a:r>
          </a:p>
          <a:p>
            <a:pPr>
              <a:buNone/>
            </a:pPr>
            <a:endParaRPr lang="en-US" sz="1600" b="1" dirty="0" smtClean="0"/>
          </a:p>
          <a:p>
            <a:r>
              <a:rPr lang="en-US" sz="1800" dirty="0"/>
              <a:t>With some restrictions, </a:t>
            </a:r>
            <a:r>
              <a:rPr lang="en-US" sz="1800" dirty="0" smtClean="0"/>
              <a:t>it is </a:t>
            </a:r>
            <a:r>
              <a:rPr lang="en-US" sz="1800" dirty="0"/>
              <a:t>proposed that TVWS devices be permitted to operate on available channels throughout the TV broadcasting bands below 698 </a:t>
            </a:r>
            <a:r>
              <a:rPr lang="en-US" sz="1800" dirty="0" err="1"/>
              <a:t>MHz.</a:t>
            </a:r>
            <a:r>
              <a:rPr lang="en-US" sz="1800" dirty="0"/>
              <a:t> </a:t>
            </a:r>
            <a:endParaRPr lang="en-US" sz="1800" dirty="0" smtClean="0"/>
          </a:p>
          <a:p>
            <a:r>
              <a:rPr lang="en-US" sz="1800" dirty="0" smtClean="0"/>
              <a:t>Industry Canada agrees that the heavy use of </a:t>
            </a:r>
            <a:r>
              <a:rPr lang="en-US" sz="1800" b="1" dirty="0" smtClean="0">
                <a:solidFill>
                  <a:srgbClr val="FF0000"/>
                </a:solidFill>
              </a:rPr>
              <a:t>TV channels 3 and 4 </a:t>
            </a:r>
            <a:r>
              <a:rPr lang="en-US" sz="1800" dirty="0" smtClean="0"/>
              <a:t>by consumer electronic devices and the risk of harmful interference to those devices from TVWS devices warrant a restriction from operation on these channels.</a:t>
            </a:r>
          </a:p>
          <a:p>
            <a:r>
              <a:rPr lang="en-US" sz="1800" dirty="0" smtClean="0"/>
              <a:t>In </a:t>
            </a:r>
            <a:r>
              <a:rPr lang="en-US" sz="1800" dirty="0"/>
              <a:t>order to prevent harmful interference, TVWS devices would not be permitted to operate on </a:t>
            </a:r>
            <a:r>
              <a:rPr lang="en-US" sz="1800" b="1" dirty="0">
                <a:solidFill>
                  <a:srgbClr val="FF0000"/>
                </a:solidFill>
              </a:rPr>
              <a:t>TV channel 37</a:t>
            </a:r>
            <a:r>
              <a:rPr lang="en-US" sz="1800" dirty="0"/>
              <a:t>, which is used by medical telemetry devices and radio astronomy operations at the Dominion Radio Astrophysical Observatory (DRAO) in Penticton, British Columbia. </a:t>
            </a:r>
            <a:r>
              <a:rPr lang="en-US" sz="1600" b="1"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143000"/>
          </a:xfrm>
        </p:spPr>
        <p:txBody>
          <a:bodyPr>
            <a:normAutofit fontScale="90000"/>
          </a:bodyPr>
          <a:lstStyle/>
          <a:p>
            <a:pPr>
              <a:lnSpc>
                <a:spcPts val="3200"/>
              </a:lnSpc>
            </a:pPr>
            <a:r>
              <a:rPr lang="en-US" sz="3200" b="1" i="1" dirty="0" smtClean="0">
                <a:solidFill>
                  <a:srgbClr val="00B0F0"/>
                </a:solidFill>
              </a:rPr>
              <a:t>DECISION RELATED TO THE INTERFERENCE PROTECTION CRITERIA FOR TV BROADCASTING OPERATIONS</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Detailed interference protection criteria, based on the full range of analog and digital TV transmitters, will be developed in accordance with Industry Canada’s established processes, including consultation with stakeholders. </a:t>
            </a:r>
            <a:endParaRPr lang="en-US" sz="1600" b="1" dirty="0" smtClean="0"/>
          </a:p>
          <a:p>
            <a:endParaRPr lang="en-US" sz="1600" b="1" dirty="0"/>
          </a:p>
          <a:p>
            <a:r>
              <a:rPr lang="en-US" sz="1800" dirty="0" smtClean="0"/>
              <a:t>Two approaches: one for the UK and the other for the U.S.</a:t>
            </a:r>
          </a:p>
          <a:p>
            <a:pPr lvl="1"/>
            <a:r>
              <a:rPr lang="en-US" sz="1600" dirty="0" smtClean="0"/>
              <a:t>Rather </a:t>
            </a:r>
            <a:r>
              <a:rPr lang="en-US" sz="1600" dirty="0"/>
              <a:t>than specify minimum separation distances as the U.S. has done, the United Kingdom has proposed that TVWS devices in the United Kingdom </a:t>
            </a:r>
            <a:r>
              <a:rPr lang="en-US" sz="1600" b="1" dirty="0">
                <a:solidFill>
                  <a:srgbClr val="FF0000"/>
                </a:solidFill>
              </a:rPr>
              <a:t>continuously adjust their transmitter power levels under database control </a:t>
            </a:r>
            <a:r>
              <a:rPr lang="en-US" sz="1600" dirty="0"/>
              <a:t>to ensure that TV broadcast interference protection requirements are met. </a:t>
            </a:r>
            <a:endParaRPr lang="en-US" sz="1600" dirty="0" smtClean="0"/>
          </a:p>
          <a:p>
            <a:pPr lvl="1"/>
            <a:r>
              <a:rPr lang="en-US" sz="1600" dirty="0" smtClean="0"/>
              <a:t>This </a:t>
            </a:r>
            <a:r>
              <a:rPr lang="en-US" sz="1600" dirty="0"/>
              <a:t>approach </a:t>
            </a:r>
            <a:r>
              <a:rPr lang="en-US" sz="1600" dirty="0">
                <a:solidFill>
                  <a:srgbClr val="FF0000"/>
                </a:solidFill>
              </a:rPr>
              <a:t>allows for TVWS devices to access additional spectrum at the cost of a significant increase in computational and regulatory complexity</a:t>
            </a:r>
            <a:r>
              <a:rPr lang="en-US" sz="1600" dirty="0"/>
              <a:t>. </a:t>
            </a:r>
            <a:r>
              <a:rPr lang="en-US" sz="1200" b="1" dirty="0"/>
              <a:t>	</a:t>
            </a:r>
          </a:p>
          <a:p>
            <a:pPr>
              <a:buNone/>
            </a:pPr>
            <a:r>
              <a:rPr lang="en-US" sz="1600" b="1"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THE PROTECTION OF RADIO ASTRONOMY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Detailed provisions to protect radio astronomy observations made by the DRAO in Penticton, British Columbia, will be developed in accordance with Industry Canada’s established process, including consultation with stakeholders. </a:t>
            </a:r>
            <a:endParaRPr lang="en-US" sz="1600" b="1" dirty="0" smtClean="0"/>
          </a:p>
          <a:p>
            <a:endParaRPr lang="en-US" sz="1600" b="1" dirty="0"/>
          </a:p>
          <a:p>
            <a:r>
              <a:rPr lang="en-US" sz="1800" dirty="0"/>
              <a:t>In Canada, the only location at which radio astronomy observations are made is the </a:t>
            </a:r>
            <a:r>
              <a:rPr lang="en-US" sz="1800" b="1" dirty="0">
                <a:solidFill>
                  <a:srgbClr val="FF0000"/>
                </a:solidFill>
              </a:rPr>
              <a:t>DRAO in Penticton, British Columbia</a:t>
            </a:r>
            <a:r>
              <a:rPr lang="en-US" sz="1800" dirty="0"/>
              <a:t>. </a:t>
            </a:r>
            <a:endParaRPr lang="en-US" sz="1800" dirty="0" smtClean="0"/>
          </a:p>
          <a:p>
            <a:r>
              <a:rPr lang="en-US" sz="1800" dirty="0" smtClean="0"/>
              <a:t>Industry </a:t>
            </a:r>
            <a:r>
              <a:rPr lang="en-US" sz="1800" dirty="0"/>
              <a:t>Canada will adopt provisions through its technical rules for the protection of observations at the DRAO site from TVWS devices operating in nearby channels. </a:t>
            </a:r>
            <a:r>
              <a:rPr lang="en-US" sz="1600" b="1" dirty="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TECHNICAL PARAMETERS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Detailed technical rules will be established using Industry Canada’s established processes, including consultation with stakeholders. 	</a:t>
            </a:r>
            <a:endParaRPr lang="en-US" sz="1600" b="1" dirty="0" smtClean="0"/>
          </a:p>
          <a:p>
            <a:endParaRPr lang="en-US" sz="1600" b="1" dirty="0" smtClean="0"/>
          </a:p>
          <a:p>
            <a:r>
              <a:rPr lang="en-US" sz="1800" b="1" dirty="0" smtClean="0">
                <a:solidFill>
                  <a:srgbClr val="FF0000"/>
                </a:solidFill>
              </a:rPr>
              <a:t>Harmonizing technical parameters with those of the United States </a:t>
            </a:r>
            <a:r>
              <a:rPr lang="en-US" sz="1800" dirty="0" smtClean="0"/>
              <a:t>will promote a common market for TVWS equipment, with resulting benefits for equipment cost and availability. </a:t>
            </a:r>
          </a:p>
          <a:p>
            <a:r>
              <a:rPr lang="en-US" sz="1800" dirty="0" smtClean="0"/>
              <a:t>For this reason, Industry Canada will </a:t>
            </a:r>
            <a:r>
              <a:rPr lang="en-US" sz="1800" b="1" dirty="0" smtClean="0">
                <a:solidFill>
                  <a:srgbClr val="FF0000"/>
                </a:solidFill>
              </a:rPr>
              <a:t>broadly harmonize its technical rules for TVWS devices with those of the United States</a:t>
            </a:r>
            <a:r>
              <a:rPr lang="en-US" sz="1800" dirty="0" smtClean="0"/>
              <a:t>, including areas such as </a:t>
            </a:r>
          </a:p>
          <a:p>
            <a:pPr lvl="1"/>
            <a:r>
              <a:rPr lang="en-US" sz="1600" dirty="0" smtClean="0"/>
              <a:t>transmitter power limits,</a:t>
            </a:r>
          </a:p>
          <a:p>
            <a:pPr lvl="1"/>
            <a:r>
              <a:rPr lang="en-US" sz="1600" dirty="0" smtClean="0"/>
              <a:t>location accuracy,</a:t>
            </a:r>
          </a:p>
          <a:p>
            <a:pPr lvl="1"/>
            <a:r>
              <a:rPr lang="en-US" sz="1600" dirty="0" smtClean="0"/>
              <a:t>minimum frequency of database checks and </a:t>
            </a:r>
          </a:p>
          <a:p>
            <a:pPr lvl="1"/>
            <a:r>
              <a:rPr lang="en-US" sz="1600" dirty="0" smtClean="0"/>
              <a:t>cessation of operation rules if a TVWS device cannot make contact with an approved database.</a:t>
            </a:r>
            <a:endParaRPr lang="en-US" sz="16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THE OUT-OF-BAND EMISSIONS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initially harmonize its out-of-band emission masks and adjacent frequency protection criteria with the United States. The detailed technical standards will be developed in accordance with Industry Canada’s established processes, including consulting with stakeholders. </a:t>
            </a:r>
            <a:endParaRPr lang="en-US" sz="1600" b="1" dirty="0" smtClean="0"/>
          </a:p>
          <a:p>
            <a:endParaRPr lang="en-US" sz="1600" b="1" dirty="0"/>
          </a:p>
          <a:p>
            <a:r>
              <a:rPr lang="en-US" sz="1800" dirty="0" smtClean="0"/>
              <a:t>Two types of out-of-band emission masks considered</a:t>
            </a:r>
            <a:endParaRPr lang="en-US" dirty="0"/>
          </a:p>
          <a:p>
            <a:pPr lvl="1"/>
            <a:r>
              <a:rPr lang="en-US" sz="1600" dirty="0"/>
              <a:t>T</a:t>
            </a:r>
            <a:r>
              <a:rPr lang="en-US" sz="1600" dirty="0" smtClean="0"/>
              <a:t>he </a:t>
            </a:r>
            <a:r>
              <a:rPr lang="en-US" sz="1600" dirty="0"/>
              <a:t>United Kingdom’s adaptable </a:t>
            </a:r>
            <a:r>
              <a:rPr lang="en-US" sz="1600" dirty="0" smtClean="0"/>
              <a:t>approach: the </a:t>
            </a:r>
            <a:r>
              <a:rPr lang="en-US" sz="1600" dirty="0"/>
              <a:t>use of flexible out-of-band emission </a:t>
            </a:r>
            <a:r>
              <a:rPr lang="en-US" sz="1600" dirty="0" smtClean="0"/>
              <a:t>masks</a:t>
            </a:r>
          </a:p>
          <a:p>
            <a:pPr lvl="1"/>
            <a:r>
              <a:rPr lang="en-US" sz="1600" dirty="0" smtClean="0"/>
              <a:t>US  approach: to </a:t>
            </a:r>
            <a:r>
              <a:rPr lang="en-US" sz="1600" dirty="0"/>
              <a:t>harmonize with the U.S. approach by specifying a fixed emission </a:t>
            </a:r>
            <a:r>
              <a:rPr lang="en-US" sz="1600" dirty="0" smtClean="0"/>
              <a:t>mask </a:t>
            </a:r>
            <a:r>
              <a:rPr lang="en-US" sz="1200" b="1"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Framework  for White Space in Canada</a:t>
            </a:r>
            <a:endParaRPr lang="en-US" dirty="0"/>
          </a:p>
        </p:txBody>
      </p:sp>
      <p:sp>
        <p:nvSpPr>
          <p:cNvPr id="3" name="Subtitle 2"/>
          <p:cNvSpPr>
            <a:spLocks noGrp="1"/>
          </p:cNvSpPr>
          <p:nvPr>
            <p:ph type="subTitle" idx="1"/>
          </p:nvPr>
        </p:nvSpPr>
        <p:spPr/>
        <p:txBody>
          <a:bodyPr/>
          <a:lstStyle/>
          <a:p>
            <a:r>
              <a:rPr lang="en-US" dirty="0" err="1" smtClean="0"/>
              <a:t>Sangsung</a:t>
            </a:r>
            <a:r>
              <a:rPr lang="en-US" dirty="0" smtClean="0"/>
              <a:t> </a:t>
            </a:r>
            <a:r>
              <a:rPr lang="en-US" dirty="0" err="1" smtClean="0"/>
              <a:t>Choi</a:t>
            </a:r>
            <a:r>
              <a:rPr lang="en-US" dirty="0" smtClean="0"/>
              <a:t> and </a:t>
            </a:r>
            <a:r>
              <a:rPr lang="en-US" dirty="0" err="1" smtClean="0"/>
              <a:t>Soo</a:t>
            </a:r>
            <a:r>
              <a:rPr lang="en-US" dirty="0" smtClean="0"/>
              <a:t>-Young Chang </a:t>
            </a:r>
          </a:p>
          <a:p>
            <a:r>
              <a:rPr lang="en-US" dirty="0" smtClean="0"/>
              <a:t>Nov. 2012</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CROSS-BORDER PROTECTION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require Canadian TVWS devices to protect active U.S. broadcasting operations based on the same protection criteria as will be applied to broadcasting operations within </a:t>
            </a:r>
            <a:r>
              <a:rPr lang="en-US" sz="1600" b="1" dirty="0" smtClean="0"/>
              <a:t>Canada</a:t>
            </a:r>
            <a:r>
              <a:rPr lang="en-US" sz="1600" b="1" dirty="0"/>
              <a:t>. 	</a:t>
            </a:r>
            <a:endParaRPr lang="en-US" sz="1600" b="1" dirty="0" smtClean="0"/>
          </a:p>
          <a:p>
            <a:endParaRPr lang="en-US" sz="1600" b="1" dirty="0"/>
          </a:p>
          <a:p>
            <a:r>
              <a:rPr lang="en-US" sz="1800" dirty="0" smtClean="0"/>
              <a:t>Non-broadcasting </a:t>
            </a:r>
            <a:r>
              <a:rPr lang="en-US" sz="1800" dirty="0"/>
              <a:t>use within 400 km of the Canada-United States border must be on a no-protection, no-interference basis with respect to broadcast services in both Canada and the United States. </a:t>
            </a:r>
            <a:endParaRPr lang="en-US" sz="1800" dirty="0" smtClean="0"/>
          </a:p>
          <a:p>
            <a:r>
              <a:rPr lang="en-US" sz="1800" dirty="0" smtClean="0"/>
              <a:t>As </a:t>
            </a:r>
            <a:r>
              <a:rPr lang="en-US" sz="1800" dirty="0"/>
              <a:t>well, Industry Canada currently enforces a mandatory 121 km border distance within which </a:t>
            </a:r>
            <a:r>
              <a:rPr lang="en-US" sz="1800" dirty="0" smtClean="0"/>
              <a:t>RRBS.</a:t>
            </a:r>
            <a:endParaRPr lang="en-US" sz="1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1143000"/>
          </a:xfrm>
        </p:spPr>
        <p:txBody>
          <a:bodyPr>
            <a:normAutofit/>
          </a:bodyPr>
          <a:lstStyle/>
          <a:p>
            <a:pPr>
              <a:lnSpc>
                <a:spcPts val="3200"/>
              </a:lnSpc>
            </a:pPr>
            <a:r>
              <a:rPr lang="en-US" sz="3200" b="1" i="1" dirty="0" smtClean="0">
                <a:solidFill>
                  <a:srgbClr val="00B0F0"/>
                </a:solidFill>
              </a:rPr>
              <a:t>DECISION RELATED TO THE POTENTIAL IMPROVEMENTS TO THE FRAMEWORK FOR RRBS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continue to license RRBS. </a:t>
            </a:r>
          </a:p>
          <a:p>
            <a:r>
              <a:rPr lang="en-US" sz="1600" b="1" dirty="0"/>
              <a:t>Protection criteria will be determined through Industry Canada’s established processes, including consultation with stakeholders. </a:t>
            </a:r>
            <a:endParaRPr lang="en-US" sz="1600" b="1" dirty="0" smtClean="0"/>
          </a:p>
          <a:p>
            <a:endParaRPr lang="en-US" sz="1600" b="1" dirty="0"/>
          </a:p>
          <a:p>
            <a:r>
              <a:rPr lang="en-US" sz="1800" dirty="0"/>
              <a:t>Remote rural broadband systems (RRBS) provide wireless service in remote rural communities in Canada, using TV channels that are </a:t>
            </a:r>
            <a:r>
              <a:rPr lang="en-US" sz="1800" dirty="0" err="1"/>
              <a:t>unallotted</a:t>
            </a:r>
            <a:r>
              <a:rPr lang="en-US" sz="1800" dirty="0"/>
              <a:t> and unassigned. </a:t>
            </a:r>
            <a:endParaRPr lang="en-US" sz="1800" dirty="0" smtClean="0"/>
          </a:p>
          <a:p>
            <a:r>
              <a:rPr lang="en-US" sz="1800" dirty="0" smtClean="0"/>
              <a:t>Unlike </a:t>
            </a:r>
            <a:r>
              <a:rPr lang="en-US" sz="1800" dirty="0"/>
              <a:t>TVWS devices, </a:t>
            </a:r>
            <a:r>
              <a:rPr lang="en-US" sz="1800" b="1" dirty="0">
                <a:solidFill>
                  <a:srgbClr val="FF0000"/>
                </a:solidFill>
              </a:rPr>
              <a:t>these systems are technically evaluated by Industry Canada before they can receive a </a:t>
            </a:r>
            <a:r>
              <a:rPr lang="en-US" sz="1800" b="1" dirty="0" smtClean="0">
                <a:solidFill>
                  <a:srgbClr val="FF0000"/>
                </a:solidFill>
              </a:rPr>
              <a:t>license</a:t>
            </a:r>
            <a:r>
              <a:rPr lang="en-US" sz="1800" dirty="0"/>
              <a:t>, in order to prevent harmful interference to other spectrum users, in particular, TV broadcasters. </a:t>
            </a:r>
            <a:endParaRPr lang="en-US" sz="1800" dirty="0" smtClean="0"/>
          </a:p>
          <a:p>
            <a:r>
              <a:rPr lang="en-US" sz="1800" b="1" dirty="0" smtClean="0">
                <a:solidFill>
                  <a:srgbClr val="FF0000"/>
                </a:solidFill>
              </a:rPr>
              <a:t>Industry Canada may revisit this decision if there are changes in the future </a:t>
            </a:r>
            <a:r>
              <a:rPr lang="en-US" sz="1800" dirty="0" smtClean="0"/>
              <a:t>to available TV broadcast spectrum below 698 </a:t>
            </a:r>
            <a:r>
              <a:rPr lang="en-US" sz="1800" dirty="0" err="1" smtClean="0"/>
              <a:t>MHz.</a:t>
            </a:r>
            <a:r>
              <a:rPr lang="en-US" sz="1800" dirty="0" smtClean="0"/>
              <a:t> </a:t>
            </a:r>
            <a:endParaRPr lang="en-US" sz="1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THE LICENSING OPTION FOR LPA </a:t>
            </a:r>
            <a:endParaRPr lang="en-US" sz="3200" b="1" i="1"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sz="1600" b="1" dirty="0"/>
              <a:t>Industry Canada will allow LPA on both a voluntary licensed and </a:t>
            </a:r>
            <a:r>
              <a:rPr lang="en-US" sz="1600" b="1" dirty="0" smtClean="0"/>
              <a:t>license-exempt </a:t>
            </a:r>
            <a:r>
              <a:rPr lang="en-US" sz="1600" b="1" dirty="0"/>
              <a:t>basis. Operators of licensed LPA will be asked to register their operation with the TVWS databases in order to receive protection from harmful interference from TVWS devices. </a:t>
            </a:r>
          </a:p>
          <a:p>
            <a:r>
              <a:rPr lang="en-US" sz="1600" b="1" dirty="0"/>
              <a:t>Industry Canada will update its detailed rules for LPA through its established processes, including consulting with stakeholders. </a:t>
            </a:r>
            <a:endParaRPr lang="en-US" sz="1600" b="1" dirty="0" smtClean="0"/>
          </a:p>
          <a:p>
            <a:endParaRPr lang="en-US" sz="1600" b="1" dirty="0" smtClean="0"/>
          </a:p>
          <a:p>
            <a:r>
              <a:rPr lang="en-US" sz="1800" dirty="0" smtClean="0"/>
              <a:t>Legislation has been passed in the United States mandating an </a:t>
            </a:r>
            <a:r>
              <a:rPr lang="en-US" sz="1800" b="1" dirty="0" smtClean="0">
                <a:solidFill>
                  <a:srgbClr val="FF0000"/>
                </a:solidFill>
              </a:rPr>
              <a:t>incentive auction </a:t>
            </a:r>
            <a:r>
              <a:rPr lang="en-US" sz="1800" dirty="0" smtClean="0"/>
              <a:t>process for the possible repurposing of some of the UHF TV broadcast spectrum for mobile broadband systems.</a:t>
            </a:r>
          </a:p>
          <a:p>
            <a:pPr lvl="1"/>
            <a:r>
              <a:rPr lang="en-US" sz="1600" b="1" dirty="0" smtClean="0">
                <a:solidFill>
                  <a:srgbClr val="FF0000"/>
                </a:solidFill>
              </a:rPr>
              <a:t>Until such time that the spectrum environment within the United States in the frequency ranges below 698 MHz has stabilized</a:t>
            </a:r>
            <a:r>
              <a:rPr lang="en-US" sz="1600" dirty="0" smtClean="0"/>
              <a:t>, </a:t>
            </a:r>
            <a:r>
              <a:rPr lang="en-US" sz="1600" b="1" dirty="0" smtClean="0">
                <a:solidFill>
                  <a:srgbClr val="FF0000"/>
                </a:solidFill>
              </a:rPr>
              <a:t>it would be premature to set aside channels for LPA in Canada</a:t>
            </a:r>
          </a:p>
          <a:p>
            <a:r>
              <a:rPr lang="en-US" sz="1800" dirty="0" smtClean="0"/>
              <a:t>In addition, Industry Canada notes that </a:t>
            </a:r>
            <a:r>
              <a:rPr lang="en-US" sz="1800" b="1" dirty="0" smtClean="0">
                <a:solidFill>
                  <a:srgbClr val="FF0000"/>
                </a:solidFill>
              </a:rPr>
              <a:t>there is no eligibility restriction on the licensing of LPA in Canada, unlike in the United States</a:t>
            </a:r>
            <a:r>
              <a:rPr lang="en-US" sz="1800" dirty="0" smtClean="0"/>
              <a:t>. </a:t>
            </a:r>
          </a:p>
          <a:p>
            <a:pPr lvl="1"/>
            <a:r>
              <a:rPr lang="en-US" sz="1600" dirty="0" smtClean="0"/>
              <a:t>As a result of the easier availability of licensing as a protective measure from TVWS, there is not the same need in Canada to designate “safe haven” channels for LPA. Therefore, Industry Canada will not designate any “safe haven” channels for LPA at this time.</a:t>
            </a:r>
            <a:endParaRPr lang="en-US" sz="16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THE CHANGES TO THE CTFA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not make any changes to the </a:t>
            </a:r>
            <a:r>
              <a:rPr lang="en-US" sz="1600" b="1" dirty="0" smtClean="0"/>
              <a:t>CTFA (</a:t>
            </a:r>
            <a:r>
              <a:rPr lang="en-US" sz="1600" i="1" dirty="0" smtClean="0"/>
              <a:t>Canadian </a:t>
            </a:r>
            <a:r>
              <a:rPr lang="en-US" sz="1600" i="1" dirty="0"/>
              <a:t>Table of Frequency Allocations </a:t>
            </a:r>
            <a:r>
              <a:rPr lang="en-US" sz="1600" i="1" dirty="0" smtClean="0"/>
              <a:t>)</a:t>
            </a:r>
            <a:r>
              <a:rPr lang="en-US" sz="1600" b="1" dirty="0" smtClean="0"/>
              <a:t>. </a:t>
            </a:r>
            <a:r>
              <a:rPr lang="en-US" sz="1600" b="1" dirty="0"/>
              <a:t>	</a:t>
            </a:r>
            <a:endParaRPr lang="en-US" sz="1600" b="1" dirty="0" smtClean="0"/>
          </a:p>
          <a:p>
            <a:endParaRPr lang="en-US" sz="1600" b="1" dirty="0" smtClean="0"/>
          </a:p>
          <a:p>
            <a:r>
              <a:rPr lang="en-US" sz="1800" dirty="0" smtClean="0"/>
              <a:t>There is </a:t>
            </a:r>
            <a:r>
              <a:rPr lang="en-US" sz="1800" b="1" dirty="0" smtClean="0">
                <a:solidFill>
                  <a:srgbClr val="FF0000"/>
                </a:solidFill>
              </a:rPr>
              <a:t>no need for an allocation in the CTFA to reflect the introduction of TVWS devices or to reflect any license-exempt use</a:t>
            </a:r>
            <a:r>
              <a:rPr lang="en-US" sz="1800" dirty="0" smtClean="0"/>
              <a:t>, including license-exempt LPA.</a:t>
            </a:r>
          </a:p>
          <a:p>
            <a:r>
              <a:rPr lang="en-US" sz="1800" dirty="0" smtClean="0"/>
              <a:t>Licensed LPA has been in operation under the existing allocations to the broadcasting service. Industry Canada therefore also concludes that no changes are needed to reflect the use of this spectrum by licensed LPA.</a:t>
            </a:r>
            <a:endParaRPr lang="en-US" sz="1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BASIC CONCEPT FOR THESE DECISIONS </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2000" b="1" dirty="0" smtClean="0"/>
              <a:t>The rules should </a:t>
            </a:r>
            <a:r>
              <a:rPr lang="en-US" sz="2000" b="1" dirty="0"/>
              <a:t>be </a:t>
            </a:r>
            <a:r>
              <a:rPr lang="en-US" sz="2000" b="1" dirty="0" smtClean="0"/>
              <a:t>broadly </a:t>
            </a:r>
            <a:r>
              <a:rPr lang="en-US" sz="2000" b="1" dirty="0"/>
              <a:t>harmonized with those in the United States</a:t>
            </a:r>
            <a:r>
              <a:rPr lang="en-US" sz="2000" b="1" dirty="0" smtClean="0"/>
              <a:t>.</a:t>
            </a:r>
          </a:p>
          <a:p>
            <a:endParaRPr lang="en-US" sz="2000" b="1" dirty="0" smtClean="0"/>
          </a:p>
          <a:p>
            <a:r>
              <a:rPr lang="en-US" sz="2000" b="1" dirty="0" smtClean="0"/>
              <a:t>Industry Canada will wait until the United States decides some rules including band plan(s) after incentive auction to harmonize their rules with those of the US.</a:t>
            </a:r>
          </a:p>
          <a:p>
            <a:pPr>
              <a:buNone/>
            </a:pPr>
            <a:endParaRPr lang="en-US" sz="2000" b="1" dirty="0" smtClean="0"/>
          </a:p>
          <a:p>
            <a:r>
              <a:rPr lang="en-US" sz="2000" b="1" dirty="0" smtClean="0"/>
              <a:t>Industry Canada also will consider rules of the United Kingdom for a couple of technical rules – interference protection criteria and out-of-band emissions.</a:t>
            </a:r>
            <a:endParaRPr lang="en-US"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OVERVIEW OF WHITE SPACE ACTIVITIES </a:t>
            </a:r>
            <a:br>
              <a:rPr lang="en-US" sz="3200" b="1" i="1" dirty="0" smtClean="0">
                <a:solidFill>
                  <a:srgbClr val="00B0F0"/>
                </a:solidFill>
              </a:rPr>
            </a:br>
            <a:r>
              <a:rPr lang="en-US" sz="3200" b="1" i="1" dirty="0" smtClean="0">
                <a:solidFill>
                  <a:srgbClr val="00B0F0"/>
                </a:solidFill>
              </a:rPr>
              <a:t>CANADA (1)</a:t>
            </a:r>
            <a:endParaRPr lang="en-US" sz="3200" i="1"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pPr>
              <a:buNone/>
            </a:pPr>
            <a:r>
              <a:rPr lang="en-US" sz="2000" b="1" dirty="0" smtClean="0"/>
              <a:t>TV White Spaces</a:t>
            </a:r>
          </a:p>
          <a:p>
            <a:r>
              <a:rPr lang="en-US" sz="1800" dirty="0" smtClean="0"/>
              <a:t>Transition to DTV: Aug. 31, 2011, applied to only certain mandatory markets</a:t>
            </a:r>
          </a:p>
          <a:p>
            <a:r>
              <a:rPr lang="en-US" sz="1800" dirty="0" smtClean="0"/>
              <a:t>Licensed LPAs (low power apparatus) such as microphones in the band 698-806MHz.</a:t>
            </a:r>
          </a:p>
          <a:p>
            <a:r>
              <a:rPr lang="en-US" sz="1800" dirty="0" smtClean="0"/>
              <a:t>RRBS (remote rural areas broadband services): licensed subscriber-based broadband Internet systems on TV channels 21 to 51 (512-698 MHz) except channel 37</a:t>
            </a:r>
          </a:p>
          <a:p>
            <a:pPr lvl="1"/>
            <a:r>
              <a:rPr lang="en-US" sz="1600" dirty="0" smtClean="0"/>
              <a:t>the RRBS be located at sufficient distance from major population centers, TV broadcasting facilities and their service contours so as not to cause them interference; and</a:t>
            </a:r>
          </a:p>
          <a:p>
            <a:pPr lvl="1"/>
            <a:r>
              <a:rPr lang="en-US" sz="1600" dirty="0" smtClean="0"/>
              <a:t>the RRBS not constrain the provision of current and future TV broadcasting services.</a:t>
            </a:r>
          </a:p>
          <a:p>
            <a:r>
              <a:rPr lang="en-US" sz="1800" dirty="0" smtClean="0"/>
              <a:t>Dynamic spectrum access techniques for improved spectrum sharing</a:t>
            </a:r>
          </a:p>
          <a:p>
            <a:r>
              <a:rPr lang="en-US" sz="1800" dirty="0" smtClean="0">
                <a:solidFill>
                  <a:srgbClr val="FF0000"/>
                </a:solidFill>
              </a:rPr>
              <a:t>Protection approaches: to protect TV broadcasting stations, LPA and RRBS</a:t>
            </a:r>
          </a:p>
          <a:p>
            <a:pPr lvl="1"/>
            <a:r>
              <a:rPr lang="en-US" sz="1600" dirty="0" smtClean="0">
                <a:solidFill>
                  <a:srgbClr val="FF0000"/>
                </a:solidFill>
              </a:rPr>
              <a:t>Sensing </a:t>
            </a:r>
          </a:p>
          <a:p>
            <a:pPr lvl="2"/>
            <a:r>
              <a:rPr lang="en-US" sz="1600" dirty="0" smtClean="0">
                <a:solidFill>
                  <a:srgbClr val="FF0000"/>
                </a:solidFill>
              </a:rPr>
              <a:t>the use of a beacon or a hybrid database approach to protect receive-only stations </a:t>
            </a:r>
          </a:p>
          <a:p>
            <a:pPr lvl="1"/>
            <a:r>
              <a:rPr lang="en-US" sz="1700" dirty="0" smtClean="0">
                <a:solidFill>
                  <a:srgbClr val="FF0000"/>
                </a:solidFill>
              </a:rPr>
              <a:t>Database</a:t>
            </a:r>
          </a:p>
          <a:p>
            <a:pPr lvl="1">
              <a:buNone/>
            </a:pPr>
            <a:r>
              <a:rPr lang="en-US" sz="1700" dirty="0" smtClean="0">
                <a:solidFill>
                  <a:srgbClr val="FF0000"/>
                </a:solidFill>
                <a:sym typeface="Wingdings" pitchFamily="2" charset="2"/>
              </a:rPr>
              <a:t> It focuses on database now and sensing will be considered in the future when technology becomes mature.</a:t>
            </a:r>
            <a:endParaRPr lang="en-US" sz="1700" dirty="0" smtClean="0">
              <a:solidFill>
                <a:srgbClr val="FF0000"/>
              </a:solidFill>
            </a:endParaRPr>
          </a:p>
          <a:p>
            <a:r>
              <a:rPr lang="en-US" sz="1900" b="1" dirty="0" smtClean="0"/>
              <a:t>Industry Canada had Consultation, SMSE-012-11, to align unlicensed use with FCC TVWS rules in August 2011 and made final decisions on the issues raised in this Consultation paper in SMSE-012-12 in October 2012.</a:t>
            </a:r>
            <a:endParaRPr lang="en-US" sz="1900" dirty="0" smtClean="0"/>
          </a:p>
        </p:txBody>
      </p:sp>
      <p:sp>
        <p:nvSpPr>
          <p:cNvPr id="6" name="Rectangle 5"/>
          <p:cNvSpPr/>
          <p:nvPr/>
        </p:nvSpPr>
        <p:spPr>
          <a:xfrm>
            <a:off x="457200" y="6123801"/>
            <a:ext cx="7772400" cy="276999"/>
          </a:xfrm>
          <a:prstGeom prst="rect">
            <a:avLst/>
          </a:prstGeom>
        </p:spPr>
        <p:txBody>
          <a:bodyPr wrap="square">
            <a:spAutoFit/>
          </a:bodyPr>
          <a:lstStyle/>
          <a:p>
            <a:r>
              <a:rPr lang="en-US" sz="1200" dirty="0" smtClean="0"/>
              <a:t>15-11-0796-00-004m-tv-white-space-related-regulations-and-activities-for-wpan</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OVERVIEW OF WHITE SPACE ACTIVITIES </a:t>
            </a:r>
            <a:br>
              <a:rPr lang="en-US" sz="3200" b="1" i="1" dirty="0" smtClean="0">
                <a:solidFill>
                  <a:srgbClr val="00B0F0"/>
                </a:solidFill>
              </a:rPr>
            </a:br>
            <a:r>
              <a:rPr lang="en-US" sz="3200" b="1" i="1" dirty="0" smtClean="0">
                <a:solidFill>
                  <a:srgbClr val="00B0F0"/>
                </a:solidFill>
              </a:rPr>
              <a:t>CANADA (2)</a:t>
            </a:r>
            <a:endParaRPr lang="en-US" sz="3200" i="1" dirty="0">
              <a:solidFill>
                <a:srgbClr val="00B0F0"/>
              </a:solidFill>
            </a:endParaRPr>
          </a:p>
        </p:txBody>
      </p:sp>
      <p:sp>
        <p:nvSpPr>
          <p:cNvPr id="3" name="Content Placeholder 2"/>
          <p:cNvSpPr>
            <a:spLocks noGrp="1"/>
          </p:cNvSpPr>
          <p:nvPr>
            <p:ph idx="1"/>
          </p:nvPr>
        </p:nvSpPr>
        <p:spPr/>
        <p:txBody>
          <a:bodyPr>
            <a:normAutofit fontScale="92500" lnSpcReduction="10000"/>
          </a:bodyPr>
          <a:lstStyle/>
          <a:p>
            <a:pPr>
              <a:buNone/>
            </a:pPr>
            <a:r>
              <a:rPr lang="en-US" sz="2000" b="1" dirty="0" smtClean="0"/>
              <a:t>TV White Spaces for Rural Broadband Access</a:t>
            </a:r>
          </a:p>
          <a:p>
            <a:r>
              <a:rPr lang="en-US" sz="2000" b="1" dirty="0" smtClean="0"/>
              <a:t>RSS196: </a:t>
            </a:r>
            <a:r>
              <a:rPr lang="en-US" sz="2000" dirty="0" smtClean="0"/>
              <a:t>Point-to-Multipoint Broadband Equipment Operating in the Bands 512-608 MHz and 614-698 MHz for Rural Remote Broadband Systems (RRBS) (TV Channels 21 to 51)</a:t>
            </a:r>
          </a:p>
          <a:p>
            <a:pPr lvl="1"/>
            <a:r>
              <a:rPr lang="en-US" sz="1700" dirty="0" smtClean="0"/>
              <a:t>Maximum bandwidth in a 6 MHz channel: 6 MHz</a:t>
            </a:r>
          </a:p>
          <a:p>
            <a:pPr lvl="1"/>
            <a:r>
              <a:rPr lang="fr-FR" sz="1700" dirty="0" smtClean="0"/>
              <a:t>Maximum </a:t>
            </a:r>
            <a:r>
              <a:rPr lang="fr-FR" sz="1700" dirty="0" err="1" smtClean="0"/>
              <a:t>contiguous</a:t>
            </a:r>
            <a:r>
              <a:rPr lang="fr-FR" sz="1700" dirty="0" smtClean="0"/>
              <a:t> 6 MHz </a:t>
            </a:r>
            <a:r>
              <a:rPr lang="fr-FR" sz="1700" dirty="0" err="1" smtClean="0"/>
              <a:t>channels</a:t>
            </a:r>
            <a:r>
              <a:rPr lang="fr-FR" sz="1700" dirty="0" smtClean="0"/>
              <a:t>: 2 (12 MHz)</a:t>
            </a:r>
          </a:p>
          <a:p>
            <a:pPr lvl="1"/>
            <a:r>
              <a:rPr lang="de-DE" sz="1700" dirty="0" smtClean="0"/>
              <a:t>Minimum bandwidth in a 6 MHz channel: 500 kHz</a:t>
            </a:r>
          </a:p>
          <a:p>
            <a:pPr lvl="1"/>
            <a:r>
              <a:rPr lang="en-US" sz="1700" dirty="0" smtClean="0"/>
              <a:t>Base station</a:t>
            </a:r>
          </a:p>
          <a:p>
            <a:pPr lvl="2"/>
            <a:r>
              <a:rPr lang="en-US" sz="1600" dirty="0" smtClean="0"/>
              <a:t>Average </a:t>
            </a:r>
            <a:r>
              <a:rPr lang="en-US" sz="1600" dirty="0" err="1" smtClean="0"/>
              <a:t>tx</a:t>
            </a:r>
            <a:r>
              <a:rPr lang="en-US" sz="1600" dirty="0" smtClean="0"/>
              <a:t> output power: ≤125 watts</a:t>
            </a:r>
          </a:p>
          <a:p>
            <a:pPr lvl="2"/>
            <a:r>
              <a:rPr lang="en-US" sz="1600" dirty="0" smtClean="0"/>
              <a:t>Average </a:t>
            </a:r>
            <a:r>
              <a:rPr lang="en-US" sz="1600" dirty="0" err="1" smtClean="0"/>
              <a:t>tx</a:t>
            </a:r>
            <a:r>
              <a:rPr lang="en-US" sz="1600" dirty="0" smtClean="0"/>
              <a:t> power spectral density: ≤14 </a:t>
            </a:r>
            <a:r>
              <a:rPr lang="en-US" sz="1600" dirty="0" err="1" smtClean="0"/>
              <a:t>dBW</a:t>
            </a:r>
            <a:r>
              <a:rPr lang="en-US" sz="1600" dirty="0" smtClean="0"/>
              <a:t>/100 kHz</a:t>
            </a:r>
          </a:p>
          <a:p>
            <a:pPr lvl="1"/>
            <a:r>
              <a:rPr lang="en-US" sz="1700" dirty="0" smtClean="0"/>
              <a:t>Subscriber equipment</a:t>
            </a:r>
          </a:p>
          <a:p>
            <a:pPr lvl="2"/>
            <a:r>
              <a:rPr lang="en-US" sz="1600" dirty="0" smtClean="0"/>
              <a:t>Average </a:t>
            </a:r>
            <a:r>
              <a:rPr lang="en-US" sz="1600" dirty="0" err="1" smtClean="0"/>
              <a:t>tx</a:t>
            </a:r>
            <a:r>
              <a:rPr lang="en-US" sz="1600" dirty="0" smtClean="0"/>
              <a:t> output power: ≤1 watt</a:t>
            </a:r>
          </a:p>
          <a:p>
            <a:pPr lvl="2"/>
            <a:r>
              <a:rPr lang="en-US" sz="1600" dirty="0" smtClean="0"/>
              <a:t>Average </a:t>
            </a:r>
            <a:r>
              <a:rPr lang="en-US" sz="1600" dirty="0" err="1" smtClean="0"/>
              <a:t>tx</a:t>
            </a:r>
            <a:r>
              <a:rPr lang="en-US" sz="1600" dirty="0" smtClean="0"/>
              <a:t> power spectral density: ≤-7 </a:t>
            </a:r>
            <a:r>
              <a:rPr lang="en-US" sz="1600" dirty="0" err="1" smtClean="0"/>
              <a:t>dBW</a:t>
            </a:r>
            <a:r>
              <a:rPr lang="en-US" sz="1600" dirty="0" smtClean="0"/>
              <a:t>/100 kHz</a:t>
            </a:r>
          </a:p>
          <a:p>
            <a:r>
              <a:rPr lang="en-US" sz="2000" b="1" dirty="0" smtClean="0"/>
              <a:t>SRSP 300-512: Technical Requirements for Remote Rural Broadband Systems (RRBS) Operating in the Bands 512-608 MHz and 614-698 MHz (TV Channels 21 to 51)</a:t>
            </a:r>
          </a:p>
        </p:txBody>
      </p:sp>
      <p:sp>
        <p:nvSpPr>
          <p:cNvPr id="4" name="Rectangle 3"/>
          <p:cNvSpPr/>
          <p:nvPr/>
        </p:nvSpPr>
        <p:spPr>
          <a:xfrm>
            <a:off x="457200" y="6015335"/>
            <a:ext cx="8077200" cy="461665"/>
          </a:xfrm>
          <a:prstGeom prst="rect">
            <a:avLst/>
          </a:prstGeom>
        </p:spPr>
        <p:txBody>
          <a:bodyPr wrap="square">
            <a:spAutoFit/>
          </a:bodyPr>
          <a:lstStyle/>
          <a:p>
            <a:r>
              <a:rPr lang="en-US" sz="1200" dirty="0" smtClean="0">
                <a:hlinkClick r:id="rId2"/>
              </a:rPr>
              <a:t>http://ieee802.org/19/pub/Workshop/4_Kennedy-RIM.pdf</a:t>
            </a:r>
            <a:endParaRPr lang="en-US" sz="1200" dirty="0" smtClean="0"/>
          </a:p>
          <a:p>
            <a:endParaRPr lang="en-US" sz="1200" dirty="0"/>
          </a:p>
        </p:txBody>
      </p:sp>
      <p:sp>
        <p:nvSpPr>
          <p:cNvPr id="6" name="Rectangle 5"/>
          <p:cNvSpPr/>
          <p:nvPr/>
        </p:nvSpPr>
        <p:spPr>
          <a:xfrm>
            <a:off x="457200" y="6200001"/>
            <a:ext cx="7772400" cy="276999"/>
          </a:xfrm>
          <a:prstGeom prst="rect">
            <a:avLst/>
          </a:prstGeom>
        </p:spPr>
        <p:txBody>
          <a:bodyPr wrap="square">
            <a:spAutoFit/>
          </a:bodyPr>
          <a:lstStyle/>
          <a:p>
            <a:r>
              <a:rPr lang="en-US" sz="1200" dirty="0" smtClean="0"/>
              <a:t>15-11-0796-00-004m-tv-white-space-related-regulations-and-activities-for-wpan</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CURRENT SPECTRUM USE IN TV BROADCASTING BANDS BELOW 698 MHZ</a:t>
            </a:r>
            <a:endParaRPr lang="en-US" sz="3200" i="1" dirty="0">
              <a:solidFill>
                <a:srgbClr val="00B0F0"/>
              </a:solidFill>
            </a:endParaRPr>
          </a:p>
        </p:txBody>
      </p:sp>
      <p:sp>
        <p:nvSpPr>
          <p:cNvPr id="6" name="Rectangle 5"/>
          <p:cNvSpPr/>
          <p:nvPr/>
        </p:nvSpPr>
        <p:spPr>
          <a:xfrm>
            <a:off x="457200" y="6123801"/>
            <a:ext cx="7772400" cy="276999"/>
          </a:xfrm>
          <a:prstGeom prst="rect">
            <a:avLst/>
          </a:prstGeom>
        </p:spPr>
        <p:txBody>
          <a:bodyPr wrap="square">
            <a:spAutoFit/>
          </a:bodyPr>
          <a:lstStyle/>
          <a:p>
            <a:r>
              <a:rPr lang="en-US" sz="1200" dirty="0" smtClean="0"/>
              <a:t>15-11-0637-00-004m-summary-of-consultation-paper-from-industry-canada</a:t>
            </a:r>
            <a:endParaRPr lang="en-US" sz="1200" dirty="0"/>
          </a:p>
        </p:txBody>
      </p:sp>
      <p:pic>
        <p:nvPicPr>
          <p:cNvPr id="1026" name="Picture 2"/>
          <p:cNvPicPr>
            <a:picLocks noChangeAspect="1" noChangeArrowheads="1"/>
          </p:cNvPicPr>
          <p:nvPr/>
        </p:nvPicPr>
        <p:blipFill>
          <a:blip r:embed="rId2" cstate="print"/>
          <a:srcRect/>
          <a:stretch>
            <a:fillRect/>
          </a:stretch>
        </p:blipFill>
        <p:spPr bwMode="auto">
          <a:xfrm>
            <a:off x="381000" y="1716204"/>
            <a:ext cx="8382000" cy="42273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INTRODUCTION OF THE PAPER FOR THE FRAMEWORK</a:t>
            </a:r>
            <a:endParaRPr lang="en-US" sz="3200" i="1" dirty="0">
              <a:solidFill>
                <a:srgbClr val="00B0F0"/>
              </a:solidFill>
            </a:endParaRPr>
          </a:p>
        </p:txBody>
      </p:sp>
      <p:sp>
        <p:nvSpPr>
          <p:cNvPr id="3" name="Content Placeholder 2"/>
          <p:cNvSpPr>
            <a:spLocks noGrp="1"/>
          </p:cNvSpPr>
          <p:nvPr>
            <p:ph idx="1"/>
          </p:nvPr>
        </p:nvSpPr>
        <p:spPr/>
        <p:txBody>
          <a:bodyPr>
            <a:normAutofit/>
          </a:bodyPr>
          <a:lstStyle/>
          <a:p>
            <a:pPr>
              <a:buNone/>
            </a:pPr>
            <a:r>
              <a:rPr lang="en-US" sz="2000" b="1" dirty="0" smtClean="0"/>
              <a:t>Framework </a:t>
            </a:r>
            <a:r>
              <a:rPr lang="en-US" sz="2000" b="1" dirty="0"/>
              <a:t>for the Use of Certain Non-broadcasting Applications in the Television Broadcasting Bands Below 698 MHz </a:t>
            </a:r>
            <a:endParaRPr lang="en-US" dirty="0"/>
          </a:p>
          <a:p>
            <a:pPr lvl="1"/>
            <a:r>
              <a:rPr lang="en-US" sz="1800" dirty="0" smtClean="0"/>
              <a:t>SMSE-012-12, published in October 2012 by Industry Canada </a:t>
            </a:r>
          </a:p>
          <a:p>
            <a:pPr lvl="1"/>
            <a:r>
              <a:rPr lang="en-US" sz="1800" dirty="0" smtClean="0"/>
              <a:t>Announces Decisions from previous consultation paper, </a:t>
            </a:r>
            <a:r>
              <a:rPr lang="en-US" sz="1800" dirty="0"/>
              <a:t>SMSE-012-11 </a:t>
            </a:r>
            <a:endParaRPr lang="en-US" sz="1800" dirty="0" smtClean="0"/>
          </a:p>
          <a:p>
            <a:pPr lvl="1"/>
            <a:endParaRPr lang="en-US" sz="1800" dirty="0"/>
          </a:p>
          <a:p>
            <a:pPr lvl="1"/>
            <a:r>
              <a:rPr lang="en-US" sz="1800" dirty="0" smtClean="0"/>
              <a:t>Addresses </a:t>
            </a:r>
            <a:r>
              <a:rPr lang="en-US" sz="1800" dirty="0"/>
              <a:t>the introduction of certain non-broadcasting applications in the television broadcasting bands below 698 MHz, specifically in the bands </a:t>
            </a:r>
            <a:endParaRPr lang="en-US" sz="1800" dirty="0" smtClean="0"/>
          </a:p>
          <a:p>
            <a:pPr lvl="2"/>
            <a:r>
              <a:rPr lang="en-US" sz="1600" dirty="0" smtClean="0"/>
              <a:t>54-72 </a:t>
            </a:r>
            <a:r>
              <a:rPr lang="en-US" sz="1600" dirty="0"/>
              <a:t>MHz, </a:t>
            </a:r>
            <a:endParaRPr lang="en-US" sz="1600" dirty="0" smtClean="0"/>
          </a:p>
          <a:p>
            <a:pPr lvl="2"/>
            <a:r>
              <a:rPr lang="en-US" sz="1600" dirty="0" smtClean="0"/>
              <a:t>76-88 </a:t>
            </a:r>
            <a:r>
              <a:rPr lang="en-US" sz="1600" dirty="0"/>
              <a:t>MHz, </a:t>
            </a:r>
            <a:endParaRPr lang="en-US" sz="1600" dirty="0" smtClean="0"/>
          </a:p>
          <a:p>
            <a:pPr lvl="2"/>
            <a:r>
              <a:rPr lang="en-US" sz="1600" dirty="0" smtClean="0"/>
              <a:t>174-216 </a:t>
            </a:r>
            <a:r>
              <a:rPr lang="en-US" sz="1600" dirty="0"/>
              <a:t>MHz, </a:t>
            </a:r>
            <a:endParaRPr lang="en-US" sz="1600" dirty="0" smtClean="0"/>
          </a:p>
          <a:p>
            <a:pPr lvl="2"/>
            <a:r>
              <a:rPr lang="en-US" sz="1600" dirty="0" smtClean="0"/>
              <a:t>470-608 </a:t>
            </a:r>
            <a:r>
              <a:rPr lang="en-US" sz="1600" dirty="0"/>
              <a:t>MHz and </a:t>
            </a:r>
            <a:endParaRPr lang="en-US" sz="1600" dirty="0" smtClean="0"/>
          </a:p>
          <a:p>
            <a:pPr lvl="2"/>
            <a:r>
              <a:rPr lang="en-US" sz="1600" dirty="0" smtClean="0"/>
              <a:t>614-698 </a:t>
            </a:r>
            <a:r>
              <a:rPr lang="en-US" sz="1600" dirty="0" err="1"/>
              <a:t>MHz.</a:t>
            </a:r>
            <a:r>
              <a:rPr lang="en-US" sz="1600" dirty="0"/>
              <a:t> </a:t>
            </a:r>
            <a:endParaRPr 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b="1" i="1" dirty="0" smtClean="0">
                <a:solidFill>
                  <a:srgbClr val="00B0F0"/>
                </a:solidFill>
              </a:rPr>
              <a:t>POLICY OBJECTIVES </a:t>
            </a:r>
            <a:endParaRPr lang="en-US" sz="3200" b="1" i="1"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sz="2400" dirty="0" smtClean="0"/>
              <a:t>Considerations made in </a:t>
            </a:r>
            <a:r>
              <a:rPr lang="en-US" sz="2400" dirty="0"/>
              <a:t>developing a framework to make additional spectrum available for increased use,  </a:t>
            </a:r>
            <a:endParaRPr lang="en-US" sz="2400" dirty="0" smtClean="0"/>
          </a:p>
          <a:p>
            <a:pPr lvl="1"/>
            <a:r>
              <a:rPr lang="en-US" sz="2000" dirty="0" smtClean="0"/>
              <a:t>the </a:t>
            </a:r>
            <a:r>
              <a:rPr lang="en-US" sz="2000" dirty="0"/>
              <a:t>need to provide spectrum access for new services and technologies, including broadband, </a:t>
            </a:r>
            <a:endParaRPr lang="en-US" sz="2000" dirty="0" smtClean="0"/>
          </a:p>
          <a:p>
            <a:pPr lvl="1"/>
            <a:r>
              <a:rPr lang="en-US" sz="2000" dirty="0" smtClean="0"/>
              <a:t>the </a:t>
            </a:r>
            <a:r>
              <a:rPr lang="en-US" sz="2000" dirty="0"/>
              <a:t>impact of such a framework on all stakeholders and the </a:t>
            </a:r>
            <a:r>
              <a:rPr lang="en-US" sz="2000" i="1" dirty="0"/>
              <a:t>Spectrum Policy Framework for Canada (SPFC). </a:t>
            </a:r>
            <a:endParaRPr lang="en-US" sz="2000" i="1" dirty="0" smtClean="0"/>
          </a:p>
          <a:p>
            <a:r>
              <a:rPr lang="en-US" sz="2400" dirty="0"/>
              <a:t>The SPFC objective is </a:t>
            </a:r>
            <a:endParaRPr lang="en-US" sz="2400" dirty="0" smtClean="0"/>
          </a:p>
          <a:p>
            <a:pPr lvl="1"/>
            <a:r>
              <a:rPr lang="en-US" sz="2000" dirty="0" smtClean="0"/>
              <a:t>to </a:t>
            </a:r>
            <a:r>
              <a:rPr lang="en-US" sz="2000" dirty="0"/>
              <a:t>maximize the economic and social benefits that Canadians derive from the use of the radio frequency spectrum. </a:t>
            </a:r>
            <a:endParaRPr lang="en-US" sz="2000" dirty="0" smtClean="0"/>
          </a:p>
          <a:p>
            <a:r>
              <a:rPr lang="en-US" sz="2400" dirty="0"/>
              <a:t>In the 2010 Consultation Paper </a:t>
            </a:r>
            <a:endParaRPr lang="en-US" sz="2400" dirty="0" smtClean="0"/>
          </a:p>
          <a:p>
            <a:pPr lvl="1"/>
            <a:r>
              <a:rPr lang="en-US" sz="2000" dirty="0" smtClean="0"/>
              <a:t>on </a:t>
            </a:r>
            <a:r>
              <a:rPr lang="en-US" sz="2000" dirty="0"/>
              <a:t>a </a:t>
            </a:r>
            <a:r>
              <a:rPr lang="en-US" sz="2000" dirty="0" smtClean="0"/>
              <a:t>Digital </a:t>
            </a:r>
            <a:r>
              <a:rPr lang="en-US" sz="2000" dirty="0"/>
              <a:t>Economy Strategy for Canada, entitled </a:t>
            </a:r>
            <a:r>
              <a:rPr lang="en-US" sz="2000" i="1" dirty="0"/>
              <a:t>Improving Canada’s Digital Advantage: Strategies for Sustainable Prosperity, under the pillar of “Building a World-Class Digital Infrastructure,” </a:t>
            </a:r>
            <a:r>
              <a:rPr lang="en-US" sz="2000" b="1" i="1" dirty="0">
                <a:solidFill>
                  <a:srgbClr val="FF0000"/>
                </a:solidFill>
              </a:rPr>
              <a:t>access to </a:t>
            </a:r>
            <a:r>
              <a:rPr lang="en-US" sz="2000" b="1" i="1" dirty="0" smtClean="0">
                <a:solidFill>
                  <a:srgbClr val="FF0000"/>
                </a:solidFill>
              </a:rPr>
              <a:t>spectrum </a:t>
            </a:r>
            <a:r>
              <a:rPr lang="en-US" sz="2000" b="1" dirty="0" smtClean="0">
                <a:solidFill>
                  <a:srgbClr val="FF0000"/>
                </a:solidFill>
              </a:rPr>
              <a:t>was </a:t>
            </a:r>
            <a:r>
              <a:rPr lang="en-US" sz="2000" b="1" dirty="0">
                <a:solidFill>
                  <a:srgbClr val="FF0000"/>
                </a:solidFill>
              </a:rPr>
              <a:t>identified as one of the challenges facing Canada</a:t>
            </a:r>
            <a:r>
              <a:rPr lang="en-US" sz="2000" dirty="0"/>
              <a:t>. </a:t>
            </a:r>
            <a:endParaRPr lang="en-US" sz="2000" dirty="0" smtClean="0"/>
          </a:p>
          <a:p>
            <a:pPr lvl="1"/>
            <a:r>
              <a:rPr lang="en-US" sz="2000" dirty="0" smtClean="0"/>
              <a:t>By </a:t>
            </a:r>
            <a:r>
              <a:rPr lang="en-US" sz="2000" dirty="0"/>
              <a:t>issuing this decision, Industry Canada is, in part, delivering on this commitment. </a:t>
            </a:r>
            <a:r>
              <a:rPr lang="en-US" sz="2000" i="1" dirty="0" smtClean="0"/>
              <a:t> </a:t>
            </a:r>
            <a:endParaRPr 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b="1" i="1" dirty="0" smtClean="0">
                <a:solidFill>
                  <a:srgbClr val="00B0F0"/>
                </a:solidFill>
              </a:rPr>
              <a:t>BACKGROUND</a:t>
            </a:r>
            <a:endParaRPr lang="en-US" sz="3200" b="1" i="1"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sz="1800" dirty="0"/>
              <a:t>On August 27, 2011, Industry Canada released </a:t>
            </a:r>
            <a:r>
              <a:rPr lang="en-US" sz="1800" dirty="0" smtClean="0"/>
              <a:t>a consultation paper, SMSE-012-11.  </a:t>
            </a:r>
          </a:p>
          <a:p>
            <a:pPr lvl="1"/>
            <a:r>
              <a:rPr lang="en-US" sz="1600" dirty="0" smtClean="0"/>
              <a:t>Comments sought on </a:t>
            </a:r>
          </a:p>
          <a:p>
            <a:pPr lvl="2"/>
            <a:r>
              <a:rPr lang="en-US" sz="1600" dirty="0" smtClean="0"/>
              <a:t>general </a:t>
            </a:r>
            <a:r>
              <a:rPr lang="en-US" sz="1600" dirty="0"/>
              <a:t>considerations related to the use of non-broadcasting applications in the bands 54-72 MHz, 76-88 MHz, 174-216 MHz, 470-608 MHz and 614-698 </a:t>
            </a:r>
            <a:r>
              <a:rPr lang="en-US" sz="1600" dirty="0" err="1"/>
              <a:t>MHz.</a:t>
            </a:r>
            <a:r>
              <a:rPr lang="en-US" sz="1600" dirty="0"/>
              <a:t> </a:t>
            </a:r>
            <a:endParaRPr lang="en-US" sz="1600" dirty="0" smtClean="0"/>
          </a:p>
          <a:p>
            <a:pPr lvl="1"/>
            <a:r>
              <a:rPr lang="en-US" sz="1600" dirty="0"/>
              <a:t>The issues consulted upon include </a:t>
            </a:r>
            <a:endParaRPr lang="en-US" sz="1600" dirty="0" smtClean="0"/>
          </a:p>
          <a:p>
            <a:pPr lvl="2"/>
            <a:r>
              <a:rPr lang="en-US" sz="1600" dirty="0" smtClean="0"/>
              <a:t>the </a:t>
            </a:r>
            <a:r>
              <a:rPr lang="en-US" sz="1600" dirty="0"/>
              <a:t>introduction of </a:t>
            </a:r>
            <a:r>
              <a:rPr lang="en-US" sz="1600" dirty="0" smtClean="0"/>
              <a:t>license-exempt </a:t>
            </a:r>
            <a:r>
              <a:rPr lang="en-US" sz="1600" dirty="0"/>
              <a:t>TV white space (TVWS) devices; </a:t>
            </a:r>
            <a:endParaRPr lang="en-US" sz="1600" dirty="0" smtClean="0"/>
          </a:p>
          <a:p>
            <a:pPr lvl="2"/>
            <a:r>
              <a:rPr lang="en-US" sz="1600" dirty="0" smtClean="0"/>
              <a:t>the </a:t>
            </a:r>
            <a:r>
              <a:rPr lang="en-US" sz="1600" dirty="0"/>
              <a:t>regulatory framework for licensed remote rural broadband systems (RRBS); and </a:t>
            </a:r>
            <a:endParaRPr lang="en-US" sz="1600" dirty="0" smtClean="0"/>
          </a:p>
          <a:p>
            <a:pPr lvl="2"/>
            <a:r>
              <a:rPr lang="en-US" sz="1600" dirty="0" smtClean="0"/>
              <a:t>the </a:t>
            </a:r>
            <a:r>
              <a:rPr lang="en-US" sz="1600" dirty="0"/>
              <a:t>regulatory framework for licensed low-power apparatus (LPA), such as wireless microphones. </a:t>
            </a:r>
            <a:endParaRPr lang="en-US" sz="1600" dirty="0" smtClean="0"/>
          </a:p>
          <a:p>
            <a:r>
              <a:rPr lang="en-US" sz="2000" dirty="0"/>
              <a:t>TVWS devices are designed </a:t>
            </a:r>
            <a:r>
              <a:rPr lang="en-US" sz="2000" dirty="0" smtClean="0"/>
              <a:t>to operate </a:t>
            </a:r>
            <a:r>
              <a:rPr lang="en-US" sz="2000" dirty="0"/>
              <a:t>on a no-protection, no-interference basis. </a:t>
            </a:r>
          </a:p>
          <a:p>
            <a:pPr lvl="1"/>
            <a:r>
              <a:rPr lang="en-US" sz="1600" dirty="0"/>
              <a:t>It is anticipated that these devices would be </a:t>
            </a:r>
            <a:r>
              <a:rPr lang="en-US" sz="1600" b="1" dirty="0">
                <a:solidFill>
                  <a:srgbClr val="FF0000"/>
                </a:solidFill>
              </a:rPr>
              <a:t>initially targeted toward consumers</a:t>
            </a:r>
            <a:r>
              <a:rPr lang="en-US" sz="1600" dirty="0"/>
              <a:t>, as they could benefit from the availability of home wireless networks similar to Wi-Fi and also to service providers to offer access to Internet service by making use of wireless broadband equipment with improved range. </a:t>
            </a:r>
            <a:endParaRPr lang="en-US" sz="1600" dirty="0" smtClean="0"/>
          </a:p>
          <a:p>
            <a:pPr lvl="1"/>
            <a:r>
              <a:rPr lang="en-US" sz="1600" dirty="0" smtClean="0"/>
              <a:t>In </a:t>
            </a:r>
            <a:r>
              <a:rPr lang="en-US" sz="1600" dirty="0"/>
              <a:t>the longer term, white space technology also shows promise for </a:t>
            </a:r>
            <a:r>
              <a:rPr lang="en-US" sz="1600" b="1" dirty="0">
                <a:solidFill>
                  <a:srgbClr val="FF0000"/>
                </a:solidFill>
              </a:rPr>
              <a:t>machine-to-machine communications </a:t>
            </a:r>
            <a:r>
              <a:rPr lang="en-US" sz="1600" dirty="0"/>
              <a:t>and has the potential to facilitate </a:t>
            </a:r>
            <a:r>
              <a:rPr lang="en-US" sz="1600" b="1" dirty="0">
                <a:solidFill>
                  <a:srgbClr val="FF0000"/>
                </a:solidFill>
              </a:rPr>
              <a:t>innovative products and services</a:t>
            </a:r>
            <a:r>
              <a:rPr lang="en-US" sz="1600" dirty="0"/>
              <a:t>. </a:t>
            </a:r>
            <a:endParaRPr lang="en-US"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DECISION RELATED TO THE INTRODUCTION OF TVWS DEVICES</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1600" b="1" dirty="0"/>
              <a:t>Industry Canada will establish procedures and technical rules to permit the introduction of TVWS devices in Canada. These devices will be exempt from licensing and will operate on a no-interference, no-protection basis. 	</a:t>
            </a:r>
            <a:endParaRPr lang="en-US" sz="1600" b="1" dirty="0" smtClean="0"/>
          </a:p>
          <a:p>
            <a:endParaRPr lang="en-US" sz="1600" b="1" dirty="0" smtClean="0"/>
          </a:p>
          <a:p>
            <a:r>
              <a:rPr lang="en-US" sz="1800" dirty="0" smtClean="0"/>
              <a:t>In the consultation, Industry Canada proposed to allow TVWS devices in Canada.</a:t>
            </a:r>
            <a:endParaRPr lang="en-US" dirty="0" smtClean="0"/>
          </a:p>
          <a:p>
            <a:pPr lvl="1"/>
            <a:r>
              <a:rPr lang="en-US" sz="1600" dirty="0" smtClean="0"/>
              <a:t>All respondents, including broadcasters, support allowing the use of TVWS devices and a majority believes that the potential benefits are considerable. Broadcasters urge Industry Canada to adopt strong rules for prevention of interference. </a:t>
            </a:r>
            <a:endParaRPr lang="en-US" sz="1600" i="1" dirty="0" smtClean="0"/>
          </a:p>
          <a:p>
            <a:pPr lvl="2"/>
            <a:r>
              <a:rPr lang="en-US" sz="1600" i="1" dirty="0" smtClean="0"/>
              <a:t>Facilitating an economic and competitive environment. </a:t>
            </a:r>
            <a:endParaRPr lang="en-US" sz="1600" dirty="0" smtClean="0"/>
          </a:p>
          <a:p>
            <a:pPr lvl="2"/>
            <a:r>
              <a:rPr lang="en-US" sz="1600" i="1" dirty="0" smtClean="0"/>
              <a:t>Use for rural/sensor networks. </a:t>
            </a:r>
            <a:endParaRPr lang="en-US" sz="1600" dirty="0" smtClean="0"/>
          </a:p>
          <a:p>
            <a:pPr lvl="2"/>
            <a:r>
              <a:rPr lang="en-US" sz="1600" i="1" dirty="0" smtClean="0"/>
              <a:t>Benefits to many sectors. </a:t>
            </a:r>
            <a:endParaRPr lang="en-US" sz="1600" dirty="0" smtClean="0"/>
          </a:p>
          <a:p>
            <a:pPr lvl="2"/>
            <a:r>
              <a:rPr lang="en-US" sz="1600" i="1" dirty="0" smtClean="0"/>
              <a:t>Additional spectrum/Wi-Fi gap. </a:t>
            </a:r>
            <a:endParaRPr lang="en-US" sz="1600" dirty="0" smtClean="0"/>
          </a:p>
          <a:p>
            <a:pPr lvl="2"/>
            <a:r>
              <a:rPr lang="en-US" sz="1600" i="1" dirty="0" smtClean="0"/>
              <a:t>Rapid proliferation needs to ensure protection.</a:t>
            </a:r>
            <a:endParaRPr lang="en-US" sz="1600" dirty="0" smtClean="0"/>
          </a:p>
          <a:p>
            <a:pPr lvl="2"/>
            <a:r>
              <a:rPr lang="en-US" sz="1600" i="1" dirty="0" smtClean="0"/>
              <a:t>Apprehension of moving too quickly/premature rules. </a:t>
            </a:r>
            <a:endParaRPr lang="en-US" sz="1600" dirty="0" smtClean="0"/>
          </a:p>
          <a:p>
            <a:pPr lvl="2"/>
            <a:r>
              <a:rPr lang="en-US" sz="1600" i="1" dirty="0" smtClean="0"/>
              <a:t>Mobile broadband transition may lessen room for TVWS.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TotalTime>
  <Words>2067</Words>
  <Application>Microsoft Office PowerPoint</Application>
  <PresentationFormat>On-screen Show (4:3)</PresentationFormat>
  <Paragraphs>189</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Framework  for White Space in Canada</vt:lpstr>
      <vt:lpstr>OVERVIEW OF WHITE SPACE ACTIVITIES  CANADA (1)</vt:lpstr>
      <vt:lpstr>OVERVIEW OF WHITE SPACE ACTIVITIES  CANADA (2)</vt:lpstr>
      <vt:lpstr>CURRENT SPECTRUM USE IN TV BROADCASTING BANDS BELOW 698 MHZ</vt:lpstr>
      <vt:lpstr>INTRODUCTION OF THE PAPER FOR THE FRAMEWORK</vt:lpstr>
      <vt:lpstr>POLICY OBJECTIVES </vt:lpstr>
      <vt:lpstr>BACKGROUND</vt:lpstr>
      <vt:lpstr>DECISION RELATED TO THE INTRODUCTION OF TVWS DEVICES</vt:lpstr>
      <vt:lpstr>DECISION RELATED TO DATABASES AND SPECTRUM SENSING </vt:lpstr>
      <vt:lpstr>DECISION RELATED TO THE CRITERIA AND SELECTION PROCESS FOR DATABASE ADMINISTRATORS </vt:lpstr>
      <vt:lpstr>DECISION RELATED TO THE REGULATORY OVERSIGHT </vt:lpstr>
      <vt:lpstr>DECISION RELATED TO SECURITY AND PRIVACY </vt:lpstr>
      <vt:lpstr>DECISION RELATED TO TVWS CATEGORIES </vt:lpstr>
      <vt:lpstr>DECISION TO SET TVWS OPERATING CHANNELS </vt:lpstr>
      <vt:lpstr>DECISION RELATED TO THE INTERFERENCE PROTECTION CRITERIA FOR TV BROADCASTING OPERATIONS</vt:lpstr>
      <vt:lpstr>DECISION RELATED TO THE PROTECTION OF RADIO ASTRONOMY </vt:lpstr>
      <vt:lpstr>DECISION RELATED TO TECHNICAL PARAMETERS </vt:lpstr>
      <vt:lpstr>DECISION RELATED TO THE OUT-OF-BAND EMISSIONS </vt:lpstr>
      <vt:lpstr>DECISION RELATED TO CROSS-BORDER PROTECTION </vt:lpstr>
      <vt:lpstr>DECISION RELATED TO THE POTENTIAL IMPROVEMENTS TO THE FRAMEWORK FOR RRBS </vt:lpstr>
      <vt:lpstr>DECISION RELATED TO THE LICENSING OPTION FOR LPA </vt:lpstr>
      <vt:lpstr>DECISION RELATED TO THE CHANGES TO THE CTFA </vt:lpstr>
      <vt:lpstr>BASIC CONCEPT FOR THESE DECISIONS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Framework  for White Space in Canada</dc:title>
  <dc:creator>Soo-Young Chang</dc:creator>
  <cp:lastModifiedBy>Soo-Young Chang</cp:lastModifiedBy>
  <cp:revision>50</cp:revision>
  <dcterms:created xsi:type="dcterms:W3CDTF">2012-11-10T03:15:56Z</dcterms:created>
  <dcterms:modified xsi:type="dcterms:W3CDTF">2012-11-12T20:05:26Z</dcterms:modified>
</cp:coreProperties>
</file>