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259" r:id="rId2"/>
    <p:sldId id="260" r:id="rId3"/>
    <p:sldId id="270" r:id="rId4"/>
    <p:sldId id="343" r:id="rId5"/>
    <p:sldId id="344" r:id="rId6"/>
    <p:sldId id="345" r:id="rId7"/>
    <p:sldId id="341" r:id="rId8"/>
    <p:sldId id="305" r:id="rId9"/>
    <p:sldId id="346" r:id="rId10"/>
    <p:sldId id="347" r:id="rId11"/>
    <p:sldId id="348" r:id="rId12"/>
    <p:sldId id="319" r:id="rId13"/>
    <p:sldId id="321" r:id="rId14"/>
    <p:sldId id="350" r:id="rId15"/>
    <p:sldId id="349" r:id="rId16"/>
    <p:sldId id="351" r:id="rId17"/>
    <p:sldId id="373" r:id="rId18"/>
    <p:sldId id="353" r:id="rId19"/>
    <p:sldId id="354" r:id="rId20"/>
    <p:sldId id="352" r:id="rId21"/>
    <p:sldId id="355" r:id="rId22"/>
    <p:sldId id="356" r:id="rId23"/>
    <p:sldId id="357" r:id="rId24"/>
    <p:sldId id="371" r:id="rId25"/>
    <p:sldId id="358" r:id="rId26"/>
    <p:sldId id="359" r:id="rId27"/>
    <p:sldId id="360" r:id="rId28"/>
    <p:sldId id="361" r:id="rId29"/>
    <p:sldId id="362" r:id="rId30"/>
    <p:sldId id="363" r:id="rId31"/>
    <p:sldId id="365" r:id="rId32"/>
    <p:sldId id="364" r:id="rId33"/>
    <p:sldId id="368" r:id="rId34"/>
    <p:sldId id="366" r:id="rId35"/>
    <p:sldId id="369" r:id="rId36"/>
    <p:sldId id="370" r:id="rId37"/>
    <p:sldId id="304" r:id="rId3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7A339"/>
    <a:srgbClr val="00B05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15" autoAdjust="0"/>
    <p:restoredTop sz="85211" autoAdjust="0"/>
  </p:normalViewPr>
  <p:slideViewPr>
    <p:cSldViewPr>
      <p:cViewPr>
        <p:scale>
          <a:sx n="88" d="100"/>
          <a:sy n="88" d="100"/>
        </p:scale>
        <p:origin x="-1548" y="-72"/>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090" y="-108"/>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dirty="0"/>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dirty="0"/>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dirty="0"/>
              <a:t>Page </a:t>
            </a:r>
            <a:fld id="{D116A423-E00E-904F-AF7E-65773146494B}" type="slidenum">
              <a:rPr lang="en-US"/>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prstTxWarp prst="textNoShape">
              <a:avLst/>
            </a:prstTxWarp>
            <a:spAutoFit/>
          </a:bodyPr>
          <a:lstStyle/>
          <a:p>
            <a:pPr defTabSz="933450"/>
            <a:r>
              <a:rPr lang="en-US"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Tree>
    <p:extLst>
      <p:ext uri="{BB962C8B-B14F-4D97-AF65-F5344CB8AC3E}">
        <p14:creationId xmlns="" xmlns:p14="http://schemas.microsoft.com/office/powerpoint/2010/main" val="7236525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dirty="0"/>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dirty="0"/>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dirty="0"/>
              <a:t>Page </a:t>
            </a:r>
            <a:fld id="{BC7E3272-3003-734D-9DA4-3F8CD8065BC4}" type="slidenum">
              <a:rPr lang="en-US"/>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prstTxWarp prst="textNoShape">
              <a:avLst/>
            </a:prstTxWarp>
            <a:spAutoFit/>
          </a:bodyPr>
          <a:lstStyle/>
          <a:p>
            <a:r>
              <a:rPr lang="en-US"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Tree>
    <p:extLst>
      <p:ext uri="{BB962C8B-B14F-4D97-AF65-F5344CB8AC3E}">
        <p14:creationId xmlns="" xmlns:p14="http://schemas.microsoft.com/office/powerpoint/2010/main" val="47737051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Good morning Professor </a:t>
            </a:r>
            <a:r>
              <a:rPr lang="en-US" altLang="zh-CN" dirty="0" err="1" smtClean="0"/>
              <a:t>Kuner</a:t>
            </a:r>
            <a:r>
              <a:rPr lang="en-US" altLang="zh-CN" dirty="0" smtClean="0"/>
              <a:t>,</a:t>
            </a:r>
            <a:r>
              <a:rPr lang="en-US" altLang="zh-CN" baseline="0" dirty="0" smtClean="0"/>
              <a:t> </a:t>
            </a:r>
            <a:r>
              <a:rPr lang="en-US" altLang="zh-CN" dirty="0" smtClean="0"/>
              <a:t>David,</a:t>
            </a:r>
            <a:r>
              <a:rPr lang="en-US" altLang="zh-CN" baseline="0" dirty="0" smtClean="0"/>
              <a:t> and everyone. Today I would like to present our progress of the ongoing project, titled”…”</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zeta</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pPr marL="0" marR="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latin typeface="Arial"/>
                <a:cs typeface="Arial"/>
              </a:rPr>
              <a:t>The Internet of </a:t>
            </a:r>
            <a:r>
              <a:rPr lang="en-US" altLang="zh-CN" sz="1200" dirty="0" err="1" smtClean="0">
                <a:latin typeface="Arial"/>
                <a:cs typeface="Arial"/>
              </a:rPr>
              <a:t>Nano</a:t>
            </a:r>
            <a:r>
              <a:rPr lang="en-US" altLang="zh-CN" sz="1200" dirty="0" smtClean="0">
                <a:latin typeface="Arial"/>
                <a:cs typeface="Arial"/>
              </a:rPr>
              <a:t>-Things (</a:t>
            </a:r>
            <a:r>
              <a:rPr lang="en-US" altLang="zh-CN" sz="1200" dirty="0" err="1" smtClean="0">
                <a:latin typeface="Arial"/>
                <a:cs typeface="Arial"/>
              </a:rPr>
              <a:t>IoNT</a:t>
            </a:r>
            <a:r>
              <a:rPr lang="en-US" altLang="zh-CN" sz="1200" dirty="0" smtClean="0">
                <a:latin typeface="Arial"/>
                <a:cs typeface="Arial"/>
              </a:rPr>
              <a:t>) in an office</a:t>
            </a:r>
            <a:endParaRPr lang="zh-CN" altLang="en-US" sz="1200" dirty="0" smtClean="0">
              <a:latin typeface="Arial"/>
              <a:cs typeface="Arial"/>
            </a:endParaRPr>
          </a:p>
          <a:p>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pPr marL="0" marR="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t>dB(isotropic) – the forward gain of an antenna compared with the hypothetical isotropic antenna:</a:t>
            </a:r>
            <a:r>
              <a:rPr lang="en-US" altLang="zh-CN" baseline="0" dirty="0" smtClean="0"/>
              <a:t> </a:t>
            </a:r>
            <a:r>
              <a:rPr lang="en-US" altLang="zh-CN" sz="1200" b="0" i="0" kern="1200" dirty="0" smtClean="0">
                <a:solidFill>
                  <a:schemeClr val="tx1"/>
                </a:solidFill>
                <a:latin typeface="Times New Roman" charset="0"/>
                <a:ea typeface="+mn-ea"/>
                <a:cs typeface="+mn-cs"/>
              </a:rPr>
              <a:t> uniformly distributes energy in all directions</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Become</a:t>
            </a:r>
            <a:r>
              <a:rPr lang="en-US" altLang="zh-CN" baseline="0" dirty="0" smtClean="0"/>
              <a:t> invalid when the assumptions of many independent scatters/reflectors is not available</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To develop the multi-path model, we first need to know</a:t>
            </a:r>
            <a:r>
              <a:rPr lang="en-US" altLang="zh-CN" baseline="0" dirty="0" smtClean="0"/>
              <a:t> the free space propagation model in THz Band</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This LOS model is general for any gaseous</a:t>
            </a:r>
            <a:r>
              <a:rPr lang="en-US" altLang="zh-CN" baseline="0" dirty="0" smtClean="0"/>
              <a:t> medium</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where $p$ refers to the system pressure in </a:t>
            </a:r>
            <a:r>
              <a:rPr lang="en-US" altLang="zh-CN" dirty="0" err="1" smtClean="0"/>
              <a:t>atm</a:t>
            </a:r>
            <a:r>
              <a:rPr lang="en-US" altLang="zh-CN" dirty="0" smtClean="0"/>
              <a:t>, $p_0$ is the reference pressure ($1$ </a:t>
            </a:r>
            <a:r>
              <a:rPr lang="en-US" altLang="zh-CN" dirty="0" err="1" smtClean="0"/>
              <a:t>atm</a:t>
            </a:r>
            <a:r>
              <a:rPr lang="en-US" altLang="zh-CN" dirty="0" smtClean="0"/>
              <a:t>), $T$ is the system temperature in Kelvin, and $T_{\text{STP}}$ is the reference temperature at standard pressure. For the </a:t>
            </a:r>
            <a:r>
              <a:rPr lang="en-US" altLang="zh-CN" dirty="0" err="1" smtClean="0"/>
              <a:t>isotopologue</a:t>
            </a:r>
            <a:r>
              <a:rPr lang="en-US" altLang="zh-CN" dirty="0" smtClean="0"/>
              <a:t> $</a:t>
            </a:r>
            <a:r>
              <a:rPr lang="en-US" altLang="zh-CN" dirty="0" err="1" smtClean="0"/>
              <a:t>i</a:t>
            </a:r>
            <a:r>
              <a:rPr lang="en-US" altLang="zh-CN" dirty="0" smtClean="0"/>
              <a:t>$ of gas $g$, $Q^{</a:t>
            </a:r>
            <a:r>
              <a:rPr lang="en-US" altLang="zh-CN" dirty="0" err="1" smtClean="0"/>
              <a:t>i,g</a:t>
            </a:r>
            <a:r>
              <a:rPr lang="en-US" altLang="zh-CN" dirty="0" smtClean="0"/>
              <a:t>}$ is the molecular volumetric density in molecules$/\text{m}^3$ and $\sigma^{</a:t>
            </a:r>
            <a:r>
              <a:rPr lang="en-US" altLang="zh-CN" dirty="0" err="1" smtClean="0"/>
              <a:t>i,g</a:t>
            </a:r>
            <a:r>
              <a:rPr lang="en-US" altLang="zh-CN" dirty="0" smtClean="0"/>
              <a:t>}(f)$ is the absorption cross section in $\text{m}^2/$molecule.</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For this</a:t>
            </a:r>
            <a:r>
              <a:rPr lang="en-US" altLang="zh-CN" baseline="0" dirty="0" smtClean="0"/>
              <a:t> work, we appreciate the excellent work from Prof </a:t>
            </a:r>
            <a:r>
              <a:rPr lang="en-US" altLang="zh-CN" baseline="0" dirty="0" err="1" smtClean="0"/>
              <a:t>Kuner’s</a:t>
            </a:r>
            <a:r>
              <a:rPr lang="en-US" altLang="zh-CN" baseline="0" dirty="0" smtClean="0"/>
              <a:t> group. Here we briefly introduce it because we will need them for our multi-path channel model.</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lvl1pPr>
              <a:defRPr b="0"/>
            </a:lvl1pPr>
          </a:lstStyle>
          <a:p>
            <a:r>
              <a:rPr lang="es-ES_tradnl" smtClean="0"/>
              <a:t>Click to edit Master title style</a:t>
            </a:r>
            <a:endParaRPr lang="en-US"/>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r>
              <a:rPr lang="es-ES_tradnl" dirty="0" smtClean="0"/>
              <a:t>November 2012</a:t>
            </a:r>
            <a:endParaRPr lang="en-US" dirty="0"/>
          </a:p>
        </p:txBody>
      </p:sp>
      <p:sp>
        <p:nvSpPr>
          <p:cNvPr id="11" name="Slide Number Placeholder 10"/>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r>
              <a:rPr lang="es-ES_tradnl" dirty="0" smtClean="0"/>
              <a:t>November 2012</a:t>
            </a:r>
            <a:endParaRPr lang="en-US" dirty="0"/>
          </a:p>
        </p:txBody>
      </p:sp>
      <p:sp>
        <p:nvSpPr>
          <p:cNvPr id="7" name="Slide Number Placeholder 6"/>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8" name="Footer Placeholder 7"/>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s-ES_tradnl" dirty="0" smtClean="0"/>
              <a:t>November 2012</a:t>
            </a:r>
            <a:endParaRPr lang="en-US" dirty="0"/>
          </a:p>
        </p:txBody>
      </p:sp>
      <p:sp>
        <p:nvSpPr>
          <p:cNvPr id="6" name="Slide Number Placeholder 5"/>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7" name="Footer Placeholder 6"/>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s-ES_tradnl" dirty="0" smtClean="0"/>
              <a:t>November 2012</a:t>
            </a:r>
            <a:endParaRPr lang="en-US" dirty="0"/>
          </a:p>
        </p:txBody>
      </p:sp>
      <p:sp>
        <p:nvSpPr>
          <p:cNvPr id="1029" name="Rectangle 5"/>
          <p:cNvSpPr>
            <a:spLocks noGrp="1" noChangeArrowheads="1"/>
          </p:cNvSpPr>
          <p:nvPr>
            <p:ph type="ftr" sz="quarter" idx="3"/>
          </p:nvPr>
        </p:nvSpPr>
        <p:spPr bwMode="auto">
          <a:xfrm>
            <a:off x="4953000" y="6475413"/>
            <a:ext cx="35814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Chong Han, Georgia Tech</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dirty="0"/>
              <a:t>Slide </a:t>
            </a:r>
            <a:fld id="{858AB55E-F937-B947-BF7F-962C2495EBEF}" type="slidenum">
              <a:rPr lang="en-US"/>
              <a:pPr/>
              <a:t>‹#›</a:t>
            </a:fld>
            <a:endParaRPr lang="en-US" dirty="0"/>
          </a:p>
        </p:txBody>
      </p:sp>
      <p:sp>
        <p:nvSpPr>
          <p:cNvPr id="1031" name="Rectangle 7"/>
          <p:cNvSpPr>
            <a:spLocks noChangeArrowheads="1"/>
          </p:cNvSpPr>
          <p:nvPr/>
        </p:nvSpPr>
        <p:spPr bwMode="auto">
          <a:xfrm>
            <a:off x="3581400" y="394156"/>
            <a:ext cx="4876800" cy="215444"/>
          </a:xfrm>
          <a:prstGeom prst="rect">
            <a:avLst/>
          </a:prstGeom>
          <a:noFill/>
          <a:ln w="9525">
            <a:noFill/>
            <a:miter lim="800000"/>
            <a:headEnd/>
            <a:tailEnd/>
          </a:ln>
          <a:effectLst/>
        </p:spPr>
        <p:txBody>
          <a:bodyPr wrap="square" lIns="0" tIns="0" rIns="0" bIns="0" anchor="b">
            <a:prstTxWarp prst="textNoShape">
              <a:avLst/>
            </a:prstTxWarp>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sz="1400" b="1" dirty="0"/>
              <a:t>doc.: IEEE </a:t>
            </a:r>
            <a:r>
              <a:rPr lang="en-US" sz="1400" b="1" dirty="0" smtClean="0"/>
              <a:t>802.15-15-12-0615-03-0thz</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prstTxWarp prst="textNoShape">
              <a:avLst/>
            </a:prstTxWarp>
            <a:spAutoFit/>
          </a:bodyPr>
          <a:lstStyle/>
          <a:p>
            <a:r>
              <a:rPr 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charset="0"/>
        </a:defRPr>
      </a:lvl2pPr>
      <a:lvl3pPr algn="ctr" rtl="0" eaLnBrk="0" fontAlgn="base" hangingPunct="0">
        <a:spcBef>
          <a:spcPct val="0"/>
        </a:spcBef>
        <a:spcAft>
          <a:spcPct val="0"/>
        </a:spcAft>
        <a:defRPr sz="3600">
          <a:solidFill>
            <a:schemeClr val="tx2"/>
          </a:solidFill>
          <a:latin typeface="Times New Roman" charset="0"/>
        </a:defRPr>
      </a:lvl3pPr>
      <a:lvl4pPr algn="ctr" rtl="0" eaLnBrk="0" fontAlgn="base" hangingPunct="0">
        <a:spcBef>
          <a:spcPct val="0"/>
        </a:spcBef>
        <a:spcAft>
          <a:spcPct val="0"/>
        </a:spcAft>
        <a:defRPr sz="3600">
          <a:solidFill>
            <a:schemeClr val="tx2"/>
          </a:solidFill>
          <a:latin typeface="Times New Roman" charset="0"/>
        </a:defRPr>
      </a:lvl4pPr>
      <a:lvl5pPr algn="ctr" rtl="0" eaLnBrk="0" fontAlgn="base" hangingPunct="0">
        <a:spcBef>
          <a:spcPct val="0"/>
        </a:spcBef>
        <a:spcAft>
          <a:spcPct val="0"/>
        </a:spcAft>
        <a:defRPr sz="3600">
          <a:solidFill>
            <a:schemeClr val="tx2"/>
          </a:solidFill>
          <a:latin typeface="Times New Roman" charset="0"/>
        </a:defRPr>
      </a:lvl5pPr>
      <a:lvl6pPr marL="457200" algn="ctr" rtl="0" eaLnBrk="0" fontAlgn="base" hangingPunct="0">
        <a:spcBef>
          <a:spcPct val="0"/>
        </a:spcBef>
        <a:spcAft>
          <a:spcPct val="0"/>
        </a:spcAft>
        <a:defRPr sz="3600">
          <a:solidFill>
            <a:schemeClr val="tx2"/>
          </a:solidFill>
          <a:latin typeface="Times New Roman" charset="0"/>
        </a:defRPr>
      </a:lvl6pPr>
      <a:lvl7pPr marL="914400" algn="ctr" rtl="0" eaLnBrk="0" fontAlgn="base" hangingPunct="0">
        <a:spcBef>
          <a:spcPct val="0"/>
        </a:spcBef>
        <a:spcAft>
          <a:spcPct val="0"/>
        </a:spcAft>
        <a:defRPr sz="3600">
          <a:solidFill>
            <a:schemeClr val="tx2"/>
          </a:solidFill>
          <a:latin typeface="Times New Roman" charset="0"/>
        </a:defRPr>
      </a:lvl7pPr>
      <a:lvl8pPr marL="1371600" algn="ctr" rtl="0" eaLnBrk="0" fontAlgn="base" hangingPunct="0">
        <a:spcBef>
          <a:spcPct val="0"/>
        </a:spcBef>
        <a:spcAft>
          <a:spcPct val="0"/>
        </a:spcAft>
        <a:defRPr sz="3600">
          <a:solidFill>
            <a:schemeClr val="tx2"/>
          </a:solidFill>
          <a:latin typeface="Times New Roman" charset="0"/>
        </a:defRPr>
      </a:lvl8pPr>
      <a:lvl9pPr marL="1828800" algn="ctr" rtl="0" eaLnBrk="0" fontAlgn="base" hangingPunct="0">
        <a:spcBef>
          <a:spcPct val="0"/>
        </a:spcBef>
        <a:spcAft>
          <a:spcPct val="0"/>
        </a:spcAft>
        <a:defRPr sz="36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0.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 Id="rId9"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s-ES_tradnl" dirty="0" smtClean="0"/>
              <a:t>November 2012</a:t>
            </a:r>
            <a:endParaRPr lang="en-US" dirty="0"/>
          </a:p>
        </p:txBody>
      </p:sp>
      <p:sp>
        <p:nvSpPr>
          <p:cNvPr id="6" name="Slide Number Placeholder 3"/>
          <p:cNvSpPr>
            <a:spLocks noGrp="1"/>
          </p:cNvSpPr>
          <p:nvPr>
            <p:ph type="sldNum" sz="quarter" idx="11"/>
          </p:nvPr>
        </p:nvSpPr>
        <p:spPr/>
        <p:txBody>
          <a:bodyPr/>
          <a:lstStyle/>
          <a:p>
            <a:r>
              <a:rPr lang="en-US" smtClean="0"/>
              <a:t>Slide </a:t>
            </a:r>
            <a:fld id="{9B562D34-BD53-1146-A26C-1617272DB94A}" type="slidenum">
              <a:rPr lang="en-US" smtClean="0"/>
              <a:pPr/>
              <a:t>1</a:t>
            </a:fld>
            <a:endParaRPr lang="en-US" dirty="0"/>
          </a:p>
        </p:txBody>
      </p:sp>
      <p:sp>
        <p:nvSpPr>
          <p:cNvPr id="5" name="Footer Placeholder 2"/>
          <p:cNvSpPr>
            <a:spLocks noGrp="1"/>
          </p:cNvSpPr>
          <p:nvPr>
            <p:ph type="ftr" sz="quarter" idx="12"/>
          </p:nvPr>
        </p:nvSpPr>
        <p:spPr/>
        <p:txBody>
          <a:bodyPr/>
          <a:lstStyle/>
          <a:p>
            <a:r>
              <a:rPr lang="en-US" dirty="0" smtClean="0"/>
              <a:t>Chong Han, Georgia Tech</a:t>
            </a:r>
            <a:endParaRPr lang="en-US" dirty="0"/>
          </a:p>
        </p:txBody>
      </p:sp>
      <p:sp>
        <p:nvSpPr>
          <p:cNvPr id="27651" name="Rectangle 3"/>
          <p:cNvSpPr>
            <a:spLocks noChangeArrowheads="1"/>
          </p:cNvSpPr>
          <p:nvPr/>
        </p:nvSpPr>
        <p:spPr bwMode="auto">
          <a:xfrm>
            <a:off x="228600" y="685800"/>
            <a:ext cx="8763000" cy="5755422"/>
          </a:xfrm>
          <a:prstGeom prst="rect">
            <a:avLst/>
          </a:prstGeom>
          <a:noFill/>
          <a:ln w="12700">
            <a:noFill/>
            <a:miter lim="800000"/>
            <a:headEnd type="none" w="sm" len="sm"/>
            <a:tailEnd type="none" w="sm" len="sm"/>
          </a:ln>
          <a:effectLst/>
        </p:spPr>
        <p:txBody>
          <a:bodyPr wrap="square">
            <a:prstTxWarp prst="textNoShape">
              <a:avLst/>
            </a:prstTxWarp>
            <a:spAutoFit/>
          </a:bodyPr>
          <a:lstStyle/>
          <a:p>
            <a:pPr algn="ctr">
              <a:spcBef>
                <a:spcPts val="0"/>
              </a:spcBef>
              <a:spcAft>
                <a:spcPts val="0"/>
              </a:spcAft>
            </a:pPr>
            <a:r>
              <a:rPr lang="en-US" sz="1800" b="1" u="sng" dirty="0">
                <a:solidFill>
                  <a:schemeClr val="tx2"/>
                </a:solidFill>
                <a:effectLst>
                  <a:outerShdw blurRad="38100" dist="38100" dir="2700000" algn="tl">
                    <a:srgbClr val="DDDDDD"/>
                  </a:outerShdw>
                </a:effectLst>
              </a:rPr>
              <a:t>Project: IEEE P802.15 Working Group for Wireless Personal Area Networks (WPANs)</a:t>
            </a:r>
            <a:endParaRPr lang="en-US" sz="1600" b="1" dirty="0">
              <a:solidFill>
                <a:schemeClr val="tx2"/>
              </a:solidFill>
            </a:endParaRPr>
          </a:p>
          <a:p>
            <a:pPr>
              <a:spcBef>
                <a:spcPts val="0"/>
              </a:spcBef>
              <a:spcAft>
                <a:spcPts val="0"/>
              </a:spcAft>
            </a:pPr>
            <a:endParaRPr lang="en-US" sz="1400" dirty="0">
              <a:solidFill>
                <a:schemeClr val="tx2"/>
              </a:solidFill>
            </a:endParaRPr>
          </a:p>
          <a:p>
            <a:r>
              <a:rPr lang="en-US" sz="1600" b="1" dirty="0">
                <a:solidFill>
                  <a:schemeClr val="tx2"/>
                </a:solidFill>
              </a:rPr>
              <a:t>Submission Title</a:t>
            </a:r>
            <a:r>
              <a:rPr lang="en-US" sz="1600" b="1" dirty="0" smtClean="0">
                <a:solidFill>
                  <a:schemeClr val="tx2"/>
                </a:solidFill>
              </a:rPr>
              <a:t>:</a:t>
            </a:r>
            <a:r>
              <a:rPr lang="en-US" sz="1600" dirty="0" smtClean="0">
                <a:solidFill>
                  <a:schemeClr val="tx2"/>
                </a:solidFill>
              </a:rPr>
              <a:t> </a:t>
            </a:r>
            <a:r>
              <a:rPr lang="en-US" altLang="zh-CN" sz="1600" dirty="0" smtClean="0"/>
              <a:t>Statistical Multi-path Propagation Modeling and Fading Analysis in Terahertz Band Communication Networks</a:t>
            </a:r>
            <a:endParaRPr lang="en-US" sz="1600" dirty="0" smtClean="0">
              <a:solidFill>
                <a:schemeClr val="tx2"/>
              </a:solidFill>
            </a:endParaRPr>
          </a:p>
          <a:p>
            <a:pPr>
              <a:spcBef>
                <a:spcPts val="0"/>
              </a:spcBef>
              <a:spcAft>
                <a:spcPts val="0"/>
              </a:spcAft>
            </a:pPr>
            <a:r>
              <a:rPr lang="en-US" sz="1600" b="1" dirty="0">
                <a:solidFill>
                  <a:schemeClr val="tx2"/>
                </a:solidFill>
              </a:rPr>
              <a:t>Date Submitted:</a:t>
            </a:r>
            <a:r>
              <a:rPr lang="en-US" sz="1600" b="1" dirty="0" smtClean="0">
                <a:solidFill>
                  <a:schemeClr val="tx2"/>
                </a:solidFill>
              </a:rPr>
              <a:t> </a:t>
            </a:r>
            <a:r>
              <a:rPr lang="en-US" sz="1600" dirty="0" smtClean="0">
                <a:solidFill>
                  <a:schemeClr val="tx2"/>
                </a:solidFill>
              </a:rPr>
              <a:t>13 November, 2012	</a:t>
            </a:r>
            <a:endParaRPr lang="en-US" sz="1600" dirty="0">
              <a:solidFill>
                <a:schemeClr val="tx2"/>
              </a:solidFill>
            </a:endParaRPr>
          </a:p>
          <a:p>
            <a:pPr>
              <a:spcBef>
                <a:spcPts val="0"/>
              </a:spcBef>
              <a:spcAft>
                <a:spcPts val="0"/>
              </a:spcAft>
            </a:pPr>
            <a:r>
              <a:rPr lang="en-US" sz="1600" b="1" dirty="0">
                <a:solidFill>
                  <a:schemeClr val="tx2"/>
                </a:solidFill>
              </a:rPr>
              <a:t>Source:</a:t>
            </a:r>
            <a:r>
              <a:rPr lang="en-US" sz="1600" dirty="0" smtClean="0">
                <a:solidFill>
                  <a:schemeClr val="tx2"/>
                </a:solidFill>
              </a:rPr>
              <a:t> Chong Han, </a:t>
            </a:r>
            <a:r>
              <a:rPr lang="en-US" sz="1600" dirty="0" err="1" smtClean="0">
                <a:solidFill>
                  <a:schemeClr val="tx2"/>
                </a:solidFill>
              </a:rPr>
              <a:t>Josep</a:t>
            </a:r>
            <a:r>
              <a:rPr lang="en-US" sz="1600" dirty="0" smtClean="0">
                <a:solidFill>
                  <a:schemeClr val="tx2"/>
                </a:solidFill>
              </a:rPr>
              <a:t> Miquel Jornet and Ian F. Akyildiz, Georgia Institute of Technology</a:t>
            </a:r>
          </a:p>
          <a:p>
            <a:pPr>
              <a:spcBef>
                <a:spcPts val="0"/>
              </a:spcBef>
              <a:spcAft>
                <a:spcPts val="0"/>
              </a:spcAft>
            </a:pPr>
            <a:r>
              <a:rPr lang="en-US" sz="1600" dirty="0" smtClean="0">
                <a:solidFill>
                  <a:schemeClr val="tx2"/>
                </a:solidFill>
              </a:rPr>
              <a:t>Address: 777 Atlantic Drive NW, Atlanta, GA 30332, USA </a:t>
            </a:r>
          </a:p>
          <a:p>
            <a:pPr>
              <a:spcBef>
                <a:spcPts val="0"/>
              </a:spcBef>
              <a:spcAft>
                <a:spcPts val="0"/>
              </a:spcAft>
            </a:pPr>
            <a:r>
              <a:rPr lang="en-US" sz="1600" dirty="0" smtClean="0">
                <a:solidFill>
                  <a:schemeClr val="tx2"/>
                </a:solidFill>
              </a:rPr>
              <a:t>Voice: +1 404 894 6616, Fax:+1 404 894 7883, </a:t>
            </a:r>
            <a:r>
              <a:rPr lang="en-US" sz="1600" dirty="0">
                <a:solidFill>
                  <a:schemeClr val="tx2"/>
                </a:solidFill>
              </a:rPr>
              <a:t>E-Mail</a:t>
            </a:r>
            <a:r>
              <a:rPr lang="en-US" sz="1600" dirty="0" smtClean="0">
                <a:solidFill>
                  <a:schemeClr val="tx2"/>
                </a:solidFill>
              </a:rPr>
              <a:t>: {chong.han, </a:t>
            </a:r>
            <a:r>
              <a:rPr lang="en-US" sz="1600" dirty="0" err="1" smtClean="0">
                <a:solidFill>
                  <a:schemeClr val="tx2"/>
                </a:solidFill>
              </a:rPr>
              <a:t>jmjornet</a:t>
            </a:r>
            <a:r>
              <a:rPr lang="en-US" sz="1600" dirty="0" smtClean="0">
                <a:solidFill>
                  <a:schemeClr val="tx2"/>
                </a:solidFill>
              </a:rPr>
              <a:t>, ian}@ece.gatech.edu	</a:t>
            </a:r>
            <a:endParaRPr lang="en-US" sz="1600" dirty="0">
              <a:solidFill>
                <a:schemeClr val="tx2"/>
              </a:solidFill>
            </a:endParaRPr>
          </a:p>
          <a:p>
            <a:r>
              <a:rPr lang="en-US" sz="1600" b="1" dirty="0" smtClean="0"/>
              <a:t>Abs</a:t>
            </a:r>
            <a:r>
              <a:rPr lang="en-US" sz="1600" b="1" dirty="0" smtClean="0">
                <a:solidFill>
                  <a:schemeClr val="tx2"/>
                </a:solidFill>
              </a:rPr>
              <a:t>tract:</a:t>
            </a:r>
            <a:r>
              <a:rPr lang="en-US" sz="1600" dirty="0">
                <a:solidFill>
                  <a:schemeClr val="tx2"/>
                </a:solidFill>
              </a:rPr>
              <a:t>	</a:t>
            </a:r>
            <a:r>
              <a:rPr lang="en-US" altLang="zh-CN" sz="1600" dirty="0" smtClean="0"/>
              <a:t>In Terahertz Band, molecular absorption and rough surface scattering exert significant impact on ultra-broadband channels, which make the existing multipath models inaccurate for Terahertz communication. In this work, a statistical multi-path channel is proposed for indoor environment, which captures: (i) the spreading loss and molecular absorption loss in free space propagation, by means of radiative transfer theory, (ii) reflection loss due to scattering in rough surfaces, by means of Kirchhoff theory, and (iii) multi-path fading loss due to stochastically distributed scatters. The resulting distance-dependent channel behavior requires the development of dynamic distance-adaptive solutions for Terahertz Band communication networks.</a:t>
            </a:r>
            <a:endParaRPr lang="en-US" sz="1600" dirty="0"/>
          </a:p>
          <a:p>
            <a:pPr>
              <a:spcBef>
                <a:spcPts val="0"/>
              </a:spcBef>
              <a:spcAft>
                <a:spcPts val="0"/>
              </a:spcAft>
            </a:pPr>
            <a:r>
              <a:rPr lang="en-US" sz="1600" b="1" dirty="0" smtClean="0">
                <a:solidFill>
                  <a:schemeClr val="tx2"/>
                </a:solidFill>
              </a:rPr>
              <a:t>Purpose:</a:t>
            </a:r>
            <a:r>
              <a:rPr lang="en-US" sz="1600" dirty="0" smtClean="0">
                <a:solidFill>
                  <a:schemeClr val="tx2"/>
                </a:solidFill>
              </a:rPr>
              <a:t> Statistical Multi-path channel model in Terahertz Band.</a:t>
            </a:r>
          </a:p>
          <a:p>
            <a:pPr>
              <a:spcBef>
                <a:spcPts val="0"/>
              </a:spcBef>
              <a:spcAft>
                <a:spcPts val="0"/>
              </a:spcAft>
            </a:pPr>
            <a:r>
              <a:rPr lang="en-US" sz="1600" b="1" dirty="0" smtClean="0">
                <a:solidFill>
                  <a:schemeClr val="tx2"/>
                </a:solidFill>
              </a:rPr>
              <a:t>Notice:</a:t>
            </a:r>
            <a:r>
              <a:rPr lang="en-US" sz="1600" dirty="0">
                <a:solidFill>
                  <a:schemeClr val="tx2"/>
                </a:solidFill>
              </a:rPr>
              <a:t> </a:t>
            </a:r>
            <a:r>
              <a:rPr lang="en-US" sz="1600" dirty="0" smtClean="0">
                <a:solidFill>
                  <a:schemeClr val="tx2"/>
                </a:solidFill>
              </a:rPr>
              <a:t>This </a:t>
            </a:r>
            <a:r>
              <a:rPr lang="en-US" sz="1600" dirty="0">
                <a:solidFill>
                  <a:schemeClr val="tx2"/>
                </a:solidFill>
              </a:rPr>
              <a:t>document has been prepared to assist the IEEE P802.15</a:t>
            </a:r>
            <a:r>
              <a:rPr lang="en-US" sz="1600" dirty="0" smtClean="0">
                <a:solidFill>
                  <a:schemeClr val="tx2"/>
                </a:solidFill>
              </a:rPr>
              <a:t>. </a:t>
            </a:r>
            <a:r>
              <a:rPr lang="en-US" sz="1600" dirty="0">
                <a:solidFill>
                  <a:schemeClr val="tx2"/>
                </a:solidFill>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0"/>
              </a:spcAft>
            </a:pPr>
            <a:r>
              <a:rPr lang="en-US" sz="1600" b="1" dirty="0" smtClean="0">
                <a:solidFill>
                  <a:schemeClr val="tx2"/>
                </a:solidFill>
              </a:rPr>
              <a:t>Release:</a:t>
            </a:r>
            <a:r>
              <a:rPr lang="en-US" sz="1600" dirty="0">
                <a:solidFill>
                  <a:schemeClr val="tx2"/>
                </a:solidFill>
              </a:rPr>
              <a:t> </a:t>
            </a:r>
            <a:r>
              <a:rPr lang="en-US" sz="1600" dirty="0" smtClean="0">
                <a:solidFill>
                  <a:schemeClr val="tx2"/>
                </a:solidFill>
              </a:rPr>
              <a:t>The </a:t>
            </a:r>
            <a:r>
              <a:rPr lang="en-US" sz="1600" dirty="0">
                <a:solidFill>
                  <a:schemeClr val="tx2"/>
                </a:solidFill>
              </a:rPr>
              <a:t>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28600" y="2286000"/>
            <a:ext cx="8763000" cy="4267200"/>
          </a:xfrm>
        </p:spPr>
        <p:txBody>
          <a:bodyPr>
            <a:normAutofit fontScale="70000" lnSpcReduction="20000"/>
          </a:bodyPr>
          <a:lstStyle/>
          <a:p>
            <a:r>
              <a:rPr lang="en-US" altLang="zh-CN" dirty="0" smtClean="0"/>
              <a:t>Existing Terahertz multi-path channel models</a:t>
            </a:r>
          </a:p>
          <a:p>
            <a:pPr lvl="1"/>
            <a:r>
              <a:rPr lang="en-US" altLang="zh-CN" dirty="0" smtClean="0"/>
              <a:t>Capture the peculiarities of the EM wave transmission in Terahertz Band</a:t>
            </a:r>
          </a:p>
          <a:p>
            <a:pPr lvl="1"/>
            <a:r>
              <a:rPr lang="en-US" altLang="zh-CN" dirty="0" smtClean="0"/>
              <a:t>Conduct </a:t>
            </a:r>
            <a:r>
              <a:rPr lang="en-US" altLang="zh-CN" dirty="0" smtClean="0">
                <a:solidFill>
                  <a:srgbClr val="17A339"/>
                </a:solidFill>
              </a:rPr>
              <a:t>ray-tracing techniques </a:t>
            </a:r>
            <a:r>
              <a:rPr lang="en-US" altLang="zh-CN" dirty="0" smtClean="0"/>
              <a:t>to measure the channel response at 300 GHz</a:t>
            </a:r>
          </a:p>
          <a:p>
            <a:pPr lvl="1">
              <a:buNone/>
            </a:pPr>
            <a:endParaRPr lang="en-US" altLang="zh-CN" dirty="0" smtClean="0"/>
          </a:p>
          <a:p>
            <a:r>
              <a:rPr lang="en-US" altLang="zh-CN" dirty="0" smtClean="0"/>
              <a:t>However, these models are subject to </a:t>
            </a:r>
            <a:r>
              <a:rPr lang="en-US" altLang="zh-CN" dirty="0" smtClean="0">
                <a:solidFill>
                  <a:srgbClr val="17A339"/>
                </a:solidFill>
              </a:rPr>
              <a:t>specific experimental settings</a:t>
            </a:r>
            <a:r>
              <a:rPr lang="en-US" altLang="zh-CN" dirty="0" smtClean="0"/>
              <a:t> and focus on the </a:t>
            </a:r>
            <a:r>
              <a:rPr lang="en-US" altLang="zh-CN" dirty="0" smtClean="0">
                <a:solidFill>
                  <a:srgbClr val="17A339"/>
                </a:solidFill>
              </a:rPr>
              <a:t>single transmission window</a:t>
            </a:r>
            <a:r>
              <a:rPr lang="en-US" altLang="zh-CN" dirty="0" smtClean="0"/>
              <a:t> (300 GHz) instead of the entire Terahertz Band</a:t>
            </a:r>
          </a:p>
          <a:p>
            <a:endParaRPr lang="en-US" altLang="zh-CN" dirty="0" smtClean="0"/>
          </a:p>
          <a:p>
            <a:r>
              <a:rPr lang="en-US" altLang="zh-CN" dirty="0" smtClean="0"/>
              <a:t>Therefore, </a:t>
            </a:r>
            <a:r>
              <a:rPr lang="en-US" altLang="zh-CN" dirty="0" smtClean="0">
                <a:solidFill>
                  <a:srgbClr val="17A339"/>
                </a:solidFill>
              </a:rPr>
              <a:t>an analytical multi-path channel model that is adaptive for stochastically varying scenarios and generic for the entire Terahertz Band </a:t>
            </a:r>
            <a:r>
              <a:rPr lang="en-US" altLang="zh-CN" dirty="0" smtClean="0"/>
              <a:t>is demanded</a:t>
            </a:r>
            <a:endParaRPr lang="zh-CN" altLang="en-US" dirty="0"/>
          </a:p>
        </p:txBody>
      </p:sp>
      <p:sp>
        <p:nvSpPr>
          <p:cNvPr id="3" name="标题 2"/>
          <p:cNvSpPr>
            <a:spLocks noGrp="1"/>
          </p:cNvSpPr>
          <p:nvPr>
            <p:ph type="title"/>
          </p:nvPr>
        </p:nvSpPr>
        <p:spPr/>
        <p:txBody>
          <a:bodyPr/>
          <a:lstStyle/>
          <a:p>
            <a:r>
              <a:rPr lang="en-US" altLang="zh-CN" dirty="0" smtClean="0"/>
              <a:t>Relevant Multi-path Channel Model (2)</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10</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7" name="TextBox 6"/>
          <p:cNvSpPr txBox="1"/>
          <p:nvPr/>
        </p:nvSpPr>
        <p:spPr>
          <a:xfrm>
            <a:off x="457200" y="1676400"/>
            <a:ext cx="8305800" cy="523220"/>
          </a:xfrm>
          <a:prstGeom prst="rect">
            <a:avLst/>
          </a:prstGeom>
          <a:noFill/>
        </p:spPr>
        <p:txBody>
          <a:bodyPr wrap="square" rtlCol="0">
            <a:spAutoFit/>
          </a:bodyPr>
          <a:lstStyle/>
          <a:p>
            <a:r>
              <a:rPr lang="en-US" altLang="zh-CN" sz="1400" dirty="0" err="1" smtClean="0">
                <a:latin typeface="Arial"/>
                <a:cs typeface="Arial"/>
              </a:rPr>
              <a:t>Priebe</a:t>
            </a:r>
            <a:r>
              <a:rPr lang="en-US" altLang="zh-CN" sz="1400" dirty="0" smtClean="0">
                <a:latin typeface="Arial"/>
                <a:cs typeface="Arial"/>
              </a:rPr>
              <a:t>, S., Jacob, M., </a:t>
            </a:r>
            <a:r>
              <a:rPr lang="en-US" altLang="zh-CN" sz="1400" dirty="0" err="1" smtClean="0">
                <a:latin typeface="Arial"/>
                <a:cs typeface="Arial"/>
              </a:rPr>
              <a:t>Kürner</a:t>
            </a:r>
            <a:r>
              <a:rPr lang="en-US" altLang="zh-CN" sz="1400" dirty="0" smtClean="0">
                <a:latin typeface="Arial"/>
                <a:cs typeface="Arial"/>
              </a:rPr>
              <a:t>, T., “</a:t>
            </a:r>
            <a:r>
              <a:rPr lang="en-US" altLang="zh-CN" sz="1400" dirty="0" err="1" smtClean="0">
                <a:solidFill>
                  <a:srgbClr val="17A339"/>
                </a:solidFill>
                <a:latin typeface="Arial"/>
                <a:cs typeface="Arial"/>
              </a:rPr>
              <a:t>AoA</a:t>
            </a:r>
            <a:r>
              <a:rPr lang="en-US" altLang="zh-CN" sz="1400" dirty="0" smtClean="0">
                <a:solidFill>
                  <a:srgbClr val="17A339"/>
                </a:solidFill>
                <a:latin typeface="Arial"/>
                <a:cs typeface="Arial"/>
              </a:rPr>
              <a:t>, </a:t>
            </a:r>
            <a:r>
              <a:rPr lang="en-US" altLang="zh-CN" sz="1400" dirty="0" err="1" smtClean="0">
                <a:solidFill>
                  <a:srgbClr val="17A339"/>
                </a:solidFill>
                <a:latin typeface="Arial"/>
                <a:cs typeface="Arial"/>
              </a:rPr>
              <a:t>AoD</a:t>
            </a:r>
            <a:r>
              <a:rPr lang="en-US" altLang="zh-CN" sz="1400" dirty="0" smtClean="0">
                <a:solidFill>
                  <a:srgbClr val="17A339"/>
                </a:solidFill>
                <a:latin typeface="Arial"/>
                <a:cs typeface="Arial"/>
              </a:rPr>
              <a:t> and </a:t>
            </a:r>
            <a:r>
              <a:rPr lang="en-US" altLang="zh-CN" sz="1400" dirty="0" err="1" smtClean="0">
                <a:solidFill>
                  <a:srgbClr val="17A339"/>
                </a:solidFill>
                <a:latin typeface="Arial"/>
                <a:cs typeface="Arial"/>
              </a:rPr>
              <a:t>ToA</a:t>
            </a:r>
            <a:r>
              <a:rPr lang="en-US" altLang="zh-CN" sz="1400" dirty="0" smtClean="0">
                <a:solidFill>
                  <a:srgbClr val="17A339"/>
                </a:solidFill>
                <a:latin typeface="Arial"/>
                <a:cs typeface="Arial"/>
              </a:rPr>
              <a:t> Characteristics of Scattered Multipath Clusters for THz Indoor Channel Modeling</a:t>
            </a:r>
            <a:r>
              <a:rPr lang="en-US" altLang="zh-CN" sz="1400" dirty="0" smtClean="0">
                <a:latin typeface="Arial"/>
                <a:cs typeface="Arial"/>
              </a:rPr>
              <a:t>”, 17th European Wireless Conference (EW), April 2011</a:t>
            </a:r>
            <a:endParaRPr lang="zh-CN" altLang="en-US" sz="1400" dirty="0" smtClean="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t>Free Space Propagation Model</a:t>
            </a:r>
          </a:p>
          <a:p>
            <a:r>
              <a:rPr lang="en-US" altLang="zh-CN" dirty="0" smtClean="0">
                <a:solidFill>
                  <a:schemeClr val="bg1">
                    <a:lumMod val="65000"/>
                  </a:schemeClr>
                </a:solidFill>
              </a:rPr>
              <a:t>Specular Scattering Model</a:t>
            </a:r>
          </a:p>
          <a:p>
            <a:r>
              <a:rPr lang="en-US" altLang="zh-CN" dirty="0" smtClean="0">
                <a:solidFill>
                  <a:schemeClr val="bg1">
                    <a:lumMod val="65000"/>
                  </a:schemeClr>
                </a:solidFill>
              </a:rPr>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11</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 xmlns:p14="http://schemas.microsoft.com/office/powerpoint/2010/main" val="2168017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Due to the very </a:t>
            </a:r>
            <a:r>
              <a:rPr lang="en-US" dirty="0" smtClean="0">
                <a:solidFill>
                  <a:srgbClr val="17A339"/>
                </a:solidFill>
              </a:rPr>
              <a:t>high attenuation created by molecular absorption</a:t>
            </a:r>
            <a:r>
              <a:rPr lang="en-US" dirty="0" smtClean="0"/>
              <a:t>, current efforts both on:</a:t>
            </a:r>
          </a:p>
          <a:p>
            <a:pPr lvl="1"/>
            <a:r>
              <a:rPr lang="en-US" dirty="0" smtClean="0"/>
              <a:t>device development and</a:t>
            </a:r>
          </a:p>
          <a:p>
            <a:pPr lvl="1"/>
            <a:r>
              <a:rPr lang="en-US" dirty="0" smtClean="0"/>
              <a:t>channel characterization     </a:t>
            </a:r>
          </a:p>
          <a:p>
            <a:pPr lvl="1">
              <a:buNone/>
            </a:pPr>
            <a:r>
              <a:rPr lang="en-US" dirty="0" smtClean="0"/>
              <a:t>   are focused on the absorption-defined window at </a:t>
            </a:r>
            <a:r>
              <a:rPr lang="en-US" dirty="0" smtClean="0">
                <a:solidFill>
                  <a:srgbClr val="17A339"/>
                </a:solidFill>
              </a:rPr>
              <a:t>300 GHz</a:t>
            </a:r>
            <a:r>
              <a:rPr lang="en-US" dirty="0" smtClean="0"/>
              <a:t> with transmission distance in the order of </a:t>
            </a:r>
            <a:r>
              <a:rPr lang="en-US" dirty="0" smtClean="0">
                <a:solidFill>
                  <a:srgbClr val="17A339"/>
                </a:solidFill>
              </a:rPr>
              <a:t>meters</a:t>
            </a:r>
          </a:p>
          <a:p>
            <a:endParaRPr lang="en-US" dirty="0" smtClean="0"/>
          </a:p>
          <a:p>
            <a:r>
              <a:rPr lang="en-US" dirty="0" smtClean="0"/>
              <a:t>However, some of the properties of this band in the very </a:t>
            </a:r>
            <a:r>
              <a:rPr lang="en-US" dirty="0" smtClean="0">
                <a:solidFill>
                  <a:srgbClr val="17A339"/>
                </a:solidFill>
              </a:rPr>
              <a:t>short range </a:t>
            </a:r>
            <a:r>
              <a:rPr lang="en-US" dirty="0" smtClean="0"/>
              <a:t>and </a:t>
            </a:r>
            <a:r>
              <a:rPr lang="en-US" dirty="0" smtClean="0">
                <a:solidFill>
                  <a:srgbClr val="17A339"/>
                </a:solidFill>
              </a:rPr>
              <a:t>higher frequencies </a:t>
            </a:r>
            <a:r>
              <a:rPr lang="en-US" dirty="0" smtClean="0"/>
              <a:t>need to be better understood and analyzed</a:t>
            </a:r>
          </a:p>
        </p:txBody>
      </p:sp>
      <p:sp>
        <p:nvSpPr>
          <p:cNvPr id="3" name="Title 2"/>
          <p:cNvSpPr>
            <a:spLocks noGrp="1"/>
          </p:cNvSpPr>
          <p:nvPr>
            <p:ph type="title"/>
          </p:nvPr>
        </p:nvSpPr>
        <p:spPr/>
        <p:txBody>
          <a:bodyPr/>
          <a:lstStyle/>
          <a:p>
            <a:r>
              <a:rPr lang="en-US" dirty="0" smtClean="0"/>
              <a:t>Motivation for Free Space Channel Model in Terahertz Band</a:t>
            </a:r>
            <a:endParaRPr lang="en-US" dirty="0"/>
          </a:p>
        </p:txBody>
      </p:sp>
      <p:sp>
        <p:nvSpPr>
          <p:cNvPr id="4" name="Date Placeholder 3"/>
          <p:cNvSpPr>
            <a:spLocks noGrp="1"/>
          </p:cNvSpPr>
          <p:nvPr>
            <p:ph type="dt" sz="half" idx="10"/>
          </p:nvPr>
        </p:nvSpPr>
        <p:spPr/>
        <p:txBody>
          <a:bodyPr/>
          <a:lstStyle/>
          <a:p>
            <a:r>
              <a:rPr lang="es-ES_tradnl" smtClean="0"/>
              <a:t>November 2012</a:t>
            </a:r>
            <a:endParaRPr lang="en-US" dirty="0"/>
          </a:p>
        </p:txBody>
      </p:sp>
      <p:sp>
        <p:nvSpPr>
          <p:cNvPr id="5" name="Slide Number Placeholder 4"/>
          <p:cNvSpPr>
            <a:spLocks noGrp="1"/>
          </p:cNvSpPr>
          <p:nvPr>
            <p:ph type="sldNum" sz="quarter" idx="11"/>
          </p:nvPr>
        </p:nvSpPr>
        <p:spPr/>
        <p:txBody>
          <a:bodyPr/>
          <a:lstStyle/>
          <a:p>
            <a:r>
              <a:rPr lang="en-US" smtClean="0"/>
              <a:t>Slide </a:t>
            </a:r>
            <a:fld id="{858AB55E-F937-B947-BF7F-962C2495EBEF}" type="slidenum">
              <a:rPr lang="en-US" smtClean="0"/>
              <a:pPr/>
              <a:t>12</a:t>
            </a:fld>
            <a:endParaRPr lang="en-US" dirty="0"/>
          </a:p>
        </p:txBody>
      </p:sp>
      <p:sp>
        <p:nvSpPr>
          <p:cNvPr id="6" name="Footer Placeholder 5"/>
          <p:cNvSpPr>
            <a:spLocks noGrp="1"/>
          </p:cNvSpPr>
          <p:nvPr>
            <p:ph type="ftr" sz="quarter" idx="12"/>
          </p:nvPr>
        </p:nvSpPr>
        <p:spPr/>
        <p:txBody>
          <a:bodyPr/>
          <a:lstStyle/>
          <a:p>
            <a:r>
              <a:rPr lang="en-US" smtClean="0"/>
              <a:t>Chong Han, Georgia Tech</a:t>
            </a:r>
            <a:endParaRPr lang="en-US" dirty="0"/>
          </a:p>
        </p:txBody>
      </p:sp>
    </p:spTree>
    <p:extLst>
      <p:ext uri="{BB962C8B-B14F-4D97-AF65-F5344CB8AC3E}">
        <p14:creationId xmlns="" xmlns:p14="http://schemas.microsoft.com/office/powerpoint/2010/main" val="11855975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458200" cy="2667000"/>
          </a:xfrm>
        </p:spPr>
        <p:txBody>
          <a:bodyPr>
            <a:normAutofit fontScale="77500" lnSpcReduction="20000"/>
          </a:bodyPr>
          <a:lstStyle/>
          <a:p>
            <a:r>
              <a:rPr lang="en-US" dirty="0" smtClean="0"/>
              <a:t>Based on the </a:t>
            </a:r>
            <a:r>
              <a:rPr lang="en-US" dirty="0" err="1" smtClean="0">
                <a:solidFill>
                  <a:srgbClr val="17A339"/>
                </a:solidFill>
              </a:rPr>
              <a:t>radiative</a:t>
            </a:r>
            <a:r>
              <a:rPr lang="en-US" dirty="0" smtClean="0">
                <a:solidFill>
                  <a:srgbClr val="17A339"/>
                </a:solidFill>
              </a:rPr>
              <a:t> transfer theory</a:t>
            </a:r>
            <a:r>
              <a:rPr lang="en-US" dirty="0" smtClean="0"/>
              <a:t>, the free space frequency response consists of</a:t>
            </a:r>
          </a:p>
          <a:p>
            <a:pPr lvl="1"/>
            <a:r>
              <a:rPr lang="en-US" dirty="0" smtClean="0">
                <a:solidFill>
                  <a:srgbClr val="17A339"/>
                </a:solidFill>
              </a:rPr>
              <a:t>Spreading loss</a:t>
            </a:r>
            <a:r>
              <a:rPr lang="en-US" dirty="0" smtClean="0"/>
              <a:t>: </a:t>
            </a:r>
            <a:r>
              <a:rPr lang="en-US" altLang="zh-CN" dirty="0" smtClean="0"/>
              <a:t>accounts for the attenuation due to the expansion of the wave as it propagates in the medium</a:t>
            </a:r>
          </a:p>
          <a:p>
            <a:pPr lvl="1"/>
            <a:r>
              <a:rPr lang="en-US" dirty="0" smtClean="0">
                <a:solidFill>
                  <a:srgbClr val="17A339"/>
                </a:solidFill>
              </a:rPr>
              <a:t>Absorption loss</a:t>
            </a:r>
            <a:r>
              <a:rPr lang="en-US" dirty="0" smtClean="0"/>
              <a:t>: </a:t>
            </a:r>
            <a:r>
              <a:rPr lang="en-US" altLang="zh-CN" dirty="0" smtClean="0"/>
              <a:t>accounts for the attenuation that the propagating wave suffers because of molecular absorption, i.e., the process that the EM wave energy is converted into vibrational kinetic energy in gaseous molecules</a:t>
            </a:r>
            <a:endParaRPr lang="en-US" dirty="0" smtClean="0"/>
          </a:p>
        </p:txBody>
      </p:sp>
      <p:sp>
        <p:nvSpPr>
          <p:cNvPr id="3" name="Title 2"/>
          <p:cNvSpPr>
            <a:spLocks noGrp="1"/>
          </p:cNvSpPr>
          <p:nvPr>
            <p:ph type="title"/>
          </p:nvPr>
        </p:nvSpPr>
        <p:spPr>
          <a:xfrm>
            <a:off x="304800" y="685800"/>
            <a:ext cx="8382000" cy="1066800"/>
          </a:xfrm>
        </p:spPr>
        <p:txBody>
          <a:bodyPr/>
          <a:lstStyle/>
          <a:p>
            <a:r>
              <a:rPr lang="en-US" altLang="zh-CN" dirty="0" smtClean="0"/>
              <a:t>Terahertz Band Free Space Channel Model</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smtClean="0"/>
              <a:t>Slide </a:t>
            </a:r>
            <a:fld id="{858AB55E-F937-B947-BF7F-962C2495EBEF}" type="slidenum">
              <a:rPr lang="en-US" smtClean="0"/>
              <a:pPr/>
              <a:t>13</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
        <p:nvSpPr>
          <p:cNvPr id="7" name="Rectangle 6"/>
          <p:cNvSpPr/>
          <p:nvPr/>
        </p:nvSpPr>
        <p:spPr>
          <a:xfrm>
            <a:off x="457200" y="1828800"/>
            <a:ext cx="8382000" cy="1066800"/>
          </a:xfrm>
          <a:prstGeom prst="rect">
            <a:avLst/>
          </a:prstGeom>
        </p:spPr>
        <p:txBody>
          <a:bodyPr wrap="square">
            <a:normAutofit/>
          </a:bodyPr>
          <a:lstStyle/>
          <a:p>
            <a:pPr>
              <a:spcAft>
                <a:spcPts val="600"/>
              </a:spcAft>
            </a:pPr>
            <a:r>
              <a:rPr lang="en-US" sz="1400" dirty="0" smtClean="0">
                <a:latin typeface="Arial"/>
                <a:cs typeface="Arial"/>
              </a:rPr>
              <a:t>J. M. Jornet and I. F. Akyildiz, “</a:t>
            </a:r>
            <a:r>
              <a:rPr lang="en-US" sz="1400" dirty="0" smtClean="0">
                <a:solidFill>
                  <a:srgbClr val="17A339"/>
                </a:solidFill>
                <a:latin typeface="Arial"/>
                <a:cs typeface="Arial"/>
              </a:rPr>
              <a:t>Channel Modeling and Capacity Analysis of Electromagnetic Wireless Nanonetworks in the Terahertz Band</a:t>
            </a:r>
            <a:r>
              <a:rPr lang="en-US" sz="1400" dirty="0" smtClean="0">
                <a:latin typeface="Arial"/>
                <a:cs typeface="Arial"/>
              </a:rPr>
              <a:t>”,</a:t>
            </a:r>
            <a:r>
              <a:rPr lang="en-US" sz="1400" dirty="0" smtClean="0">
                <a:solidFill>
                  <a:srgbClr val="17A339"/>
                </a:solidFill>
                <a:latin typeface="Arial"/>
                <a:cs typeface="Arial"/>
              </a:rPr>
              <a:t> </a:t>
            </a:r>
            <a:r>
              <a:rPr lang="en-US" sz="1400" dirty="0" smtClean="0">
                <a:solidFill>
                  <a:srgbClr val="000000"/>
                </a:solidFill>
                <a:latin typeface="Arial"/>
                <a:cs typeface="Arial"/>
              </a:rPr>
              <a:t>IEEE Trans. On Wireless Communications, October 2011</a:t>
            </a:r>
          </a:p>
          <a:p>
            <a:pPr>
              <a:spcAft>
                <a:spcPts val="600"/>
              </a:spcAft>
            </a:pPr>
            <a:endParaRPr lang="en-US" sz="1400" dirty="0">
              <a:latin typeface="Arial"/>
              <a:cs typeface="Arial"/>
            </a:endParaRPr>
          </a:p>
        </p:txBody>
      </p:sp>
      <p:graphicFrame>
        <p:nvGraphicFramePr>
          <p:cNvPr id="14" name="对象 13"/>
          <p:cNvGraphicFramePr>
            <a:graphicFrameLocks noChangeAspect="1"/>
          </p:cNvGraphicFramePr>
          <p:nvPr/>
        </p:nvGraphicFramePr>
        <p:xfrm>
          <a:off x="1450975" y="4953000"/>
          <a:ext cx="6032500" cy="725488"/>
        </p:xfrm>
        <a:graphic>
          <a:graphicData uri="http://schemas.openxmlformats.org/presentationml/2006/ole">
            <p:oleObj spid="_x0000_s2056" name="Equation" r:id="rId4" imgW="3796496" imgH="456924" progId="Equation.DSMT4">
              <p:embed/>
            </p:oleObj>
          </a:graphicData>
        </a:graphic>
      </p:graphicFrame>
    </p:spTree>
    <p:extLst>
      <p:ext uri="{BB962C8B-B14F-4D97-AF65-F5344CB8AC3E}">
        <p14:creationId xmlns="" xmlns:p14="http://schemas.microsoft.com/office/powerpoint/2010/main" val="1202301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1981200"/>
            <a:ext cx="8458200" cy="4114800"/>
          </a:xfrm>
        </p:spPr>
        <p:txBody>
          <a:bodyPr>
            <a:normAutofit/>
          </a:bodyPr>
          <a:lstStyle/>
          <a:p>
            <a:r>
              <a:rPr lang="en-US" altLang="zh-CN" sz="2000" dirty="0" smtClean="0"/>
              <a:t>        : spreading loss</a:t>
            </a:r>
          </a:p>
          <a:p>
            <a:r>
              <a:rPr lang="en-US" altLang="zh-CN" sz="2000" dirty="0" smtClean="0"/>
              <a:t>   	: molecular absorption loss</a:t>
            </a:r>
          </a:p>
          <a:p>
            <a:r>
              <a:rPr lang="en-US" altLang="zh-CN" sz="2000" dirty="0" smtClean="0"/>
              <a:t>   	: speed of light</a:t>
            </a:r>
          </a:p>
          <a:p>
            <a:r>
              <a:rPr lang="en-US" altLang="zh-CN" sz="2000" dirty="0" smtClean="0"/>
              <a:t>  	: signal frequency</a:t>
            </a:r>
          </a:p>
          <a:p>
            <a:r>
              <a:rPr lang="en-US" altLang="zh-CN" sz="2000" dirty="0" smtClean="0"/>
              <a:t>   	: transmission distance (</a:t>
            </a:r>
            <a:r>
              <a:rPr lang="en-US" altLang="zh-CN" sz="2000" dirty="0" err="1" smtClean="0"/>
              <a:t>Tx</a:t>
            </a:r>
            <a:r>
              <a:rPr lang="en-US" altLang="zh-CN" sz="2000" dirty="0" smtClean="0"/>
              <a:t>-Rx)</a:t>
            </a:r>
          </a:p>
          <a:p>
            <a:r>
              <a:rPr lang="en-US" altLang="zh-CN" sz="2000" dirty="0" smtClean="0"/>
              <a:t>     	: frequency-dependent </a:t>
            </a:r>
            <a:r>
              <a:rPr lang="en-US" altLang="zh-CN" sz="2000" dirty="0" smtClean="0">
                <a:solidFill>
                  <a:srgbClr val="17A339"/>
                </a:solidFill>
              </a:rPr>
              <a:t>medium absorption coefficient</a:t>
            </a:r>
            <a:r>
              <a:rPr lang="en-US" altLang="zh-CN" sz="2000" dirty="0" smtClean="0"/>
              <a:t>, dependent  	  on the system pressure in </a:t>
            </a:r>
            <a:r>
              <a:rPr lang="en-US" altLang="zh-CN" sz="2000" dirty="0" err="1" smtClean="0"/>
              <a:t>atm</a:t>
            </a:r>
            <a:r>
              <a:rPr lang="en-US" altLang="zh-CN" sz="2000" dirty="0" smtClean="0"/>
              <a:t>, the temperature in Kelvin, the 	 	  molecular volume density in molecules/m</a:t>
            </a:r>
            <a:r>
              <a:rPr lang="en-US" altLang="zh-CN" sz="2000" baseline="30000" dirty="0" smtClean="0"/>
              <a:t>3</a:t>
            </a:r>
            <a:r>
              <a:rPr lang="en-US" altLang="zh-CN" sz="2000" dirty="0" smtClean="0"/>
              <a:t> and the molecular 	  	  absorption cross-section m</a:t>
            </a:r>
            <a:r>
              <a:rPr lang="en-US" altLang="zh-CN" sz="2000" baseline="30000" dirty="0" smtClean="0"/>
              <a:t>2</a:t>
            </a:r>
            <a:r>
              <a:rPr lang="en-US" altLang="zh-CN" sz="2000" dirty="0" smtClean="0"/>
              <a:t>/molecule</a:t>
            </a:r>
            <a:endParaRPr lang="zh-CN" altLang="en-US" sz="2000" dirty="0"/>
          </a:p>
        </p:txBody>
      </p:sp>
      <p:sp>
        <p:nvSpPr>
          <p:cNvPr id="3" name="标题 2"/>
          <p:cNvSpPr>
            <a:spLocks noGrp="1"/>
          </p:cNvSpPr>
          <p:nvPr>
            <p:ph type="title"/>
          </p:nvPr>
        </p:nvSpPr>
        <p:spPr/>
        <p:txBody>
          <a:bodyPr/>
          <a:lstStyle/>
          <a:p>
            <a:r>
              <a:rPr lang="en-US" altLang="zh-CN" dirty="0" smtClean="0"/>
              <a:t>Parameter Notations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7" name="对象 6"/>
          <p:cNvGraphicFramePr>
            <a:graphicFrameLocks noChangeAspect="1"/>
          </p:cNvGraphicFramePr>
          <p:nvPr/>
        </p:nvGraphicFramePr>
        <p:xfrm>
          <a:off x="990600" y="2743200"/>
          <a:ext cx="228600" cy="363711"/>
        </p:xfrm>
        <a:graphic>
          <a:graphicData uri="http://schemas.openxmlformats.org/presentationml/2006/ole">
            <p:oleObj spid="_x0000_s3104" name="Equation" r:id="rId4" imgW="114231" imgH="139616" progId="Equation.DSMT4">
              <p:embed/>
            </p:oleObj>
          </a:graphicData>
        </a:graphic>
      </p:graphicFrame>
      <p:graphicFrame>
        <p:nvGraphicFramePr>
          <p:cNvPr id="3075" name="Object 3"/>
          <p:cNvGraphicFramePr>
            <a:graphicFrameLocks noChangeAspect="1"/>
          </p:cNvGraphicFramePr>
          <p:nvPr/>
        </p:nvGraphicFramePr>
        <p:xfrm>
          <a:off x="990600" y="3048000"/>
          <a:ext cx="264056" cy="457200"/>
        </p:xfrm>
        <a:graphic>
          <a:graphicData uri="http://schemas.openxmlformats.org/presentationml/2006/ole">
            <p:oleObj spid="_x0000_s3105" name="Equation" r:id="rId5" imgW="152033" imgH="203261" progId="Equation.DSMT4">
              <p:embed/>
            </p:oleObj>
          </a:graphicData>
        </a:graphic>
      </p:graphicFrame>
      <p:graphicFrame>
        <p:nvGraphicFramePr>
          <p:cNvPr id="3076" name="Object 4"/>
          <p:cNvGraphicFramePr>
            <a:graphicFrameLocks noChangeAspect="1"/>
          </p:cNvGraphicFramePr>
          <p:nvPr/>
        </p:nvGraphicFramePr>
        <p:xfrm>
          <a:off x="990600" y="3505200"/>
          <a:ext cx="228600" cy="330798"/>
        </p:xfrm>
        <a:graphic>
          <a:graphicData uri="http://schemas.openxmlformats.org/presentationml/2006/ole">
            <p:oleObj spid="_x0000_s3106" name="Equation" r:id="rId6" imgW="114093" imgH="126770" progId="Equation.DSMT4">
              <p:embed/>
            </p:oleObj>
          </a:graphicData>
        </a:graphic>
      </p:graphicFrame>
      <p:graphicFrame>
        <p:nvGraphicFramePr>
          <p:cNvPr id="3078" name="Object 6"/>
          <p:cNvGraphicFramePr>
            <a:graphicFrameLocks noChangeAspect="1"/>
          </p:cNvGraphicFramePr>
          <p:nvPr/>
        </p:nvGraphicFramePr>
        <p:xfrm>
          <a:off x="914400" y="3810000"/>
          <a:ext cx="494428" cy="381000"/>
        </p:xfrm>
        <a:graphic>
          <a:graphicData uri="http://schemas.openxmlformats.org/presentationml/2006/ole">
            <p:oleObj spid="_x0000_s3107" name="Equation" r:id="rId7" imgW="342625" imgH="203261" progId="Equation.DSMT4">
              <p:embed/>
            </p:oleObj>
          </a:graphicData>
        </a:graphic>
      </p:graphicFrame>
      <p:graphicFrame>
        <p:nvGraphicFramePr>
          <p:cNvPr id="3079" name="Object 7"/>
          <p:cNvGraphicFramePr>
            <a:graphicFrameLocks noChangeAspect="1"/>
          </p:cNvGraphicFramePr>
          <p:nvPr/>
        </p:nvGraphicFramePr>
        <p:xfrm>
          <a:off x="2819400" y="5181600"/>
          <a:ext cx="2895600" cy="697814"/>
        </p:xfrm>
        <a:graphic>
          <a:graphicData uri="http://schemas.openxmlformats.org/presentationml/2006/ole">
            <p:oleObj spid="_x0000_s3108" name="Equation" r:id="rId8" imgW="1828249" imgH="431570" progId="Equation.DSMT4">
              <p:embed/>
            </p:oleObj>
          </a:graphicData>
        </a:graphic>
      </p:graphicFrame>
      <p:graphicFrame>
        <p:nvGraphicFramePr>
          <p:cNvPr id="3080" name="Object 8"/>
          <p:cNvGraphicFramePr>
            <a:graphicFrameLocks noChangeAspect="1"/>
          </p:cNvGraphicFramePr>
          <p:nvPr/>
        </p:nvGraphicFramePr>
        <p:xfrm>
          <a:off x="838200" y="1981200"/>
          <a:ext cx="629663" cy="457200"/>
        </p:xfrm>
        <a:graphic>
          <a:graphicData uri="http://schemas.openxmlformats.org/presentationml/2006/ole">
            <p:oleObj spid="_x0000_s3109" name="Equation" r:id="rId9" imgW="431570" imgH="241415" progId="Equation.DSMT4">
              <p:embed/>
            </p:oleObj>
          </a:graphicData>
        </a:graphic>
      </p:graphicFrame>
      <p:graphicFrame>
        <p:nvGraphicFramePr>
          <p:cNvPr id="3081" name="Object 9"/>
          <p:cNvGraphicFramePr>
            <a:graphicFrameLocks noChangeAspect="1"/>
          </p:cNvGraphicFramePr>
          <p:nvPr/>
        </p:nvGraphicFramePr>
        <p:xfrm>
          <a:off x="990600" y="2362200"/>
          <a:ext cx="446088" cy="433387"/>
        </p:xfrm>
        <a:graphic>
          <a:graphicData uri="http://schemas.openxmlformats.org/presentationml/2006/ole">
            <p:oleObj spid="_x0000_s3110" name="Equation" r:id="rId10" imgW="304616" imgH="22860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04800" y="4724400"/>
            <a:ext cx="8763000" cy="2057400"/>
          </a:xfrm>
        </p:spPr>
        <p:txBody>
          <a:bodyPr>
            <a:normAutofit/>
          </a:bodyPr>
          <a:lstStyle/>
          <a:p>
            <a:pPr algn="just">
              <a:spcBef>
                <a:spcPts val="0"/>
              </a:spcBef>
            </a:pPr>
            <a:r>
              <a:rPr lang="en-US" altLang="zh-CN" sz="2400" dirty="0" smtClean="0"/>
              <a:t>The Terahertz Band communication channel has a strong dependence on:</a:t>
            </a:r>
          </a:p>
          <a:p>
            <a:pPr lvl="1" algn="just">
              <a:spcBef>
                <a:spcPts val="0"/>
              </a:spcBef>
            </a:pPr>
            <a:r>
              <a:rPr lang="en-US" altLang="zh-CN" sz="2000" dirty="0" smtClean="0">
                <a:solidFill>
                  <a:srgbClr val="17A339"/>
                </a:solidFill>
              </a:rPr>
              <a:t>Signal frequency</a:t>
            </a:r>
          </a:p>
          <a:p>
            <a:pPr lvl="1" algn="just">
              <a:spcBef>
                <a:spcPts val="0"/>
              </a:spcBef>
            </a:pPr>
            <a:r>
              <a:rPr lang="en-US" altLang="zh-CN" sz="2000" dirty="0" smtClean="0">
                <a:solidFill>
                  <a:srgbClr val="17A339"/>
                </a:solidFill>
              </a:rPr>
              <a:t>Transmission distance</a:t>
            </a:r>
          </a:p>
        </p:txBody>
      </p:sp>
      <p:sp>
        <p:nvSpPr>
          <p:cNvPr id="3" name="标题 2"/>
          <p:cNvSpPr>
            <a:spLocks noGrp="1"/>
          </p:cNvSpPr>
          <p:nvPr>
            <p:ph type="title"/>
          </p:nvPr>
        </p:nvSpPr>
        <p:spPr>
          <a:xfrm>
            <a:off x="685800" y="457200"/>
            <a:ext cx="7772400" cy="1066800"/>
          </a:xfrm>
        </p:spPr>
        <p:txBody>
          <a:bodyPr/>
          <a:lstStyle/>
          <a:p>
            <a:r>
              <a:rPr lang="en-US" altLang="zh-CN" dirty="0" smtClean="0"/>
              <a:t>LOS Path-loss in dB</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15</a:t>
            </a:fld>
            <a:endParaRPr lang="en-US" dirty="0"/>
          </a:p>
        </p:txBody>
      </p:sp>
      <p:sp>
        <p:nvSpPr>
          <p:cNvPr id="6" name="页脚占位符 5"/>
          <p:cNvSpPr>
            <a:spLocks noGrp="1"/>
          </p:cNvSpPr>
          <p:nvPr>
            <p:ph type="ftr" sz="quarter" idx="12"/>
          </p:nvPr>
        </p:nvSpPr>
        <p:spPr/>
        <p:txBody>
          <a:bodyPr/>
          <a:lstStyle/>
          <a:p>
            <a:r>
              <a:rPr lang="en-US" dirty="0" smtClean="0"/>
              <a:t>Chong Han, Georgia Tech</a:t>
            </a:r>
            <a:endParaRPr lang="en-US" dirty="0"/>
          </a:p>
        </p:txBody>
      </p:sp>
      <p:pic>
        <p:nvPicPr>
          <p:cNvPr id="4099" name="Picture 3"/>
          <p:cNvPicPr>
            <a:picLocks noChangeAspect="1" noChangeArrowheads="1"/>
          </p:cNvPicPr>
          <p:nvPr/>
        </p:nvPicPr>
        <p:blipFill>
          <a:blip r:embed="rId2"/>
          <a:srcRect/>
          <a:stretch>
            <a:fillRect/>
          </a:stretch>
        </p:blipFill>
        <p:spPr bwMode="auto">
          <a:xfrm>
            <a:off x="57741" y="1371600"/>
            <a:ext cx="8933859"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81200"/>
            <a:ext cx="7772400" cy="4419600"/>
          </a:xfrm>
        </p:spPr>
        <p:txBody>
          <a:bodyPr>
            <a:normAutofit fontScale="70000" lnSpcReduction="20000"/>
          </a:bodyPr>
          <a:lstStyle/>
          <a:p>
            <a:r>
              <a:rPr lang="en-US" altLang="zh-CN" dirty="0" smtClean="0"/>
              <a:t>In Terahertz Band, free space channel path-loss increases with </a:t>
            </a:r>
            <a:r>
              <a:rPr lang="en-US" altLang="zh-CN" dirty="0" smtClean="0">
                <a:solidFill>
                  <a:srgbClr val="17A339"/>
                </a:solidFill>
              </a:rPr>
              <a:t>frequency</a:t>
            </a:r>
            <a:r>
              <a:rPr lang="en-US" altLang="zh-CN" dirty="0" smtClean="0"/>
              <a:t> due to the spreading loss</a:t>
            </a:r>
          </a:p>
          <a:p>
            <a:endParaRPr lang="en-US" altLang="zh-CN" dirty="0" smtClean="0"/>
          </a:p>
          <a:p>
            <a:r>
              <a:rPr lang="en-US" altLang="zh-CN" dirty="0" smtClean="0"/>
              <a:t>The path-loss can easily go above 100 dB for </a:t>
            </a:r>
            <a:r>
              <a:rPr lang="en-US" altLang="zh-CN" dirty="0" smtClean="0">
                <a:solidFill>
                  <a:srgbClr val="17A339"/>
                </a:solidFill>
              </a:rPr>
              <a:t>transmission distances </a:t>
            </a:r>
            <a:r>
              <a:rPr lang="en-US" altLang="zh-CN" dirty="0" smtClean="0"/>
              <a:t>in the order of just a few meters</a:t>
            </a:r>
          </a:p>
          <a:p>
            <a:endParaRPr lang="en-US" altLang="zh-CN" dirty="0" smtClean="0"/>
          </a:p>
          <a:p>
            <a:r>
              <a:rPr lang="en-US" altLang="zh-CN" dirty="0" smtClean="0"/>
              <a:t>The molecular absorption defines several </a:t>
            </a:r>
            <a:r>
              <a:rPr lang="en-US" altLang="zh-CN" dirty="0" smtClean="0">
                <a:solidFill>
                  <a:srgbClr val="17A339"/>
                </a:solidFill>
              </a:rPr>
              <a:t>transmission windows </a:t>
            </a:r>
            <a:r>
              <a:rPr lang="en-US" altLang="zh-CN" dirty="0" smtClean="0"/>
              <a:t>(w1, w2, w3, w4), whose position and width depend on the </a:t>
            </a:r>
            <a:r>
              <a:rPr lang="en-US" altLang="zh-CN" dirty="0" smtClean="0">
                <a:solidFill>
                  <a:srgbClr val="17A339"/>
                </a:solidFill>
              </a:rPr>
              <a:t>transmission distance</a:t>
            </a:r>
            <a:r>
              <a:rPr lang="en-US" altLang="zh-CN" dirty="0" smtClean="0"/>
              <a:t> </a:t>
            </a:r>
            <a:endParaRPr lang="zh-CN" altLang="en-US" dirty="0" smtClean="0"/>
          </a:p>
          <a:p>
            <a:pPr lvl="1"/>
            <a:r>
              <a:rPr lang="en-US" altLang="zh-CN" dirty="0" smtClean="0"/>
              <a:t>For </a:t>
            </a:r>
            <a:r>
              <a:rPr lang="en-US" altLang="zh-CN" dirty="0" smtClean="0">
                <a:solidFill>
                  <a:srgbClr val="17A339"/>
                </a:solidFill>
              </a:rPr>
              <a:t>longer transmission links</a:t>
            </a:r>
            <a:r>
              <a:rPr lang="en-US" altLang="zh-CN" dirty="0" smtClean="0"/>
              <a:t>, more molecular resonances become significant, and the windows become narrower</a:t>
            </a:r>
          </a:p>
          <a:p>
            <a:pPr lvl="1"/>
            <a:r>
              <a:rPr lang="en-US" altLang="zh-CN" dirty="0" smtClean="0"/>
              <a:t>For </a:t>
            </a:r>
            <a:r>
              <a:rPr lang="en-US" altLang="zh-CN" dirty="0" smtClean="0">
                <a:solidFill>
                  <a:srgbClr val="17A339"/>
                </a:solidFill>
              </a:rPr>
              <a:t>short range </a:t>
            </a:r>
            <a:r>
              <a:rPr lang="en-US" altLang="zh-CN" dirty="0" smtClean="0"/>
              <a:t>(less than 1m) communication, Terahertz Band offers incredibly huge bandwidth (almost a 10 THz wide window)</a:t>
            </a:r>
          </a:p>
          <a:p>
            <a:endParaRPr lang="zh-CN" altLang="en-US" dirty="0"/>
          </a:p>
        </p:txBody>
      </p:sp>
      <p:sp>
        <p:nvSpPr>
          <p:cNvPr id="3" name="标题 2"/>
          <p:cNvSpPr>
            <a:spLocks noGrp="1"/>
          </p:cNvSpPr>
          <p:nvPr>
            <p:ph type="title"/>
          </p:nvPr>
        </p:nvSpPr>
        <p:spPr>
          <a:xfrm>
            <a:off x="304800" y="685800"/>
            <a:ext cx="8839200" cy="1066800"/>
          </a:xfrm>
        </p:spPr>
        <p:txBody>
          <a:bodyPr/>
          <a:lstStyle/>
          <a:p>
            <a:r>
              <a:rPr lang="en-US" altLang="zh-CN" dirty="0" smtClean="0"/>
              <a:t>Terahertz Band Free Space Channel Properties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04800" y="1981200"/>
            <a:ext cx="8610600" cy="4114800"/>
          </a:xfrm>
        </p:spPr>
        <p:txBody>
          <a:bodyPr>
            <a:normAutofit/>
          </a:bodyPr>
          <a:lstStyle/>
          <a:p>
            <a:r>
              <a:rPr lang="en-US" altLang="zh-CN" sz="2400" dirty="0" smtClean="0"/>
              <a:t>Obtain realistic numbers for the </a:t>
            </a:r>
            <a:r>
              <a:rPr lang="en-US" altLang="zh-CN" sz="2400" dirty="0" smtClean="0">
                <a:solidFill>
                  <a:srgbClr val="17A339"/>
                </a:solidFill>
              </a:rPr>
              <a:t>achievable transmission rates </a:t>
            </a:r>
            <a:r>
              <a:rPr lang="en-US" altLang="zh-CN" sz="2400" dirty="0" smtClean="0"/>
              <a:t>of different transmission windows</a:t>
            </a:r>
            <a:endParaRPr lang="en-US" altLang="zh-CN" sz="2400" dirty="0" smtClean="0">
              <a:solidFill>
                <a:srgbClr val="17A339"/>
              </a:solidFill>
            </a:endParaRPr>
          </a:p>
          <a:p>
            <a:pPr lvl="1"/>
            <a:r>
              <a:rPr lang="en-US" altLang="zh-CN" sz="2400" dirty="0" smtClean="0"/>
              <a:t>account for the transmitter and the receiver </a:t>
            </a:r>
            <a:r>
              <a:rPr lang="en-US" altLang="zh-CN" sz="2400" dirty="0" smtClean="0">
                <a:solidFill>
                  <a:srgbClr val="17A339"/>
                </a:solidFill>
              </a:rPr>
              <a:t>antenna directivity </a:t>
            </a:r>
            <a:r>
              <a:rPr lang="en-US" altLang="zh-CN" sz="2400" dirty="0" smtClean="0"/>
              <a:t>as well as for the </a:t>
            </a:r>
            <a:r>
              <a:rPr lang="en-US" altLang="zh-CN" sz="2400" dirty="0" smtClean="0">
                <a:solidFill>
                  <a:srgbClr val="17A339"/>
                </a:solidFill>
              </a:rPr>
              <a:t>gain and noise factor</a:t>
            </a:r>
          </a:p>
          <a:p>
            <a:endParaRPr lang="en-US" altLang="zh-CN" sz="2400" dirty="0" smtClean="0"/>
          </a:p>
          <a:p>
            <a:r>
              <a:rPr lang="en-US" altLang="zh-CN" sz="2400" dirty="0" smtClean="0"/>
              <a:t>Locate the best </a:t>
            </a:r>
            <a:r>
              <a:rPr lang="en-US" altLang="zh-CN" sz="2400" dirty="0" smtClean="0">
                <a:solidFill>
                  <a:srgbClr val="17A339"/>
                </a:solidFill>
              </a:rPr>
              <a:t>transmission windows </a:t>
            </a:r>
            <a:r>
              <a:rPr lang="en-US" altLang="zh-CN" sz="2400" dirty="0" smtClean="0"/>
              <a:t>in Terahertz Band in light of </a:t>
            </a:r>
            <a:r>
              <a:rPr lang="en-US" altLang="zh-CN" sz="2400" dirty="0" smtClean="0">
                <a:solidFill>
                  <a:srgbClr val="17A339"/>
                </a:solidFill>
              </a:rPr>
              <a:t>information capacity </a:t>
            </a:r>
            <a:r>
              <a:rPr lang="en-US" altLang="zh-CN" sz="2400" dirty="0" smtClean="0"/>
              <a:t>for communication with different transmission distances</a:t>
            </a:r>
            <a:endParaRPr lang="zh-CN" altLang="en-US" sz="2400" dirty="0">
              <a:solidFill>
                <a:srgbClr val="17A339"/>
              </a:solidFill>
            </a:endParaRPr>
          </a:p>
        </p:txBody>
      </p:sp>
      <p:sp>
        <p:nvSpPr>
          <p:cNvPr id="3" name="标题 2"/>
          <p:cNvSpPr>
            <a:spLocks noGrp="1"/>
          </p:cNvSpPr>
          <p:nvPr>
            <p:ph type="title"/>
          </p:nvPr>
        </p:nvSpPr>
        <p:spPr>
          <a:xfrm>
            <a:off x="0" y="838200"/>
            <a:ext cx="9144000" cy="1066800"/>
          </a:xfrm>
        </p:spPr>
        <p:txBody>
          <a:bodyPr/>
          <a:lstStyle/>
          <a:p>
            <a:r>
              <a:rPr lang="en-US" altLang="zh-CN" sz="3200" dirty="0" smtClean="0"/>
              <a:t>Terahertz Band LOS Channel Additional Challenges</a:t>
            </a:r>
            <a:endParaRPr lang="zh-CN" altLang="en-US" sz="3200"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17</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solidFill>
                  <a:schemeClr val="bg1">
                    <a:lumMod val="65000"/>
                  </a:schemeClr>
                </a:solidFill>
              </a:rPr>
              <a:t>Free Space Propagation Model</a:t>
            </a:r>
          </a:p>
          <a:p>
            <a:r>
              <a:rPr lang="en-US" altLang="zh-CN" dirty="0" smtClean="0"/>
              <a:t>Specular Scattering Model</a:t>
            </a:r>
          </a:p>
          <a:p>
            <a:r>
              <a:rPr lang="en-US" altLang="zh-CN" dirty="0" smtClean="0">
                <a:solidFill>
                  <a:schemeClr val="bg1">
                    <a:lumMod val="65000"/>
                  </a:schemeClr>
                </a:solidFill>
              </a:rPr>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18</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 xmlns:p14="http://schemas.microsoft.com/office/powerpoint/2010/main" val="2168017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05000"/>
            <a:ext cx="7772400" cy="4343400"/>
          </a:xfrm>
        </p:spPr>
        <p:txBody>
          <a:bodyPr>
            <a:normAutofit fontScale="77500" lnSpcReduction="20000"/>
          </a:bodyPr>
          <a:lstStyle/>
          <a:p>
            <a:r>
              <a:rPr lang="en-US" altLang="zh-CN" dirty="0" smtClean="0"/>
              <a:t>When the LOS is blocked by moving people or obstacles, </a:t>
            </a:r>
            <a:r>
              <a:rPr lang="en-US" altLang="zh-CN" dirty="0" smtClean="0">
                <a:solidFill>
                  <a:srgbClr val="17A339"/>
                </a:solidFill>
              </a:rPr>
              <a:t>NLOS scenario </a:t>
            </a:r>
            <a:r>
              <a:rPr lang="en-US" altLang="zh-CN" dirty="0" smtClean="0"/>
              <a:t>is considered</a:t>
            </a:r>
          </a:p>
          <a:p>
            <a:pPr lvl="1"/>
            <a:r>
              <a:rPr lang="en-US" altLang="zh-CN" dirty="0" smtClean="0"/>
              <a:t>Introduces the </a:t>
            </a:r>
            <a:r>
              <a:rPr lang="en-US" altLang="zh-CN" dirty="0" smtClean="0">
                <a:solidFill>
                  <a:srgbClr val="17A339"/>
                </a:solidFill>
              </a:rPr>
              <a:t>rough surface scattering loss </a:t>
            </a:r>
            <a:r>
              <a:rPr lang="en-US" altLang="zh-CN" dirty="0" smtClean="0"/>
              <a:t>in addition to the </a:t>
            </a:r>
            <a:r>
              <a:rPr lang="en-US" altLang="zh-CN" dirty="0" smtClean="0">
                <a:solidFill>
                  <a:srgbClr val="17A339"/>
                </a:solidFill>
              </a:rPr>
              <a:t>free space propagation loss</a:t>
            </a:r>
          </a:p>
          <a:p>
            <a:endParaRPr lang="en-US" altLang="zh-CN" dirty="0" smtClean="0"/>
          </a:p>
          <a:p>
            <a:r>
              <a:rPr lang="en-US" altLang="zh-CN" dirty="0" smtClean="0"/>
              <a:t>Origin: wavelength of EM wave in the Terahertz Band is </a:t>
            </a:r>
            <a:r>
              <a:rPr lang="en-US" altLang="zh-CN" dirty="0" smtClean="0">
                <a:solidFill>
                  <a:srgbClr val="17A339"/>
                </a:solidFill>
              </a:rPr>
              <a:t>[0.03 mm, 3 mm]</a:t>
            </a:r>
          </a:p>
          <a:p>
            <a:endParaRPr lang="en-US" altLang="zh-CN" dirty="0" smtClean="0"/>
          </a:p>
          <a:p>
            <a:r>
              <a:rPr lang="en-US" altLang="zh-CN" dirty="0" smtClean="0"/>
              <a:t>Any surface with roughness comparable to the wavelength</a:t>
            </a:r>
          </a:p>
          <a:p>
            <a:pPr lvl="1"/>
            <a:r>
              <a:rPr lang="en-US" altLang="zh-CN" dirty="0" smtClean="0"/>
              <a:t>Scatters the EM wave</a:t>
            </a:r>
          </a:p>
          <a:p>
            <a:pPr lvl="1"/>
            <a:r>
              <a:rPr lang="en-US" altLang="zh-CN" dirty="0" smtClean="0"/>
              <a:t>Has to be considered as rough surface</a:t>
            </a:r>
            <a:endParaRPr lang="zh-CN" altLang="en-US" dirty="0"/>
          </a:p>
        </p:txBody>
      </p:sp>
      <p:sp>
        <p:nvSpPr>
          <p:cNvPr id="3" name="标题 2"/>
          <p:cNvSpPr>
            <a:spLocks noGrp="1"/>
          </p:cNvSpPr>
          <p:nvPr>
            <p:ph type="title"/>
          </p:nvPr>
        </p:nvSpPr>
        <p:spPr/>
        <p:txBody>
          <a:bodyPr/>
          <a:lstStyle/>
          <a:p>
            <a:r>
              <a:rPr lang="en-US" altLang="zh-CN" dirty="0" smtClean="0"/>
              <a:t>Terahertz Band Reflection Challenge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19</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382000" cy="1470025"/>
          </a:xfrm>
        </p:spPr>
        <p:txBody>
          <a:bodyPr/>
          <a:lstStyle/>
          <a:p>
            <a:r>
              <a:rPr lang="en-US" altLang="zh-CN" dirty="0" smtClean="0"/>
              <a:t>Statistical Multi-path Propagation Modeling and Fading Analysis in Terahertz Band Communication Networks</a:t>
            </a:r>
            <a:endParaRPr lang="en-US" dirty="0"/>
          </a:p>
        </p:txBody>
      </p:sp>
      <p:sp>
        <p:nvSpPr>
          <p:cNvPr id="3" name="Subtitle 2"/>
          <p:cNvSpPr>
            <a:spLocks noGrp="1"/>
          </p:cNvSpPr>
          <p:nvPr>
            <p:ph type="subTitle" idx="1"/>
          </p:nvPr>
        </p:nvSpPr>
        <p:spPr>
          <a:xfrm>
            <a:off x="1295400" y="3276600"/>
            <a:ext cx="6400800" cy="2743200"/>
          </a:xfrm>
        </p:spPr>
        <p:txBody>
          <a:bodyPr>
            <a:noAutofit/>
          </a:bodyPr>
          <a:lstStyle/>
          <a:p>
            <a:r>
              <a:rPr lang="en-US" sz="2000" dirty="0" smtClean="0"/>
              <a:t>Chong Han, </a:t>
            </a:r>
            <a:r>
              <a:rPr lang="en-US" sz="2000" dirty="0" err="1" smtClean="0"/>
              <a:t>Josep</a:t>
            </a:r>
            <a:r>
              <a:rPr lang="en-US" sz="2000" dirty="0" smtClean="0"/>
              <a:t> Miquel Jornet and Ian F. Akyildiz</a:t>
            </a:r>
          </a:p>
          <a:p>
            <a:endParaRPr lang="en-US" sz="1100" dirty="0" smtClean="0"/>
          </a:p>
          <a:p>
            <a:r>
              <a:rPr lang="en-US" sz="1400" dirty="0" smtClean="0"/>
              <a:t>Broadband Wireless Networking Laboratory</a:t>
            </a:r>
          </a:p>
          <a:p>
            <a:r>
              <a:rPr lang="en-US" sz="1400" dirty="0" smtClean="0"/>
              <a:t>School of Electrical and Computer Engineering</a:t>
            </a:r>
          </a:p>
          <a:p>
            <a:r>
              <a:rPr lang="en-US" sz="1400" dirty="0" smtClean="0"/>
              <a:t>Georgia Institute of Technology</a:t>
            </a:r>
          </a:p>
          <a:p>
            <a:r>
              <a:rPr lang="en-US" sz="1400" u="sng" dirty="0" smtClean="0"/>
              <a:t>http://www.ece.gatech.edu/research/labs/bwn/</a:t>
            </a:r>
          </a:p>
          <a:p>
            <a:endParaRPr lang="en-US" sz="1400" dirty="0" smtClean="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2</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05000"/>
            <a:ext cx="4267200" cy="4419600"/>
          </a:xfrm>
        </p:spPr>
        <p:txBody>
          <a:bodyPr>
            <a:normAutofit fontScale="62500" lnSpcReduction="20000"/>
          </a:bodyPr>
          <a:lstStyle/>
          <a:p>
            <a:r>
              <a:rPr lang="en-US" altLang="zh-CN" dirty="0" smtClean="0">
                <a:solidFill>
                  <a:srgbClr val="17A339"/>
                </a:solidFill>
              </a:rPr>
              <a:t>Scattered rays </a:t>
            </a:r>
            <a:r>
              <a:rPr lang="en-US" altLang="zh-CN" dirty="0" smtClean="0"/>
              <a:t>have no significant contribution to the received signal</a:t>
            </a:r>
          </a:p>
          <a:p>
            <a:endParaRPr lang="en-US" altLang="zh-CN" dirty="0" smtClean="0"/>
          </a:p>
          <a:p>
            <a:r>
              <a:rPr lang="en-US" altLang="zh-CN" dirty="0" smtClean="0"/>
              <a:t>Rays which suffer from </a:t>
            </a:r>
            <a:r>
              <a:rPr lang="en-US" altLang="zh-CN" dirty="0" smtClean="0">
                <a:solidFill>
                  <a:srgbClr val="17A339"/>
                </a:solidFill>
              </a:rPr>
              <a:t>multiple consecutive reflections </a:t>
            </a:r>
            <a:r>
              <a:rPr lang="en-US" altLang="zh-CN" dirty="0" smtClean="0"/>
              <a:t>have no significant contribution to the received signal</a:t>
            </a:r>
          </a:p>
          <a:p>
            <a:endParaRPr lang="en-US" altLang="zh-CN" dirty="0" smtClean="0"/>
          </a:p>
          <a:p>
            <a:r>
              <a:rPr lang="en-US" altLang="zh-CN" dirty="0" smtClean="0">
                <a:solidFill>
                  <a:srgbClr val="17A339"/>
                </a:solidFill>
              </a:rPr>
              <a:t>No cross-polarization </a:t>
            </a:r>
            <a:r>
              <a:rPr lang="en-US" altLang="zh-CN" dirty="0" smtClean="0"/>
              <a:t>occurs in forward scattering directions (including the specular direction)</a:t>
            </a:r>
          </a:p>
          <a:p>
            <a:endParaRPr lang="en-US" altLang="zh-CN" dirty="0" smtClean="0"/>
          </a:p>
          <a:p>
            <a:r>
              <a:rPr lang="en-US" altLang="zh-CN" dirty="0" smtClean="0"/>
              <a:t>We consider the </a:t>
            </a:r>
            <a:r>
              <a:rPr lang="en-US" altLang="zh-CN" dirty="0" smtClean="0">
                <a:solidFill>
                  <a:srgbClr val="17A339"/>
                </a:solidFill>
              </a:rPr>
              <a:t>specular scattering</a:t>
            </a:r>
            <a:r>
              <a:rPr lang="en-US" altLang="zh-CN" dirty="0" smtClean="0"/>
              <a:t> only (              )</a:t>
            </a:r>
          </a:p>
          <a:p>
            <a:endParaRPr lang="zh-CN" altLang="en-US" dirty="0"/>
          </a:p>
        </p:txBody>
      </p:sp>
      <p:sp>
        <p:nvSpPr>
          <p:cNvPr id="3" name="标题 2"/>
          <p:cNvSpPr>
            <a:spLocks noGrp="1"/>
          </p:cNvSpPr>
          <p:nvPr>
            <p:ph type="title"/>
          </p:nvPr>
        </p:nvSpPr>
        <p:spPr/>
        <p:txBody>
          <a:bodyPr/>
          <a:lstStyle/>
          <a:p>
            <a:r>
              <a:rPr lang="en-US" altLang="zh-CN" dirty="0" smtClean="0"/>
              <a:t>Terahertz band Specular Scattering Model Considerations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20</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5122" name="Picture 2"/>
          <p:cNvPicPr>
            <a:picLocks noChangeAspect="1" noChangeArrowheads="1"/>
          </p:cNvPicPr>
          <p:nvPr/>
        </p:nvPicPr>
        <p:blipFill>
          <a:blip r:embed="rId3"/>
          <a:srcRect/>
          <a:stretch>
            <a:fillRect/>
          </a:stretch>
        </p:blipFill>
        <p:spPr bwMode="auto">
          <a:xfrm>
            <a:off x="5010150" y="1733550"/>
            <a:ext cx="4133850" cy="2762250"/>
          </a:xfrm>
          <a:prstGeom prst="rect">
            <a:avLst/>
          </a:prstGeom>
          <a:noFill/>
          <a:ln w="9525">
            <a:noFill/>
            <a:miter lim="800000"/>
            <a:headEnd/>
            <a:tailEnd/>
          </a:ln>
        </p:spPr>
      </p:pic>
      <p:graphicFrame>
        <p:nvGraphicFramePr>
          <p:cNvPr id="8" name="对象 7"/>
          <p:cNvGraphicFramePr>
            <a:graphicFrameLocks noChangeAspect="1"/>
          </p:cNvGraphicFramePr>
          <p:nvPr/>
        </p:nvGraphicFramePr>
        <p:xfrm>
          <a:off x="2895600" y="5697071"/>
          <a:ext cx="914400" cy="322729"/>
        </p:xfrm>
        <a:graphic>
          <a:graphicData uri="http://schemas.openxmlformats.org/presentationml/2006/ole">
            <p:oleObj spid="_x0000_s5132" name="Equation" r:id="rId4" imgW="647631" imgH="228738" progId="Equation.DSMT4">
              <p:embed/>
            </p:oleObj>
          </a:graphicData>
        </a:graphic>
      </p:graphicFrame>
      <p:sp>
        <p:nvSpPr>
          <p:cNvPr id="9" name="TextBox 8"/>
          <p:cNvSpPr txBox="1"/>
          <p:nvPr/>
        </p:nvSpPr>
        <p:spPr>
          <a:xfrm>
            <a:off x="4876800" y="4572000"/>
            <a:ext cx="4267200" cy="1569660"/>
          </a:xfrm>
          <a:prstGeom prst="rect">
            <a:avLst/>
          </a:prstGeom>
          <a:noFill/>
        </p:spPr>
        <p:txBody>
          <a:bodyPr wrap="square" rtlCol="0">
            <a:spAutoFit/>
          </a:bodyPr>
          <a:lstStyle/>
          <a:p>
            <a:r>
              <a:rPr lang="en-US" altLang="zh-CN" sz="1600" dirty="0" smtClean="0">
                <a:solidFill>
                  <a:srgbClr val="17A339"/>
                </a:solidFill>
                <a:latin typeface="Arial"/>
                <a:cs typeface="Arial"/>
              </a:rPr>
              <a:t>Notations</a:t>
            </a:r>
            <a:r>
              <a:rPr lang="en-US" altLang="zh-CN" sz="1600" dirty="0" smtClean="0">
                <a:latin typeface="Arial"/>
                <a:cs typeface="Arial"/>
              </a:rPr>
              <a:t>:</a:t>
            </a:r>
          </a:p>
          <a:p>
            <a:r>
              <a:rPr lang="en-US" altLang="zh-CN" sz="1600" dirty="0" smtClean="0">
                <a:latin typeface="Arial"/>
                <a:cs typeface="Arial"/>
              </a:rPr>
              <a:t>r: transmission distance between Tx and Rx</a:t>
            </a:r>
          </a:p>
          <a:p>
            <a:r>
              <a:rPr lang="en-US" altLang="zh-CN" sz="1600" dirty="0" smtClean="0">
                <a:latin typeface="Arial"/>
                <a:cs typeface="Arial"/>
              </a:rPr>
              <a:t>r</a:t>
            </a:r>
            <a:r>
              <a:rPr lang="en-US" altLang="zh-CN" sz="900" dirty="0" smtClean="0">
                <a:latin typeface="Arial"/>
                <a:cs typeface="Arial"/>
              </a:rPr>
              <a:t>1</a:t>
            </a:r>
            <a:r>
              <a:rPr lang="en-US" altLang="zh-CN" sz="1600" dirty="0" smtClean="0">
                <a:latin typeface="Arial"/>
                <a:cs typeface="Arial"/>
              </a:rPr>
              <a:t>: distance between Tx and the scatter</a:t>
            </a:r>
          </a:p>
          <a:p>
            <a:r>
              <a:rPr lang="en-US" altLang="zh-CN" sz="1600" dirty="0" smtClean="0">
                <a:latin typeface="Arial"/>
                <a:cs typeface="Arial"/>
              </a:rPr>
              <a:t>r</a:t>
            </a:r>
            <a:r>
              <a:rPr lang="en-US" altLang="zh-CN" sz="900" dirty="0" smtClean="0">
                <a:latin typeface="Arial"/>
                <a:cs typeface="Arial"/>
              </a:rPr>
              <a:t>2</a:t>
            </a:r>
            <a:r>
              <a:rPr lang="en-US" altLang="zh-CN" sz="1600" dirty="0" smtClean="0">
                <a:latin typeface="Arial"/>
                <a:cs typeface="Arial"/>
              </a:rPr>
              <a:t>: distance between the scatter and Rx</a:t>
            </a:r>
          </a:p>
          <a:p>
            <a:r>
              <a:rPr lang="en-US" altLang="zh-CN" sz="1600" dirty="0" smtClean="0">
                <a:latin typeface="Arial"/>
                <a:cs typeface="Arial"/>
              </a:rPr>
              <a:t>    : incident angle of the transmission wave</a:t>
            </a:r>
          </a:p>
          <a:p>
            <a:endParaRPr lang="zh-CN" altLang="en-US" sz="1600" dirty="0" smtClean="0">
              <a:latin typeface="Arial"/>
              <a:cs typeface="Arial"/>
            </a:endParaRPr>
          </a:p>
        </p:txBody>
      </p:sp>
      <p:graphicFrame>
        <p:nvGraphicFramePr>
          <p:cNvPr id="5124" name="Object 4"/>
          <p:cNvGraphicFramePr>
            <a:graphicFrameLocks noChangeAspect="1"/>
          </p:cNvGraphicFramePr>
          <p:nvPr/>
        </p:nvGraphicFramePr>
        <p:xfrm>
          <a:off x="4876800" y="5562600"/>
          <a:ext cx="304800" cy="322263"/>
        </p:xfrm>
        <a:graphic>
          <a:graphicData uri="http://schemas.openxmlformats.org/presentationml/2006/ole">
            <p:oleObj spid="_x0000_s5133" name="Equation" r:id="rId5" imgW="215801" imgH="228462" progId="Equation.DSMT4">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2819400"/>
            <a:ext cx="8458200" cy="3429000"/>
          </a:xfrm>
        </p:spPr>
        <p:txBody>
          <a:bodyPr>
            <a:normAutofit fontScale="62500" lnSpcReduction="20000"/>
          </a:bodyPr>
          <a:lstStyle/>
          <a:p>
            <a:r>
              <a:rPr lang="en-US" altLang="zh-CN" dirty="0" smtClean="0"/>
              <a:t>Definition: the received signal </a:t>
            </a:r>
            <a:r>
              <a:rPr lang="en-US" altLang="zh-CN" dirty="0" smtClean="0">
                <a:solidFill>
                  <a:srgbClr val="17A339"/>
                </a:solidFill>
              </a:rPr>
              <a:t>amplitude loss </a:t>
            </a:r>
            <a:r>
              <a:rPr lang="en-US" altLang="zh-CN" dirty="0" smtClean="0"/>
              <a:t>with reference to the incident signal at the scattering point</a:t>
            </a:r>
          </a:p>
          <a:p>
            <a:endParaRPr lang="en-US" altLang="zh-CN" dirty="0" smtClean="0"/>
          </a:p>
          <a:p>
            <a:r>
              <a:rPr lang="en-US" altLang="zh-CN" dirty="0" smtClean="0"/>
              <a:t>Includes the </a:t>
            </a:r>
            <a:r>
              <a:rPr lang="en-US" altLang="zh-CN" dirty="0" smtClean="0">
                <a:solidFill>
                  <a:srgbClr val="17A339"/>
                </a:solidFill>
              </a:rPr>
              <a:t>scattering loss </a:t>
            </a:r>
            <a:r>
              <a:rPr lang="en-US" altLang="zh-CN" dirty="0" smtClean="0"/>
              <a:t>as well as the </a:t>
            </a:r>
            <a:r>
              <a:rPr lang="en-US" altLang="zh-CN" dirty="0" smtClean="0">
                <a:solidFill>
                  <a:srgbClr val="17A339"/>
                </a:solidFill>
              </a:rPr>
              <a:t>propagation loss </a:t>
            </a:r>
            <a:r>
              <a:rPr lang="en-US" altLang="zh-CN" dirty="0" smtClean="0"/>
              <a:t>between the scatter and the receiver</a:t>
            </a:r>
          </a:p>
          <a:p>
            <a:endParaRPr lang="en-US" altLang="zh-CN" dirty="0" smtClean="0"/>
          </a:p>
          <a:p>
            <a:r>
              <a:rPr lang="en-US" altLang="zh-CN" dirty="0" smtClean="0"/>
              <a:t>The assumptions are</a:t>
            </a:r>
          </a:p>
          <a:p>
            <a:pPr lvl="1"/>
            <a:r>
              <a:rPr lang="en-US" altLang="zh-CN" dirty="0" smtClean="0"/>
              <a:t>In practice, the scattering surface area is large</a:t>
            </a:r>
          </a:p>
          <a:p>
            <a:pPr lvl="1"/>
            <a:r>
              <a:rPr lang="en-US" altLang="zh-CN" dirty="0" smtClean="0"/>
              <a:t>The </a:t>
            </a:r>
            <a:r>
              <a:rPr lang="en-US" altLang="zh-CN" dirty="0" err="1" smtClean="0"/>
              <a:t>specularly</a:t>
            </a:r>
            <a:r>
              <a:rPr lang="en-US" altLang="zh-CN" dirty="0" smtClean="0"/>
              <a:t> reflected signal is contained in a </a:t>
            </a:r>
            <a:r>
              <a:rPr lang="en-US" altLang="zh-CN" dirty="0" smtClean="0">
                <a:solidFill>
                  <a:srgbClr val="17A339"/>
                </a:solidFill>
              </a:rPr>
              <a:t>single reflected ray</a:t>
            </a:r>
            <a:r>
              <a:rPr lang="en-US" altLang="zh-CN" dirty="0" smtClean="0"/>
              <a:t> as if there is no scattering occurred due to edge effects</a:t>
            </a:r>
          </a:p>
          <a:p>
            <a:pPr lvl="1"/>
            <a:r>
              <a:rPr lang="en-US" altLang="zh-CN" dirty="0" smtClean="0"/>
              <a:t>The effect of the surface roughness is captured in the </a:t>
            </a:r>
            <a:r>
              <a:rPr lang="en-US" altLang="zh-CN" dirty="0" smtClean="0">
                <a:solidFill>
                  <a:srgbClr val="17A339"/>
                </a:solidFill>
              </a:rPr>
              <a:t>Rayleigh roughness coefficient</a:t>
            </a:r>
          </a:p>
          <a:p>
            <a:endParaRPr lang="en-US" altLang="zh-CN" dirty="0" smtClean="0"/>
          </a:p>
          <a:p>
            <a:endParaRPr lang="en-US" altLang="zh-CN" dirty="0" smtClean="0"/>
          </a:p>
        </p:txBody>
      </p:sp>
      <p:sp>
        <p:nvSpPr>
          <p:cNvPr id="3" name="标题 2"/>
          <p:cNvSpPr>
            <a:spLocks noGrp="1"/>
          </p:cNvSpPr>
          <p:nvPr>
            <p:ph type="title"/>
          </p:nvPr>
        </p:nvSpPr>
        <p:spPr>
          <a:xfrm>
            <a:off x="457200" y="685800"/>
            <a:ext cx="8382000" cy="1066800"/>
          </a:xfrm>
        </p:spPr>
        <p:txBody>
          <a:bodyPr/>
          <a:lstStyle/>
          <a:p>
            <a:r>
              <a:rPr lang="en-US" altLang="zh-CN" dirty="0" smtClean="0"/>
              <a:t>Reflection Coefficient of Rough Surface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21</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7" name="Rectangle 6"/>
          <p:cNvSpPr/>
          <p:nvPr/>
        </p:nvSpPr>
        <p:spPr>
          <a:xfrm>
            <a:off x="457200" y="1828800"/>
            <a:ext cx="8382000" cy="1066800"/>
          </a:xfrm>
          <a:prstGeom prst="rect">
            <a:avLst/>
          </a:prstGeom>
        </p:spPr>
        <p:txBody>
          <a:bodyPr wrap="square">
            <a:normAutofit lnSpcReduction="10000"/>
          </a:bodyPr>
          <a:lstStyle/>
          <a:p>
            <a:pPr>
              <a:spcAft>
                <a:spcPts val="600"/>
              </a:spcAft>
            </a:pPr>
            <a:r>
              <a:rPr lang="en-US" sz="1400" dirty="0" smtClean="0">
                <a:latin typeface="Arial"/>
                <a:cs typeface="Arial"/>
              </a:rPr>
              <a:t>R. </a:t>
            </a:r>
            <a:r>
              <a:rPr lang="en-US" sz="1400" dirty="0" err="1" smtClean="0">
                <a:latin typeface="Arial"/>
                <a:cs typeface="Arial"/>
              </a:rPr>
              <a:t>Piesiewicz</a:t>
            </a:r>
            <a:r>
              <a:rPr lang="en-US" sz="1400" dirty="0" smtClean="0">
                <a:latin typeface="Arial"/>
                <a:cs typeface="Arial"/>
              </a:rPr>
              <a:t>, T. </a:t>
            </a:r>
            <a:r>
              <a:rPr lang="en-US" sz="1400" dirty="0" err="1" smtClean="0">
                <a:latin typeface="Arial"/>
                <a:cs typeface="Arial"/>
              </a:rPr>
              <a:t>Kurner</a:t>
            </a:r>
            <a:r>
              <a:rPr lang="en-US" sz="1400" dirty="0" smtClean="0">
                <a:latin typeface="Arial"/>
                <a:cs typeface="Arial"/>
              </a:rPr>
              <a:t>, “</a:t>
            </a:r>
            <a:r>
              <a:rPr lang="en-US" sz="1400" dirty="0" smtClean="0">
                <a:solidFill>
                  <a:srgbClr val="17A339"/>
                </a:solidFill>
                <a:latin typeface="Arial"/>
                <a:cs typeface="Arial"/>
              </a:rPr>
              <a:t>Scattering analysis for the modeling of THz communication systems</a:t>
            </a:r>
            <a:r>
              <a:rPr lang="en-US" sz="1400" dirty="0" smtClean="0">
                <a:latin typeface="Arial"/>
                <a:cs typeface="Arial"/>
              </a:rPr>
              <a:t>”, IEEE Transactions on Antennas and Propagation, Nov. 2007</a:t>
            </a:r>
          </a:p>
          <a:p>
            <a:pPr>
              <a:spcAft>
                <a:spcPts val="600"/>
              </a:spcAft>
            </a:pPr>
            <a:r>
              <a:rPr lang="en-US" sz="1400" dirty="0" smtClean="0">
                <a:latin typeface="Arial"/>
                <a:cs typeface="Arial"/>
              </a:rPr>
              <a:t>P. Beckmann and A. </a:t>
            </a:r>
            <a:r>
              <a:rPr lang="en-US" sz="1400" dirty="0" err="1" smtClean="0">
                <a:latin typeface="Arial"/>
                <a:cs typeface="Arial"/>
              </a:rPr>
              <a:t>Spizzichino</a:t>
            </a:r>
            <a:r>
              <a:rPr lang="en-US" sz="1400" dirty="0" smtClean="0">
                <a:latin typeface="Arial"/>
                <a:cs typeface="Arial"/>
              </a:rPr>
              <a:t>, “</a:t>
            </a:r>
            <a:r>
              <a:rPr lang="en-US" sz="1400" dirty="0" smtClean="0">
                <a:solidFill>
                  <a:srgbClr val="17A339"/>
                </a:solidFill>
                <a:latin typeface="Arial"/>
                <a:cs typeface="Arial"/>
              </a:rPr>
              <a:t>The scattering of electromagnetic waves from rough surfaces</a:t>
            </a:r>
            <a:r>
              <a:rPr lang="en-US" sz="1400" dirty="0" smtClean="0">
                <a:latin typeface="Arial"/>
                <a:cs typeface="Arial"/>
              </a:rPr>
              <a:t>," Norwood, MA, </a:t>
            </a:r>
            <a:r>
              <a:rPr lang="en-US" sz="1400" dirty="0" err="1" smtClean="0">
                <a:latin typeface="Arial"/>
                <a:cs typeface="Arial"/>
              </a:rPr>
              <a:t>Artech</a:t>
            </a:r>
            <a:r>
              <a:rPr lang="en-US" sz="1400" dirty="0" smtClean="0">
                <a:latin typeface="Arial"/>
                <a:cs typeface="Arial"/>
              </a:rPr>
              <a:t> House, Inc., 1987</a:t>
            </a:r>
          </a:p>
          <a:p>
            <a:pPr>
              <a:spcAft>
                <a:spcPts val="600"/>
              </a:spcAft>
            </a:pPr>
            <a:endParaRPr lang="en-US" sz="1400" dirty="0" smtClean="0">
              <a:latin typeface="Arial"/>
              <a:cs typeface="Arial"/>
            </a:endParaRPr>
          </a:p>
          <a:p>
            <a:pPr>
              <a:spcAft>
                <a:spcPts val="600"/>
              </a:spcAft>
            </a:pPr>
            <a:endParaRPr lang="en-US" sz="14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1981200"/>
            <a:ext cx="8610600" cy="1219200"/>
          </a:xfrm>
        </p:spPr>
        <p:txBody>
          <a:bodyPr>
            <a:normAutofit fontScale="70000" lnSpcReduction="20000"/>
          </a:bodyPr>
          <a:lstStyle/>
          <a:p>
            <a:r>
              <a:rPr lang="en-US" altLang="zh-CN" dirty="0" smtClean="0"/>
              <a:t>According to Kirchhoff theory for rough surface, the </a:t>
            </a:r>
            <a:r>
              <a:rPr lang="en-US" altLang="zh-CN" dirty="0" smtClean="0">
                <a:solidFill>
                  <a:srgbClr val="17A339"/>
                </a:solidFill>
              </a:rPr>
              <a:t>reflection coefficient</a:t>
            </a:r>
            <a:r>
              <a:rPr lang="en-US" altLang="zh-CN" dirty="0" smtClean="0"/>
              <a:t> is obtained as the multiplication of the </a:t>
            </a:r>
            <a:r>
              <a:rPr lang="en-US" altLang="zh-CN" dirty="0" smtClean="0">
                <a:solidFill>
                  <a:srgbClr val="17A339"/>
                </a:solidFill>
              </a:rPr>
              <a:t>smooth surface reflection coefficient</a:t>
            </a:r>
            <a:r>
              <a:rPr lang="en-US" altLang="zh-CN" dirty="0" smtClean="0"/>
              <a:t> derived from the Fresnel equations with the </a:t>
            </a:r>
            <a:r>
              <a:rPr lang="en-US" altLang="zh-CN" dirty="0" smtClean="0">
                <a:solidFill>
                  <a:srgbClr val="17A339"/>
                </a:solidFill>
              </a:rPr>
              <a:t>Rayleigh roughness factor</a:t>
            </a:r>
            <a:endParaRPr lang="zh-CN" altLang="en-US" dirty="0" smtClean="0">
              <a:solidFill>
                <a:srgbClr val="17A339"/>
              </a:solidFill>
            </a:endParaRPr>
          </a:p>
          <a:p>
            <a:endParaRPr lang="zh-CN" altLang="en-US" dirty="0"/>
          </a:p>
        </p:txBody>
      </p:sp>
      <p:sp>
        <p:nvSpPr>
          <p:cNvPr id="3" name="标题 2"/>
          <p:cNvSpPr>
            <a:spLocks noGrp="1"/>
          </p:cNvSpPr>
          <p:nvPr>
            <p:ph type="title"/>
          </p:nvPr>
        </p:nvSpPr>
        <p:spPr>
          <a:xfrm>
            <a:off x="457200" y="685800"/>
            <a:ext cx="8458200" cy="1066800"/>
          </a:xfrm>
        </p:spPr>
        <p:txBody>
          <a:bodyPr/>
          <a:lstStyle/>
          <a:p>
            <a:r>
              <a:rPr lang="en-US" altLang="zh-CN" dirty="0" smtClean="0"/>
              <a:t>Terahertz Band Specular Scattering Model</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22</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7" name="内容占位符 1"/>
          <p:cNvSpPr txBox="1">
            <a:spLocks/>
          </p:cNvSpPr>
          <p:nvPr/>
        </p:nvSpPr>
        <p:spPr bwMode="auto">
          <a:xfrm>
            <a:off x="381000" y="4038600"/>
            <a:ext cx="8534400" cy="83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200" b="0" i="0" u="none" strike="noStrike" kern="0" cap="none" spc="0" normalizeH="0" baseline="0" noProof="0" dirty="0" smtClean="0">
                <a:ln>
                  <a:noFill/>
                </a:ln>
                <a:solidFill>
                  <a:schemeClr val="tx1"/>
                </a:solidFill>
                <a:effectLst/>
                <a:uLnTx/>
                <a:uFillTx/>
                <a:latin typeface="+mn-lt"/>
                <a:ea typeface="+mn-ea"/>
                <a:cs typeface="+mn-cs"/>
              </a:rPr>
              <a:t>The complete NLOS channel</a:t>
            </a:r>
            <a:r>
              <a:rPr kumimoji="0" lang="en-US" altLang="zh-CN" sz="2200" b="0" i="0" u="none" strike="noStrike" kern="0" cap="none" spc="0" normalizeH="0" noProof="0" dirty="0" smtClean="0">
                <a:ln>
                  <a:noFill/>
                </a:ln>
                <a:solidFill>
                  <a:schemeClr val="tx1"/>
                </a:solidFill>
                <a:effectLst/>
                <a:uLnTx/>
                <a:uFillTx/>
                <a:latin typeface="+mn-lt"/>
                <a:ea typeface="+mn-ea"/>
                <a:cs typeface="+mn-cs"/>
              </a:rPr>
              <a:t> frequency response is</a:t>
            </a:r>
            <a:endParaRPr kumimoji="0" lang="zh-CN" altLang="en-US" sz="2200" b="0" i="0" u="none" strike="noStrike" kern="0" cap="none" spc="0" normalizeH="0" baseline="0" noProof="0" dirty="0" smtClean="0">
              <a:ln>
                <a:noFill/>
              </a:ln>
              <a:solidFill>
                <a:srgbClr val="17A33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8" name="对象 7"/>
          <p:cNvGraphicFramePr>
            <a:graphicFrameLocks noChangeAspect="1"/>
          </p:cNvGraphicFramePr>
          <p:nvPr/>
        </p:nvGraphicFramePr>
        <p:xfrm>
          <a:off x="2667000" y="3200400"/>
          <a:ext cx="3050005" cy="685800"/>
        </p:xfrm>
        <a:graphic>
          <a:graphicData uri="http://schemas.openxmlformats.org/presentationml/2006/ole">
            <p:oleObj spid="_x0000_s6164" name="Equation" r:id="rId3" imgW="2145726" imgH="482278" progId="Equation.DSMT4">
              <p:embed/>
            </p:oleObj>
          </a:graphicData>
        </a:graphic>
      </p:graphicFrame>
      <p:graphicFrame>
        <p:nvGraphicFramePr>
          <p:cNvPr id="6148" name="Object 4"/>
          <p:cNvGraphicFramePr>
            <a:graphicFrameLocks noChangeAspect="1"/>
          </p:cNvGraphicFramePr>
          <p:nvPr/>
        </p:nvGraphicFramePr>
        <p:xfrm>
          <a:off x="1524000" y="5410200"/>
          <a:ext cx="325438" cy="325437"/>
        </p:xfrm>
        <a:graphic>
          <a:graphicData uri="http://schemas.openxmlformats.org/presentationml/2006/ole">
            <p:oleObj spid="_x0000_s6165" name="Equation" r:id="rId4" imgW="228600" imgH="228600" progId="Equation.DSMT4">
              <p:embed/>
            </p:oleObj>
          </a:graphicData>
        </a:graphic>
      </p:graphicFrame>
      <p:graphicFrame>
        <p:nvGraphicFramePr>
          <p:cNvPr id="6149" name="Object 5"/>
          <p:cNvGraphicFramePr>
            <a:graphicFrameLocks noChangeAspect="1"/>
          </p:cNvGraphicFramePr>
          <p:nvPr/>
        </p:nvGraphicFramePr>
        <p:xfrm>
          <a:off x="1600200" y="5943600"/>
          <a:ext cx="215900" cy="234950"/>
        </p:xfrm>
        <a:graphic>
          <a:graphicData uri="http://schemas.openxmlformats.org/presentationml/2006/ole">
            <p:oleObj spid="_x0000_s6166" name="Equation" r:id="rId5" imgW="152216" imgH="164901" progId="Equation.DSMT4">
              <p:embed/>
            </p:oleObj>
          </a:graphicData>
        </a:graphic>
      </p:graphicFrame>
      <p:graphicFrame>
        <p:nvGraphicFramePr>
          <p:cNvPr id="12" name="对象 11"/>
          <p:cNvGraphicFramePr>
            <a:graphicFrameLocks noChangeAspect="1"/>
          </p:cNvGraphicFramePr>
          <p:nvPr/>
        </p:nvGraphicFramePr>
        <p:xfrm>
          <a:off x="381000" y="4419600"/>
          <a:ext cx="8534400" cy="838200"/>
        </p:xfrm>
        <a:graphic>
          <a:graphicData uri="http://schemas.openxmlformats.org/presentationml/2006/ole">
            <p:oleObj spid="_x0000_s6167" name="Equation" r:id="rId6" imgW="5714035" imgH="494956" progId="Equation.DSMT4">
              <p:embed/>
            </p:oleObj>
          </a:graphicData>
        </a:graphic>
      </p:graphicFrame>
      <p:sp>
        <p:nvSpPr>
          <p:cNvPr id="13" name="TextBox 12"/>
          <p:cNvSpPr txBox="1"/>
          <p:nvPr/>
        </p:nvSpPr>
        <p:spPr>
          <a:xfrm>
            <a:off x="6324600" y="3395246"/>
            <a:ext cx="2819400" cy="338554"/>
          </a:xfrm>
          <a:prstGeom prst="rect">
            <a:avLst/>
          </a:prstGeom>
          <a:noFill/>
        </p:spPr>
        <p:txBody>
          <a:bodyPr wrap="square" rtlCol="0">
            <a:spAutoFit/>
          </a:bodyPr>
          <a:lstStyle/>
          <a:p>
            <a:r>
              <a:rPr lang="en-US" altLang="zh-CN" sz="1600" dirty="0" smtClean="0">
                <a:latin typeface="Arial"/>
                <a:cs typeface="Arial"/>
              </a:rPr>
              <a:t>A: scattering surface area </a:t>
            </a:r>
            <a:endParaRPr lang="zh-CN" altLang="en-US" sz="1600" dirty="0" smtClean="0">
              <a:latin typeface="Arial"/>
              <a:cs typeface="Arial"/>
            </a:endParaRPr>
          </a:p>
        </p:txBody>
      </p:sp>
      <p:sp>
        <p:nvSpPr>
          <p:cNvPr id="14" name="内容占位符 1"/>
          <p:cNvSpPr txBox="1">
            <a:spLocks/>
          </p:cNvSpPr>
          <p:nvPr/>
        </p:nvSpPr>
        <p:spPr bwMode="auto">
          <a:xfrm>
            <a:off x="381000" y="4876800"/>
            <a:ext cx="8534400" cy="83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Autofit/>
          </a:bodyPr>
          <a:lstStyle/>
          <a:p>
            <a:pPr marL="342900" lvl="0" indent="-342900">
              <a:spcBef>
                <a:spcPct val="20000"/>
              </a:spcBef>
              <a:buFontTx/>
              <a:buChar char="•"/>
              <a:defRPr/>
            </a:pPr>
            <a:endParaRPr kumimoji="0" lang="zh-CN" altLang="en-US" sz="2200" b="0" i="0" u="none" strike="noStrike" kern="0" cap="none" spc="0" normalizeH="0" baseline="0" noProof="0" dirty="0">
              <a:ln>
                <a:noFill/>
              </a:ln>
              <a:solidFill>
                <a:srgbClr val="17A339"/>
              </a:solidFill>
              <a:effectLst/>
              <a:uLnTx/>
              <a:uFillTx/>
              <a:latin typeface="+mn-lt"/>
              <a:ea typeface="+mn-ea"/>
              <a:cs typeface="+mn-cs"/>
            </a:endParaRPr>
          </a:p>
        </p:txBody>
      </p:sp>
      <p:sp>
        <p:nvSpPr>
          <p:cNvPr id="15" name="TextBox 14"/>
          <p:cNvSpPr txBox="1"/>
          <p:nvPr/>
        </p:nvSpPr>
        <p:spPr>
          <a:xfrm>
            <a:off x="1828800" y="5417403"/>
            <a:ext cx="5715000" cy="830997"/>
          </a:xfrm>
          <a:prstGeom prst="rect">
            <a:avLst/>
          </a:prstGeom>
          <a:noFill/>
        </p:spPr>
        <p:txBody>
          <a:bodyPr wrap="square" rtlCol="0">
            <a:spAutoFit/>
          </a:bodyPr>
          <a:lstStyle/>
          <a:p>
            <a:r>
              <a:rPr lang="en-US" altLang="zh-CN" sz="1600" dirty="0" smtClean="0">
                <a:latin typeface="Arial"/>
                <a:cs typeface="Arial"/>
              </a:rPr>
              <a:t>: Reflection coefficient of smooth surface for TE part</a:t>
            </a:r>
          </a:p>
          <a:p>
            <a:endParaRPr lang="en-US" altLang="zh-CN" sz="1600" dirty="0" smtClean="0">
              <a:latin typeface="Arial"/>
              <a:cs typeface="Arial"/>
            </a:endParaRPr>
          </a:p>
          <a:p>
            <a:r>
              <a:rPr lang="en-US" altLang="zh-CN" sz="1600" dirty="0" smtClean="0">
                <a:latin typeface="Arial"/>
                <a:cs typeface="Arial"/>
              </a:rPr>
              <a:t>: Rayleigh roughness  factor </a:t>
            </a:r>
            <a:endParaRPr lang="zh-CN" altLang="en-US" sz="1600" dirty="0" smtClean="0">
              <a:latin typeface="Arial"/>
              <a:cs typeface="Arial"/>
            </a:endParaRPr>
          </a:p>
        </p:txBody>
      </p:sp>
      <p:sp>
        <p:nvSpPr>
          <p:cNvPr id="16" name="TextBox 15"/>
          <p:cNvSpPr txBox="1"/>
          <p:nvPr/>
        </p:nvSpPr>
        <p:spPr>
          <a:xfrm>
            <a:off x="762000" y="5410200"/>
            <a:ext cx="1371600" cy="338554"/>
          </a:xfrm>
          <a:prstGeom prst="rect">
            <a:avLst/>
          </a:prstGeom>
          <a:noFill/>
        </p:spPr>
        <p:txBody>
          <a:bodyPr wrap="square" rtlCol="0">
            <a:spAutoFit/>
          </a:bodyPr>
          <a:lstStyle/>
          <a:p>
            <a:r>
              <a:rPr lang="en-US" altLang="zh-CN" sz="1600" dirty="0" smtClean="0">
                <a:latin typeface="Arial"/>
                <a:cs typeface="Arial"/>
              </a:rPr>
              <a:t>where</a:t>
            </a:r>
            <a:endParaRPr lang="zh-CN" altLang="en-US" sz="1600" dirty="0" smtClean="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752600"/>
            <a:ext cx="7772400" cy="1295400"/>
          </a:xfrm>
        </p:spPr>
        <p:txBody>
          <a:bodyPr>
            <a:normAutofit fontScale="70000" lnSpcReduction="20000"/>
          </a:bodyPr>
          <a:lstStyle/>
          <a:p>
            <a:pPr marL="342900" lvl="1" indent="-342900">
              <a:buFontTx/>
              <a:buChar char="•"/>
            </a:pPr>
            <a:r>
              <a:rPr lang="en-US" altLang="zh-CN" dirty="0" smtClean="0"/>
              <a:t>Reflection loss is dependent on the </a:t>
            </a:r>
            <a:r>
              <a:rPr lang="en-US" altLang="zh-CN" dirty="0" smtClean="0">
                <a:solidFill>
                  <a:srgbClr val="17A339"/>
                </a:solidFill>
              </a:rPr>
              <a:t>material</a:t>
            </a:r>
            <a:r>
              <a:rPr lang="en-US" altLang="zh-CN" dirty="0" smtClean="0"/>
              <a:t> of rough surface</a:t>
            </a:r>
            <a:r>
              <a:rPr lang="zh-CN" altLang="en-US" dirty="0" smtClean="0"/>
              <a:t> </a:t>
            </a:r>
            <a:r>
              <a:rPr lang="en-US" altLang="zh-CN" dirty="0" smtClean="0"/>
              <a:t>and increases when</a:t>
            </a:r>
          </a:p>
          <a:p>
            <a:pPr lvl="1"/>
            <a:r>
              <a:rPr lang="en-US" altLang="zh-CN" dirty="0" smtClean="0">
                <a:solidFill>
                  <a:srgbClr val="17A339"/>
                </a:solidFill>
              </a:rPr>
              <a:t>Angle of incidence wave </a:t>
            </a:r>
            <a:r>
              <a:rPr lang="en-US" altLang="zh-CN" dirty="0" smtClean="0"/>
              <a:t>decreases</a:t>
            </a:r>
          </a:p>
          <a:p>
            <a:pPr lvl="1"/>
            <a:r>
              <a:rPr lang="en-US" altLang="zh-CN" dirty="0" smtClean="0">
                <a:solidFill>
                  <a:srgbClr val="17A339"/>
                </a:solidFill>
              </a:rPr>
              <a:t>Frequency </a:t>
            </a:r>
            <a:r>
              <a:rPr lang="en-US" altLang="zh-CN" dirty="0" smtClean="0"/>
              <a:t>increases</a:t>
            </a:r>
          </a:p>
        </p:txBody>
      </p:sp>
      <p:sp>
        <p:nvSpPr>
          <p:cNvPr id="3" name="标题 2"/>
          <p:cNvSpPr>
            <a:spLocks noGrp="1"/>
          </p:cNvSpPr>
          <p:nvPr>
            <p:ph type="title"/>
          </p:nvPr>
        </p:nvSpPr>
        <p:spPr>
          <a:xfrm>
            <a:off x="228600" y="685800"/>
            <a:ext cx="8763000" cy="1066800"/>
          </a:xfrm>
        </p:spPr>
        <p:txBody>
          <a:bodyPr/>
          <a:lstStyle/>
          <a:p>
            <a:r>
              <a:rPr lang="en-US" altLang="zh-CN" dirty="0" smtClean="0"/>
              <a:t>Reflection Coefficient for Different Materials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23</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7" name="Picture 9"/>
          <p:cNvPicPr>
            <a:picLocks noChangeArrowheads="1"/>
          </p:cNvPicPr>
          <p:nvPr/>
        </p:nvPicPr>
        <p:blipFill>
          <a:blip r:embed="rId2"/>
          <a:srcRect b="710"/>
          <a:stretch>
            <a:fillRect/>
          </a:stretch>
        </p:blipFill>
        <p:spPr bwMode="auto">
          <a:xfrm>
            <a:off x="4643438" y="3084512"/>
            <a:ext cx="4500562" cy="3217070"/>
          </a:xfrm>
          <a:prstGeom prst="rect">
            <a:avLst/>
          </a:prstGeom>
          <a:noFill/>
          <a:ln w="9525">
            <a:noFill/>
            <a:miter lim="800000"/>
            <a:headEnd/>
            <a:tailEnd/>
          </a:ln>
        </p:spPr>
      </p:pic>
      <p:pic>
        <p:nvPicPr>
          <p:cNvPr id="8" name="Picture 10"/>
          <p:cNvPicPr>
            <a:picLocks noChangeArrowheads="1"/>
          </p:cNvPicPr>
          <p:nvPr/>
        </p:nvPicPr>
        <p:blipFill>
          <a:blip r:embed="rId3"/>
          <a:srcRect b="712"/>
          <a:stretch>
            <a:fillRect/>
          </a:stretch>
        </p:blipFill>
        <p:spPr bwMode="auto">
          <a:xfrm>
            <a:off x="-31750" y="3084512"/>
            <a:ext cx="4679950" cy="321702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10000"/>
          </a:bodyPr>
          <a:lstStyle/>
          <a:p>
            <a:pPr lvl="0"/>
            <a:r>
              <a:rPr lang="en-US" altLang="zh-CN" dirty="0" smtClean="0"/>
              <a:t>There is a need to determine the reflection coefficients for common materials (e.g., ingrain wallpaper and plaster in indoor environments) for the entire Terahertz Band, in order to obtain </a:t>
            </a:r>
            <a:r>
              <a:rPr lang="en-US" altLang="zh-CN" dirty="0" smtClean="0">
                <a:solidFill>
                  <a:srgbClr val="17A339"/>
                </a:solidFill>
              </a:rPr>
              <a:t>realistic values for NLOS path-loss</a:t>
            </a:r>
            <a:endParaRPr lang="zh-CN" altLang="en-US" dirty="0" smtClean="0">
              <a:solidFill>
                <a:srgbClr val="17A339"/>
              </a:solidFill>
            </a:endParaRPr>
          </a:p>
          <a:p>
            <a:endParaRPr lang="en-US" altLang="zh-CN" dirty="0" smtClean="0"/>
          </a:p>
          <a:p>
            <a:r>
              <a:rPr lang="en-US" altLang="zh-CN" dirty="0" smtClean="0"/>
              <a:t>NLOS communication deployed with </a:t>
            </a:r>
            <a:r>
              <a:rPr lang="en-US" altLang="zh-CN" dirty="0" smtClean="0">
                <a:solidFill>
                  <a:srgbClr val="17A339"/>
                </a:solidFill>
              </a:rPr>
              <a:t>directed reflection on dielectric mirrors </a:t>
            </a:r>
            <a:r>
              <a:rPr lang="en-US" altLang="zh-CN" dirty="0" smtClean="0"/>
              <a:t>will be studied as supplementary for the case when LOS is unavailable</a:t>
            </a:r>
            <a:endParaRPr lang="zh-CN" altLang="en-US" dirty="0"/>
          </a:p>
        </p:txBody>
      </p:sp>
      <p:sp>
        <p:nvSpPr>
          <p:cNvPr id="3" name="标题 2"/>
          <p:cNvSpPr>
            <a:spLocks noGrp="1"/>
          </p:cNvSpPr>
          <p:nvPr>
            <p:ph type="title"/>
          </p:nvPr>
        </p:nvSpPr>
        <p:spPr>
          <a:xfrm>
            <a:off x="0" y="838200"/>
            <a:ext cx="9144000" cy="1066800"/>
          </a:xfrm>
        </p:spPr>
        <p:txBody>
          <a:bodyPr/>
          <a:lstStyle/>
          <a:p>
            <a:r>
              <a:rPr lang="en-US" altLang="zh-CN" sz="3200" dirty="0" smtClean="0"/>
              <a:t>Terahertz Band NLOS Channel Additional Challenges</a:t>
            </a:r>
            <a:endParaRPr lang="zh-CN" altLang="en-US" sz="3200"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solidFill>
                  <a:schemeClr val="bg1">
                    <a:lumMod val="65000"/>
                  </a:schemeClr>
                </a:solidFill>
              </a:rPr>
              <a:t>Free Space Propagation Model</a:t>
            </a:r>
          </a:p>
          <a:p>
            <a:r>
              <a:rPr lang="en-US" altLang="zh-CN" dirty="0" smtClean="0">
                <a:solidFill>
                  <a:schemeClr val="bg1">
                    <a:lumMod val="65000"/>
                  </a:schemeClr>
                </a:solidFill>
              </a:rPr>
              <a:t>Specular Scattering Model</a:t>
            </a:r>
          </a:p>
          <a:p>
            <a:r>
              <a:rPr lang="en-US" altLang="zh-CN" dirty="0" smtClean="0"/>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25</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 xmlns:p14="http://schemas.microsoft.com/office/powerpoint/2010/main" val="2168017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81200"/>
            <a:ext cx="7772400" cy="762000"/>
          </a:xfrm>
        </p:spPr>
        <p:txBody>
          <a:bodyPr>
            <a:normAutofit fontScale="85000" lnSpcReduction="10000"/>
          </a:bodyPr>
          <a:lstStyle/>
          <a:p>
            <a:r>
              <a:rPr lang="en-US" altLang="zh-CN" dirty="0" smtClean="0"/>
              <a:t>The multi-path channel frequency response is </a:t>
            </a:r>
            <a:endParaRPr lang="zh-CN" altLang="en-US" dirty="0"/>
          </a:p>
        </p:txBody>
      </p:sp>
      <p:sp>
        <p:nvSpPr>
          <p:cNvPr id="3" name="标题 2"/>
          <p:cNvSpPr>
            <a:spLocks noGrp="1"/>
          </p:cNvSpPr>
          <p:nvPr>
            <p:ph type="title"/>
          </p:nvPr>
        </p:nvSpPr>
        <p:spPr/>
        <p:txBody>
          <a:bodyPr/>
          <a:lstStyle/>
          <a:p>
            <a:r>
              <a:rPr lang="en-US" altLang="zh-CN" dirty="0" smtClean="0"/>
              <a:t>Statistical Multi-path Channel Model</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7" name="对象 6"/>
          <p:cNvGraphicFramePr>
            <a:graphicFrameLocks noChangeAspect="1"/>
          </p:cNvGraphicFramePr>
          <p:nvPr/>
        </p:nvGraphicFramePr>
        <p:xfrm>
          <a:off x="1371600" y="2362200"/>
          <a:ext cx="6519333" cy="762000"/>
        </p:xfrm>
        <a:graphic>
          <a:graphicData uri="http://schemas.openxmlformats.org/presentationml/2006/ole">
            <p:oleObj spid="_x0000_s7195" name="Equation" r:id="rId4" imgW="3910590" imgH="456924" progId="Equation.DSMT4">
              <p:embed/>
            </p:oleObj>
          </a:graphicData>
        </a:graphic>
      </p:graphicFrame>
      <p:sp>
        <p:nvSpPr>
          <p:cNvPr id="8" name="TextBox 7"/>
          <p:cNvSpPr txBox="1"/>
          <p:nvPr/>
        </p:nvSpPr>
        <p:spPr>
          <a:xfrm>
            <a:off x="1066800" y="3200400"/>
            <a:ext cx="8610600" cy="3539430"/>
          </a:xfrm>
          <a:prstGeom prst="rect">
            <a:avLst/>
          </a:prstGeom>
          <a:noFill/>
        </p:spPr>
        <p:txBody>
          <a:bodyPr wrap="square" rtlCol="0">
            <a:spAutoFit/>
          </a:bodyPr>
          <a:lstStyle/>
          <a:p>
            <a:r>
              <a:rPr lang="en-US" altLang="zh-CN" sz="1600" dirty="0" smtClean="0">
                <a:latin typeface="Arial"/>
                <a:cs typeface="Arial"/>
              </a:rPr>
              <a:t>Notations:</a:t>
            </a:r>
          </a:p>
          <a:p>
            <a:r>
              <a:rPr lang="en-US" altLang="zh-CN" sz="1600" dirty="0" smtClean="0">
                <a:latin typeface="Arial"/>
                <a:cs typeface="Arial"/>
              </a:rPr>
              <a:t>                                 : the indicator of the LOS</a:t>
            </a:r>
          </a:p>
          <a:p>
            <a:r>
              <a:rPr lang="en-US" altLang="zh-CN" sz="1600" dirty="0" smtClean="0">
                <a:latin typeface="Arial"/>
                <a:cs typeface="Arial"/>
              </a:rPr>
              <a:t>                                  </a:t>
            </a:r>
          </a:p>
          <a:p>
            <a:r>
              <a:rPr lang="en-US" altLang="zh-CN" sz="1600" dirty="0" smtClean="0">
                <a:latin typeface="Arial"/>
                <a:cs typeface="Arial"/>
              </a:rPr>
              <a:t>                                 : the number of NLOS Multi-Path Components (MPCs) and an 			   indicator of the density of the scatters and reflectors</a:t>
            </a:r>
          </a:p>
          <a:p>
            <a:endParaRPr lang="en-US" altLang="zh-CN" sz="1600" dirty="0" smtClean="0">
              <a:latin typeface="Arial"/>
              <a:cs typeface="Arial"/>
            </a:endParaRPr>
          </a:p>
          <a:p>
            <a:r>
              <a:rPr lang="en-US" altLang="zh-CN" sz="1600" dirty="0" smtClean="0">
                <a:latin typeface="Arial"/>
                <a:cs typeface="Arial"/>
              </a:rPr>
              <a:t>		 : the LOS and i</a:t>
            </a:r>
            <a:r>
              <a:rPr lang="en-US" altLang="zh-CN" sz="1600" baseline="30000" dirty="0" smtClean="0">
                <a:latin typeface="Arial"/>
                <a:cs typeface="Arial"/>
              </a:rPr>
              <a:t>th</a:t>
            </a:r>
            <a:r>
              <a:rPr lang="en-US" altLang="zh-CN" sz="1600" dirty="0" smtClean="0">
                <a:latin typeface="Arial"/>
                <a:cs typeface="Arial"/>
              </a:rPr>
              <a:t> NLOS propagation delay</a:t>
            </a:r>
          </a:p>
          <a:p>
            <a:endParaRPr lang="en-US" altLang="zh-CN" sz="1600" dirty="0" smtClean="0">
              <a:latin typeface="Arial"/>
              <a:cs typeface="Arial"/>
            </a:endParaRPr>
          </a:p>
          <a:p>
            <a:r>
              <a:rPr lang="en-US" altLang="zh-CN" sz="1600" dirty="0" smtClean="0">
                <a:latin typeface="Arial"/>
                <a:cs typeface="Arial"/>
              </a:rPr>
              <a:t>                                 : the phase change at the scatter</a:t>
            </a:r>
          </a:p>
          <a:p>
            <a:endParaRPr lang="en-US" altLang="zh-CN" sz="1600" dirty="0" smtClean="0">
              <a:latin typeface="Arial"/>
              <a:cs typeface="Arial"/>
            </a:endParaRPr>
          </a:p>
          <a:p>
            <a:r>
              <a:rPr lang="en-US" altLang="zh-CN" sz="1600" dirty="0" smtClean="0">
                <a:latin typeface="Arial"/>
                <a:cs typeface="Arial"/>
              </a:rPr>
              <a:t>		 : i</a:t>
            </a:r>
            <a:r>
              <a:rPr lang="en-US" altLang="zh-CN" sz="1600" baseline="30000" dirty="0" smtClean="0">
                <a:latin typeface="Arial"/>
                <a:cs typeface="Arial"/>
              </a:rPr>
              <a:t>th</a:t>
            </a:r>
            <a:r>
              <a:rPr lang="en-US" altLang="zh-CN" sz="1600" dirty="0" smtClean="0">
                <a:latin typeface="Arial"/>
                <a:cs typeface="Arial"/>
              </a:rPr>
              <a:t> scatter location</a:t>
            </a:r>
          </a:p>
          <a:p>
            <a:r>
              <a:rPr lang="en-US" altLang="zh-CN" sz="1600" dirty="0" smtClean="0">
                <a:latin typeface="Arial"/>
                <a:cs typeface="Arial"/>
              </a:rPr>
              <a:t>		            </a:t>
            </a:r>
          </a:p>
          <a:p>
            <a:r>
              <a:rPr lang="en-US" altLang="zh-CN" sz="1600" dirty="0" smtClean="0">
                <a:latin typeface="Arial"/>
                <a:cs typeface="Arial"/>
              </a:rPr>
              <a:t> </a:t>
            </a:r>
          </a:p>
          <a:p>
            <a:endParaRPr lang="zh-CN" altLang="en-US" sz="1600" dirty="0" smtClean="0">
              <a:latin typeface="Arial"/>
              <a:cs typeface="Arial"/>
            </a:endParaRPr>
          </a:p>
        </p:txBody>
      </p:sp>
      <p:graphicFrame>
        <p:nvGraphicFramePr>
          <p:cNvPr id="9" name="对象 8"/>
          <p:cNvGraphicFramePr>
            <a:graphicFrameLocks noChangeAspect="1"/>
          </p:cNvGraphicFramePr>
          <p:nvPr/>
        </p:nvGraphicFramePr>
        <p:xfrm>
          <a:off x="1144588" y="3505200"/>
          <a:ext cx="1743075" cy="304800"/>
        </p:xfrm>
        <a:graphic>
          <a:graphicData uri="http://schemas.openxmlformats.org/presentationml/2006/ole">
            <p:oleObj spid="_x0000_s7196" name="Equation" r:id="rId5" imgW="1307939" imgH="228738" progId="Equation.DSMT4">
              <p:embed/>
            </p:oleObj>
          </a:graphicData>
        </a:graphic>
      </p:graphicFrame>
      <p:graphicFrame>
        <p:nvGraphicFramePr>
          <p:cNvPr id="7172" name="Object 4"/>
          <p:cNvGraphicFramePr>
            <a:graphicFrameLocks noChangeAspect="1"/>
          </p:cNvGraphicFramePr>
          <p:nvPr/>
        </p:nvGraphicFramePr>
        <p:xfrm>
          <a:off x="1066800" y="3962400"/>
          <a:ext cx="1828800" cy="321955"/>
        </p:xfrm>
        <a:graphic>
          <a:graphicData uri="http://schemas.openxmlformats.org/presentationml/2006/ole">
            <p:oleObj spid="_x0000_s7197" name="Equation" r:id="rId6" imgW="1447387" imgH="254092" progId="Equation.DSMT4">
              <p:embed/>
            </p:oleObj>
          </a:graphicData>
        </a:graphic>
      </p:graphicFrame>
      <p:graphicFrame>
        <p:nvGraphicFramePr>
          <p:cNvPr id="7173" name="Object 5"/>
          <p:cNvGraphicFramePr>
            <a:graphicFrameLocks noChangeAspect="1"/>
          </p:cNvGraphicFramePr>
          <p:nvPr/>
        </p:nvGraphicFramePr>
        <p:xfrm>
          <a:off x="790575" y="4573588"/>
          <a:ext cx="2181225" cy="531812"/>
        </p:xfrm>
        <a:graphic>
          <a:graphicData uri="http://schemas.openxmlformats.org/presentationml/2006/ole">
            <p:oleObj spid="_x0000_s7198" name="Equation" r:id="rId7" imgW="1726833" imgH="418893" progId="Equation.DSMT4">
              <p:embed/>
            </p:oleObj>
          </a:graphicData>
        </a:graphic>
      </p:graphicFrame>
      <p:graphicFrame>
        <p:nvGraphicFramePr>
          <p:cNvPr id="7174" name="Object 6"/>
          <p:cNvGraphicFramePr>
            <a:graphicFrameLocks noChangeAspect="1"/>
          </p:cNvGraphicFramePr>
          <p:nvPr/>
        </p:nvGraphicFramePr>
        <p:xfrm>
          <a:off x="2559050" y="5181600"/>
          <a:ext cx="336550" cy="290513"/>
        </p:xfrm>
        <a:graphic>
          <a:graphicData uri="http://schemas.openxmlformats.org/presentationml/2006/ole">
            <p:oleObj spid="_x0000_s7199" name="Equation" r:id="rId8" imgW="266448" imgH="228462" progId="Equation.DSMT4">
              <p:embed/>
            </p:oleObj>
          </a:graphicData>
        </a:graphic>
      </p:graphicFrame>
      <p:graphicFrame>
        <p:nvGraphicFramePr>
          <p:cNvPr id="7175" name="Object 7"/>
          <p:cNvGraphicFramePr>
            <a:graphicFrameLocks noChangeAspect="1"/>
          </p:cNvGraphicFramePr>
          <p:nvPr/>
        </p:nvGraphicFramePr>
        <p:xfrm>
          <a:off x="1628775" y="5638800"/>
          <a:ext cx="1266825" cy="290513"/>
        </p:xfrm>
        <a:graphic>
          <a:graphicData uri="http://schemas.openxmlformats.org/presentationml/2006/ole">
            <p:oleObj spid="_x0000_s7200" name="Equation" r:id="rId9" imgW="1003139" imgH="228738"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2590800"/>
            <a:ext cx="3657600" cy="3505200"/>
          </a:xfrm>
        </p:spPr>
        <p:txBody>
          <a:bodyPr>
            <a:normAutofit fontScale="62500" lnSpcReduction="20000"/>
          </a:bodyPr>
          <a:lstStyle/>
          <a:p>
            <a:r>
              <a:rPr lang="en-US" altLang="zh-CN" dirty="0" smtClean="0"/>
              <a:t>Aim: </a:t>
            </a:r>
            <a:r>
              <a:rPr lang="en-US" altLang="zh-CN" dirty="0" smtClean="0">
                <a:solidFill>
                  <a:srgbClr val="17A339"/>
                </a:solidFill>
              </a:rPr>
              <a:t>validate</a:t>
            </a:r>
            <a:r>
              <a:rPr lang="en-US" altLang="zh-CN" dirty="0" smtClean="0"/>
              <a:t> our channel model by verifying in one deterministic setting case</a:t>
            </a:r>
          </a:p>
          <a:p>
            <a:endParaRPr lang="en-US" altLang="zh-CN" dirty="0" smtClean="0"/>
          </a:p>
          <a:p>
            <a:r>
              <a:rPr lang="en-US" altLang="zh-CN" dirty="0" smtClean="0"/>
              <a:t>Indoor scenarios with scattering on Plaster s2</a:t>
            </a:r>
          </a:p>
          <a:p>
            <a:pPr lvl="1"/>
            <a:r>
              <a:rPr lang="en-US" altLang="zh-CN" dirty="0" smtClean="0"/>
              <a:t>Frequency = </a:t>
            </a:r>
            <a:r>
              <a:rPr lang="en-US" altLang="zh-CN" dirty="0" smtClean="0">
                <a:solidFill>
                  <a:srgbClr val="17A339"/>
                </a:solidFill>
              </a:rPr>
              <a:t>300 GHz </a:t>
            </a:r>
          </a:p>
          <a:p>
            <a:pPr lvl="1"/>
            <a:r>
              <a:rPr lang="en-US" altLang="zh-CN" dirty="0" smtClean="0"/>
              <a:t>Tx location: </a:t>
            </a:r>
            <a:r>
              <a:rPr lang="en-US" altLang="zh-CN" dirty="0" smtClean="0">
                <a:solidFill>
                  <a:srgbClr val="17A339"/>
                </a:solidFill>
              </a:rPr>
              <a:t>(0.25 m, 2.5 m, 2.3 m) </a:t>
            </a:r>
          </a:p>
          <a:p>
            <a:pPr lvl="1"/>
            <a:r>
              <a:rPr lang="en-US" altLang="zh-CN" dirty="0" smtClean="0"/>
              <a:t>Rx location: </a:t>
            </a:r>
            <a:r>
              <a:rPr lang="en-US" altLang="zh-CN" dirty="0" smtClean="0">
                <a:solidFill>
                  <a:srgbClr val="17A339"/>
                </a:solidFill>
              </a:rPr>
              <a:t>(1.125 m, 1.375 m, 2.3 m)</a:t>
            </a:r>
          </a:p>
          <a:p>
            <a:endParaRPr lang="zh-CN" altLang="en-US" dirty="0"/>
          </a:p>
        </p:txBody>
      </p:sp>
      <p:sp>
        <p:nvSpPr>
          <p:cNvPr id="3" name="标题 2"/>
          <p:cNvSpPr>
            <a:spLocks noGrp="1"/>
          </p:cNvSpPr>
          <p:nvPr>
            <p:ph type="title"/>
          </p:nvPr>
        </p:nvSpPr>
        <p:spPr/>
        <p:txBody>
          <a:bodyPr/>
          <a:lstStyle/>
          <a:p>
            <a:r>
              <a:rPr lang="en-US" altLang="zh-CN" dirty="0" smtClean="0"/>
              <a:t>One Static Indoor Scenario</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27</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9" name="TextBox 8"/>
          <p:cNvSpPr txBox="1"/>
          <p:nvPr/>
        </p:nvSpPr>
        <p:spPr>
          <a:xfrm>
            <a:off x="457200" y="1676400"/>
            <a:ext cx="8305800" cy="523220"/>
          </a:xfrm>
          <a:prstGeom prst="rect">
            <a:avLst/>
          </a:prstGeom>
          <a:noFill/>
        </p:spPr>
        <p:txBody>
          <a:bodyPr wrap="square" rtlCol="0">
            <a:spAutoFit/>
          </a:bodyPr>
          <a:lstStyle/>
          <a:p>
            <a:r>
              <a:rPr lang="en-US" altLang="zh-CN" sz="1400" dirty="0" err="1" smtClean="0">
                <a:latin typeface="Arial"/>
                <a:cs typeface="Arial"/>
              </a:rPr>
              <a:t>Priebe</a:t>
            </a:r>
            <a:r>
              <a:rPr lang="en-US" altLang="zh-CN" sz="1400" dirty="0" smtClean="0">
                <a:latin typeface="Arial"/>
                <a:cs typeface="Arial"/>
              </a:rPr>
              <a:t>, S., Jacob, M., </a:t>
            </a:r>
            <a:r>
              <a:rPr lang="en-US" altLang="zh-CN" sz="1400" dirty="0" err="1" smtClean="0">
                <a:latin typeface="Arial"/>
                <a:cs typeface="Arial"/>
              </a:rPr>
              <a:t>Kürner</a:t>
            </a:r>
            <a:r>
              <a:rPr lang="en-US" altLang="zh-CN" sz="1400" dirty="0" smtClean="0">
                <a:latin typeface="Arial"/>
                <a:cs typeface="Arial"/>
              </a:rPr>
              <a:t>, T., “</a:t>
            </a:r>
            <a:r>
              <a:rPr lang="en-US" altLang="zh-CN" sz="1400" dirty="0" err="1" smtClean="0">
                <a:solidFill>
                  <a:srgbClr val="17A339"/>
                </a:solidFill>
                <a:latin typeface="Arial"/>
                <a:cs typeface="Arial"/>
              </a:rPr>
              <a:t>AoA</a:t>
            </a:r>
            <a:r>
              <a:rPr lang="en-US" altLang="zh-CN" sz="1400" dirty="0" smtClean="0">
                <a:solidFill>
                  <a:srgbClr val="17A339"/>
                </a:solidFill>
                <a:latin typeface="Arial"/>
                <a:cs typeface="Arial"/>
              </a:rPr>
              <a:t>, </a:t>
            </a:r>
            <a:r>
              <a:rPr lang="en-US" altLang="zh-CN" sz="1400" dirty="0" err="1" smtClean="0">
                <a:solidFill>
                  <a:srgbClr val="17A339"/>
                </a:solidFill>
                <a:latin typeface="Arial"/>
                <a:cs typeface="Arial"/>
              </a:rPr>
              <a:t>AoD</a:t>
            </a:r>
            <a:r>
              <a:rPr lang="en-US" altLang="zh-CN" sz="1400" dirty="0" smtClean="0">
                <a:solidFill>
                  <a:srgbClr val="17A339"/>
                </a:solidFill>
                <a:latin typeface="Arial"/>
                <a:cs typeface="Arial"/>
              </a:rPr>
              <a:t> and </a:t>
            </a:r>
            <a:r>
              <a:rPr lang="en-US" altLang="zh-CN" sz="1400" dirty="0" err="1" smtClean="0">
                <a:solidFill>
                  <a:srgbClr val="17A339"/>
                </a:solidFill>
                <a:latin typeface="Arial"/>
                <a:cs typeface="Arial"/>
              </a:rPr>
              <a:t>ToA</a:t>
            </a:r>
            <a:r>
              <a:rPr lang="en-US" altLang="zh-CN" sz="1400" dirty="0" smtClean="0">
                <a:solidFill>
                  <a:srgbClr val="17A339"/>
                </a:solidFill>
                <a:latin typeface="Arial"/>
                <a:cs typeface="Arial"/>
              </a:rPr>
              <a:t> Characteristics of Scattered Multipath Clusters for THz Indoor Channel Modeling</a:t>
            </a:r>
            <a:r>
              <a:rPr lang="en-US" altLang="zh-CN" sz="1400" dirty="0" smtClean="0">
                <a:latin typeface="Arial"/>
                <a:cs typeface="Arial"/>
              </a:rPr>
              <a:t>”, 17th European Wireless Conference (EW), April 2011</a:t>
            </a:r>
            <a:endParaRPr lang="zh-CN" altLang="en-US" sz="1400" dirty="0" smtClean="0">
              <a:latin typeface="Arial"/>
              <a:cs typeface="Arial"/>
            </a:endParaRPr>
          </a:p>
        </p:txBody>
      </p:sp>
      <p:pic>
        <p:nvPicPr>
          <p:cNvPr id="10" name="Picture 3"/>
          <p:cNvPicPr>
            <a:picLocks noChangeAspect="1" noChangeArrowheads="1"/>
          </p:cNvPicPr>
          <p:nvPr/>
        </p:nvPicPr>
        <p:blipFill>
          <a:blip r:embed="rId2"/>
          <a:srcRect/>
          <a:stretch>
            <a:fillRect/>
          </a:stretch>
        </p:blipFill>
        <p:spPr bwMode="auto">
          <a:xfrm>
            <a:off x="3922712" y="2362200"/>
            <a:ext cx="5221288" cy="349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13"/>
          <p:cNvSpPr>
            <a:spLocks noGrp="1"/>
          </p:cNvSpPr>
          <p:nvPr>
            <p:ph idx="1"/>
          </p:nvPr>
        </p:nvSpPr>
        <p:spPr>
          <a:xfrm>
            <a:off x="685800" y="1143000"/>
            <a:ext cx="8001000" cy="2133600"/>
          </a:xfrm>
        </p:spPr>
        <p:txBody>
          <a:bodyPr>
            <a:normAutofit fontScale="70000" lnSpcReduction="20000"/>
          </a:bodyPr>
          <a:lstStyle/>
          <a:p>
            <a:r>
              <a:rPr lang="en-US" altLang="zh-CN" dirty="0" smtClean="0"/>
              <a:t>LOS ray </a:t>
            </a:r>
            <a:r>
              <a:rPr lang="en-US" altLang="zh-CN" dirty="0" smtClean="0">
                <a:solidFill>
                  <a:srgbClr val="17A339"/>
                </a:solidFill>
              </a:rPr>
              <a:t>arrives first </a:t>
            </a:r>
            <a:r>
              <a:rPr lang="en-US" altLang="zh-CN" dirty="0" smtClean="0"/>
              <a:t>and has the </a:t>
            </a:r>
            <a:r>
              <a:rPr lang="en-US" altLang="zh-CN" dirty="0" smtClean="0">
                <a:solidFill>
                  <a:srgbClr val="17A339"/>
                </a:solidFill>
              </a:rPr>
              <a:t>smallest path-loss </a:t>
            </a:r>
            <a:r>
              <a:rPr lang="en-US" altLang="zh-CN" dirty="0" smtClean="0"/>
              <a:t>in dB</a:t>
            </a:r>
          </a:p>
          <a:p>
            <a:pPr lvl="1"/>
            <a:r>
              <a:rPr lang="en-US" altLang="zh-CN" dirty="0" smtClean="0"/>
              <a:t>Smallest free space propagation loss since it travels the shortest distance </a:t>
            </a:r>
          </a:p>
          <a:p>
            <a:pPr lvl="1"/>
            <a:r>
              <a:rPr lang="en-US" altLang="zh-CN" dirty="0" smtClean="0"/>
              <a:t>No scattering loss</a:t>
            </a:r>
          </a:p>
          <a:p>
            <a:pPr lvl="1"/>
            <a:endParaRPr lang="en-US" altLang="zh-CN" dirty="0" smtClean="0"/>
          </a:p>
          <a:p>
            <a:r>
              <a:rPr lang="en-US" altLang="zh-CN" dirty="0" smtClean="0"/>
              <a:t>Two rays are </a:t>
            </a:r>
            <a:r>
              <a:rPr lang="en-US" altLang="zh-CN" dirty="0" smtClean="0">
                <a:solidFill>
                  <a:srgbClr val="17A339"/>
                </a:solidFill>
              </a:rPr>
              <a:t>resolvable</a:t>
            </a:r>
            <a:r>
              <a:rPr lang="en-US" altLang="zh-CN" dirty="0" smtClean="0"/>
              <a:t> only if the difference of their Time-of-Arrival (</a:t>
            </a:r>
            <a:r>
              <a:rPr lang="en-US" altLang="zh-CN" dirty="0" err="1" smtClean="0"/>
              <a:t>ToA</a:t>
            </a:r>
            <a:r>
              <a:rPr lang="en-US" altLang="zh-CN" dirty="0" smtClean="0"/>
              <a:t>) is larger than 3.33 </a:t>
            </a:r>
            <a:r>
              <a:rPr lang="en-US" altLang="zh-CN" dirty="0" err="1" smtClean="0"/>
              <a:t>ps</a:t>
            </a:r>
            <a:r>
              <a:rPr lang="en-US" altLang="zh-CN" dirty="0" smtClean="0"/>
              <a:t> for 300 GHz EM wave</a:t>
            </a:r>
          </a:p>
          <a:p>
            <a:endParaRPr lang="zh-CN" altLang="en-US" dirty="0"/>
          </a:p>
        </p:txBody>
      </p:sp>
      <p:sp>
        <p:nvSpPr>
          <p:cNvPr id="3" name="标题 2"/>
          <p:cNvSpPr>
            <a:spLocks noGrp="1"/>
          </p:cNvSpPr>
          <p:nvPr>
            <p:ph type="title"/>
          </p:nvPr>
        </p:nvSpPr>
        <p:spPr>
          <a:xfrm>
            <a:off x="685800" y="304800"/>
            <a:ext cx="7772400" cy="1066800"/>
          </a:xfrm>
        </p:spPr>
        <p:txBody>
          <a:bodyPr/>
          <a:lstStyle/>
          <a:p>
            <a:r>
              <a:rPr lang="en-US" altLang="zh-CN" dirty="0" smtClean="0"/>
              <a:t>Individual Ray Analysis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28</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8" name="Picture 2"/>
          <p:cNvPicPr>
            <a:picLocks noChangeArrowheads="1"/>
          </p:cNvPicPr>
          <p:nvPr/>
        </p:nvPicPr>
        <p:blipFill>
          <a:blip r:embed="rId2"/>
          <a:srcRect/>
          <a:stretch>
            <a:fillRect/>
          </a:stretch>
        </p:blipFill>
        <p:spPr bwMode="auto">
          <a:xfrm>
            <a:off x="-31750" y="3236913"/>
            <a:ext cx="4679950" cy="3240087"/>
          </a:xfrm>
          <a:prstGeom prst="rect">
            <a:avLst/>
          </a:prstGeom>
          <a:noFill/>
          <a:ln w="9525">
            <a:noFill/>
            <a:miter lim="800000"/>
            <a:headEnd/>
            <a:tailEnd/>
          </a:ln>
        </p:spPr>
      </p:pic>
      <p:pic>
        <p:nvPicPr>
          <p:cNvPr id="7" name="Picture 3"/>
          <p:cNvPicPr>
            <a:picLocks noChangeArrowheads="1"/>
          </p:cNvPicPr>
          <p:nvPr/>
        </p:nvPicPr>
        <p:blipFill>
          <a:blip r:embed="rId3"/>
          <a:srcRect/>
          <a:stretch>
            <a:fillRect/>
          </a:stretch>
        </p:blipFill>
        <p:spPr bwMode="auto">
          <a:xfrm>
            <a:off x="4540250" y="3236913"/>
            <a:ext cx="4679950"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1752600"/>
            <a:ext cx="3962400" cy="4114800"/>
          </a:xfrm>
        </p:spPr>
        <p:txBody>
          <a:bodyPr>
            <a:normAutofit fontScale="77500" lnSpcReduction="20000"/>
          </a:bodyPr>
          <a:lstStyle/>
          <a:p>
            <a:r>
              <a:rPr lang="en-US" altLang="zh-CN" dirty="0" smtClean="0"/>
              <a:t>Fast fading</a:t>
            </a:r>
          </a:p>
          <a:p>
            <a:pPr lvl="1"/>
            <a:r>
              <a:rPr lang="en-US" altLang="zh-CN" dirty="0" smtClean="0"/>
              <a:t>Due to </a:t>
            </a:r>
            <a:r>
              <a:rPr lang="en-US" altLang="zh-CN" dirty="0" smtClean="0">
                <a:solidFill>
                  <a:srgbClr val="17A339"/>
                </a:solidFill>
              </a:rPr>
              <a:t>constructive</a:t>
            </a:r>
            <a:r>
              <a:rPr lang="en-US" altLang="zh-CN" dirty="0" smtClean="0"/>
              <a:t> and </a:t>
            </a:r>
            <a:r>
              <a:rPr lang="en-US" altLang="zh-CN" dirty="0" smtClean="0">
                <a:solidFill>
                  <a:srgbClr val="17A339"/>
                </a:solidFill>
              </a:rPr>
              <a:t>destructive</a:t>
            </a:r>
            <a:r>
              <a:rPr lang="en-US" altLang="zh-CN" dirty="0" smtClean="0"/>
              <a:t> interference of the multiple signal paths</a:t>
            </a:r>
          </a:p>
          <a:p>
            <a:pPr lvl="1"/>
            <a:r>
              <a:rPr lang="en-US" altLang="zh-CN" dirty="0" smtClean="0"/>
              <a:t>Characterizes the </a:t>
            </a:r>
            <a:r>
              <a:rPr lang="en-US" altLang="zh-CN" dirty="0" smtClean="0">
                <a:solidFill>
                  <a:srgbClr val="17A339"/>
                </a:solidFill>
              </a:rPr>
              <a:t>rapid fluctuations</a:t>
            </a:r>
            <a:r>
              <a:rPr lang="en-US" altLang="zh-CN" dirty="0" smtClean="0"/>
              <a:t> of the received signal strength over short distances or short time duration.</a:t>
            </a:r>
          </a:p>
          <a:p>
            <a:pPr lvl="1"/>
            <a:r>
              <a:rPr lang="en-US" altLang="zh-CN" dirty="0" smtClean="0"/>
              <a:t>Path-loss is </a:t>
            </a:r>
            <a:r>
              <a:rPr lang="en-US" altLang="zh-CN" dirty="0" smtClean="0">
                <a:solidFill>
                  <a:srgbClr val="17A339"/>
                </a:solidFill>
              </a:rPr>
              <a:t>83.13 dB </a:t>
            </a:r>
            <a:r>
              <a:rPr lang="en-US" altLang="zh-CN" dirty="0" smtClean="0"/>
              <a:t>at 300 GHz</a:t>
            </a:r>
          </a:p>
          <a:p>
            <a:pPr lvl="1"/>
            <a:endParaRPr lang="zh-CN" altLang="en-US" dirty="0"/>
          </a:p>
        </p:txBody>
      </p:sp>
      <p:sp>
        <p:nvSpPr>
          <p:cNvPr id="3" name="标题 2"/>
          <p:cNvSpPr>
            <a:spLocks noGrp="1"/>
          </p:cNvSpPr>
          <p:nvPr>
            <p:ph type="title"/>
          </p:nvPr>
        </p:nvSpPr>
        <p:spPr/>
        <p:txBody>
          <a:bodyPr/>
          <a:lstStyle/>
          <a:p>
            <a:r>
              <a:rPr lang="en-US" altLang="zh-CN" dirty="0" smtClean="0"/>
              <a:t>Multi-path Channel Loss Analysis </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29</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8" name="Picture 3"/>
          <p:cNvPicPr>
            <a:picLocks noChangeArrowheads="1"/>
          </p:cNvPicPr>
          <p:nvPr/>
        </p:nvPicPr>
        <p:blipFill>
          <a:blip r:embed="rId2"/>
          <a:srcRect b="745"/>
          <a:stretch>
            <a:fillRect/>
          </a:stretch>
        </p:blipFill>
        <p:spPr bwMode="auto">
          <a:xfrm>
            <a:off x="4343400" y="1905000"/>
            <a:ext cx="4756150" cy="3316273"/>
          </a:xfrm>
          <a:prstGeom prst="rect">
            <a:avLst/>
          </a:prstGeom>
          <a:noFill/>
          <a:ln w="9525">
            <a:noFill/>
            <a:miter lim="800000"/>
            <a:headEnd/>
            <a:tailEnd/>
          </a:ln>
        </p:spPr>
      </p:pic>
      <p:sp>
        <p:nvSpPr>
          <p:cNvPr id="9" name="TextBox 8"/>
          <p:cNvSpPr txBox="1"/>
          <p:nvPr/>
        </p:nvSpPr>
        <p:spPr>
          <a:xfrm>
            <a:off x="990600" y="5511225"/>
            <a:ext cx="7315200" cy="1015663"/>
          </a:xfrm>
          <a:prstGeom prst="rect">
            <a:avLst/>
          </a:prstGeom>
          <a:noFill/>
        </p:spPr>
        <p:txBody>
          <a:bodyPr wrap="square" rtlCol="0">
            <a:spAutoFit/>
          </a:bodyPr>
          <a:lstStyle/>
          <a:p>
            <a:r>
              <a:rPr lang="en-US" altLang="zh-CN" sz="2200" dirty="0" smtClean="0">
                <a:solidFill>
                  <a:srgbClr val="17A339"/>
                </a:solidFill>
                <a:latin typeface="Arial"/>
                <a:cs typeface="Arial"/>
              </a:rPr>
              <a:t>Simulation results of our model match with those using ray-tracing techniques</a:t>
            </a:r>
          </a:p>
          <a:p>
            <a:endParaRPr lang="zh-CN" altLang="en-US" sz="1600" dirty="0" smtClean="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a:t>
            </a:r>
          </a:p>
          <a:p>
            <a:r>
              <a:rPr lang="en-US" dirty="0" smtClean="0">
                <a:solidFill>
                  <a:schemeClr val="bg1">
                    <a:lumMod val="65000"/>
                  </a:schemeClr>
                </a:solidFill>
              </a:rPr>
              <a:t>Related Work</a:t>
            </a:r>
          </a:p>
          <a:p>
            <a:r>
              <a:rPr lang="en-US" dirty="0" smtClean="0">
                <a:solidFill>
                  <a:schemeClr val="bg1">
                    <a:lumMod val="65000"/>
                  </a:schemeClr>
                </a:solidFill>
              </a:rPr>
              <a:t>Free Space Propagation Model</a:t>
            </a:r>
          </a:p>
          <a:p>
            <a:r>
              <a:rPr lang="en-US" dirty="0" smtClean="0">
                <a:solidFill>
                  <a:schemeClr val="bg1">
                    <a:lumMod val="65000"/>
                  </a:schemeClr>
                </a:solidFill>
              </a:rPr>
              <a:t>Specular Scattering Model</a:t>
            </a:r>
          </a:p>
          <a:p>
            <a:r>
              <a:rPr lang="en-US" dirty="0" smtClean="0">
                <a:solidFill>
                  <a:schemeClr val="bg1">
                    <a:lumMod val="65000"/>
                  </a:schemeClr>
                </a:solidFill>
              </a:rPr>
              <a:t>Statistical Multi-path Channel Model</a:t>
            </a:r>
          </a:p>
          <a:p>
            <a:r>
              <a:rPr lang="en-US"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3</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981200"/>
            <a:ext cx="8001000" cy="838200"/>
          </a:xfrm>
        </p:spPr>
        <p:txBody>
          <a:bodyPr/>
          <a:lstStyle/>
          <a:p>
            <a:r>
              <a:rPr lang="en-US" altLang="zh-CN" dirty="0" smtClean="0"/>
              <a:t>The </a:t>
            </a:r>
            <a:r>
              <a:rPr lang="en-US" altLang="zh-CN" dirty="0" err="1" smtClean="0">
                <a:solidFill>
                  <a:srgbClr val="17A339"/>
                </a:solidFill>
              </a:rPr>
              <a:t>p.d.f</a:t>
            </a:r>
            <a:r>
              <a:rPr lang="en-US" altLang="zh-CN" dirty="0" smtClean="0">
                <a:solidFill>
                  <a:srgbClr val="17A339"/>
                </a:solidFill>
              </a:rPr>
              <a:t>.</a:t>
            </a:r>
            <a:r>
              <a:rPr lang="en-US" altLang="zh-CN" dirty="0" smtClean="0"/>
              <a:t> of the multi-path channel is</a:t>
            </a:r>
          </a:p>
          <a:p>
            <a:endParaRPr lang="zh-CN" altLang="en-US" dirty="0"/>
          </a:p>
        </p:txBody>
      </p:sp>
      <p:sp>
        <p:nvSpPr>
          <p:cNvPr id="3" name="标题 2"/>
          <p:cNvSpPr>
            <a:spLocks noGrp="1"/>
          </p:cNvSpPr>
          <p:nvPr>
            <p:ph type="title"/>
          </p:nvPr>
        </p:nvSpPr>
        <p:spPr/>
        <p:txBody>
          <a:bodyPr/>
          <a:lstStyle/>
          <a:p>
            <a:r>
              <a:rPr lang="en-US" altLang="zh-CN" dirty="0" smtClean="0"/>
              <a:t>Expected Multi-path </a:t>
            </a:r>
            <a:br>
              <a:rPr lang="en-US" altLang="zh-CN" dirty="0" smtClean="0"/>
            </a:br>
            <a:r>
              <a:rPr lang="en-US" altLang="zh-CN" dirty="0" smtClean="0"/>
              <a:t>Channel Frequency Response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30</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8194" name="Object 11"/>
          <p:cNvGraphicFramePr>
            <a:graphicFrameLocks noChangeAspect="1"/>
          </p:cNvGraphicFramePr>
          <p:nvPr/>
        </p:nvGraphicFramePr>
        <p:xfrm>
          <a:off x="6357938" y="2667000"/>
          <a:ext cx="2514600" cy="387350"/>
        </p:xfrm>
        <a:graphic>
          <a:graphicData uri="http://schemas.openxmlformats.org/presentationml/2006/ole">
            <p:oleObj spid="_x0000_s8207" name="Equation" r:id="rId3" imgW="1485418" imgH="228738" progId="Equation.DSMT4">
              <p:embed/>
            </p:oleObj>
          </a:graphicData>
        </a:graphic>
      </p:graphicFrame>
      <p:graphicFrame>
        <p:nvGraphicFramePr>
          <p:cNvPr id="8195" name="Object 12"/>
          <p:cNvGraphicFramePr>
            <a:graphicFrameLocks noChangeAspect="1"/>
          </p:cNvGraphicFramePr>
          <p:nvPr/>
        </p:nvGraphicFramePr>
        <p:xfrm>
          <a:off x="609600" y="2667000"/>
          <a:ext cx="5749925" cy="609600"/>
        </p:xfrm>
        <a:graphic>
          <a:graphicData uri="http://schemas.openxmlformats.org/presentationml/2006/ole">
            <p:oleObj spid="_x0000_s8208" name="Equation" r:id="rId4" imgW="3593664" imgH="380862" progId="Equation.DSMT4">
              <p:embed/>
            </p:oleObj>
          </a:graphicData>
        </a:graphic>
      </p:graphicFrame>
      <p:sp>
        <p:nvSpPr>
          <p:cNvPr id="9" name="内容占位符 1"/>
          <p:cNvSpPr txBox="1">
            <a:spLocks/>
          </p:cNvSpPr>
          <p:nvPr/>
        </p:nvSpPr>
        <p:spPr bwMode="auto">
          <a:xfrm>
            <a:off x="457200" y="3352800"/>
            <a:ext cx="8686800" cy="83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fontScale="92500" lnSpcReduction="20000"/>
          </a:bodyPr>
          <a:lstStyle/>
          <a:p>
            <a:pPr marL="342900" lvl="0" indent="-342900">
              <a:spcBef>
                <a:spcPct val="20000"/>
              </a:spcBef>
              <a:buFontTx/>
              <a:buChar char="•"/>
            </a:pPr>
            <a:r>
              <a:rPr lang="en-US" altLang="zh-CN" sz="3200" kern="0" dirty="0" smtClean="0">
                <a:latin typeface="+mn-lt"/>
              </a:rPr>
              <a:t>The </a:t>
            </a:r>
            <a:r>
              <a:rPr lang="en-US" altLang="zh-CN" sz="3200" kern="0" dirty="0" smtClean="0">
                <a:solidFill>
                  <a:srgbClr val="17A339"/>
                </a:solidFill>
                <a:latin typeface="+mn-lt"/>
              </a:rPr>
              <a:t>expected</a:t>
            </a:r>
            <a:r>
              <a:rPr lang="en-US" altLang="zh-CN" sz="3200" kern="0" dirty="0" smtClean="0">
                <a:latin typeface="+mn-lt"/>
              </a:rPr>
              <a:t> channel frequency response can be calculated as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8196" name="Object 13"/>
          <p:cNvGraphicFramePr>
            <a:graphicFrameLocks noChangeAspect="1"/>
          </p:cNvGraphicFramePr>
          <p:nvPr/>
        </p:nvGraphicFramePr>
        <p:xfrm>
          <a:off x="914400" y="4267200"/>
          <a:ext cx="7454900" cy="1104900"/>
        </p:xfrm>
        <a:graphic>
          <a:graphicData uri="http://schemas.openxmlformats.org/presentationml/2006/ole">
            <p:oleObj spid="_x0000_s8209" name="Equation" r:id="rId5" imgW="4355388" imgH="685662"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2400" y="1981200"/>
            <a:ext cx="8839200" cy="3352800"/>
          </a:xfrm>
        </p:spPr>
        <p:txBody>
          <a:bodyPr/>
          <a:lstStyle/>
          <a:p>
            <a:r>
              <a:rPr lang="en-US" altLang="zh-CN" sz="3000" dirty="0" smtClean="0"/>
              <a:t>Scatter locations follow Uniform distributions</a:t>
            </a:r>
          </a:p>
          <a:p>
            <a:endParaRPr lang="en-US" altLang="zh-CN" dirty="0" smtClean="0"/>
          </a:p>
          <a:p>
            <a:pPr lvl="1">
              <a:defRPr/>
            </a:pPr>
            <a:r>
              <a:rPr lang="en-US" altLang="zh-CN" sz="2400" dirty="0" smtClean="0"/>
              <a:t>When </a:t>
            </a:r>
            <a:r>
              <a:rPr lang="en-US" altLang="zh-CN" sz="2400" dirty="0" smtClean="0">
                <a:solidFill>
                  <a:srgbClr val="17A339"/>
                </a:solidFill>
              </a:rPr>
              <a:t>r is large</a:t>
            </a:r>
          </a:p>
          <a:p>
            <a:pPr lvl="1">
              <a:defRPr/>
            </a:pPr>
            <a:endParaRPr lang="en-US" altLang="zh-CN" sz="2400" dirty="0" smtClean="0"/>
          </a:p>
          <a:p>
            <a:pPr lvl="1">
              <a:defRPr/>
            </a:pPr>
            <a:r>
              <a:rPr lang="en-US" altLang="zh-CN" sz="2400" dirty="0" smtClean="0"/>
              <a:t>When </a:t>
            </a:r>
            <a:r>
              <a:rPr lang="en-US" altLang="zh-CN" sz="2400" dirty="0" smtClean="0">
                <a:solidFill>
                  <a:srgbClr val="17A339"/>
                </a:solidFill>
              </a:rPr>
              <a:t>r is small</a:t>
            </a:r>
            <a:endParaRPr lang="zh-CN" altLang="en-US" sz="2400" dirty="0" smtClean="0">
              <a:solidFill>
                <a:srgbClr val="17A339"/>
              </a:solidFill>
            </a:endParaRPr>
          </a:p>
          <a:p>
            <a:pPr lvl="1"/>
            <a:endParaRPr lang="en-US" altLang="zh-CN" dirty="0" smtClean="0"/>
          </a:p>
          <a:p>
            <a:endParaRPr lang="zh-CN" altLang="en-US" dirty="0"/>
          </a:p>
        </p:txBody>
      </p:sp>
      <p:sp>
        <p:nvSpPr>
          <p:cNvPr id="3" name="标题 2"/>
          <p:cNvSpPr>
            <a:spLocks noGrp="1"/>
          </p:cNvSpPr>
          <p:nvPr>
            <p:ph type="title"/>
          </p:nvPr>
        </p:nvSpPr>
        <p:spPr/>
        <p:txBody>
          <a:bodyPr/>
          <a:lstStyle/>
          <a:p>
            <a:r>
              <a:rPr lang="en-US" altLang="zh-CN" dirty="0" smtClean="0"/>
              <a:t>Analytical Form of Expected Channel Frequency Response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31</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9218" name="Object 13"/>
          <p:cNvGraphicFramePr>
            <a:graphicFrameLocks noChangeAspect="1"/>
          </p:cNvGraphicFramePr>
          <p:nvPr/>
        </p:nvGraphicFramePr>
        <p:xfrm>
          <a:off x="228600" y="2438400"/>
          <a:ext cx="8888412" cy="722312"/>
        </p:xfrm>
        <a:graphic>
          <a:graphicData uri="http://schemas.openxmlformats.org/presentationml/2006/ole">
            <p:oleObj spid="_x0000_s9232" name="Equation" r:id="rId3" imgW="5142467" imgH="444247" progId="Equation.DSMT4">
              <p:embed/>
            </p:oleObj>
          </a:graphicData>
        </a:graphic>
      </p:graphicFrame>
      <p:graphicFrame>
        <p:nvGraphicFramePr>
          <p:cNvPr id="9220" name="Object 3"/>
          <p:cNvGraphicFramePr>
            <a:graphicFrameLocks noChangeAspect="1"/>
          </p:cNvGraphicFramePr>
          <p:nvPr/>
        </p:nvGraphicFramePr>
        <p:xfrm>
          <a:off x="3200400" y="3048000"/>
          <a:ext cx="3276600" cy="915988"/>
        </p:xfrm>
        <a:graphic>
          <a:graphicData uri="http://schemas.openxmlformats.org/presentationml/2006/ole">
            <p:oleObj spid="_x0000_s9233" name="Equation" r:id="rId4" imgW="2450526" imgH="685662" progId="Equation.DSMT4">
              <p:embed/>
            </p:oleObj>
          </a:graphicData>
        </a:graphic>
      </p:graphicFrame>
      <p:graphicFrame>
        <p:nvGraphicFramePr>
          <p:cNvPr id="9221" name="Object 4"/>
          <p:cNvGraphicFramePr>
            <a:graphicFrameLocks noChangeAspect="1"/>
          </p:cNvGraphicFramePr>
          <p:nvPr/>
        </p:nvGraphicFramePr>
        <p:xfrm>
          <a:off x="1601788" y="4216400"/>
          <a:ext cx="7332164" cy="2260600"/>
        </p:xfrm>
        <a:graphic>
          <a:graphicData uri="http://schemas.openxmlformats.org/presentationml/2006/ole">
            <p:oleObj spid="_x0000_s9234" name="Equation" r:id="rId5" imgW="6589853" imgH="2031633"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85800" y="304800"/>
            <a:ext cx="7772400" cy="1066800"/>
          </a:xfrm>
        </p:spPr>
        <p:txBody>
          <a:bodyPr/>
          <a:lstStyle/>
          <a:p>
            <a:r>
              <a:rPr lang="en-US" altLang="zh-CN" dirty="0" smtClean="0"/>
              <a:t>Simulations Results (1)</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32</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0245" name="Picture 5"/>
          <p:cNvPicPr>
            <a:picLocks noChangeArrowheads="1"/>
          </p:cNvPicPr>
          <p:nvPr/>
        </p:nvPicPr>
        <p:blipFill>
          <a:blip r:embed="rId2"/>
          <a:srcRect/>
          <a:stretch>
            <a:fillRect/>
          </a:stretch>
        </p:blipFill>
        <p:spPr bwMode="auto">
          <a:xfrm>
            <a:off x="2133600" y="3978000"/>
            <a:ext cx="4320000" cy="2880000"/>
          </a:xfrm>
          <a:prstGeom prst="rect">
            <a:avLst/>
          </a:prstGeom>
          <a:noFill/>
          <a:ln w="9525">
            <a:noFill/>
            <a:miter lim="800000"/>
            <a:headEnd/>
            <a:tailEnd/>
          </a:ln>
        </p:spPr>
      </p:pic>
      <p:pic>
        <p:nvPicPr>
          <p:cNvPr id="10243" name="Picture 3"/>
          <p:cNvPicPr>
            <a:picLocks noChangeArrowheads="1"/>
          </p:cNvPicPr>
          <p:nvPr/>
        </p:nvPicPr>
        <p:blipFill>
          <a:blip r:embed="rId3"/>
          <a:srcRect/>
          <a:stretch>
            <a:fillRect/>
          </a:stretch>
        </p:blipFill>
        <p:spPr bwMode="auto">
          <a:xfrm>
            <a:off x="0" y="1066800"/>
            <a:ext cx="4320000" cy="2880000"/>
          </a:xfrm>
          <a:prstGeom prst="rect">
            <a:avLst/>
          </a:prstGeom>
          <a:noFill/>
          <a:ln w="9525">
            <a:noFill/>
            <a:miter lim="800000"/>
            <a:headEnd/>
            <a:tailEnd/>
          </a:ln>
        </p:spPr>
      </p:pic>
      <p:pic>
        <p:nvPicPr>
          <p:cNvPr id="10244" name="Picture 4"/>
          <p:cNvPicPr>
            <a:picLocks noChangeArrowheads="1"/>
          </p:cNvPicPr>
          <p:nvPr/>
        </p:nvPicPr>
        <p:blipFill>
          <a:blip r:embed="rId4"/>
          <a:srcRect/>
          <a:stretch>
            <a:fillRect/>
          </a:stretch>
        </p:blipFill>
        <p:spPr bwMode="auto">
          <a:xfrm>
            <a:off x="4572000" y="1066800"/>
            <a:ext cx="432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85800" y="304800"/>
            <a:ext cx="7772400" cy="1066800"/>
          </a:xfrm>
        </p:spPr>
        <p:txBody>
          <a:bodyPr/>
          <a:lstStyle/>
          <a:p>
            <a:r>
              <a:rPr lang="en-US" altLang="zh-CN" dirty="0" smtClean="0"/>
              <a:t>Simulations Results (2)</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33</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1266" name="Picture 2"/>
          <p:cNvPicPr>
            <a:picLocks noChangeArrowheads="1"/>
          </p:cNvPicPr>
          <p:nvPr/>
        </p:nvPicPr>
        <p:blipFill>
          <a:blip r:embed="rId2"/>
          <a:srcRect/>
          <a:stretch>
            <a:fillRect/>
          </a:stretch>
        </p:blipFill>
        <p:spPr bwMode="auto">
          <a:xfrm>
            <a:off x="99600" y="1082400"/>
            <a:ext cx="4320000" cy="2880000"/>
          </a:xfrm>
          <a:prstGeom prst="rect">
            <a:avLst/>
          </a:prstGeom>
          <a:noFill/>
          <a:ln w="9525">
            <a:noFill/>
            <a:miter lim="800000"/>
            <a:headEnd/>
            <a:tailEnd/>
          </a:ln>
        </p:spPr>
      </p:pic>
      <p:pic>
        <p:nvPicPr>
          <p:cNvPr id="11269" name="Picture 5"/>
          <p:cNvPicPr>
            <a:picLocks noChangeArrowheads="1"/>
          </p:cNvPicPr>
          <p:nvPr/>
        </p:nvPicPr>
        <p:blipFill>
          <a:blip r:embed="rId3"/>
          <a:srcRect/>
          <a:stretch>
            <a:fillRect/>
          </a:stretch>
        </p:blipFill>
        <p:spPr bwMode="auto">
          <a:xfrm>
            <a:off x="4648200" y="1158600"/>
            <a:ext cx="4320000" cy="2880000"/>
          </a:xfrm>
          <a:prstGeom prst="rect">
            <a:avLst/>
          </a:prstGeom>
          <a:noFill/>
          <a:ln w="9525">
            <a:noFill/>
            <a:miter lim="800000"/>
            <a:headEnd/>
            <a:tailEnd/>
          </a:ln>
        </p:spPr>
      </p:pic>
      <p:pic>
        <p:nvPicPr>
          <p:cNvPr id="11268" name="Picture 4"/>
          <p:cNvPicPr>
            <a:picLocks noChangeArrowheads="1"/>
          </p:cNvPicPr>
          <p:nvPr/>
        </p:nvPicPr>
        <p:blipFill>
          <a:blip r:embed="rId4"/>
          <a:srcRect/>
          <a:stretch>
            <a:fillRect/>
          </a:stretch>
        </p:blipFill>
        <p:spPr bwMode="auto">
          <a:xfrm>
            <a:off x="2362200" y="3978000"/>
            <a:ext cx="432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04800" y="1752600"/>
            <a:ext cx="8839200" cy="4572000"/>
          </a:xfrm>
        </p:spPr>
        <p:txBody>
          <a:bodyPr>
            <a:normAutofit fontScale="70000" lnSpcReduction="20000"/>
          </a:bodyPr>
          <a:lstStyle/>
          <a:p>
            <a:r>
              <a:rPr lang="en-US" altLang="zh-CN" dirty="0" smtClean="0"/>
              <a:t>The total path-loss of the multi-path channel in the Terahertz Band </a:t>
            </a:r>
          </a:p>
          <a:p>
            <a:pPr lvl="1"/>
            <a:r>
              <a:rPr lang="en-US" altLang="zh-CN" dirty="0" smtClean="0"/>
              <a:t>Increases with the </a:t>
            </a:r>
            <a:r>
              <a:rPr lang="en-US" altLang="zh-CN" dirty="0" smtClean="0">
                <a:solidFill>
                  <a:srgbClr val="17A339"/>
                </a:solidFill>
              </a:rPr>
              <a:t>transmission distance </a:t>
            </a:r>
            <a:r>
              <a:rPr lang="en-US" altLang="zh-CN" dirty="0" smtClean="0"/>
              <a:t>as well as the system </a:t>
            </a:r>
            <a:r>
              <a:rPr lang="en-US" altLang="zh-CN" dirty="0" smtClean="0">
                <a:solidFill>
                  <a:srgbClr val="17A339"/>
                </a:solidFill>
              </a:rPr>
              <a:t>frequency</a:t>
            </a:r>
            <a:endParaRPr lang="en-US" altLang="zh-CN" dirty="0" smtClean="0"/>
          </a:p>
          <a:p>
            <a:pPr lvl="1"/>
            <a:r>
              <a:rPr lang="en-US" altLang="zh-CN" dirty="0" smtClean="0"/>
              <a:t>Depends on the composition of the </a:t>
            </a:r>
            <a:r>
              <a:rPr lang="en-US" altLang="zh-CN" dirty="0" smtClean="0">
                <a:solidFill>
                  <a:srgbClr val="17A339"/>
                </a:solidFill>
              </a:rPr>
              <a:t>transmission medium </a:t>
            </a:r>
            <a:r>
              <a:rPr lang="en-US" altLang="zh-CN" dirty="0" smtClean="0"/>
              <a:t>and the properties of the reflected </a:t>
            </a:r>
            <a:r>
              <a:rPr lang="en-US" altLang="zh-CN" dirty="0" smtClean="0">
                <a:solidFill>
                  <a:srgbClr val="17A339"/>
                </a:solidFill>
              </a:rPr>
              <a:t>rough surfaces</a:t>
            </a:r>
          </a:p>
          <a:p>
            <a:pPr lvl="1"/>
            <a:endParaRPr lang="en-US" altLang="zh-CN" dirty="0" smtClean="0">
              <a:solidFill>
                <a:srgbClr val="17A339"/>
              </a:solidFill>
            </a:endParaRPr>
          </a:p>
          <a:p>
            <a:r>
              <a:rPr lang="en-US" altLang="zh-CN" dirty="0" smtClean="0"/>
              <a:t>For </a:t>
            </a:r>
            <a:r>
              <a:rPr lang="en-US" altLang="zh-CN" dirty="0" smtClean="0">
                <a:solidFill>
                  <a:srgbClr val="17A339"/>
                </a:solidFill>
              </a:rPr>
              <a:t>short</a:t>
            </a:r>
            <a:r>
              <a:rPr lang="en-US" altLang="zh-CN" dirty="0" smtClean="0"/>
              <a:t> transmission distances (below one meter)</a:t>
            </a:r>
          </a:p>
          <a:p>
            <a:pPr lvl="1"/>
            <a:r>
              <a:rPr lang="en-US" altLang="zh-CN" dirty="0" smtClean="0"/>
              <a:t>Terahertz Band channel behaves as a </a:t>
            </a:r>
            <a:r>
              <a:rPr lang="en-US" altLang="zh-CN" dirty="0" smtClean="0">
                <a:solidFill>
                  <a:srgbClr val="17A339"/>
                </a:solidFill>
              </a:rPr>
              <a:t>single transmission window</a:t>
            </a:r>
            <a:r>
              <a:rPr lang="en-US" altLang="zh-CN" dirty="0" smtClean="0"/>
              <a:t> almost 10-THz wide</a:t>
            </a:r>
          </a:p>
          <a:p>
            <a:pPr lvl="1"/>
            <a:r>
              <a:rPr lang="en-US" altLang="zh-CN" dirty="0" smtClean="0">
                <a:solidFill>
                  <a:srgbClr val="17A339"/>
                </a:solidFill>
              </a:rPr>
              <a:t>Multi-path fading</a:t>
            </a:r>
            <a:r>
              <a:rPr lang="en-US" altLang="zh-CN" dirty="0" smtClean="0"/>
              <a:t> plays an important role</a:t>
            </a:r>
          </a:p>
          <a:p>
            <a:pPr lvl="1"/>
            <a:endParaRPr lang="en-US" altLang="zh-CN" dirty="0" smtClean="0"/>
          </a:p>
          <a:p>
            <a:r>
              <a:rPr lang="en-US" altLang="zh-CN" dirty="0" smtClean="0"/>
              <a:t>With </a:t>
            </a:r>
            <a:r>
              <a:rPr lang="en-US" altLang="zh-CN" dirty="0" smtClean="0">
                <a:solidFill>
                  <a:srgbClr val="17A339"/>
                </a:solidFill>
              </a:rPr>
              <a:t>increasing</a:t>
            </a:r>
            <a:r>
              <a:rPr lang="en-US" altLang="zh-CN" dirty="0" smtClean="0"/>
              <a:t> transmission distance (larger than one meter) </a:t>
            </a:r>
          </a:p>
          <a:p>
            <a:pPr lvl="1"/>
            <a:r>
              <a:rPr lang="en-US" altLang="zh-CN" dirty="0" smtClean="0"/>
              <a:t>The impact of </a:t>
            </a:r>
            <a:r>
              <a:rPr lang="en-US" altLang="zh-CN" dirty="0" smtClean="0">
                <a:solidFill>
                  <a:srgbClr val="17A339"/>
                </a:solidFill>
              </a:rPr>
              <a:t>scattered rays </a:t>
            </a:r>
            <a:r>
              <a:rPr lang="en-US" altLang="zh-CN" dirty="0" smtClean="0"/>
              <a:t>diminishes</a:t>
            </a:r>
          </a:p>
          <a:p>
            <a:pPr lvl="1"/>
            <a:r>
              <a:rPr lang="en-US" altLang="zh-CN" dirty="0" smtClean="0">
                <a:solidFill>
                  <a:srgbClr val="17A339"/>
                </a:solidFill>
              </a:rPr>
              <a:t>Molecular absorption </a:t>
            </a:r>
            <a:r>
              <a:rPr lang="en-US" altLang="zh-CN" dirty="0" smtClean="0"/>
              <a:t>limits the Terahertz Band channel to a set of </a:t>
            </a:r>
            <a:r>
              <a:rPr lang="en-US" altLang="zh-CN" dirty="0" smtClean="0">
                <a:solidFill>
                  <a:srgbClr val="17A339"/>
                </a:solidFill>
              </a:rPr>
              <a:t>multi-GHz-wide windows</a:t>
            </a:r>
            <a:endParaRPr lang="en-US" altLang="zh-CN" dirty="0" smtClean="0"/>
          </a:p>
          <a:p>
            <a:endParaRPr lang="zh-CN" altLang="en-US" dirty="0"/>
          </a:p>
        </p:txBody>
      </p:sp>
      <p:sp>
        <p:nvSpPr>
          <p:cNvPr id="3" name="标题 2"/>
          <p:cNvSpPr>
            <a:spLocks noGrp="1"/>
          </p:cNvSpPr>
          <p:nvPr>
            <p:ph type="title"/>
          </p:nvPr>
        </p:nvSpPr>
        <p:spPr>
          <a:xfrm>
            <a:off x="76200" y="533400"/>
            <a:ext cx="8991600" cy="1066800"/>
          </a:xfrm>
        </p:spPr>
        <p:txBody>
          <a:bodyPr/>
          <a:lstStyle/>
          <a:p>
            <a:r>
              <a:rPr lang="en-US" altLang="zh-CN" dirty="0" smtClean="0"/>
              <a:t>Terahertz Band Multi-path Channel Properties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solidFill>
                  <a:schemeClr val="bg1">
                    <a:lumMod val="65000"/>
                  </a:schemeClr>
                </a:solidFill>
              </a:rPr>
              <a:t>Free Space Propagation Model</a:t>
            </a:r>
          </a:p>
          <a:p>
            <a:r>
              <a:rPr lang="en-US" altLang="zh-CN" dirty="0" smtClean="0">
                <a:solidFill>
                  <a:schemeClr val="bg1">
                    <a:lumMod val="65000"/>
                  </a:schemeClr>
                </a:solidFill>
              </a:rPr>
              <a:t>Specular Scattering Model</a:t>
            </a:r>
          </a:p>
          <a:p>
            <a:r>
              <a:rPr lang="en-US" altLang="zh-CN" dirty="0" smtClean="0">
                <a:solidFill>
                  <a:schemeClr val="bg1">
                    <a:lumMod val="65000"/>
                  </a:schemeClr>
                </a:solidFill>
              </a:rPr>
              <a:t>Statistical Multi-path Channel Model</a:t>
            </a:r>
          </a:p>
          <a:p>
            <a:r>
              <a:rPr lang="en-US" altLang="zh-CN" dirty="0" smtClean="0"/>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35</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 xmlns:p14="http://schemas.microsoft.com/office/powerpoint/2010/main" val="2168017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1676400"/>
            <a:ext cx="8229600" cy="4648200"/>
          </a:xfrm>
        </p:spPr>
        <p:txBody>
          <a:bodyPr>
            <a:normAutofit fontScale="70000" lnSpcReduction="20000"/>
          </a:bodyPr>
          <a:lstStyle/>
          <a:p>
            <a:r>
              <a:rPr lang="en-US" altLang="zh-CN" dirty="0" smtClean="0"/>
              <a:t>The proposed multi-path channel model captures</a:t>
            </a:r>
          </a:p>
          <a:p>
            <a:pPr lvl="1"/>
            <a:r>
              <a:rPr lang="en-US" altLang="zh-CN" dirty="0" smtClean="0">
                <a:solidFill>
                  <a:srgbClr val="17A339"/>
                </a:solidFill>
              </a:rPr>
              <a:t>Spreading loss </a:t>
            </a:r>
            <a:r>
              <a:rPr lang="en-US" altLang="zh-CN" dirty="0" smtClean="0"/>
              <a:t>and </a:t>
            </a:r>
            <a:r>
              <a:rPr lang="en-US" altLang="zh-CN" dirty="0" smtClean="0">
                <a:solidFill>
                  <a:srgbClr val="17A339"/>
                </a:solidFill>
              </a:rPr>
              <a:t>molecular absorption loss </a:t>
            </a:r>
            <a:r>
              <a:rPr lang="en-US" altLang="zh-CN" dirty="0" smtClean="0"/>
              <a:t>in free space propagation, by means of </a:t>
            </a:r>
            <a:r>
              <a:rPr lang="en-US" altLang="zh-CN" dirty="0" err="1" smtClean="0"/>
              <a:t>radiative</a:t>
            </a:r>
            <a:r>
              <a:rPr lang="en-US" altLang="zh-CN" dirty="0" smtClean="0"/>
              <a:t> transfer theory</a:t>
            </a:r>
          </a:p>
          <a:p>
            <a:pPr lvl="1"/>
            <a:r>
              <a:rPr lang="en-US" altLang="zh-CN" dirty="0" smtClean="0">
                <a:solidFill>
                  <a:srgbClr val="17A339"/>
                </a:solidFill>
              </a:rPr>
              <a:t>Reflection loss </a:t>
            </a:r>
            <a:r>
              <a:rPr lang="en-US" altLang="zh-CN" dirty="0" smtClean="0"/>
              <a:t>due to scattering in rough surfaces, by means of Kirchhoff theory</a:t>
            </a:r>
          </a:p>
          <a:p>
            <a:pPr lvl="1"/>
            <a:r>
              <a:rPr lang="en-US" altLang="zh-CN" dirty="0" smtClean="0">
                <a:solidFill>
                  <a:srgbClr val="17A339"/>
                </a:solidFill>
              </a:rPr>
              <a:t>Multi-path fading loss </a:t>
            </a:r>
            <a:r>
              <a:rPr lang="en-US" altLang="zh-CN" dirty="0" smtClean="0"/>
              <a:t>due to stochastically distributed scatters</a:t>
            </a:r>
          </a:p>
          <a:p>
            <a:pPr lvl="1"/>
            <a:endParaRPr lang="en-US" altLang="zh-CN" dirty="0" smtClean="0"/>
          </a:p>
          <a:p>
            <a:r>
              <a:rPr lang="en-US" altLang="zh-CN" dirty="0" smtClean="0"/>
              <a:t>The model is </a:t>
            </a:r>
            <a:r>
              <a:rPr lang="en-US" altLang="zh-CN" dirty="0" smtClean="0">
                <a:solidFill>
                  <a:srgbClr val="17A339"/>
                </a:solidFill>
              </a:rPr>
              <a:t>adaptive</a:t>
            </a:r>
            <a:r>
              <a:rPr lang="en-US" altLang="zh-CN" dirty="0" smtClean="0"/>
              <a:t> for stochastically varying scenarios and generic for the </a:t>
            </a:r>
            <a:r>
              <a:rPr lang="en-US" altLang="zh-CN" dirty="0" smtClean="0">
                <a:solidFill>
                  <a:srgbClr val="17A339"/>
                </a:solidFill>
              </a:rPr>
              <a:t>entire Terahertz Band </a:t>
            </a:r>
            <a:r>
              <a:rPr lang="en-US" altLang="zh-CN" dirty="0" smtClean="0"/>
              <a:t>(0.1 – 10 THz) </a:t>
            </a:r>
          </a:p>
          <a:p>
            <a:pPr lvl="1"/>
            <a:r>
              <a:rPr lang="en-US" altLang="zh-CN" dirty="0" smtClean="0"/>
              <a:t>The simulation is conducted over (0.1 – 1 THz) due to the lack of physical characterization for the materials at beyond frequencies</a:t>
            </a:r>
          </a:p>
          <a:p>
            <a:pPr lvl="1"/>
            <a:endParaRPr lang="en-US" altLang="zh-CN" dirty="0" smtClean="0"/>
          </a:p>
          <a:p>
            <a:r>
              <a:rPr lang="en-US" altLang="zh-CN" dirty="0" smtClean="0"/>
              <a:t>The distance-dependent channel behavior requires the development of </a:t>
            </a:r>
            <a:r>
              <a:rPr lang="en-US" altLang="zh-CN" dirty="0" smtClean="0">
                <a:solidFill>
                  <a:srgbClr val="17A339"/>
                </a:solidFill>
              </a:rPr>
              <a:t>dynamic distance-adaptive solutions </a:t>
            </a:r>
            <a:r>
              <a:rPr lang="en-US" altLang="zh-CN" dirty="0" smtClean="0"/>
              <a:t>for Terahertz Band communication networks</a:t>
            </a:r>
            <a:endParaRPr lang="zh-CN" altLang="en-US" dirty="0"/>
          </a:p>
        </p:txBody>
      </p:sp>
      <p:sp>
        <p:nvSpPr>
          <p:cNvPr id="3" name="标题 2"/>
          <p:cNvSpPr>
            <a:spLocks noGrp="1"/>
          </p:cNvSpPr>
          <p:nvPr>
            <p:ph type="title"/>
          </p:nvPr>
        </p:nvSpPr>
        <p:spPr/>
        <p:txBody>
          <a:bodyPr/>
          <a:lstStyle/>
          <a:p>
            <a:r>
              <a:rPr lang="en-US" altLang="zh-CN" dirty="0" smtClean="0"/>
              <a:t>Conclusions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22313" y="1676400"/>
            <a:ext cx="7772400" cy="1500187"/>
          </a:xfrm>
        </p:spPr>
        <p:txBody>
          <a:bodyPr/>
          <a:lstStyle/>
          <a:p>
            <a:pPr algn="ctr"/>
            <a:r>
              <a:rPr lang="en-US" sz="5400" dirty="0" smtClean="0"/>
              <a:t>Thank You!</a:t>
            </a:r>
            <a:endParaRPr lang="en-US" sz="5400"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smtClean="0"/>
              <a:t>Slide </a:t>
            </a:r>
            <a:fld id="{858AB55E-F937-B947-BF7F-962C2495EBEF}" type="slidenum">
              <a:rPr lang="en-US" smtClean="0"/>
              <a:pPr/>
              <a:t>37</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
        <p:nvSpPr>
          <p:cNvPr id="9" name="Text Placeholder 7"/>
          <p:cNvSpPr txBox="1">
            <a:spLocks/>
          </p:cNvSpPr>
          <p:nvPr/>
        </p:nvSpPr>
        <p:spPr bwMode="auto">
          <a:xfrm>
            <a:off x="381000" y="3657600"/>
            <a:ext cx="8458200" cy="2590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lvl="0">
              <a:spcBef>
                <a:spcPct val="20000"/>
              </a:spcBef>
              <a:defRPr/>
            </a:pPr>
            <a:r>
              <a:rPr lang="en-US" sz="2000" kern="0" dirty="0" smtClean="0">
                <a:latin typeface="+mn-lt"/>
              </a:rPr>
              <a:t>Chong Han – </a:t>
            </a:r>
            <a:r>
              <a:rPr lang="en-US" sz="2000" kern="0" dirty="0" smtClean="0">
                <a:solidFill>
                  <a:srgbClr val="17A339"/>
                </a:solidFill>
                <a:latin typeface="+mn-lt"/>
              </a:rPr>
              <a:t>chong.han@ece.gatech.edu</a:t>
            </a:r>
          </a:p>
          <a:p>
            <a:pPr marL="0" marR="0" lvl="0" indent="0"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err="1" smtClean="0">
                <a:ln>
                  <a:noFill/>
                </a:ln>
                <a:solidFill>
                  <a:schemeClr val="tx1"/>
                </a:solidFill>
                <a:effectLst/>
                <a:uLnTx/>
                <a:uFillTx/>
                <a:latin typeface="+mn-lt"/>
                <a:ea typeface="+mn-ea"/>
                <a:cs typeface="+mn-cs"/>
              </a:rPr>
              <a:t>Josep</a:t>
            </a:r>
            <a:r>
              <a:rPr kumimoji="0" lang="en-US" sz="2000" b="0" i="0" u="none" strike="noStrike" kern="0" cap="none" spc="0" normalizeH="0" noProof="0" dirty="0" smtClean="0">
                <a:ln>
                  <a:noFill/>
                </a:ln>
                <a:solidFill>
                  <a:schemeClr val="tx1"/>
                </a:solidFill>
                <a:effectLst/>
                <a:uLnTx/>
                <a:uFillTx/>
                <a:latin typeface="+mn-lt"/>
                <a:ea typeface="+mn-ea"/>
                <a:cs typeface="+mn-cs"/>
              </a:rPr>
              <a:t> Miquel Jornet – </a:t>
            </a:r>
            <a:r>
              <a:rPr kumimoji="0" lang="en-US" sz="2000" b="0" i="0" u="none" strike="noStrike" kern="0" cap="none" spc="0" normalizeH="0" noProof="0" dirty="0" smtClean="0">
                <a:ln>
                  <a:noFill/>
                </a:ln>
                <a:solidFill>
                  <a:srgbClr val="00B050"/>
                </a:solidFill>
                <a:effectLst/>
                <a:uLnTx/>
                <a:uFillTx/>
                <a:latin typeface="+mn-lt"/>
                <a:ea typeface="+mn-ea"/>
                <a:cs typeface="+mn-cs"/>
              </a:rPr>
              <a:t>jmjornet@ece.gatech.edu</a:t>
            </a:r>
          </a:p>
          <a:p>
            <a:pPr marL="0" marR="0" lvl="0" indent="0" defTabSz="914400" rtl="0" eaLnBrk="0" fontAlgn="base" latinLnBrk="0" hangingPunct="0">
              <a:lnSpc>
                <a:spcPct val="100000"/>
              </a:lnSpc>
              <a:spcBef>
                <a:spcPct val="20000"/>
              </a:spcBef>
              <a:spcAft>
                <a:spcPct val="0"/>
              </a:spcAft>
              <a:buClrTx/>
              <a:buSzTx/>
              <a:buFontTx/>
              <a:buNone/>
              <a:tabLst/>
              <a:defRPr/>
            </a:pPr>
            <a:r>
              <a:rPr lang="en-US" sz="2000" kern="0" noProof="0" dirty="0" smtClean="0">
                <a:latin typeface="+mn-lt"/>
              </a:rPr>
              <a:t>Prof. Ian F. Akyildiz – </a:t>
            </a:r>
            <a:r>
              <a:rPr lang="en-US" sz="2000" kern="0" noProof="0" dirty="0" smtClean="0">
                <a:solidFill>
                  <a:srgbClr val="00B050"/>
                </a:solidFill>
                <a:latin typeface="+mn-lt"/>
              </a:rPr>
              <a:t>ian@ece.gatech.edu</a:t>
            </a: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dirty="0" smtClean="0">
              <a:ln>
                <a:noFill/>
              </a:ln>
              <a:solidFill>
                <a:schemeClr val="tx1"/>
              </a:solidFill>
              <a:effectLst/>
              <a:uLnTx/>
              <a:uFillTx/>
              <a:latin typeface="+mn-lt"/>
              <a:ea typeface="+mn-ea"/>
              <a:cs typeface="+mn-cs"/>
            </a:endParaRPr>
          </a:p>
          <a:p>
            <a:pPr lvl="0">
              <a:spcBef>
                <a:spcPct val="20000"/>
              </a:spcBef>
            </a:pPr>
            <a:r>
              <a:rPr lang="en-US" sz="2000" kern="0" noProof="0" dirty="0" smtClean="0">
                <a:latin typeface="+mn-lt"/>
              </a:rPr>
              <a:t>Broadband Wireless</a:t>
            </a:r>
            <a:r>
              <a:rPr lang="en-US" sz="2000" kern="0" dirty="0" smtClean="0">
                <a:latin typeface="+mn-lt"/>
              </a:rPr>
              <a:t> Networking Laboratory @ Georgia Tech </a:t>
            </a:r>
            <a:r>
              <a:rPr lang="en-US" sz="2000" kern="0" dirty="0" smtClean="0">
                <a:solidFill>
                  <a:srgbClr val="00B050"/>
                </a:solidFill>
                <a:latin typeface="+mn-lt"/>
              </a:rPr>
              <a:t>www.ece.gatech.edu/research/labs/bwn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62000" y="1981200"/>
            <a:ext cx="3276600" cy="3886200"/>
          </a:xfrm>
        </p:spPr>
        <p:txBody>
          <a:bodyPr>
            <a:normAutofit fontScale="85000" lnSpcReduction="10000"/>
          </a:bodyPr>
          <a:lstStyle/>
          <a:p>
            <a:r>
              <a:rPr lang="en-US" altLang="zh-CN" dirty="0" smtClean="0"/>
              <a:t>Ultra-high-speed </a:t>
            </a:r>
            <a:r>
              <a:rPr lang="en-US" altLang="zh-CN" dirty="0" smtClean="0">
                <a:solidFill>
                  <a:srgbClr val="17A339"/>
                </a:solidFill>
              </a:rPr>
              <a:t>cellular networks</a:t>
            </a:r>
          </a:p>
          <a:p>
            <a:pPr lvl="1"/>
            <a:r>
              <a:rPr lang="en-US" altLang="zh-CN" dirty="0" smtClean="0"/>
              <a:t>Terahertz Band communication can be used in future </a:t>
            </a:r>
            <a:r>
              <a:rPr lang="en-US" altLang="zh-CN" i="1" dirty="0" smtClean="0">
                <a:solidFill>
                  <a:srgbClr val="17A339"/>
                </a:solidFill>
              </a:rPr>
              <a:t>small-cell systems</a:t>
            </a:r>
            <a:r>
              <a:rPr lang="en-US" altLang="zh-CN" i="1" dirty="0" smtClean="0"/>
              <a:t>, </a:t>
            </a:r>
            <a:r>
              <a:rPr lang="en-US" altLang="zh-CN" dirty="0" smtClean="0"/>
              <a:t>i.e., as a part of hierarchical cellular networks</a:t>
            </a:r>
          </a:p>
        </p:txBody>
      </p:sp>
      <p:sp>
        <p:nvSpPr>
          <p:cNvPr id="3" name="标题 2"/>
          <p:cNvSpPr>
            <a:spLocks noGrp="1"/>
          </p:cNvSpPr>
          <p:nvPr>
            <p:ph type="title"/>
          </p:nvPr>
        </p:nvSpPr>
        <p:spPr>
          <a:xfrm>
            <a:off x="304800" y="685800"/>
            <a:ext cx="8458200" cy="1066800"/>
          </a:xfrm>
        </p:spPr>
        <p:txBody>
          <a:bodyPr/>
          <a:lstStyle/>
          <a:p>
            <a:r>
              <a:rPr lang="en-US" altLang="zh-CN" sz="3200" dirty="0" smtClean="0"/>
              <a:t>Terahertz Band Communication Applications</a:t>
            </a:r>
            <a:br>
              <a:rPr lang="en-US" altLang="zh-CN" sz="3200" dirty="0" smtClean="0"/>
            </a:br>
            <a:r>
              <a:rPr lang="en-US" altLang="zh-CN" sz="3200" dirty="0" smtClean="0"/>
              <a:t>in the Macroscale (1)</a:t>
            </a:r>
            <a:endParaRPr lang="zh-CN" altLang="en-US" sz="3200"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14690" name="Picture 2"/>
          <p:cNvPicPr>
            <a:picLocks noChangeAspect="1" noChangeArrowheads="1"/>
          </p:cNvPicPr>
          <p:nvPr/>
        </p:nvPicPr>
        <p:blipFill>
          <a:blip r:embed="rId3"/>
          <a:srcRect/>
          <a:stretch>
            <a:fillRect/>
          </a:stretch>
        </p:blipFill>
        <p:spPr bwMode="auto">
          <a:xfrm>
            <a:off x="3914775" y="1828800"/>
            <a:ext cx="5229225"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38200" y="2133600"/>
            <a:ext cx="3505200" cy="3886200"/>
          </a:xfrm>
        </p:spPr>
        <p:txBody>
          <a:bodyPr>
            <a:normAutofit fontScale="85000" lnSpcReduction="20000"/>
          </a:bodyPr>
          <a:lstStyle/>
          <a:p>
            <a:r>
              <a:rPr lang="en-US" altLang="zh-CN" dirty="0" smtClean="0"/>
              <a:t>Terabit/second (</a:t>
            </a:r>
            <a:r>
              <a:rPr lang="en-US" altLang="zh-CN" dirty="0" err="1" smtClean="0"/>
              <a:t>Tbps</a:t>
            </a:r>
            <a:r>
              <a:rPr lang="en-US" altLang="zh-CN" dirty="0" smtClean="0"/>
              <a:t>) short-range </a:t>
            </a:r>
            <a:r>
              <a:rPr lang="en-US" altLang="zh-CN" dirty="0" smtClean="0">
                <a:solidFill>
                  <a:srgbClr val="17A339"/>
                </a:solidFill>
              </a:rPr>
              <a:t>interconnected devices </a:t>
            </a:r>
          </a:p>
          <a:p>
            <a:pPr lvl="1"/>
            <a:r>
              <a:rPr lang="en-US" altLang="zh-CN" dirty="0" smtClean="0"/>
              <a:t>Tbps links among devices in close proximity are possible with Terahertz Band communication (e.g., </a:t>
            </a:r>
            <a:r>
              <a:rPr lang="en-US" altLang="zh-CN" dirty="0" smtClean="0">
                <a:solidFill>
                  <a:srgbClr val="17A339"/>
                </a:solidFill>
              </a:rPr>
              <a:t>multimedia kiosks</a:t>
            </a:r>
            <a:r>
              <a:rPr lang="en-US" altLang="zh-CN" dirty="0" smtClean="0"/>
              <a:t>).</a:t>
            </a:r>
          </a:p>
        </p:txBody>
      </p:sp>
      <p:sp>
        <p:nvSpPr>
          <p:cNvPr id="3" name="标题 2"/>
          <p:cNvSpPr>
            <a:spLocks noGrp="1"/>
          </p:cNvSpPr>
          <p:nvPr>
            <p:ph type="title"/>
          </p:nvPr>
        </p:nvSpPr>
        <p:spPr>
          <a:xfrm>
            <a:off x="304800" y="685800"/>
            <a:ext cx="8458200" cy="1066800"/>
          </a:xfrm>
        </p:spPr>
        <p:txBody>
          <a:bodyPr/>
          <a:lstStyle/>
          <a:p>
            <a:r>
              <a:rPr lang="en-US" altLang="zh-CN" sz="3200" dirty="0" smtClean="0">
                <a:solidFill>
                  <a:srgbClr val="000000"/>
                </a:solidFill>
              </a:rPr>
              <a:t>Terahertz Band Communication Applications</a:t>
            </a:r>
            <a:br>
              <a:rPr lang="en-US" altLang="zh-CN" sz="3200" dirty="0" smtClean="0">
                <a:solidFill>
                  <a:srgbClr val="000000"/>
                </a:solidFill>
              </a:rPr>
            </a:br>
            <a:r>
              <a:rPr lang="en-US" altLang="zh-CN" sz="3200" dirty="0" smtClean="0">
                <a:solidFill>
                  <a:srgbClr val="000000"/>
                </a:solidFill>
              </a:rPr>
              <a:t>in the Macroscale (2)</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5</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027" name="Picture 3"/>
          <p:cNvPicPr>
            <a:picLocks noChangeAspect="1" noChangeArrowheads="1"/>
          </p:cNvPicPr>
          <p:nvPr/>
        </p:nvPicPr>
        <p:blipFill>
          <a:blip r:embed="rId2"/>
          <a:srcRect/>
          <a:stretch>
            <a:fillRect/>
          </a:stretch>
        </p:blipFill>
        <p:spPr bwMode="auto">
          <a:xfrm>
            <a:off x="4343400" y="2133600"/>
            <a:ext cx="4839509"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1981200"/>
            <a:ext cx="3962400" cy="4114800"/>
          </a:xfrm>
        </p:spPr>
        <p:txBody>
          <a:bodyPr>
            <a:normAutofit fontScale="85000" lnSpcReduction="10000"/>
          </a:bodyPr>
          <a:lstStyle/>
          <a:p>
            <a:r>
              <a:rPr lang="en-US" altLang="zh-CN" dirty="0" smtClean="0">
                <a:solidFill>
                  <a:srgbClr val="17A339"/>
                </a:solidFill>
              </a:rPr>
              <a:t>Nanoscale</a:t>
            </a:r>
            <a:r>
              <a:rPr lang="en-US" altLang="zh-CN" dirty="0" smtClean="0"/>
              <a:t> machine communication and networks</a:t>
            </a:r>
            <a:endParaRPr lang="en-US" altLang="zh-CN" dirty="0" smtClean="0">
              <a:solidFill>
                <a:srgbClr val="17A339"/>
              </a:solidFill>
            </a:endParaRPr>
          </a:p>
          <a:p>
            <a:pPr lvl="1"/>
            <a:r>
              <a:rPr lang="en-US" altLang="zh-CN" dirty="0" smtClean="0"/>
              <a:t>The state of the art in nanoscale antennas and transceiver design points to the </a:t>
            </a:r>
            <a:r>
              <a:rPr lang="en-US" altLang="zh-CN" dirty="0" smtClean="0">
                <a:solidFill>
                  <a:srgbClr val="17A339"/>
                </a:solidFill>
              </a:rPr>
              <a:t>Terahertz Band </a:t>
            </a:r>
            <a:r>
              <a:rPr lang="en-US" altLang="zh-CN" dirty="0" smtClean="0"/>
              <a:t>as the frequency range for nano-machines communication</a:t>
            </a:r>
          </a:p>
        </p:txBody>
      </p:sp>
      <p:sp>
        <p:nvSpPr>
          <p:cNvPr id="3" name="标题 2"/>
          <p:cNvSpPr>
            <a:spLocks noGrp="1"/>
          </p:cNvSpPr>
          <p:nvPr>
            <p:ph type="title"/>
          </p:nvPr>
        </p:nvSpPr>
        <p:spPr>
          <a:xfrm>
            <a:off x="304800" y="685800"/>
            <a:ext cx="8458200" cy="1066800"/>
          </a:xfrm>
        </p:spPr>
        <p:txBody>
          <a:bodyPr/>
          <a:lstStyle/>
          <a:p>
            <a:r>
              <a:rPr lang="en-US" altLang="zh-CN" sz="3200" dirty="0" smtClean="0">
                <a:solidFill>
                  <a:srgbClr val="000000"/>
                </a:solidFill>
              </a:rPr>
              <a:t>Terahertz Band Communication Applications</a:t>
            </a:r>
            <a:br>
              <a:rPr lang="en-US" altLang="zh-CN" sz="3200" dirty="0" smtClean="0">
                <a:solidFill>
                  <a:srgbClr val="000000"/>
                </a:solidFill>
              </a:rPr>
            </a:br>
            <a:r>
              <a:rPr lang="en-US" altLang="zh-CN" sz="3200" dirty="0" smtClean="0">
                <a:solidFill>
                  <a:srgbClr val="000000"/>
                </a:solidFill>
              </a:rPr>
              <a:t>in the Nanoscale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16738" name="Picture 2"/>
          <p:cNvPicPr>
            <a:picLocks noChangeAspect="1" noChangeArrowheads="1"/>
          </p:cNvPicPr>
          <p:nvPr/>
        </p:nvPicPr>
        <p:blipFill>
          <a:blip r:embed="rId3"/>
          <a:srcRect/>
          <a:stretch>
            <a:fillRect/>
          </a:stretch>
        </p:blipFill>
        <p:spPr bwMode="auto">
          <a:xfrm>
            <a:off x="4572000" y="1981200"/>
            <a:ext cx="4400550" cy="3292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2400" y="1905000"/>
            <a:ext cx="9144000" cy="4648200"/>
          </a:xfrm>
        </p:spPr>
        <p:txBody>
          <a:bodyPr>
            <a:normAutofit fontScale="77500" lnSpcReduction="20000"/>
          </a:bodyPr>
          <a:lstStyle/>
          <a:p>
            <a:r>
              <a:rPr lang="en-US" altLang="zh-CN" dirty="0" smtClean="0"/>
              <a:t>Multi-path is present in many scenarios</a:t>
            </a:r>
          </a:p>
          <a:p>
            <a:pPr lvl="1"/>
            <a:r>
              <a:rPr lang="en-US" altLang="zh-CN" dirty="0" smtClean="0"/>
              <a:t>both in </a:t>
            </a:r>
            <a:r>
              <a:rPr lang="en-US" altLang="zh-CN" dirty="0" smtClean="0">
                <a:solidFill>
                  <a:srgbClr val="17A339"/>
                </a:solidFill>
              </a:rPr>
              <a:t>classical networking </a:t>
            </a:r>
            <a:r>
              <a:rPr lang="en-US" altLang="zh-CN" dirty="0" smtClean="0"/>
              <a:t>scenarios, such as in small cell systems, as well as novel networking paradigms at the </a:t>
            </a:r>
            <a:r>
              <a:rPr lang="en-US" altLang="zh-CN" dirty="0" smtClean="0">
                <a:solidFill>
                  <a:srgbClr val="17A339"/>
                </a:solidFill>
              </a:rPr>
              <a:t>nanoscale</a:t>
            </a:r>
          </a:p>
          <a:p>
            <a:pPr lvl="1"/>
            <a:endParaRPr lang="en-US" altLang="zh-CN" dirty="0" smtClean="0"/>
          </a:p>
          <a:p>
            <a:r>
              <a:rPr lang="en-US" altLang="zh-CN" dirty="0" smtClean="0"/>
              <a:t>High-directivity/gain antennas (e.g., 35 </a:t>
            </a:r>
            <a:r>
              <a:rPr lang="en-US" altLang="zh-CN" dirty="0" err="1" smtClean="0"/>
              <a:t>dBi</a:t>
            </a:r>
            <a:r>
              <a:rPr lang="en-US" altLang="zh-CN" dirty="0" smtClean="0"/>
              <a:t>) are advocated </a:t>
            </a:r>
          </a:p>
          <a:p>
            <a:pPr lvl="1"/>
            <a:r>
              <a:rPr lang="en-US" altLang="zh-CN" dirty="0" smtClean="0"/>
              <a:t>Combat the channel impairments</a:t>
            </a:r>
          </a:p>
          <a:p>
            <a:pPr lvl="1"/>
            <a:r>
              <a:rPr lang="en-US" altLang="zh-CN" dirty="0" smtClean="0"/>
              <a:t>Infeasible for mobile devices</a:t>
            </a:r>
          </a:p>
          <a:p>
            <a:pPr lvl="1"/>
            <a:r>
              <a:rPr lang="en-US" altLang="zh-CN" dirty="0" smtClean="0"/>
              <a:t>Impossible for </a:t>
            </a:r>
            <a:r>
              <a:rPr lang="en-US" altLang="zh-CN" dirty="0" err="1" smtClean="0"/>
              <a:t>nano</a:t>
            </a:r>
            <a:r>
              <a:rPr lang="en-US" altLang="zh-CN" dirty="0" smtClean="0"/>
              <a:t>-antennas</a:t>
            </a:r>
          </a:p>
          <a:p>
            <a:pPr lvl="1"/>
            <a:r>
              <a:rPr lang="en-US" altLang="zh-CN" dirty="0" smtClean="0"/>
              <a:t>Multi-path can be beneficial for short-range communication</a:t>
            </a:r>
          </a:p>
          <a:p>
            <a:pPr lvl="1"/>
            <a:endParaRPr lang="en-US" altLang="zh-CN" dirty="0" smtClean="0"/>
          </a:p>
          <a:p>
            <a:pPr>
              <a:buFont typeface="Wingdings"/>
              <a:buChar char="à"/>
            </a:pPr>
            <a:r>
              <a:rPr lang="en-US" altLang="zh-CN" dirty="0" smtClean="0">
                <a:sym typeface="Wingdings" pitchFamily="2" charset="2"/>
              </a:rPr>
              <a:t>We need </a:t>
            </a:r>
            <a:r>
              <a:rPr lang="en-US" altLang="zh-CN" dirty="0" smtClean="0">
                <a:solidFill>
                  <a:srgbClr val="17A339"/>
                </a:solidFill>
                <a:sym typeface="Wingdings" pitchFamily="2" charset="2"/>
              </a:rPr>
              <a:t>generic multi-path channel model for </a:t>
            </a:r>
          </a:p>
          <a:p>
            <a:pPr lvl="1">
              <a:buNone/>
            </a:pPr>
            <a:r>
              <a:rPr lang="en-US" altLang="zh-CN" dirty="0" smtClean="0">
                <a:solidFill>
                  <a:srgbClr val="17A339"/>
                </a:solidFill>
                <a:sym typeface="Wingdings" pitchFamily="2" charset="2"/>
              </a:rPr>
              <a:t>Terahertz Band</a:t>
            </a:r>
            <a:endParaRPr lang="en-US" altLang="zh-CN" dirty="0" smtClean="0">
              <a:solidFill>
                <a:srgbClr val="17A339"/>
              </a:solidFill>
            </a:endParaRPr>
          </a:p>
          <a:p>
            <a:pPr lvl="1"/>
            <a:endParaRPr lang="en-US" altLang="zh-CN" dirty="0" smtClean="0"/>
          </a:p>
          <a:p>
            <a:pPr lvl="1"/>
            <a:endParaRPr lang="en-US" altLang="zh-CN" dirty="0" smtClean="0"/>
          </a:p>
          <a:p>
            <a:endParaRPr lang="zh-CN" altLang="en-US" dirty="0"/>
          </a:p>
        </p:txBody>
      </p:sp>
      <p:sp>
        <p:nvSpPr>
          <p:cNvPr id="3" name="标题 2"/>
          <p:cNvSpPr>
            <a:spLocks noGrp="1"/>
          </p:cNvSpPr>
          <p:nvPr>
            <p:ph type="title"/>
          </p:nvPr>
        </p:nvSpPr>
        <p:spPr/>
        <p:txBody>
          <a:bodyPr/>
          <a:lstStyle/>
          <a:p>
            <a:r>
              <a:rPr lang="en-US" altLang="zh-CN" dirty="0" smtClean="0"/>
              <a:t>EM Wave Transmission Scheme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7</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t>Related Work</a:t>
            </a:r>
          </a:p>
          <a:p>
            <a:r>
              <a:rPr lang="en-US" altLang="zh-CN" dirty="0" smtClean="0">
                <a:solidFill>
                  <a:schemeClr val="bg1">
                    <a:lumMod val="65000"/>
                  </a:schemeClr>
                </a:solidFill>
              </a:rPr>
              <a:t>Free Space Propagation Model</a:t>
            </a:r>
          </a:p>
          <a:p>
            <a:r>
              <a:rPr lang="en-US" altLang="zh-CN" dirty="0" smtClean="0">
                <a:solidFill>
                  <a:schemeClr val="bg1">
                    <a:lumMod val="65000"/>
                  </a:schemeClr>
                </a:solidFill>
              </a:rPr>
              <a:t>Specular Scattering Model</a:t>
            </a:r>
          </a:p>
          <a:p>
            <a:r>
              <a:rPr lang="en-US" altLang="zh-CN" dirty="0" smtClean="0">
                <a:solidFill>
                  <a:schemeClr val="bg1">
                    <a:lumMod val="65000"/>
                  </a:schemeClr>
                </a:solidFill>
              </a:rPr>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8</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 xmlns:p14="http://schemas.microsoft.com/office/powerpoint/2010/main" val="216801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752600"/>
            <a:ext cx="8153400" cy="4800600"/>
          </a:xfrm>
        </p:spPr>
        <p:txBody>
          <a:bodyPr>
            <a:normAutofit fontScale="85000" lnSpcReduction="20000"/>
          </a:bodyPr>
          <a:lstStyle/>
          <a:p>
            <a:r>
              <a:rPr lang="en-US" altLang="zh-CN" dirty="0" smtClean="0">
                <a:solidFill>
                  <a:srgbClr val="17A339"/>
                </a:solidFill>
              </a:rPr>
              <a:t>Rayleigh</a:t>
            </a:r>
            <a:r>
              <a:rPr lang="en-US" altLang="zh-CN" dirty="0" smtClean="0"/>
              <a:t> and </a:t>
            </a:r>
            <a:r>
              <a:rPr lang="en-US" altLang="zh-CN" dirty="0" err="1" smtClean="0">
                <a:solidFill>
                  <a:srgbClr val="17A339"/>
                </a:solidFill>
              </a:rPr>
              <a:t>Rician</a:t>
            </a:r>
            <a:r>
              <a:rPr lang="en-US" altLang="zh-CN" dirty="0" smtClean="0"/>
              <a:t> fading models assume that</a:t>
            </a:r>
          </a:p>
          <a:p>
            <a:pPr lvl="1"/>
            <a:r>
              <a:rPr lang="en-US" altLang="zh-CN" dirty="0" smtClean="0"/>
              <a:t>There is a </a:t>
            </a:r>
            <a:r>
              <a:rPr lang="en-US" altLang="zh-CN" dirty="0" smtClean="0">
                <a:solidFill>
                  <a:srgbClr val="17A339"/>
                </a:solidFill>
              </a:rPr>
              <a:t>large number</a:t>
            </a:r>
            <a:r>
              <a:rPr lang="en-US" altLang="zh-CN" dirty="0" smtClean="0"/>
              <a:t> of </a:t>
            </a:r>
            <a:r>
              <a:rPr lang="en-US" altLang="zh-CN" dirty="0" smtClean="0">
                <a:solidFill>
                  <a:srgbClr val="17A339"/>
                </a:solidFill>
              </a:rPr>
              <a:t>statistically independent </a:t>
            </a:r>
            <a:r>
              <a:rPr lang="en-US" altLang="zh-CN" dirty="0" smtClean="0"/>
              <a:t>reflected and scattered path</a:t>
            </a:r>
          </a:p>
          <a:p>
            <a:pPr lvl="1"/>
            <a:r>
              <a:rPr lang="en-US" altLang="zh-CN" dirty="0" smtClean="0"/>
              <a:t>Each tap gain is modeled as a </a:t>
            </a:r>
            <a:r>
              <a:rPr lang="en-US" altLang="zh-CN" dirty="0" smtClean="0">
                <a:solidFill>
                  <a:srgbClr val="17A339"/>
                </a:solidFill>
              </a:rPr>
              <a:t>circular symmetric Complex Gaussian</a:t>
            </a:r>
            <a:r>
              <a:rPr lang="en-US" altLang="zh-CN" dirty="0" smtClean="0"/>
              <a:t> random variable</a:t>
            </a:r>
          </a:p>
          <a:p>
            <a:pPr lvl="1">
              <a:buNone/>
            </a:pPr>
            <a:r>
              <a:rPr lang="en-US" altLang="zh-CN" dirty="0" smtClean="0">
                <a:sym typeface="Wingdings" pitchFamily="2" charset="2"/>
              </a:rPr>
              <a:t></a:t>
            </a:r>
            <a:r>
              <a:rPr lang="en-US" altLang="zh-CN" dirty="0" smtClean="0"/>
              <a:t>The magnitude of each channel tap follows a Rayleigh distribution when LOS is absent and a </a:t>
            </a:r>
            <a:r>
              <a:rPr lang="en-US" altLang="zh-CN" dirty="0" err="1" smtClean="0">
                <a:solidFill>
                  <a:srgbClr val="17A339"/>
                </a:solidFill>
              </a:rPr>
              <a:t>Rician</a:t>
            </a:r>
            <a:r>
              <a:rPr lang="en-US" altLang="zh-CN" dirty="0" smtClean="0">
                <a:solidFill>
                  <a:srgbClr val="17A339"/>
                </a:solidFill>
              </a:rPr>
              <a:t> distribution </a:t>
            </a:r>
            <a:r>
              <a:rPr lang="en-US" altLang="zh-CN" dirty="0" smtClean="0"/>
              <a:t>when </a:t>
            </a:r>
            <a:r>
              <a:rPr lang="en-US" altLang="zh-CN" dirty="0" smtClean="0">
                <a:solidFill>
                  <a:srgbClr val="17A339"/>
                </a:solidFill>
              </a:rPr>
              <a:t>LOS is dominant</a:t>
            </a:r>
          </a:p>
          <a:p>
            <a:pPr lvl="1"/>
            <a:endParaRPr lang="en-US" altLang="zh-CN" dirty="0" smtClean="0">
              <a:solidFill>
                <a:srgbClr val="17A339"/>
              </a:solidFill>
            </a:endParaRPr>
          </a:p>
          <a:p>
            <a:r>
              <a:rPr lang="en-US" altLang="zh-CN" dirty="0" smtClean="0"/>
              <a:t>However, these models </a:t>
            </a:r>
          </a:p>
          <a:p>
            <a:pPr lvl="1"/>
            <a:r>
              <a:rPr lang="en-US" altLang="zh-CN" dirty="0" smtClean="0"/>
              <a:t>Neglect the </a:t>
            </a:r>
            <a:r>
              <a:rPr lang="en-US" altLang="zh-CN" dirty="0" smtClean="0">
                <a:solidFill>
                  <a:srgbClr val="17A339"/>
                </a:solidFill>
              </a:rPr>
              <a:t>high propagation loss </a:t>
            </a:r>
            <a:r>
              <a:rPr lang="en-US" altLang="zh-CN" dirty="0" smtClean="0"/>
              <a:t>and</a:t>
            </a:r>
            <a:r>
              <a:rPr lang="en-US" altLang="zh-CN" dirty="0" smtClean="0">
                <a:solidFill>
                  <a:srgbClr val="17A339"/>
                </a:solidFill>
              </a:rPr>
              <a:t> scattering loss</a:t>
            </a:r>
            <a:r>
              <a:rPr lang="en-US" altLang="zh-CN" dirty="0" smtClean="0"/>
              <a:t> of THz Band communication</a:t>
            </a:r>
          </a:p>
          <a:p>
            <a:pPr lvl="1"/>
            <a:r>
              <a:rPr lang="en-US" altLang="zh-CN" dirty="0" smtClean="0"/>
              <a:t>Become invalid when the assumptions of </a:t>
            </a:r>
            <a:r>
              <a:rPr lang="en-US" altLang="zh-CN" dirty="0" smtClean="0">
                <a:solidFill>
                  <a:srgbClr val="17A339"/>
                </a:solidFill>
              </a:rPr>
              <a:t>many independent scatters/reflectors</a:t>
            </a:r>
            <a:r>
              <a:rPr lang="en-US" altLang="zh-CN" dirty="0" smtClean="0"/>
              <a:t> are unavailable</a:t>
            </a:r>
            <a:endParaRPr lang="zh-CN" altLang="en-US" dirty="0" smtClean="0"/>
          </a:p>
          <a:p>
            <a:pPr lvl="1"/>
            <a:endParaRPr lang="en-US" altLang="zh-CN" dirty="0" smtClean="0"/>
          </a:p>
          <a:p>
            <a:pPr lvl="1"/>
            <a:endParaRPr lang="en-US" altLang="zh-CN" dirty="0" smtClean="0"/>
          </a:p>
        </p:txBody>
      </p:sp>
      <p:sp>
        <p:nvSpPr>
          <p:cNvPr id="3" name="标题 2"/>
          <p:cNvSpPr>
            <a:spLocks noGrp="1"/>
          </p:cNvSpPr>
          <p:nvPr>
            <p:ph type="title"/>
          </p:nvPr>
        </p:nvSpPr>
        <p:spPr/>
        <p:txBody>
          <a:bodyPr/>
          <a:lstStyle/>
          <a:p>
            <a:r>
              <a:rPr lang="en-US" altLang="zh-CN" dirty="0" smtClean="0"/>
              <a:t>Relevant Multi-path Channel Model (1)</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9</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txDef>
      <a:spPr>
        <a:noFill/>
      </a:spPr>
      <a:bodyPr wrap="none" rtlCol="0">
        <a:spAutoFit/>
      </a:bodyPr>
      <a:lstStyle>
        <a:defPPr>
          <a:defRPr sz="1600" dirty="0" smtClean="0">
            <a:latin typeface="Arial"/>
            <a:cs typeface="Arial"/>
          </a:defRPr>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4644</TotalTime>
  <Words>2606</Words>
  <Application>Microsoft Office PowerPoint</Application>
  <PresentationFormat>全屏显示(4:3)</PresentationFormat>
  <Paragraphs>419</Paragraphs>
  <Slides>37</Slides>
  <Notes>10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39" baseType="lpstr">
      <vt:lpstr>IEEE-P802_15</vt:lpstr>
      <vt:lpstr>Equation</vt:lpstr>
      <vt:lpstr>幻灯片 1</vt:lpstr>
      <vt:lpstr>Statistical Multi-path Propagation Modeling and Fading Analysis in Terahertz Band Communication Networks</vt:lpstr>
      <vt:lpstr>Outline</vt:lpstr>
      <vt:lpstr>Terahertz Band Communication Applications in the Macroscale (1)</vt:lpstr>
      <vt:lpstr>Terahertz Band Communication Applications in the Macroscale (2)</vt:lpstr>
      <vt:lpstr>Terahertz Band Communication Applications in the Nanoscale</vt:lpstr>
      <vt:lpstr>EM Wave Transmission Scheme</vt:lpstr>
      <vt:lpstr>Outline</vt:lpstr>
      <vt:lpstr>Relevant Multi-path Channel Model (1)</vt:lpstr>
      <vt:lpstr>Relevant Multi-path Channel Model (2)</vt:lpstr>
      <vt:lpstr>Outline</vt:lpstr>
      <vt:lpstr>Motivation for Free Space Channel Model in Terahertz Band</vt:lpstr>
      <vt:lpstr>Terahertz Band Free Space Channel Model</vt:lpstr>
      <vt:lpstr>Parameter Notations</vt:lpstr>
      <vt:lpstr>LOS Path-loss in dB</vt:lpstr>
      <vt:lpstr>Terahertz Band Free Space Channel Properties</vt:lpstr>
      <vt:lpstr>Terahertz Band LOS Channel Additional Challenges</vt:lpstr>
      <vt:lpstr>Outline</vt:lpstr>
      <vt:lpstr>Terahertz Band Reflection Challenge</vt:lpstr>
      <vt:lpstr>Terahertz band Specular Scattering Model Considerations</vt:lpstr>
      <vt:lpstr>Reflection Coefficient of Rough Surface</vt:lpstr>
      <vt:lpstr>Terahertz Band Specular Scattering Model</vt:lpstr>
      <vt:lpstr>Reflection Coefficient for Different Materials</vt:lpstr>
      <vt:lpstr>Terahertz Band NLOS Channel Additional Challenges</vt:lpstr>
      <vt:lpstr>Outline</vt:lpstr>
      <vt:lpstr>Statistical Multi-path Channel Model</vt:lpstr>
      <vt:lpstr>One Static Indoor Scenario</vt:lpstr>
      <vt:lpstr>Individual Ray Analysis</vt:lpstr>
      <vt:lpstr>Multi-path Channel Loss Analysis </vt:lpstr>
      <vt:lpstr>Expected Multi-path  Channel Frequency Response</vt:lpstr>
      <vt:lpstr>Analytical Form of Expected Channel Frequency Response</vt:lpstr>
      <vt:lpstr>Simulations Results (1)</vt:lpstr>
      <vt:lpstr>Simulations Results (2)</vt:lpstr>
      <vt:lpstr>Terahertz Band Multi-path Channel Properties</vt:lpstr>
      <vt:lpstr>Outline</vt:lpstr>
      <vt:lpstr>Conclusions</vt:lpstr>
      <vt:lpstr>幻灯片 37</vt:lpstr>
    </vt:vector>
  </TitlesOfParts>
  <Manager>Josep Miquel Jornet</Manager>
  <Company>Georgia Institute of Technology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Terahertz Communications for Graphene-based Nano-devices </dc:title>
  <dc:subject>IEEE 802.15 IG-THz</dc:subject>
  <dc:creator>Josep Miquel Jornet</dc:creator>
  <cp:keywords>Graphene, THz, Femtosecond-pulses</cp:keywords>
  <dc:description>15-10-0832-00-0thz</dc:description>
  <cp:lastModifiedBy>Chong Han</cp:lastModifiedBy>
  <cp:revision>317</cp:revision>
  <cp:lastPrinted>2010-11-08T17:18:00Z</cp:lastPrinted>
  <dcterms:created xsi:type="dcterms:W3CDTF">2010-11-08T16:08:21Z</dcterms:created>
  <dcterms:modified xsi:type="dcterms:W3CDTF">2012-11-13T15:42:01Z</dcterms:modified>
  <cp:category/>
</cp:coreProperties>
</file>