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59" r:id="rId2"/>
    <p:sldId id="260" r:id="rId3"/>
    <p:sldId id="270" r:id="rId4"/>
    <p:sldId id="343" r:id="rId5"/>
    <p:sldId id="344" r:id="rId6"/>
    <p:sldId id="345" r:id="rId7"/>
    <p:sldId id="341" r:id="rId8"/>
    <p:sldId id="305" r:id="rId9"/>
    <p:sldId id="346" r:id="rId10"/>
    <p:sldId id="347" r:id="rId11"/>
    <p:sldId id="348" r:id="rId12"/>
    <p:sldId id="319" r:id="rId13"/>
    <p:sldId id="321" r:id="rId14"/>
    <p:sldId id="350" r:id="rId15"/>
    <p:sldId id="349" r:id="rId16"/>
    <p:sldId id="351" r:id="rId17"/>
    <p:sldId id="373" r:id="rId18"/>
    <p:sldId id="353" r:id="rId19"/>
    <p:sldId id="354" r:id="rId20"/>
    <p:sldId id="352" r:id="rId21"/>
    <p:sldId id="355" r:id="rId22"/>
    <p:sldId id="356" r:id="rId23"/>
    <p:sldId id="357" r:id="rId24"/>
    <p:sldId id="371" r:id="rId25"/>
    <p:sldId id="358" r:id="rId26"/>
    <p:sldId id="359" r:id="rId27"/>
    <p:sldId id="360" r:id="rId28"/>
    <p:sldId id="361" r:id="rId29"/>
    <p:sldId id="362" r:id="rId30"/>
    <p:sldId id="363" r:id="rId31"/>
    <p:sldId id="365" r:id="rId32"/>
    <p:sldId id="364" r:id="rId33"/>
    <p:sldId id="368" r:id="rId34"/>
    <p:sldId id="366" r:id="rId35"/>
    <p:sldId id="369" r:id="rId36"/>
    <p:sldId id="370" r:id="rId37"/>
    <p:sldId id="304" r:id="rId3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7A339"/>
    <a:srgbClr val="00B05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5" autoAdjust="0"/>
    <p:restoredTop sz="90423" autoAdjust="0"/>
  </p:normalViewPr>
  <p:slideViewPr>
    <p:cSldViewPr>
      <p:cViewPr>
        <p:scale>
          <a:sx n="88" d="100"/>
          <a:sy n="88" d="100"/>
        </p:scale>
        <p:origin x="-1548" y="-72"/>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90" y="-108"/>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dirty="0"/>
              <a:t>Page </a:t>
            </a:r>
            <a:fld id="{D116A423-E00E-904F-AF7E-65773146494B}" type="slidenum">
              <a:rPr lang="en-US"/>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prstTxWarp prst="textNoShape">
              <a:avLst/>
            </a:prstTxWarp>
            <a:spAutoFit/>
          </a:bodyPr>
          <a:lstStyle/>
          <a:p>
            <a:pPr defTabSz="933450"/>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extLst>
      <p:ext uri="{BB962C8B-B14F-4D97-AF65-F5344CB8AC3E}">
        <p14:creationId xmlns="" xmlns:p14="http://schemas.microsoft.com/office/powerpoint/2010/main" val="723652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dirty="0"/>
              <a:t>Page </a:t>
            </a:r>
            <a:fld id="{BC7E3272-3003-734D-9DA4-3F8CD8065BC4}" type="slidenum">
              <a:rPr lang="en-US"/>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prstTxWarp prst="textNoShape">
              <a:avLst/>
            </a:prstTxWarp>
            <a:spAutoFit/>
          </a:bodyPr>
          <a:lstStyle/>
          <a:p>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extLst>
      <p:ext uri="{BB962C8B-B14F-4D97-AF65-F5344CB8AC3E}">
        <p14:creationId xmlns="" xmlns:p14="http://schemas.microsoft.com/office/powerpoint/2010/main" val="47737051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Times New Roman" charset="0"/>
                <a:ea typeface="+mn-ea"/>
                <a:cs typeface="+mn-cs"/>
              </a:rPr>
              <a:t>both in classical networking scenarios, such as increased wireless capacity in small cell scenarios, as well as novel networking paradigms at the </a:t>
            </a:r>
            <a:r>
              <a:rPr lang="en-US" altLang="zh-CN" sz="1200" kern="1200" dirty="0" err="1" smtClean="0">
                <a:solidFill>
                  <a:schemeClr val="tx1"/>
                </a:solidFill>
                <a:latin typeface="Times New Roman" charset="0"/>
                <a:ea typeface="+mn-ea"/>
                <a:cs typeface="+mn-cs"/>
              </a:rPr>
              <a:t>nanoscale</a:t>
            </a:r>
            <a:r>
              <a:rPr lang="en-US" altLang="zh-CN" sz="1200" kern="1200" dirty="0" smtClean="0">
                <a:solidFill>
                  <a:schemeClr val="tx1"/>
                </a:solidFill>
                <a:latin typeface="Times New Roman" charset="0"/>
                <a:ea typeface="+mn-ea"/>
                <a:cs typeface="+mn-cs"/>
              </a:rPr>
              <a:t>.</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latin typeface="Arial"/>
                <a:cs typeface="Arial"/>
              </a:rPr>
              <a:t>The Internet of </a:t>
            </a:r>
            <a:r>
              <a:rPr lang="en-US" altLang="zh-CN" sz="1200" dirty="0" err="1" smtClean="0">
                <a:latin typeface="Arial"/>
                <a:cs typeface="Arial"/>
              </a:rPr>
              <a:t>Nano</a:t>
            </a:r>
            <a:r>
              <a:rPr lang="en-US" altLang="zh-CN" sz="1200" dirty="0" smtClean="0">
                <a:latin typeface="Arial"/>
                <a:cs typeface="Arial"/>
              </a:rPr>
              <a:t>-Things (</a:t>
            </a:r>
            <a:r>
              <a:rPr lang="en-US" altLang="zh-CN" sz="1200" dirty="0" err="1" smtClean="0">
                <a:latin typeface="Arial"/>
                <a:cs typeface="Arial"/>
              </a:rPr>
              <a:t>IoNT</a:t>
            </a:r>
            <a:r>
              <a:rPr lang="en-US" altLang="zh-CN" sz="1200" dirty="0" smtClean="0">
                <a:latin typeface="Arial"/>
                <a:cs typeface="Arial"/>
              </a:rPr>
              <a:t>) in an office</a:t>
            </a:r>
            <a:endParaRPr lang="zh-CN" altLang="en-US" sz="1200" dirty="0" smtClean="0">
              <a:latin typeface="Arial"/>
              <a:cs typeface="Arial"/>
            </a:endParaRPr>
          </a:p>
          <a:p>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t>dB(isotropic) – the forward gain of an antenna compared with the hypothetical isotropic antenna:</a:t>
            </a:r>
            <a:r>
              <a:rPr lang="en-US" altLang="zh-CN" baseline="0" dirty="0" smtClean="0"/>
              <a:t> </a:t>
            </a:r>
            <a:r>
              <a:rPr lang="en-US" altLang="zh-CN" sz="1200" b="0" i="0" kern="1200" dirty="0" smtClean="0">
                <a:solidFill>
                  <a:schemeClr val="tx1"/>
                </a:solidFill>
                <a:latin typeface="Times New Roman" charset="0"/>
                <a:ea typeface="+mn-ea"/>
                <a:cs typeface="+mn-cs"/>
              </a:rPr>
              <a:t> uniformly distributes energy in all directions</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Become</a:t>
            </a:r>
            <a:r>
              <a:rPr lang="en-US" altLang="zh-CN" baseline="0" dirty="0" smtClean="0"/>
              <a:t> invalid when the assumptions of many independent scatters/reflectors is not available</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To develop the multi-path model, we first need to know</a:t>
            </a:r>
            <a:r>
              <a:rPr lang="en-US" altLang="zh-CN" baseline="0" dirty="0" smtClean="0"/>
              <a:t> the free space propagation model in THz Band</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This LOS model is general for any gaseous</a:t>
            </a:r>
            <a:r>
              <a:rPr lang="en-US" altLang="zh-CN" baseline="0" dirty="0" smtClean="0"/>
              <a:t> medium</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where $p$ refers to the system pressure in </a:t>
            </a:r>
            <a:r>
              <a:rPr lang="en-US" altLang="zh-CN" dirty="0" err="1" smtClean="0"/>
              <a:t>atm</a:t>
            </a:r>
            <a:r>
              <a:rPr lang="en-US" altLang="zh-CN" dirty="0" smtClean="0"/>
              <a:t>, $p_0$ is the reference pressure ($1$ </a:t>
            </a:r>
            <a:r>
              <a:rPr lang="en-US" altLang="zh-CN" dirty="0" err="1" smtClean="0"/>
              <a:t>atm</a:t>
            </a:r>
            <a:r>
              <a:rPr lang="en-US" altLang="zh-CN" dirty="0" smtClean="0"/>
              <a:t>), $T$ is the system temperature in Kelvin, and $T_{\text{STP}}$ is the reference temperature at standard pressure. For the </a:t>
            </a:r>
            <a:r>
              <a:rPr lang="en-US" altLang="zh-CN" dirty="0" err="1" smtClean="0"/>
              <a:t>isotopologue</a:t>
            </a:r>
            <a:r>
              <a:rPr lang="en-US" altLang="zh-CN" dirty="0" smtClean="0"/>
              <a:t> $</a:t>
            </a:r>
            <a:r>
              <a:rPr lang="en-US" altLang="zh-CN" dirty="0" err="1" smtClean="0"/>
              <a:t>i</a:t>
            </a:r>
            <a:r>
              <a:rPr lang="en-US" altLang="zh-CN" dirty="0" smtClean="0"/>
              <a:t>$ of gas $g$, $Q^{</a:t>
            </a:r>
            <a:r>
              <a:rPr lang="en-US" altLang="zh-CN" dirty="0" err="1" smtClean="0"/>
              <a:t>i,g</a:t>
            </a:r>
            <a:r>
              <a:rPr lang="en-US" altLang="zh-CN" dirty="0" smtClean="0"/>
              <a:t>}$ is the molecular volumetric density in molecules$/\text{m}^3$ and $\sigma^{</a:t>
            </a:r>
            <a:r>
              <a:rPr lang="en-US" altLang="zh-CN" dirty="0" err="1" smtClean="0"/>
              <a:t>i,g</a:t>
            </a:r>
            <a:r>
              <a:rPr lang="en-US" altLang="zh-CN" dirty="0" smtClean="0"/>
              <a:t>}(f)$ is the absorption cross section in $\text{m}^2/$molecule.</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For this</a:t>
            </a:r>
            <a:r>
              <a:rPr lang="en-US" altLang="zh-CN" baseline="0" dirty="0" smtClean="0"/>
              <a:t> work, we appreciate the excellent work done from Prof </a:t>
            </a:r>
            <a:r>
              <a:rPr lang="en-US" altLang="zh-CN" baseline="0" dirty="0" err="1" smtClean="0"/>
              <a:t>Kuner’s</a:t>
            </a:r>
            <a:r>
              <a:rPr lang="en-US" altLang="zh-CN" baseline="0" dirty="0" smtClean="0"/>
              <a:t> group. Here we briefly introduce it because we will need them for our multi-path channel model.</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lvl1pPr>
              <a:defRPr b="0"/>
            </a:lvl1pPr>
          </a:lstStyle>
          <a:p>
            <a:r>
              <a:rPr lang="es-ES_tradnl" smtClean="0"/>
              <a:t>Click to edit Master title style</a:t>
            </a:r>
            <a:endParaRPr lang="en-US"/>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s-ES_tradnl" dirty="0" smtClean="0"/>
              <a:t>November 2012</a:t>
            </a:r>
            <a:endParaRPr lang="en-US" dirty="0"/>
          </a:p>
        </p:txBody>
      </p:sp>
      <p:sp>
        <p:nvSpPr>
          <p:cNvPr id="11" name="Slide Number Placeholder 10"/>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s-ES_tradnl" dirty="0" smtClean="0"/>
              <a:t>November 2012</a:t>
            </a:r>
            <a:endParaRPr lang="en-US" dirty="0"/>
          </a:p>
        </p:txBody>
      </p:sp>
      <p:sp>
        <p:nvSpPr>
          <p:cNvPr id="7" name="Slide Number Placeholder 6"/>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8" name="Footer Placeholder 7"/>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s-ES_tradnl" dirty="0" smtClean="0"/>
              <a:t>November 2012</a:t>
            </a:r>
            <a:endParaRPr lang="en-US" dirty="0"/>
          </a:p>
        </p:txBody>
      </p:sp>
      <p:sp>
        <p:nvSpPr>
          <p:cNvPr id="6" name="Slide Number Placeholder 5"/>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7" name="Footer Placeholder 6"/>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s-ES_tradnl" dirty="0" smtClean="0"/>
              <a:t>November 2012</a:t>
            </a:r>
            <a:endParaRPr lang="en-US" dirty="0"/>
          </a:p>
        </p:txBody>
      </p:sp>
      <p:sp>
        <p:nvSpPr>
          <p:cNvPr id="1029" name="Rectangle 5"/>
          <p:cNvSpPr>
            <a:spLocks noGrp="1" noChangeArrowheads="1"/>
          </p:cNvSpPr>
          <p:nvPr>
            <p:ph type="ftr" sz="quarter" idx="3"/>
          </p:nvPr>
        </p:nvSpPr>
        <p:spPr bwMode="auto">
          <a:xfrm>
            <a:off x="4953000" y="6475413"/>
            <a:ext cx="3581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Chong Han, Georgia Tech</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dirty="0"/>
              <a:t>Slide </a:t>
            </a:r>
            <a:fld id="{858AB55E-F937-B947-BF7F-962C2495EBEF}" type="slidenum">
              <a:rPr lang="en-US"/>
              <a:pPr/>
              <a:t>‹#›</a:t>
            </a:fld>
            <a:endParaRPr lang="en-US" dirty="0"/>
          </a:p>
        </p:txBody>
      </p:sp>
      <p:sp>
        <p:nvSpPr>
          <p:cNvPr id="1031" name="Rectangle 7"/>
          <p:cNvSpPr>
            <a:spLocks noChangeArrowheads="1"/>
          </p:cNvSpPr>
          <p:nvPr/>
        </p:nvSpPr>
        <p:spPr bwMode="auto">
          <a:xfrm>
            <a:off x="3581400" y="394156"/>
            <a:ext cx="4876800" cy="215444"/>
          </a:xfrm>
          <a:prstGeom prst="rect">
            <a:avLst/>
          </a:prstGeom>
          <a:noFill/>
          <a:ln w="9525">
            <a:noFill/>
            <a:miter lim="800000"/>
            <a:headEnd/>
            <a:tailEnd/>
          </a:ln>
          <a:effectLst/>
        </p:spPr>
        <p:txBody>
          <a:bodyPr wrap="square" lIns="0" tIns="0" rIns="0" bIns="0" anchor="b">
            <a:prstTxWarp prst="textNoShape">
              <a:avLst/>
            </a:prstTxWarp>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sz="1400" b="1" dirty="0"/>
              <a:t>doc.: IEEE </a:t>
            </a:r>
            <a:r>
              <a:rPr lang="en-US" sz="1400" b="1" dirty="0" smtClean="0"/>
              <a:t>802.15-15-12-0615-00-0thz</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prstTxWarp prst="textNoShape">
              <a:avLst/>
            </a:prstTxWarp>
            <a:spAutoFit/>
          </a:bodyPr>
          <a:lstStyle/>
          <a:p>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defRPr>
      </a:lvl2pPr>
      <a:lvl3pPr algn="ctr" rtl="0" eaLnBrk="0" fontAlgn="base" hangingPunct="0">
        <a:spcBef>
          <a:spcPct val="0"/>
        </a:spcBef>
        <a:spcAft>
          <a:spcPct val="0"/>
        </a:spcAft>
        <a:defRPr sz="3600">
          <a:solidFill>
            <a:schemeClr val="tx2"/>
          </a:solidFill>
          <a:latin typeface="Times New Roman" charset="0"/>
        </a:defRPr>
      </a:lvl3pPr>
      <a:lvl4pPr algn="ctr" rtl="0" eaLnBrk="0" fontAlgn="base" hangingPunct="0">
        <a:spcBef>
          <a:spcPct val="0"/>
        </a:spcBef>
        <a:spcAft>
          <a:spcPct val="0"/>
        </a:spcAft>
        <a:defRPr sz="3600">
          <a:solidFill>
            <a:schemeClr val="tx2"/>
          </a:solidFill>
          <a:latin typeface="Times New Roman" charset="0"/>
        </a:defRPr>
      </a:lvl4pPr>
      <a:lvl5pPr algn="ctr" rtl="0" eaLnBrk="0" fontAlgn="base" hangingPunct="0">
        <a:spcBef>
          <a:spcPct val="0"/>
        </a:spcBef>
        <a:spcAft>
          <a:spcPct val="0"/>
        </a:spcAft>
        <a:defRPr sz="3600">
          <a:solidFill>
            <a:schemeClr val="tx2"/>
          </a:solidFill>
          <a:latin typeface="Times New Roman" charset="0"/>
        </a:defRPr>
      </a:lvl5pPr>
      <a:lvl6pPr marL="457200" algn="ctr" rtl="0" eaLnBrk="0" fontAlgn="base" hangingPunct="0">
        <a:spcBef>
          <a:spcPct val="0"/>
        </a:spcBef>
        <a:spcAft>
          <a:spcPct val="0"/>
        </a:spcAft>
        <a:defRPr sz="3600">
          <a:solidFill>
            <a:schemeClr val="tx2"/>
          </a:solidFill>
          <a:latin typeface="Times New Roman" charset="0"/>
        </a:defRPr>
      </a:lvl6pPr>
      <a:lvl7pPr marL="914400" algn="ctr" rtl="0" eaLnBrk="0" fontAlgn="base" hangingPunct="0">
        <a:spcBef>
          <a:spcPct val="0"/>
        </a:spcBef>
        <a:spcAft>
          <a:spcPct val="0"/>
        </a:spcAft>
        <a:defRPr sz="3600">
          <a:solidFill>
            <a:schemeClr val="tx2"/>
          </a:solidFill>
          <a:latin typeface="Times New Roman" charset="0"/>
        </a:defRPr>
      </a:lvl7pPr>
      <a:lvl8pPr marL="1371600" algn="ctr" rtl="0" eaLnBrk="0" fontAlgn="base" hangingPunct="0">
        <a:spcBef>
          <a:spcPct val="0"/>
        </a:spcBef>
        <a:spcAft>
          <a:spcPct val="0"/>
        </a:spcAft>
        <a:defRPr sz="3600">
          <a:solidFill>
            <a:schemeClr val="tx2"/>
          </a:solidFill>
          <a:latin typeface="Times New Roman" charset="0"/>
        </a:defRPr>
      </a:lvl8pPr>
      <a:lvl9pPr marL="1828800" algn="ctr" rtl="0" eaLnBrk="0" fontAlgn="base" hangingPunct="0">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s-ES_tradnl" dirty="0" smtClean="0"/>
              <a:t>November 2012</a:t>
            </a:r>
            <a:endParaRPr lang="en-US" dirty="0"/>
          </a:p>
        </p:txBody>
      </p:sp>
      <p:sp>
        <p:nvSpPr>
          <p:cNvPr id="6" name="Slide Number Placeholder 3"/>
          <p:cNvSpPr>
            <a:spLocks noGrp="1"/>
          </p:cNvSpPr>
          <p:nvPr>
            <p:ph type="sldNum" sz="quarter" idx="11"/>
          </p:nvPr>
        </p:nvSpPr>
        <p:spPr/>
        <p:txBody>
          <a:bodyPr/>
          <a:lstStyle/>
          <a:p>
            <a:r>
              <a:rPr lang="en-US" smtClean="0"/>
              <a:t>Slide </a:t>
            </a:r>
            <a:fld id="{9B562D34-BD53-1146-A26C-1617272DB94A}" type="slidenum">
              <a:rPr lang="en-US" smtClean="0"/>
              <a:pPr/>
              <a:t>1</a:t>
            </a:fld>
            <a:endParaRPr lang="en-US" dirty="0"/>
          </a:p>
        </p:txBody>
      </p:sp>
      <p:sp>
        <p:nvSpPr>
          <p:cNvPr id="5" name="Footer Placeholder 2"/>
          <p:cNvSpPr>
            <a:spLocks noGrp="1"/>
          </p:cNvSpPr>
          <p:nvPr>
            <p:ph type="ftr" sz="quarter" idx="12"/>
          </p:nvPr>
        </p:nvSpPr>
        <p:spPr/>
        <p:txBody>
          <a:bodyPr/>
          <a:lstStyle/>
          <a:p>
            <a:r>
              <a:rPr lang="en-US" dirty="0" smtClean="0"/>
              <a:t>Chong Han, Georgia Tech</a:t>
            </a:r>
            <a:endParaRPr lang="en-US" dirty="0"/>
          </a:p>
        </p:txBody>
      </p:sp>
      <p:sp>
        <p:nvSpPr>
          <p:cNvPr id="27651" name="Rectangle 3"/>
          <p:cNvSpPr>
            <a:spLocks noChangeArrowheads="1"/>
          </p:cNvSpPr>
          <p:nvPr/>
        </p:nvSpPr>
        <p:spPr bwMode="auto">
          <a:xfrm>
            <a:off x="228600" y="685800"/>
            <a:ext cx="8763000" cy="5755422"/>
          </a:xfrm>
          <a:prstGeom prst="rect">
            <a:avLst/>
          </a:prstGeom>
          <a:noFill/>
          <a:ln w="12700">
            <a:noFill/>
            <a:miter lim="800000"/>
            <a:headEnd type="none" w="sm" len="sm"/>
            <a:tailEnd type="none" w="sm" len="sm"/>
          </a:ln>
          <a:effectLst/>
        </p:spPr>
        <p:txBody>
          <a:bodyPr wrap="square">
            <a:prstTxWarp prst="textNoShape">
              <a:avLst/>
            </a:prstTxWarp>
            <a:spAutoFit/>
          </a:bodyPr>
          <a:lstStyle/>
          <a:p>
            <a:pPr algn="ctr">
              <a:spcBef>
                <a:spcPts val="0"/>
              </a:spcBef>
              <a:spcAft>
                <a:spcPts val="0"/>
              </a:spcAft>
            </a:pP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pPr>
              <a:spcBef>
                <a:spcPts val="0"/>
              </a:spcBef>
              <a:spcAft>
                <a:spcPts val="0"/>
              </a:spcAft>
            </a:pPr>
            <a:endParaRPr lang="en-US" sz="1400" dirty="0">
              <a:solidFill>
                <a:schemeClr val="tx2"/>
              </a:solidFill>
            </a:endParaRPr>
          </a:p>
          <a:p>
            <a:r>
              <a:rPr lang="en-US" sz="1600" b="1" dirty="0">
                <a:solidFill>
                  <a:schemeClr val="tx2"/>
                </a:solidFill>
              </a:rPr>
              <a:t>Submission Title</a:t>
            </a:r>
            <a:r>
              <a:rPr lang="en-US" sz="1600" b="1" dirty="0" smtClean="0">
                <a:solidFill>
                  <a:schemeClr val="tx2"/>
                </a:solidFill>
              </a:rPr>
              <a:t>:</a:t>
            </a:r>
            <a:r>
              <a:rPr lang="en-US" sz="1600" dirty="0" smtClean="0">
                <a:solidFill>
                  <a:schemeClr val="tx2"/>
                </a:solidFill>
              </a:rPr>
              <a:t> </a:t>
            </a:r>
            <a:r>
              <a:rPr lang="en-US" altLang="zh-CN" sz="1600" dirty="0" smtClean="0"/>
              <a:t>Statistical Multi-path Propagation Modeling and Fading Analysis in Terahertz Band Communication Networks</a:t>
            </a:r>
            <a:endParaRPr lang="en-US" sz="1600" dirty="0" smtClean="0">
              <a:solidFill>
                <a:schemeClr val="tx2"/>
              </a:solidFill>
            </a:endParaRPr>
          </a:p>
          <a:p>
            <a:pPr>
              <a:spcBef>
                <a:spcPts val="0"/>
              </a:spcBef>
              <a:spcAft>
                <a:spcPts val="0"/>
              </a:spcAft>
            </a:pPr>
            <a:r>
              <a:rPr lang="en-US" sz="1600" b="1" dirty="0">
                <a:solidFill>
                  <a:schemeClr val="tx2"/>
                </a:solidFill>
              </a:rPr>
              <a:t>Date Submitted:</a:t>
            </a:r>
            <a:r>
              <a:rPr lang="en-US" sz="1600" b="1" dirty="0" smtClean="0">
                <a:solidFill>
                  <a:schemeClr val="tx2"/>
                </a:solidFill>
              </a:rPr>
              <a:t> </a:t>
            </a:r>
            <a:r>
              <a:rPr lang="en-US" sz="1600" dirty="0" smtClean="0">
                <a:solidFill>
                  <a:schemeClr val="tx2"/>
                </a:solidFill>
              </a:rPr>
              <a:t>12 November, 2012	</a:t>
            </a:r>
            <a:endParaRPr lang="en-US" sz="1600" dirty="0">
              <a:solidFill>
                <a:schemeClr val="tx2"/>
              </a:solidFill>
            </a:endParaRPr>
          </a:p>
          <a:p>
            <a:pPr>
              <a:spcBef>
                <a:spcPts val="0"/>
              </a:spcBef>
              <a:spcAft>
                <a:spcPts val="0"/>
              </a:spcAft>
            </a:pPr>
            <a:r>
              <a:rPr lang="en-US" sz="1600" b="1" dirty="0">
                <a:solidFill>
                  <a:schemeClr val="tx2"/>
                </a:solidFill>
              </a:rPr>
              <a:t>Source:</a:t>
            </a:r>
            <a:r>
              <a:rPr lang="en-US" sz="1600" dirty="0" smtClean="0">
                <a:solidFill>
                  <a:schemeClr val="tx2"/>
                </a:solidFill>
              </a:rPr>
              <a:t> Chong Han, </a:t>
            </a:r>
            <a:r>
              <a:rPr lang="en-US" sz="1600" dirty="0" err="1" smtClean="0">
                <a:solidFill>
                  <a:schemeClr val="tx2"/>
                </a:solidFill>
              </a:rPr>
              <a:t>Josep</a:t>
            </a:r>
            <a:r>
              <a:rPr lang="en-US" sz="1600" dirty="0" smtClean="0">
                <a:solidFill>
                  <a:schemeClr val="tx2"/>
                </a:solidFill>
              </a:rPr>
              <a:t> Miquel Jornet and Ian F. Akyildiz, Georgia Institute of Technology</a:t>
            </a:r>
          </a:p>
          <a:p>
            <a:pPr>
              <a:spcBef>
                <a:spcPts val="0"/>
              </a:spcBef>
              <a:spcAft>
                <a:spcPts val="0"/>
              </a:spcAft>
            </a:pPr>
            <a:r>
              <a:rPr lang="en-US" sz="1600" dirty="0" smtClean="0">
                <a:solidFill>
                  <a:schemeClr val="tx2"/>
                </a:solidFill>
              </a:rPr>
              <a:t>Address: 777 Atlantic Drive NW, Atlanta, GA 30332, USA </a:t>
            </a:r>
          </a:p>
          <a:p>
            <a:pPr>
              <a:spcBef>
                <a:spcPts val="0"/>
              </a:spcBef>
              <a:spcAft>
                <a:spcPts val="0"/>
              </a:spcAft>
            </a:pPr>
            <a:r>
              <a:rPr lang="en-US" sz="1600" dirty="0" smtClean="0">
                <a:solidFill>
                  <a:schemeClr val="tx2"/>
                </a:solidFill>
              </a:rPr>
              <a:t>Voice: +1 404 894 6616, Fax:+1 404 894 7883, </a:t>
            </a:r>
            <a:r>
              <a:rPr lang="en-US" sz="1600" dirty="0">
                <a:solidFill>
                  <a:schemeClr val="tx2"/>
                </a:solidFill>
              </a:rPr>
              <a:t>E-Mail</a:t>
            </a:r>
            <a:r>
              <a:rPr lang="en-US" sz="1600" dirty="0" smtClean="0">
                <a:solidFill>
                  <a:schemeClr val="tx2"/>
                </a:solidFill>
              </a:rPr>
              <a:t>: {chong.han, </a:t>
            </a:r>
            <a:r>
              <a:rPr lang="en-US" sz="1600" dirty="0" err="1" smtClean="0">
                <a:solidFill>
                  <a:schemeClr val="tx2"/>
                </a:solidFill>
              </a:rPr>
              <a:t>jmjornet</a:t>
            </a:r>
            <a:r>
              <a:rPr lang="en-US" sz="1600" dirty="0" smtClean="0">
                <a:solidFill>
                  <a:schemeClr val="tx2"/>
                </a:solidFill>
              </a:rPr>
              <a:t>, ian}@ece.gatech.edu	</a:t>
            </a:r>
            <a:endParaRPr lang="en-US" sz="1600" dirty="0">
              <a:solidFill>
                <a:schemeClr val="tx2"/>
              </a:solidFill>
            </a:endParaRPr>
          </a:p>
          <a:p>
            <a:r>
              <a:rPr lang="en-US" sz="1600" b="1" dirty="0" smtClean="0"/>
              <a:t>Abs</a:t>
            </a:r>
            <a:r>
              <a:rPr lang="en-US" sz="1600" b="1" dirty="0" smtClean="0">
                <a:solidFill>
                  <a:schemeClr val="tx2"/>
                </a:solidFill>
              </a:rPr>
              <a:t>tract</a:t>
            </a:r>
            <a:r>
              <a:rPr lang="en-US" sz="1600" b="1" dirty="0" smtClean="0">
                <a:solidFill>
                  <a:schemeClr val="tx2"/>
                </a:solidFill>
              </a:rPr>
              <a:t>:</a:t>
            </a:r>
            <a:r>
              <a:rPr lang="en-US" sz="1600" dirty="0">
                <a:solidFill>
                  <a:schemeClr val="tx2"/>
                </a:solidFill>
              </a:rPr>
              <a:t>	</a:t>
            </a:r>
            <a:r>
              <a:rPr lang="en-US" altLang="zh-CN" sz="1600" dirty="0" smtClean="0"/>
              <a:t>In Terahertz Band, molecular absorption and rough surface scattering exert significant impact on ultra-broadband channels, which make the existing multipath models inaccurate for Terahertz communication. In this work, a statistical multi-path channel is proposed for indoor environment, which captures: (i) the spreading loss and molecular absorption loss in free space propagation, by means of radiative transfer theory, </a:t>
            </a:r>
            <a:r>
              <a:rPr lang="en-US" altLang="zh-CN" sz="1600" dirty="0" smtClean="0"/>
              <a:t>(ii) r</a:t>
            </a:r>
            <a:r>
              <a:rPr lang="en-US" altLang="zh-CN" sz="1600" dirty="0" smtClean="0"/>
              <a:t>eflection </a:t>
            </a:r>
            <a:r>
              <a:rPr lang="en-US" altLang="zh-CN" sz="1600" dirty="0" smtClean="0"/>
              <a:t>loss due to scattering in rough surfaces, by means of </a:t>
            </a:r>
            <a:r>
              <a:rPr lang="en-US" altLang="zh-CN" sz="1600" dirty="0" smtClean="0"/>
              <a:t>Kirchhoff </a:t>
            </a:r>
            <a:r>
              <a:rPr lang="en-US" altLang="zh-CN" sz="1600" dirty="0" smtClean="0"/>
              <a:t>theory</a:t>
            </a:r>
            <a:r>
              <a:rPr lang="en-US" altLang="zh-CN" sz="1600" dirty="0" smtClean="0"/>
              <a:t>, and (iii) </a:t>
            </a:r>
            <a:r>
              <a:rPr lang="en-US" altLang="zh-CN" sz="1600" dirty="0" smtClean="0"/>
              <a:t>multi-path </a:t>
            </a:r>
            <a:r>
              <a:rPr lang="en-US" altLang="zh-CN" sz="1600" dirty="0" smtClean="0"/>
              <a:t>fading loss due to stochastically distributed scatters. The resulting distance-dependent channel behavior requires the development of dynamic distance-adaptive solutions for Terahertz Band communication networks.</a:t>
            </a:r>
            <a:endParaRPr lang="en-US" sz="1600" dirty="0"/>
          </a:p>
          <a:p>
            <a:pPr>
              <a:spcBef>
                <a:spcPts val="0"/>
              </a:spcBef>
              <a:spcAft>
                <a:spcPts val="0"/>
              </a:spcAft>
            </a:pPr>
            <a:r>
              <a:rPr lang="en-US" sz="1600" b="1" dirty="0" smtClean="0">
                <a:solidFill>
                  <a:schemeClr val="tx2"/>
                </a:solidFill>
              </a:rPr>
              <a:t>Purpose:</a:t>
            </a:r>
            <a:r>
              <a:rPr lang="en-US" sz="1600" dirty="0" smtClean="0">
                <a:solidFill>
                  <a:schemeClr val="tx2"/>
                </a:solidFill>
              </a:rPr>
              <a:t> Statistical Multi-path channel model in Terahertz Band.</a:t>
            </a:r>
          </a:p>
          <a:p>
            <a:pPr>
              <a:spcBef>
                <a:spcPts val="0"/>
              </a:spcBef>
              <a:spcAft>
                <a:spcPts val="0"/>
              </a:spcAft>
            </a:pPr>
            <a:r>
              <a:rPr lang="en-US" sz="1600" b="1" dirty="0" smtClean="0">
                <a:solidFill>
                  <a:schemeClr val="tx2"/>
                </a:solidFill>
              </a:rPr>
              <a:t>Notice:</a:t>
            </a:r>
            <a:r>
              <a:rPr lang="en-US" sz="1600" dirty="0">
                <a:solidFill>
                  <a:schemeClr val="tx2"/>
                </a:solidFill>
              </a:rPr>
              <a:t> </a:t>
            </a:r>
            <a:r>
              <a:rPr lang="en-US" sz="1600" dirty="0" smtClean="0">
                <a:solidFill>
                  <a:schemeClr val="tx2"/>
                </a:solidFill>
              </a:rPr>
              <a:t>This </a:t>
            </a:r>
            <a:r>
              <a:rPr lang="en-US" sz="1600" dirty="0">
                <a:solidFill>
                  <a:schemeClr val="tx2"/>
                </a:solidFill>
              </a:rPr>
              <a:t>document has been prepared to assist the IEEE P802.15</a:t>
            </a:r>
            <a:r>
              <a:rPr lang="en-US" sz="1600" dirty="0" smtClean="0">
                <a:solidFill>
                  <a:schemeClr val="tx2"/>
                </a:solidFill>
              </a:rPr>
              <a:t>. </a:t>
            </a:r>
            <a:r>
              <a:rPr lang="en-US" sz="1600" dirty="0">
                <a:solidFill>
                  <a:schemeClr val="tx2"/>
                </a:solidFill>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0"/>
              </a:spcAft>
            </a:pPr>
            <a:r>
              <a:rPr lang="en-US" sz="1600" b="1" dirty="0" smtClean="0">
                <a:solidFill>
                  <a:schemeClr val="tx2"/>
                </a:solidFill>
              </a:rPr>
              <a:t>Release:</a:t>
            </a:r>
            <a:r>
              <a:rPr lang="en-US" sz="1600" dirty="0">
                <a:solidFill>
                  <a:schemeClr val="tx2"/>
                </a:solidFill>
              </a:rPr>
              <a:t> </a:t>
            </a:r>
            <a:r>
              <a:rPr lang="en-US" sz="1600" dirty="0" smtClean="0">
                <a:solidFill>
                  <a:schemeClr val="tx2"/>
                </a:solidFill>
              </a:rPr>
              <a:t>The </a:t>
            </a:r>
            <a:r>
              <a:rPr lang="en-US" sz="1600" dirty="0">
                <a:solidFill>
                  <a:schemeClr val="tx2"/>
                </a:solidFill>
              </a:rPr>
              <a:t>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8600" y="2286000"/>
            <a:ext cx="8763000" cy="4267200"/>
          </a:xfrm>
        </p:spPr>
        <p:txBody>
          <a:bodyPr>
            <a:normAutofit fontScale="70000" lnSpcReduction="20000"/>
          </a:bodyPr>
          <a:lstStyle/>
          <a:p>
            <a:r>
              <a:rPr lang="en-US" altLang="zh-CN" dirty="0" smtClean="0"/>
              <a:t>Existing Terahertz multi-path channel models</a:t>
            </a:r>
          </a:p>
          <a:p>
            <a:pPr lvl="1"/>
            <a:r>
              <a:rPr lang="en-US" altLang="zh-CN" dirty="0" smtClean="0"/>
              <a:t>Capture the peculiarities of the EM wave transmission in Terahertz Band</a:t>
            </a:r>
          </a:p>
          <a:p>
            <a:pPr lvl="1"/>
            <a:r>
              <a:rPr lang="en-US" altLang="zh-CN" dirty="0" smtClean="0"/>
              <a:t>Conduct </a:t>
            </a:r>
            <a:r>
              <a:rPr lang="en-US" altLang="zh-CN" dirty="0" smtClean="0">
                <a:solidFill>
                  <a:srgbClr val="17A339"/>
                </a:solidFill>
              </a:rPr>
              <a:t>ray-tracing techniques </a:t>
            </a:r>
            <a:r>
              <a:rPr lang="en-US" altLang="zh-CN" dirty="0" smtClean="0"/>
              <a:t>to measure the channel response at 300 GHz</a:t>
            </a:r>
          </a:p>
          <a:p>
            <a:pPr lvl="1">
              <a:buNone/>
            </a:pPr>
            <a:endParaRPr lang="en-US" altLang="zh-CN" dirty="0" smtClean="0"/>
          </a:p>
          <a:p>
            <a:r>
              <a:rPr lang="en-US" altLang="zh-CN" dirty="0" smtClean="0"/>
              <a:t>However, these models are subject to </a:t>
            </a:r>
            <a:r>
              <a:rPr lang="en-US" altLang="zh-CN" dirty="0" smtClean="0">
                <a:solidFill>
                  <a:srgbClr val="17A339"/>
                </a:solidFill>
              </a:rPr>
              <a:t>specific experimental settings</a:t>
            </a:r>
            <a:r>
              <a:rPr lang="en-US" altLang="zh-CN" dirty="0" smtClean="0"/>
              <a:t> and focus on the </a:t>
            </a:r>
            <a:r>
              <a:rPr lang="en-US" altLang="zh-CN" dirty="0" smtClean="0">
                <a:solidFill>
                  <a:srgbClr val="17A339"/>
                </a:solidFill>
              </a:rPr>
              <a:t>single transmission window</a:t>
            </a:r>
            <a:r>
              <a:rPr lang="en-US" altLang="zh-CN" dirty="0" smtClean="0"/>
              <a:t> (300 GHz) instead of the entire Terahertz Band</a:t>
            </a:r>
          </a:p>
          <a:p>
            <a:endParaRPr lang="en-US" altLang="zh-CN" dirty="0" smtClean="0"/>
          </a:p>
          <a:p>
            <a:r>
              <a:rPr lang="en-US" altLang="zh-CN" dirty="0" smtClean="0"/>
              <a:t>Therefore, </a:t>
            </a:r>
            <a:r>
              <a:rPr lang="en-US" altLang="zh-CN" dirty="0" smtClean="0">
                <a:solidFill>
                  <a:srgbClr val="17A339"/>
                </a:solidFill>
              </a:rPr>
              <a:t>an analytical multi-path channel model that is adaptive for stochastically varying scenarios and generic for the entire Terahertz Band </a:t>
            </a:r>
            <a:r>
              <a:rPr lang="en-US" altLang="zh-CN" dirty="0" smtClean="0"/>
              <a:t>is demanded</a:t>
            </a:r>
            <a:endParaRPr lang="zh-CN" altLang="en-US" dirty="0"/>
          </a:p>
        </p:txBody>
      </p:sp>
      <p:sp>
        <p:nvSpPr>
          <p:cNvPr id="3" name="标题 2"/>
          <p:cNvSpPr>
            <a:spLocks noGrp="1"/>
          </p:cNvSpPr>
          <p:nvPr>
            <p:ph type="title"/>
          </p:nvPr>
        </p:nvSpPr>
        <p:spPr/>
        <p:txBody>
          <a:bodyPr/>
          <a:lstStyle/>
          <a:p>
            <a:r>
              <a:rPr lang="en-US" altLang="zh-CN" dirty="0" smtClean="0"/>
              <a:t>Relevant Multi-path Channel Model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TextBox 6"/>
          <p:cNvSpPr txBox="1"/>
          <p:nvPr/>
        </p:nvSpPr>
        <p:spPr>
          <a:xfrm>
            <a:off x="457200" y="1676400"/>
            <a:ext cx="8305800" cy="523220"/>
          </a:xfrm>
          <a:prstGeom prst="rect">
            <a:avLst/>
          </a:prstGeom>
          <a:noFill/>
        </p:spPr>
        <p:txBody>
          <a:bodyPr wrap="square" rtlCol="0">
            <a:spAutoFit/>
          </a:bodyPr>
          <a:lstStyle/>
          <a:p>
            <a:r>
              <a:rPr lang="en-US" altLang="zh-CN" sz="1400" dirty="0" err="1" smtClean="0">
                <a:latin typeface="Arial"/>
                <a:cs typeface="Arial"/>
              </a:rPr>
              <a:t>Priebe</a:t>
            </a:r>
            <a:r>
              <a:rPr lang="en-US" altLang="zh-CN" sz="1400" dirty="0" smtClean="0">
                <a:latin typeface="Arial"/>
                <a:cs typeface="Arial"/>
              </a:rPr>
              <a:t>, S., Jacob, M., </a:t>
            </a:r>
            <a:r>
              <a:rPr lang="en-US" altLang="zh-CN" sz="1400" dirty="0" err="1" smtClean="0">
                <a:latin typeface="Arial"/>
                <a:cs typeface="Arial"/>
              </a:rPr>
              <a:t>Kürner</a:t>
            </a:r>
            <a:r>
              <a:rPr lang="en-US" altLang="zh-CN" sz="1400" dirty="0" smtClean="0">
                <a:latin typeface="Arial"/>
                <a:cs typeface="Arial"/>
              </a:rPr>
              <a:t>, T., “</a:t>
            </a:r>
            <a:r>
              <a:rPr lang="en-US" altLang="zh-CN" sz="1400" dirty="0" err="1" smtClean="0">
                <a:solidFill>
                  <a:srgbClr val="17A339"/>
                </a:solidFill>
                <a:latin typeface="Arial"/>
                <a:cs typeface="Arial"/>
              </a:rPr>
              <a:t>AoA</a:t>
            </a:r>
            <a:r>
              <a:rPr lang="en-US" altLang="zh-CN" sz="1400" dirty="0" smtClean="0">
                <a:solidFill>
                  <a:srgbClr val="17A339"/>
                </a:solidFill>
                <a:latin typeface="Arial"/>
                <a:cs typeface="Arial"/>
              </a:rPr>
              <a:t>, </a:t>
            </a:r>
            <a:r>
              <a:rPr lang="en-US" altLang="zh-CN" sz="1400" dirty="0" err="1" smtClean="0">
                <a:solidFill>
                  <a:srgbClr val="17A339"/>
                </a:solidFill>
                <a:latin typeface="Arial"/>
                <a:cs typeface="Arial"/>
              </a:rPr>
              <a:t>AoD</a:t>
            </a:r>
            <a:r>
              <a:rPr lang="en-US" altLang="zh-CN" sz="1400" dirty="0" smtClean="0">
                <a:solidFill>
                  <a:srgbClr val="17A339"/>
                </a:solidFill>
                <a:latin typeface="Arial"/>
                <a:cs typeface="Arial"/>
              </a:rPr>
              <a:t> and </a:t>
            </a:r>
            <a:r>
              <a:rPr lang="en-US" altLang="zh-CN" sz="1400" dirty="0" err="1" smtClean="0">
                <a:solidFill>
                  <a:srgbClr val="17A339"/>
                </a:solidFill>
                <a:latin typeface="Arial"/>
                <a:cs typeface="Arial"/>
              </a:rPr>
              <a:t>ToA</a:t>
            </a:r>
            <a:r>
              <a:rPr lang="en-US" altLang="zh-CN" sz="1400" dirty="0" smtClean="0">
                <a:solidFill>
                  <a:srgbClr val="17A339"/>
                </a:solidFill>
                <a:latin typeface="Arial"/>
                <a:cs typeface="Arial"/>
              </a:rPr>
              <a:t> Characteristics of Scattered Multipath Clusters for THz Indoor Channel Modeling</a:t>
            </a:r>
            <a:r>
              <a:rPr lang="en-US" altLang="zh-CN" sz="1400" dirty="0" smtClean="0">
                <a:latin typeface="Arial"/>
                <a:cs typeface="Arial"/>
              </a:rPr>
              <a:t>”, 17th European Wireless Conference (EW), April 2011</a:t>
            </a:r>
            <a:endParaRPr lang="zh-CN" altLang="en-US" sz="1400" dirty="0" smtClean="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11</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Due to the very </a:t>
            </a:r>
            <a:r>
              <a:rPr lang="en-US" dirty="0" smtClean="0">
                <a:solidFill>
                  <a:srgbClr val="17A339"/>
                </a:solidFill>
              </a:rPr>
              <a:t>high attenuation created by molecular absorption</a:t>
            </a:r>
            <a:r>
              <a:rPr lang="en-US" dirty="0" smtClean="0"/>
              <a:t>, current efforts both on:</a:t>
            </a:r>
          </a:p>
          <a:p>
            <a:pPr lvl="1"/>
            <a:r>
              <a:rPr lang="en-US" dirty="0" smtClean="0"/>
              <a:t>device development and</a:t>
            </a:r>
          </a:p>
          <a:p>
            <a:pPr lvl="1"/>
            <a:r>
              <a:rPr lang="en-US" dirty="0" smtClean="0"/>
              <a:t>channel characterization     </a:t>
            </a:r>
          </a:p>
          <a:p>
            <a:pPr lvl="1">
              <a:buNone/>
            </a:pPr>
            <a:r>
              <a:rPr lang="en-US" dirty="0" smtClean="0"/>
              <a:t>   are focused on the absorption-defined window at </a:t>
            </a:r>
            <a:r>
              <a:rPr lang="en-US" dirty="0" smtClean="0">
                <a:solidFill>
                  <a:srgbClr val="17A339"/>
                </a:solidFill>
              </a:rPr>
              <a:t>300 GHz</a:t>
            </a:r>
            <a:r>
              <a:rPr lang="en-US" dirty="0" smtClean="0"/>
              <a:t> with transmission distance in the order of </a:t>
            </a:r>
            <a:r>
              <a:rPr lang="en-US" dirty="0" smtClean="0">
                <a:solidFill>
                  <a:srgbClr val="17A339"/>
                </a:solidFill>
              </a:rPr>
              <a:t>meters</a:t>
            </a:r>
          </a:p>
          <a:p>
            <a:endParaRPr lang="en-US" dirty="0" smtClean="0"/>
          </a:p>
          <a:p>
            <a:r>
              <a:rPr lang="en-US" dirty="0" smtClean="0"/>
              <a:t>However, some of the properties of this band in the very </a:t>
            </a:r>
            <a:r>
              <a:rPr lang="en-US" dirty="0" smtClean="0">
                <a:solidFill>
                  <a:srgbClr val="17A339"/>
                </a:solidFill>
              </a:rPr>
              <a:t>short range </a:t>
            </a:r>
            <a:r>
              <a:rPr lang="en-US" dirty="0" smtClean="0"/>
              <a:t>and </a:t>
            </a:r>
            <a:r>
              <a:rPr lang="en-US" dirty="0" smtClean="0">
                <a:solidFill>
                  <a:srgbClr val="17A339"/>
                </a:solidFill>
              </a:rPr>
              <a:t>higher frequencies </a:t>
            </a:r>
            <a:r>
              <a:rPr lang="en-US" dirty="0" smtClean="0"/>
              <a:t>need to be better understood and analyzed</a:t>
            </a:r>
          </a:p>
        </p:txBody>
      </p:sp>
      <p:sp>
        <p:nvSpPr>
          <p:cNvPr id="3" name="Title 2"/>
          <p:cNvSpPr>
            <a:spLocks noGrp="1"/>
          </p:cNvSpPr>
          <p:nvPr>
            <p:ph type="title"/>
          </p:nvPr>
        </p:nvSpPr>
        <p:spPr/>
        <p:txBody>
          <a:bodyPr/>
          <a:lstStyle/>
          <a:p>
            <a:r>
              <a:rPr lang="en-US" dirty="0" smtClean="0"/>
              <a:t>Motivation for Free Space Channel Model in Terahertz Band</a:t>
            </a:r>
            <a:endParaRPr lang="en-US" dirty="0"/>
          </a:p>
        </p:txBody>
      </p:sp>
      <p:sp>
        <p:nvSpPr>
          <p:cNvPr id="4" name="Date Placeholder 3"/>
          <p:cNvSpPr>
            <a:spLocks noGrp="1"/>
          </p:cNvSpPr>
          <p:nvPr>
            <p:ph type="dt" sz="half" idx="10"/>
          </p:nvPr>
        </p:nvSpPr>
        <p:spPr/>
        <p:txBody>
          <a:bodyPr/>
          <a:lstStyle/>
          <a:p>
            <a:r>
              <a:rPr lang="es-ES_tradnl"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12</a:t>
            </a:fld>
            <a:endParaRPr lang="en-US" dirty="0"/>
          </a:p>
        </p:txBody>
      </p:sp>
      <p:sp>
        <p:nvSpPr>
          <p:cNvPr id="6" name="Footer Placeholder 5"/>
          <p:cNvSpPr>
            <a:spLocks noGrp="1"/>
          </p:cNvSpPr>
          <p:nvPr>
            <p:ph type="ftr" sz="quarter" idx="12"/>
          </p:nvPr>
        </p:nvSpPr>
        <p:spPr/>
        <p:txBody>
          <a:bodyPr/>
          <a:lstStyle/>
          <a:p>
            <a:r>
              <a:rPr lang="en-US" smtClean="0"/>
              <a:t>Chong Han, Georgia Tech</a:t>
            </a:r>
            <a:endParaRPr lang="en-US" dirty="0"/>
          </a:p>
        </p:txBody>
      </p:sp>
    </p:spTree>
    <p:extLst>
      <p:ext uri="{BB962C8B-B14F-4D97-AF65-F5344CB8AC3E}">
        <p14:creationId xmlns="" xmlns:p14="http://schemas.microsoft.com/office/powerpoint/2010/main" val="11855975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458200" cy="2667000"/>
          </a:xfrm>
        </p:spPr>
        <p:txBody>
          <a:bodyPr>
            <a:normAutofit fontScale="77500" lnSpcReduction="20000"/>
          </a:bodyPr>
          <a:lstStyle/>
          <a:p>
            <a:r>
              <a:rPr lang="en-US" dirty="0" smtClean="0"/>
              <a:t>Based on the </a:t>
            </a:r>
            <a:r>
              <a:rPr lang="en-US" dirty="0" err="1" smtClean="0">
                <a:solidFill>
                  <a:srgbClr val="17A339"/>
                </a:solidFill>
              </a:rPr>
              <a:t>radiative</a:t>
            </a:r>
            <a:r>
              <a:rPr lang="en-US" dirty="0" smtClean="0">
                <a:solidFill>
                  <a:srgbClr val="17A339"/>
                </a:solidFill>
              </a:rPr>
              <a:t> transfer theory</a:t>
            </a:r>
            <a:r>
              <a:rPr lang="en-US" dirty="0" smtClean="0"/>
              <a:t>, the free space frequency response consists of</a:t>
            </a:r>
          </a:p>
          <a:p>
            <a:pPr lvl="1"/>
            <a:r>
              <a:rPr lang="en-US" dirty="0" smtClean="0">
                <a:solidFill>
                  <a:srgbClr val="17A339"/>
                </a:solidFill>
              </a:rPr>
              <a:t>Spreading loss</a:t>
            </a:r>
            <a:r>
              <a:rPr lang="en-US" dirty="0" smtClean="0"/>
              <a:t>: </a:t>
            </a:r>
            <a:r>
              <a:rPr lang="en-US" altLang="zh-CN" dirty="0" smtClean="0"/>
              <a:t>accounts for the attenuation due to the expansion of the wave as it propagates in the medium</a:t>
            </a:r>
          </a:p>
          <a:p>
            <a:pPr lvl="1"/>
            <a:r>
              <a:rPr lang="en-US" dirty="0" smtClean="0">
                <a:solidFill>
                  <a:srgbClr val="17A339"/>
                </a:solidFill>
              </a:rPr>
              <a:t>Absorption loss</a:t>
            </a:r>
            <a:r>
              <a:rPr lang="en-US" dirty="0" smtClean="0"/>
              <a:t>: </a:t>
            </a:r>
            <a:r>
              <a:rPr lang="en-US" altLang="zh-CN" dirty="0" smtClean="0"/>
              <a:t>accounts for the attenuation that the propagating wave suffers because of molecular absorption, i.e., the process that the EM wave energy is converted into vibrational kinetic energy in gaseous molecules</a:t>
            </a:r>
            <a:endParaRPr lang="en-US" dirty="0" smtClean="0"/>
          </a:p>
        </p:txBody>
      </p:sp>
      <p:sp>
        <p:nvSpPr>
          <p:cNvPr id="3" name="Title 2"/>
          <p:cNvSpPr>
            <a:spLocks noGrp="1"/>
          </p:cNvSpPr>
          <p:nvPr>
            <p:ph type="title"/>
          </p:nvPr>
        </p:nvSpPr>
        <p:spPr>
          <a:xfrm>
            <a:off x="304800" y="685800"/>
            <a:ext cx="8382000" cy="1066800"/>
          </a:xfrm>
        </p:spPr>
        <p:txBody>
          <a:bodyPr/>
          <a:lstStyle/>
          <a:p>
            <a:r>
              <a:rPr lang="en-US" altLang="zh-CN" dirty="0" smtClean="0"/>
              <a:t>Terahertz Band Free Space Channel Model</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
        <p:nvSpPr>
          <p:cNvPr id="7" name="Rectangle 6"/>
          <p:cNvSpPr/>
          <p:nvPr/>
        </p:nvSpPr>
        <p:spPr>
          <a:xfrm>
            <a:off x="457200" y="1828800"/>
            <a:ext cx="8382000" cy="1066800"/>
          </a:xfrm>
          <a:prstGeom prst="rect">
            <a:avLst/>
          </a:prstGeom>
        </p:spPr>
        <p:txBody>
          <a:bodyPr wrap="square">
            <a:normAutofit/>
          </a:bodyPr>
          <a:lstStyle/>
          <a:p>
            <a:pPr>
              <a:spcAft>
                <a:spcPts val="600"/>
              </a:spcAft>
            </a:pPr>
            <a:r>
              <a:rPr lang="en-US" sz="1400" dirty="0" smtClean="0">
                <a:latin typeface="Arial"/>
                <a:cs typeface="Arial"/>
              </a:rPr>
              <a:t>J. M. Jornet and I. F. Akyildiz, “</a:t>
            </a:r>
            <a:r>
              <a:rPr lang="en-US" sz="1400" dirty="0" smtClean="0">
                <a:solidFill>
                  <a:srgbClr val="17A339"/>
                </a:solidFill>
                <a:latin typeface="Arial"/>
                <a:cs typeface="Arial"/>
              </a:rPr>
              <a:t>Channel Modeling and Capacity Analysis of Electromagnetic Wireless Nanonetworks in the Terahertz Band</a:t>
            </a:r>
            <a:r>
              <a:rPr lang="en-US" sz="1400" dirty="0" smtClean="0">
                <a:latin typeface="Arial"/>
                <a:cs typeface="Arial"/>
              </a:rPr>
              <a:t>”,</a:t>
            </a:r>
            <a:r>
              <a:rPr lang="en-US" sz="1400" dirty="0" smtClean="0">
                <a:solidFill>
                  <a:srgbClr val="17A339"/>
                </a:solidFill>
                <a:latin typeface="Arial"/>
                <a:cs typeface="Arial"/>
              </a:rPr>
              <a:t> </a:t>
            </a:r>
            <a:r>
              <a:rPr lang="en-US" sz="1400" dirty="0" smtClean="0">
                <a:solidFill>
                  <a:srgbClr val="000000"/>
                </a:solidFill>
                <a:latin typeface="Arial"/>
                <a:cs typeface="Arial"/>
              </a:rPr>
              <a:t>IEEE Trans. On Wireless Communications, October 2011</a:t>
            </a:r>
          </a:p>
          <a:p>
            <a:pPr>
              <a:spcAft>
                <a:spcPts val="600"/>
              </a:spcAft>
            </a:pPr>
            <a:endParaRPr lang="en-US" sz="1400" dirty="0">
              <a:latin typeface="Arial"/>
              <a:cs typeface="Arial"/>
            </a:endParaRPr>
          </a:p>
        </p:txBody>
      </p:sp>
      <p:graphicFrame>
        <p:nvGraphicFramePr>
          <p:cNvPr id="14" name="对象 13"/>
          <p:cNvGraphicFramePr>
            <a:graphicFrameLocks noChangeAspect="1"/>
          </p:cNvGraphicFramePr>
          <p:nvPr/>
        </p:nvGraphicFramePr>
        <p:xfrm>
          <a:off x="1450975" y="4953000"/>
          <a:ext cx="6032500" cy="725488"/>
        </p:xfrm>
        <a:graphic>
          <a:graphicData uri="http://schemas.openxmlformats.org/presentationml/2006/ole">
            <p:oleObj spid="_x0000_s2056" name="Equation" r:id="rId4" imgW="3796496" imgH="456924" progId="Equation.DSMT4">
              <p:embed/>
            </p:oleObj>
          </a:graphicData>
        </a:graphic>
      </p:graphicFrame>
    </p:spTree>
    <p:extLst>
      <p:ext uri="{BB962C8B-B14F-4D97-AF65-F5344CB8AC3E}">
        <p14:creationId xmlns="" xmlns:p14="http://schemas.microsoft.com/office/powerpoint/2010/main" val="120230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981200"/>
            <a:ext cx="8458200" cy="4114800"/>
          </a:xfrm>
        </p:spPr>
        <p:txBody>
          <a:bodyPr>
            <a:normAutofit/>
          </a:bodyPr>
          <a:lstStyle/>
          <a:p>
            <a:r>
              <a:rPr lang="en-US" altLang="zh-CN" sz="2000" dirty="0" smtClean="0"/>
              <a:t>        : spreading loss</a:t>
            </a:r>
          </a:p>
          <a:p>
            <a:r>
              <a:rPr lang="en-US" altLang="zh-CN" sz="2000" dirty="0" smtClean="0"/>
              <a:t>   	: molecular absorption loss</a:t>
            </a:r>
          </a:p>
          <a:p>
            <a:r>
              <a:rPr lang="en-US" altLang="zh-CN" sz="2000" dirty="0" smtClean="0"/>
              <a:t>   	: speed of light</a:t>
            </a:r>
          </a:p>
          <a:p>
            <a:r>
              <a:rPr lang="en-US" altLang="zh-CN" sz="2000" dirty="0" smtClean="0"/>
              <a:t>  	: signal frequency</a:t>
            </a:r>
          </a:p>
          <a:p>
            <a:r>
              <a:rPr lang="en-US" altLang="zh-CN" sz="2000" dirty="0" smtClean="0"/>
              <a:t>   	: transmission distance (</a:t>
            </a:r>
            <a:r>
              <a:rPr lang="en-US" altLang="zh-CN" sz="2000" dirty="0" err="1" smtClean="0"/>
              <a:t>Tx</a:t>
            </a:r>
            <a:r>
              <a:rPr lang="en-US" altLang="zh-CN" sz="2000" dirty="0" smtClean="0"/>
              <a:t>-Rx)</a:t>
            </a:r>
          </a:p>
          <a:p>
            <a:r>
              <a:rPr lang="en-US" altLang="zh-CN" sz="2000" dirty="0" smtClean="0"/>
              <a:t>     	: frequency-dependent </a:t>
            </a:r>
            <a:r>
              <a:rPr lang="en-US" altLang="zh-CN" sz="2000" dirty="0" smtClean="0">
                <a:solidFill>
                  <a:srgbClr val="17A339"/>
                </a:solidFill>
              </a:rPr>
              <a:t>medium absorption coefficient</a:t>
            </a:r>
            <a:r>
              <a:rPr lang="en-US" altLang="zh-CN" sz="2000" dirty="0" smtClean="0"/>
              <a:t>, dependent  	  on the system pressure in </a:t>
            </a:r>
            <a:r>
              <a:rPr lang="en-US" altLang="zh-CN" sz="2000" dirty="0" err="1" smtClean="0"/>
              <a:t>atm</a:t>
            </a:r>
            <a:r>
              <a:rPr lang="en-US" altLang="zh-CN" sz="2000" dirty="0" smtClean="0"/>
              <a:t>, the temperature in Kelvin, the 	 	  molecular volume density in molecules/m</a:t>
            </a:r>
            <a:r>
              <a:rPr lang="en-US" altLang="zh-CN" sz="2000" baseline="30000" dirty="0" smtClean="0"/>
              <a:t>3</a:t>
            </a:r>
            <a:r>
              <a:rPr lang="en-US" altLang="zh-CN" sz="2000" dirty="0" smtClean="0"/>
              <a:t> and the molecular 	  	  absorption cross-section m</a:t>
            </a:r>
            <a:r>
              <a:rPr lang="en-US" altLang="zh-CN" sz="2000" baseline="30000" dirty="0" smtClean="0"/>
              <a:t>2</a:t>
            </a:r>
            <a:r>
              <a:rPr lang="en-US" altLang="zh-CN" sz="2000" dirty="0" smtClean="0"/>
              <a:t>/molecule</a:t>
            </a:r>
            <a:endParaRPr lang="zh-CN" altLang="en-US" sz="2000" dirty="0"/>
          </a:p>
        </p:txBody>
      </p:sp>
      <p:sp>
        <p:nvSpPr>
          <p:cNvPr id="3" name="标题 2"/>
          <p:cNvSpPr>
            <a:spLocks noGrp="1"/>
          </p:cNvSpPr>
          <p:nvPr>
            <p:ph type="title"/>
          </p:nvPr>
        </p:nvSpPr>
        <p:spPr/>
        <p:txBody>
          <a:bodyPr/>
          <a:lstStyle/>
          <a:p>
            <a:r>
              <a:rPr lang="en-US" altLang="zh-CN" dirty="0" smtClean="0"/>
              <a:t>Parameter Notations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7" name="对象 6"/>
          <p:cNvGraphicFramePr>
            <a:graphicFrameLocks noChangeAspect="1"/>
          </p:cNvGraphicFramePr>
          <p:nvPr/>
        </p:nvGraphicFramePr>
        <p:xfrm>
          <a:off x="990600" y="2743200"/>
          <a:ext cx="228600" cy="363711"/>
        </p:xfrm>
        <a:graphic>
          <a:graphicData uri="http://schemas.openxmlformats.org/presentationml/2006/ole">
            <p:oleObj spid="_x0000_s3104" name="Equation" r:id="rId4" imgW="114231" imgH="139616" progId="Equation.DSMT4">
              <p:embed/>
            </p:oleObj>
          </a:graphicData>
        </a:graphic>
      </p:graphicFrame>
      <p:graphicFrame>
        <p:nvGraphicFramePr>
          <p:cNvPr id="3075" name="Object 3"/>
          <p:cNvGraphicFramePr>
            <a:graphicFrameLocks noChangeAspect="1"/>
          </p:cNvGraphicFramePr>
          <p:nvPr/>
        </p:nvGraphicFramePr>
        <p:xfrm>
          <a:off x="990600" y="3048000"/>
          <a:ext cx="264056" cy="457200"/>
        </p:xfrm>
        <a:graphic>
          <a:graphicData uri="http://schemas.openxmlformats.org/presentationml/2006/ole">
            <p:oleObj spid="_x0000_s3105" name="Equation" r:id="rId5" imgW="152033" imgH="203261" progId="Equation.DSMT4">
              <p:embed/>
            </p:oleObj>
          </a:graphicData>
        </a:graphic>
      </p:graphicFrame>
      <p:graphicFrame>
        <p:nvGraphicFramePr>
          <p:cNvPr id="3076" name="Object 4"/>
          <p:cNvGraphicFramePr>
            <a:graphicFrameLocks noChangeAspect="1"/>
          </p:cNvGraphicFramePr>
          <p:nvPr/>
        </p:nvGraphicFramePr>
        <p:xfrm>
          <a:off x="990600" y="3505200"/>
          <a:ext cx="228600" cy="330798"/>
        </p:xfrm>
        <a:graphic>
          <a:graphicData uri="http://schemas.openxmlformats.org/presentationml/2006/ole">
            <p:oleObj spid="_x0000_s3106" name="Equation" r:id="rId6" imgW="114093" imgH="126770" progId="Equation.DSMT4">
              <p:embed/>
            </p:oleObj>
          </a:graphicData>
        </a:graphic>
      </p:graphicFrame>
      <p:graphicFrame>
        <p:nvGraphicFramePr>
          <p:cNvPr id="3078" name="Object 6"/>
          <p:cNvGraphicFramePr>
            <a:graphicFrameLocks noChangeAspect="1"/>
          </p:cNvGraphicFramePr>
          <p:nvPr/>
        </p:nvGraphicFramePr>
        <p:xfrm>
          <a:off x="914400" y="3810000"/>
          <a:ext cx="494428" cy="381000"/>
        </p:xfrm>
        <a:graphic>
          <a:graphicData uri="http://schemas.openxmlformats.org/presentationml/2006/ole">
            <p:oleObj spid="_x0000_s3107" name="Equation" r:id="rId7" imgW="342625" imgH="203261" progId="Equation.DSMT4">
              <p:embed/>
            </p:oleObj>
          </a:graphicData>
        </a:graphic>
      </p:graphicFrame>
      <p:graphicFrame>
        <p:nvGraphicFramePr>
          <p:cNvPr id="3079" name="Object 7"/>
          <p:cNvGraphicFramePr>
            <a:graphicFrameLocks noChangeAspect="1"/>
          </p:cNvGraphicFramePr>
          <p:nvPr/>
        </p:nvGraphicFramePr>
        <p:xfrm>
          <a:off x="2819400" y="5181600"/>
          <a:ext cx="2895600" cy="697814"/>
        </p:xfrm>
        <a:graphic>
          <a:graphicData uri="http://schemas.openxmlformats.org/presentationml/2006/ole">
            <p:oleObj spid="_x0000_s3108" name="Equation" r:id="rId8" imgW="1828249" imgH="431570" progId="Equation.DSMT4">
              <p:embed/>
            </p:oleObj>
          </a:graphicData>
        </a:graphic>
      </p:graphicFrame>
      <p:graphicFrame>
        <p:nvGraphicFramePr>
          <p:cNvPr id="3080" name="Object 8"/>
          <p:cNvGraphicFramePr>
            <a:graphicFrameLocks noChangeAspect="1"/>
          </p:cNvGraphicFramePr>
          <p:nvPr/>
        </p:nvGraphicFramePr>
        <p:xfrm>
          <a:off x="838200" y="1981200"/>
          <a:ext cx="629663" cy="457200"/>
        </p:xfrm>
        <a:graphic>
          <a:graphicData uri="http://schemas.openxmlformats.org/presentationml/2006/ole">
            <p:oleObj spid="_x0000_s3109" name="Equation" r:id="rId9" imgW="431570" imgH="241415" progId="Equation.DSMT4">
              <p:embed/>
            </p:oleObj>
          </a:graphicData>
        </a:graphic>
      </p:graphicFrame>
      <p:graphicFrame>
        <p:nvGraphicFramePr>
          <p:cNvPr id="3081" name="Object 9"/>
          <p:cNvGraphicFramePr>
            <a:graphicFrameLocks noChangeAspect="1"/>
          </p:cNvGraphicFramePr>
          <p:nvPr/>
        </p:nvGraphicFramePr>
        <p:xfrm>
          <a:off x="990600" y="2362200"/>
          <a:ext cx="446088" cy="433387"/>
        </p:xfrm>
        <a:graphic>
          <a:graphicData uri="http://schemas.openxmlformats.org/presentationml/2006/ole">
            <p:oleObj spid="_x0000_s3110" name="Equation" r:id="rId10" imgW="304616" imgH="2286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4724400"/>
            <a:ext cx="8763000" cy="2057400"/>
          </a:xfrm>
        </p:spPr>
        <p:txBody>
          <a:bodyPr>
            <a:normAutofit/>
          </a:bodyPr>
          <a:lstStyle/>
          <a:p>
            <a:pPr algn="just">
              <a:spcBef>
                <a:spcPts val="0"/>
              </a:spcBef>
            </a:pPr>
            <a:r>
              <a:rPr lang="en-US" altLang="zh-CN" sz="2400" dirty="0" smtClean="0"/>
              <a:t>The Terahertz Band communication channel has a strong dependence on:</a:t>
            </a:r>
          </a:p>
          <a:p>
            <a:pPr lvl="1" algn="just">
              <a:spcBef>
                <a:spcPts val="0"/>
              </a:spcBef>
            </a:pPr>
            <a:r>
              <a:rPr lang="en-US" altLang="zh-CN" sz="2000" dirty="0" smtClean="0">
                <a:solidFill>
                  <a:srgbClr val="17A339"/>
                </a:solidFill>
              </a:rPr>
              <a:t>Signal frequency</a:t>
            </a:r>
          </a:p>
          <a:p>
            <a:pPr lvl="1" algn="just">
              <a:spcBef>
                <a:spcPts val="0"/>
              </a:spcBef>
            </a:pPr>
            <a:r>
              <a:rPr lang="en-US" altLang="zh-CN" sz="2000" dirty="0" smtClean="0">
                <a:solidFill>
                  <a:srgbClr val="17A339"/>
                </a:solidFill>
              </a:rPr>
              <a:t>Transmission distance</a:t>
            </a:r>
          </a:p>
        </p:txBody>
      </p:sp>
      <p:sp>
        <p:nvSpPr>
          <p:cNvPr id="3" name="标题 2"/>
          <p:cNvSpPr>
            <a:spLocks noGrp="1"/>
          </p:cNvSpPr>
          <p:nvPr>
            <p:ph type="title"/>
          </p:nvPr>
        </p:nvSpPr>
        <p:spPr>
          <a:xfrm>
            <a:off x="685800" y="457200"/>
            <a:ext cx="7772400" cy="1066800"/>
          </a:xfrm>
        </p:spPr>
        <p:txBody>
          <a:bodyPr/>
          <a:lstStyle/>
          <a:p>
            <a:r>
              <a:rPr lang="en-US" altLang="zh-CN" dirty="0" smtClean="0"/>
              <a:t>LOS Path-loss in dB</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15</a:t>
            </a:fld>
            <a:endParaRPr lang="en-US" dirty="0"/>
          </a:p>
        </p:txBody>
      </p:sp>
      <p:sp>
        <p:nvSpPr>
          <p:cNvPr id="6" name="页脚占位符 5"/>
          <p:cNvSpPr>
            <a:spLocks noGrp="1"/>
          </p:cNvSpPr>
          <p:nvPr>
            <p:ph type="ftr" sz="quarter" idx="12"/>
          </p:nvPr>
        </p:nvSpPr>
        <p:spPr/>
        <p:txBody>
          <a:bodyPr/>
          <a:lstStyle/>
          <a:p>
            <a:r>
              <a:rPr lang="en-US" dirty="0" smtClean="0"/>
              <a:t>Chong Han, Georgia Tech</a:t>
            </a:r>
            <a:endParaRPr lang="en-US" dirty="0"/>
          </a:p>
        </p:txBody>
      </p:sp>
      <p:pic>
        <p:nvPicPr>
          <p:cNvPr id="4099" name="Picture 3"/>
          <p:cNvPicPr>
            <a:picLocks noChangeAspect="1" noChangeArrowheads="1"/>
          </p:cNvPicPr>
          <p:nvPr/>
        </p:nvPicPr>
        <p:blipFill>
          <a:blip r:embed="rId2"/>
          <a:srcRect/>
          <a:stretch>
            <a:fillRect/>
          </a:stretch>
        </p:blipFill>
        <p:spPr bwMode="auto">
          <a:xfrm>
            <a:off x="57741" y="1371600"/>
            <a:ext cx="893385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81200"/>
            <a:ext cx="7772400" cy="4419600"/>
          </a:xfrm>
        </p:spPr>
        <p:txBody>
          <a:bodyPr>
            <a:normAutofit fontScale="70000" lnSpcReduction="20000"/>
          </a:bodyPr>
          <a:lstStyle/>
          <a:p>
            <a:r>
              <a:rPr lang="en-US" altLang="zh-CN" dirty="0" smtClean="0"/>
              <a:t>In Terahertz Band, free space channel path-loss increases with </a:t>
            </a:r>
            <a:r>
              <a:rPr lang="en-US" altLang="zh-CN" dirty="0" smtClean="0">
                <a:solidFill>
                  <a:srgbClr val="17A339"/>
                </a:solidFill>
              </a:rPr>
              <a:t>frequency</a:t>
            </a:r>
            <a:r>
              <a:rPr lang="en-US" altLang="zh-CN" dirty="0" smtClean="0"/>
              <a:t> due to the spreading loss</a:t>
            </a:r>
          </a:p>
          <a:p>
            <a:endParaRPr lang="en-US" altLang="zh-CN" dirty="0" smtClean="0"/>
          </a:p>
          <a:p>
            <a:r>
              <a:rPr lang="en-US" altLang="zh-CN" dirty="0" smtClean="0"/>
              <a:t>The path-loss can easily go above 100 dB for </a:t>
            </a:r>
            <a:r>
              <a:rPr lang="en-US" altLang="zh-CN" dirty="0" smtClean="0">
                <a:solidFill>
                  <a:srgbClr val="17A339"/>
                </a:solidFill>
              </a:rPr>
              <a:t>transmission distances </a:t>
            </a:r>
            <a:r>
              <a:rPr lang="en-US" altLang="zh-CN" dirty="0" smtClean="0"/>
              <a:t>in the order of just a few meters</a:t>
            </a:r>
          </a:p>
          <a:p>
            <a:endParaRPr lang="en-US" altLang="zh-CN" dirty="0" smtClean="0"/>
          </a:p>
          <a:p>
            <a:r>
              <a:rPr lang="en-US" altLang="zh-CN" dirty="0" smtClean="0"/>
              <a:t>The molecular absorption defines several </a:t>
            </a:r>
            <a:r>
              <a:rPr lang="en-US" altLang="zh-CN" dirty="0" smtClean="0">
                <a:solidFill>
                  <a:srgbClr val="17A339"/>
                </a:solidFill>
              </a:rPr>
              <a:t>transmission windows </a:t>
            </a:r>
            <a:r>
              <a:rPr lang="en-US" altLang="zh-CN" dirty="0" smtClean="0"/>
              <a:t>(w1, w2, w3, w4), whose position and width depend on the </a:t>
            </a:r>
            <a:r>
              <a:rPr lang="en-US" altLang="zh-CN" dirty="0" smtClean="0">
                <a:solidFill>
                  <a:srgbClr val="17A339"/>
                </a:solidFill>
              </a:rPr>
              <a:t>transmission distance</a:t>
            </a:r>
            <a:r>
              <a:rPr lang="en-US" altLang="zh-CN" dirty="0" smtClean="0"/>
              <a:t> </a:t>
            </a:r>
            <a:endParaRPr lang="zh-CN" altLang="en-US" dirty="0" smtClean="0"/>
          </a:p>
          <a:p>
            <a:pPr lvl="1"/>
            <a:r>
              <a:rPr lang="en-US" altLang="zh-CN" dirty="0" smtClean="0"/>
              <a:t>For </a:t>
            </a:r>
            <a:r>
              <a:rPr lang="en-US" altLang="zh-CN" dirty="0" smtClean="0">
                <a:solidFill>
                  <a:srgbClr val="17A339"/>
                </a:solidFill>
              </a:rPr>
              <a:t>longer transmission links</a:t>
            </a:r>
            <a:r>
              <a:rPr lang="en-US" altLang="zh-CN" dirty="0" smtClean="0"/>
              <a:t>, more molecular resonances become significant, and the windows become narrower</a:t>
            </a:r>
          </a:p>
          <a:p>
            <a:pPr lvl="1"/>
            <a:r>
              <a:rPr lang="en-US" altLang="zh-CN" dirty="0" smtClean="0"/>
              <a:t>For </a:t>
            </a:r>
            <a:r>
              <a:rPr lang="en-US" altLang="zh-CN" dirty="0" smtClean="0">
                <a:solidFill>
                  <a:srgbClr val="17A339"/>
                </a:solidFill>
              </a:rPr>
              <a:t>short range </a:t>
            </a:r>
            <a:r>
              <a:rPr lang="en-US" altLang="zh-CN" dirty="0" smtClean="0"/>
              <a:t>(less than 1m) communication, Terahertz Band offers incredibly huge bandwidth (almost a 10 THz wide window)</a:t>
            </a:r>
          </a:p>
          <a:p>
            <a:endParaRPr lang="zh-CN" altLang="en-US" dirty="0"/>
          </a:p>
        </p:txBody>
      </p:sp>
      <p:sp>
        <p:nvSpPr>
          <p:cNvPr id="3" name="标题 2"/>
          <p:cNvSpPr>
            <a:spLocks noGrp="1"/>
          </p:cNvSpPr>
          <p:nvPr>
            <p:ph type="title"/>
          </p:nvPr>
        </p:nvSpPr>
        <p:spPr>
          <a:xfrm>
            <a:off x="304800" y="685800"/>
            <a:ext cx="8839200" cy="1066800"/>
          </a:xfrm>
        </p:spPr>
        <p:txBody>
          <a:bodyPr/>
          <a:lstStyle/>
          <a:p>
            <a:r>
              <a:rPr lang="en-US" altLang="zh-CN" dirty="0" smtClean="0"/>
              <a:t>Terahertz Band Free Space Channel Properties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1981200"/>
            <a:ext cx="8610600" cy="4114800"/>
          </a:xfrm>
        </p:spPr>
        <p:txBody>
          <a:bodyPr>
            <a:normAutofit/>
          </a:bodyPr>
          <a:lstStyle/>
          <a:p>
            <a:r>
              <a:rPr lang="en-US" altLang="zh-CN" sz="2400" dirty="0" smtClean="0"/>
              <a:t>Obtain realistic numbers for the </a:t>
            </a:r>
            <a:r>
              <a:rPr lang="en-US" altLang="zh-CN" sz="2400" dirty="0" smtClean="0">
                <a:solidFill>
                  <a:srgbClr val="17A339"/>
                </a:solidFill>
              </a:rPr>
              <a:t>achievable transmission rates </a:t>
            </a:r>
            <a:r>
              <a:rPr lang="en-US" altLang="zh-CN" sz="2400" dirty="0" smtClean="0"/>
              <a:t>of different transmission windows</a:t>
            </a:r>
            <a:endParaRPr lang="en-US" altLang="zh-CN" sz="2400" dirty="0" smtClean="0">
              <a:solidFill>
                <a:srgbClr val="17A339"/>
              </a:solidFill>
            </a:endParaRPr>
          </a:p>
          <a:p>
            <a:pPr lvl="1"/>
            <a:r>
              <a:rPr lang="en-US" altLang="zh-CN" sz="2400" dirty="0" smtClean="0"/>
              <a:t>account for the transmitter and the receiver </a:t>
            </a:r>
            <a:r>
              <a:rPr lang="en-US" altLang="zh-CN" sz="2400" dirty="0" smtClean="0">
                <a:solidFill>
                  <a:srgbClr val="17A339"/>
                </a:solidFill>
              </a:rPr>
              <a:t>antenna directivity </a:t>
            </a:r>
            <a:r>
              <a:rPr lang="en-US" altLang="zh-CN" sz="2400" dirty="0" smtClean="0"/>
              <a:t>as well as for the </a:t>
            </a:r>
            <a:r>
              <a:rPr lang="en-US" altLang="zh-CN" sz="2400" dirty="0" smtClean="0">
                <a:solidFill>
                  <a:srgbClr val="17A339"/>
                </a:solidFill>
              </a:rPr>
              <a:t>gain and noise factor</a:t>
            </a:r>
          </a:p>
          <a:p>
            <a:endParaRPr lang="en-US" altLang="zh-CN" sz="2400" dirty="0" smtClean="0"/>
          </a:p>
          <a:p>
            <a:r>
              <a:rPr lang="en-US" altLang="zh-CN" sz="2400" dirty="0" smtClean="0"/>
              <a:t>Locate the best </a:t>
            </a:r>
            <a:r>
              <a:rPr lang="en-US" altLang="zh-CN" sz="2400" dirty="0" smtClean="0">
                <a:solidFill>
                  <a:srgbClr val="17A339"/>
                </a:solidFill>
              </a:rPr>
              <a:t>transmission windows </a:t>
            </a:r>
            <a:r>
              <a:rPr lang="en-US" altLang="zh-CN" sz="2400" dirty="0" smtClean="0"/>
              <a:t>in Terahertz Band in light of </a:t>
            </a:r>
            <a:r>
              <a:rPr lang="en-US" altLang="zh-CN" sz="2400" dirty="0" smtClean="0">
                <a:solidFill>
                  <a:srgbClr val="17A339"/>
                </a:solidFill>
              </a:rPr>
              <a:t>information capacity </a:t>
            </a:r>
            <a:r>
              <a:rPr lang="en-US" altLang="zh-CN" sz="2400" dirty="0" smtClean="0"/>
              <a:t>for communication with different transmission distances</a:t>
            </a:r>
            <a:endParaRPr lang="zh-CN" altLang="en-US" sz="2400" dirty="0">
              <a:solidFill>
                <a:srgbClr val="17A339"/>
              </a:solidFill>
            </a:endParaRPr>
          </a:p>
        </p:txBody>
      </p:sp>
      <p:sp>
        <p:nvSpPr>
          <p:cNvPr id="3" name="标题 2"/>
          <p:cNvSpPr>
            <a:spLocks noGrp="1"/>
          </p:cNvSpPr>
          <p:nvPr>
            <p:ph type="title"/>
          </p:nvPr>
        </p:nvSpPr>
        <p:spPr>
          <a:xfrm>
            <a:off x="0" y="838200"/>
            <a:ext cx="9144000" cy="1066800"/>
          </a:xfrm>
        </p:spPr>
        <p:txBody>
          <a:bodyPr/>
          <a:lstStyle/>
          <a:p>
            <a:r>
              <a:rPr lang="en-US" altLang="zh-CN" sz="3200" dirty="0" smtClean="0"/>
              <a:t>Terahertz Band LOS Channel Additional Challenges</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18</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05000"/>
            <a:ext cx="7772400" cy="4343400"/>
          </a:xfrm>
        </p:spPr>
        <p:txBody>
          <a:bodyPr>
            <a:normAutofit fontScale="77500" lnSpcReduction="20000"/>
          </a:bodyPr>
          <a:lstStyle/>
          <a:p>
            <a:r>
              <a:rPr lang="en-US" altLang="zh-CN" dirty="0" smtClean="0"/>
              <a:t>When the LOS is blocked by moving people or obstacles, </a:t>
            </a:r>
            <a:r>
              <a:rPr lang="en-US" altLang="zh-CN" dirty="0" smtClean="0">
                <a:solidFill>
                  <a:srgbClr val="17A339"/>
                </a:solidFill>
              </a:rPr>
              <a:t>NLOS scenario </a:t>
            </a:r>
            <a:r>
              <a:rPr lang="en-US" altLang="zh-CN" dirty="0" smtClean="0"/>
              <a:t>is considered</a:t>
            </a:r>
          </a:p>
          <a:p>
            <a:pPr lvl="1"/>
            <a:r>
              <a:rPr lang="en-US" altLang="zh-CN" dirty="0" smtClean="0"/>
              <a:t>Introduces the </a:t>
            </a:r>
            <a:r>
              <a:rPr lang="en-US" altLang="zh-CN" dirty="0" smtClean="0">
                <a:solidFill>
                  <a:srgbClr val="17A339"/>
                </a:solidFill>
              </a:rPr>
              <a:t>rough surface scattering loss </a:t>
            </a:r>
            <a:r>
              <a:rPr lang="en-US" altLang="zh-CN" dirty="0" smtClean="0"/>
              <a:t>in addition to the </a:t>
            </a:r>
            <a:r>
              <a:rPr lang="en-US" altLang="zh-CN" dirty="0" smtClean="0">
                <a:solidFill>
                  <a:srgbClr val="17A339"/>
                </a:solidFill>
              </a:rPr>
              <a:t>free space propagation loss</a:t>
            </a:r>
          </a:p>
          <a:p>
            <a:endParaRPr lang="en-US" altLang="zh-CN" dirty="0" smtClean="0"/>
          </a:p>
          <a:p>
            <a:r>
              <a:rPr lang="en-US" altLang="zh-CN" dirty="0" smtClean="0"/>
              <a:t>Origin: wavelength of EM wave in the Terahertz Band is </a:t>
            </a:r>
            <a:r>
              <a:rPr lang="en-US" altLang="zh-CN" dirty="0" smtClean="0">
                <a:solidFill>
                  <a:srgbClr val="17A339"/>
                </a:solidFill>
              </a:rPr>
              <a:t>[0.03 mm, 3 mm]</a:t>
            </a:r>
          </a:p>
          <a:p>
            <a:endParaRPr lang="en-US" altLang="zh-CN" dirty="0" smtClean="0"/>
          </a:p>
          <a:p>
            <a:r>
              <a:rPr lang="en-US" altLang="zh-CN" dirty="0" smtClean="0"/>
              <a:t>Any surface with roughness comparable to the wavelength</a:t>
            </a:r>
          </a:p>
          <a:p>
            <a:pPr lvl="1"/>
            <a:r>
              <a:rPr lang="en-US" altLang="zh-CN" dirty="0" smtClean="0"/>
              <a:t>Scatters the EM wave</a:t>
            </a:r>
          </a:p>
          <a:p>
            <a:pPr lvl="1"/>
            <a:r>
              <a:rPr lang="en-US" altLang="zh-CN" dirty="0" smtClean="0"/>
              <a:t>Has to be considered as rough surface</a:t>
            </a:r>
            <a:endParaRPr lang="zh-CN" altLang="en-US" dirty="0"/>
          </a:p>
        </p:txBody>
      </p:sp>
      <p:sp>
        <p:nvSpPr>
          <p:cNvPr id="3" name="标题 2"/>
          <p:cNvSpPr>
            <a:spLocks noGrp="1"/>
          </p:cNvSpPr>
          <p:nvPr>
            <p:ph type="title"/>
          </p:nvPr>
        </p:nvSpPr>
        <p:spPr/>
        <p:txBody>
          <a:bodyPr/>
          <a:lstStyle/>
          <a:p>
            <a:r>
              <a:rPr lang="en-US" altLang="zh-CN" dirty="0" smtClean="0"/>
              <a:t>Terahertz Band Reflection Challenge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382000" cy="1470025"/>
          </a:xfrm>
        </p:spPr>
        <p:txBody>
          <a:bodyPr/>
          <a:lstStyle/>
          <a:p>
            <a:r>
              <a:rPr lang="en-US" altLang="zh-CN" dirty="0" smtClean="0"/>
              <a:t>Statistical Multi-path Propagation Modeling and Fading Analysis in Terahertz Band Communication Networks</a:t>
            </a:r>
            <a:endParaRPr lang="en-US" dirty="0"/>
          </a:p>
        </p:txBody>
      </p:sp>
      <p:sp>
        <p:nvSpPr>
          <p:cNvPr id="3" name="Subtitle 2"/>
          <p:cNvSpPr>
            <a:spLocks noGrp="1"/>
          </p:cNvSpPr>
          <p:nvPr>
            <p:ph type="subTitle" idx="1"/>
          </p:nvPr>
        </p:nvSpPr>
        <p:spPr>
          <a:xfrm>
            <a:off x="1295400" y="3276600"/>
            <a:ext cx="6400800" cy="2743200"/>
          </a:xfrm>
        </p:spPr>
        <p:txBody>
          <a:bodyPr>
            <a:noAutofit/>
          </a:bodyPr>
          <a:lstStyle/>
          <a:p>
            <a:r>
              <a:rPr lang="en-US" sz="2000" dirty="0" smtClean="0"/>
              <a:t>Chong Han, </a:t>
            </a:r>
            <a:r>
              <a:rPr lang="en-US" sz="2000" dirty="0" err="1" smtClean="0"/>
              <a:t>Josep</a:t>
            </a:r>
            <a:r>
              <a:rPr lang="en-US" sz="2000" dirty="0" smtClean="0"/>
              <a:t> Miquel Jornet and Ian F. Akyildiz</a:t>
            </a:r>
          </a:p>
          <a:p>
            <a:endParaRPr lang="en-US" sz="1100" dirty="0" smtClean="0"/>
          </a:p>
          <a:p>
            <a:r>
              <a:rPr lang="en-US" sz="1400" dirty="0" smtClean="0"/>
              <a:t>Broadband Wireless Networking Laboratory</a:t>
            </a:r>
          </a:p>
          <a:p>
            <a:r>
              <a:rPr lang="en-US" sz="1400" dirty="0" smtClean="0"/>
              <a:t>School of Electrical and Computer Engineering</a:t>
            </a:r>
          </a:p>
          <a:p>
            <a:r>
              <a:rPr lang="en-US" sz="1400" dirty="0" smtClean="0"/>
              <a:t>Georgia Institute of Technology</a:t>
            </a:r>
          </a:p>
          <a:p>
            <a:r>
              <a:rPr lang="en-US" sz="1400" u="sng" dirty="0" smtClean="0"/>
              <a:t>http://www.ece.gatech.edu/research/labs/bwn/</a:t>
            </a:r>
          </a:p>
          <a:p>
            <a:endParaRPr lang="en-US" sz="1400" dirty="0" smtClean="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2</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05000"/>
            <a:ext cx="4267200" cy="4419600"/>
          </a:xfrm>
        </p:spPr>
        <p:txBody>
          <a:bodyPr>
            <a:normAutofit fontScale="62500" lnSpcReduction="20000"/>
          </a:bodyPr>
          <a:lstStyle/>
          <a:p>
            <a:r>
              <a:rPr lang="en-US" altLang="zh-CN" dirty="0" smtClean="0">
                <a:solidFill>
                  <a:srgbClr val="17A339"/>
                </a:solidFill>
              </a:rPr>
              <a:t>Scattered rays </a:t>
            </a:r>
            <a:r>
              <a:rPr lang="en-US" altLang="zh-CN" dirty="0" smtClean="0"/>
              <a:t>have no significant contribution to the received signal</a:t>
            </a:r>
          </a:p>
          <a:p>
            <a:endParaRPr lang="en-US" altLang="zh-CN" dirty="0" smtClean="0"/>
          </a:p>
          <a:p>
            <a:r>
              <a:rPr lang="en-US" altLang="zh-CN" dirty="0" smtClean="0"/>
              <a:t>Rays which suffer from </a:t>
            </a:r>
            <a:r>
              <a:rPr lang="en-US" altLang="zh-CN" dirty="0" smtClean="0">
                <a:solidFill>
                  <a:srgbClr val="17A339"/>
                </a:solidFill>
              </a:rPr>
              <a:t>multiple consecutive reflections </a:t>
            </a:r>
            <a:r>
              <a:rPr lang="en-US" altLang="zh-CN" dirty="0" smtClean="0"/>
              <a:t>have no significant contribution to the received signal</a:t>
            </a:r>
          </a:p>
          <a:p>
            <a:endParaRPr lang="en-US" altLang="zh-CN" dirty="0" smtClean="0"/>
          </a:p>
          <a:p>
            <a:r>
              <a:rPr lang="en-US" altLang="zh-CN" dirty="0" smtClean="0">
                <a:solidFill>
                  <a:srgbClr val="17A339"/>
                </a:solidFill>
              </a:rPr>
              <a:t>No cross-polarization </a:t>
            </a:r>
            <a:r>
              <a:rPr lang="en-US" altLang="zh-CN" dirty="0" smtClean="0"/>
              <a:t>occurs in forward scattering directions (including the specular direction)</a:t>
            </a:r>
          </a:p>
          <a:p>
            <a:endParaRPr lang="en-US" altLang="zh-CN" dirty="0" smtClean="0"/>
          </a:p>
          <a:p>
            <a:r>
              <a:rPr lang="en-US" altLang="zh-CN" dirty="0" smtClean="0"/>
              <a:t>We consider the </a:t>
            </a:r>
            <a:r>
              <a:rPr lang="en-US" altLang="zh-CN" dirty="0" smtClean="0">
                <a:solidFill>
                  <a:srgbClr val="17A339"/>
                </a:solidFill>
              </a:rPr>
              <a:t>specular scattering</a:t>
            </a:r>
            <a:r>
              <a:rPr lang="en-US" altLang="zh-CN" dirty="0" smtClean="0"/>
              <a:t> only (              )</a:t>
            </a:r>
          </a:p>
          <a:p>
            <a:endParaRPr lang="zh-CN" altLang="en-US" dirty="0"/>
          </a:p>
        </p:txBody>
      </p:sp>
      <p:sp>
        <p:nvSpPr>
          <p:cNvPr id="3" name="标题 2"/>
          <p:cNvSpPr>
            <a:spLocks noGrp="1"/>
          </p:cNvSpPr>
          <p:nvPr>
            <p:ph type="title"/>
          </p:nvPr>
        </p:nvSpPr>
        <p:spPr/>
        <p:txBody>
          <a:bodyPr/>
          <a:lstStyle/>
          <a:p>
            <a:r>
              <a:rPr lang="en-US" altLang="zh-CN" dirty="0" smtClean="0"/>
              <a:t>Terahertz band Specular Scattering Model Considerations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5122" name="Picture 2"/>
          <p:cNvPicPr>
            <a:picLocks noChangeAspect="1" noChangeArrowheads="1"/>
          </p:cNvPicPr>
          <p:nvPr/>
        </p:nvPicPr>
        <p:blipFill>
          <a:blip r:embed="rId3"/>
          <a:srcRect/>
          <a:stretch>
            <a:fillRect/>
          </a:stretch>
        </p:blipFill>
        <p:spPr bwMode="auto">
          <a:xfrm>
            <a:off x="5010150" y="1733550"/>
            <a:ext cx="4133850" cy="2762250"/>
          </a:xfrm>
          <a:prstGeom prst="rect">
            <a:avLst/>
          </a:prstGeom>
          <a:noFill/>
          <a:ln w="9525">
            <a:noFill/>
            <a:miter lim="800000"/>
            <a:headEnd/>
            <a:tailEnd/>
          </a:ln>
        </p:spPr>
      </p:pic>
      <p:graphicFrame>
        <p:nvGraphicFramePr>
          <p:cNvPr id="8" name="对象 7"/>
          <p:cNvGraphicFramePr>
            <a:graphicFrameLocks noChangeAspect="1"/>
          </p:cNvGraphicFramePr>
          <p:nvPr/>
        </p:nvGraphicFramePr>
        <p:xfrm>
          <a:off x="2895600" y="5697071"/>
          <a:ext cx="914400" cy="322729"/>
        </p:xfrm>
        <a:graphic>
          <a:graphicData uri="http://schemas.openxmlformats.org/presentationml/2006/ole">
            <p:oleObj spid="_x0000_s5132" name="Equation" r:id="rId4" imgW="647631" imgH="228738" progId="Equation.DSMT4">
              <p:embed/>
            </p:oleObj>
          </a:graphicData>
        </a:graphic>
      </p:graphicFrame>
      <p:sp>
        <p:nvSpPr>
          <p:cNvPr id="9" name="TextBox 8"/>
          <p:cNvSpPr txBox="1"/>
          <p:nvPr/>
        </p:nvSpPr>
        <p:spPr>
          <a:xfrm>
            <a:off x="4876800" y="4572000"/>
            <a:ext cx="4267200" cy="1569660"/>
          </a:xfrm>
          <a:prstGeom prst="rect">
            <a:avLst/>
          </a:prstGeom>
          <a:noFill/>
        </p:spPr>
        <p:txBody>
          <a:bodyPr wrap="square" rtlCol="0">
            <a:spAutoFit/>
          </a:bodyPr>
          <a:lstStyle/>
          <a:p>
            <a:r>
              <a:rPr lang="en-US" altLang="zh-CN" sz="1600" dirty="0" smtClean="0">
                <a:solidFill>
                  <a:srgbClr val="17A339"/>
                </a:solidFill>
                <a:latin typeface="Arial"/>
                <a:cs typeface="Arial"/>
              </a:rPr>
              <a:t>Notations</a:t>
            </a:r>
            <a:r>
              <a:rPr lang="en-US" altLang="zh-CN" sz="1600" dirty="0" smtClean="0">
                <a:latin typeface="Arial"/>
                <a:cs typeface="Arial"/>
              </a:rPr>
              <a:t>:</a:t>
            </a:r>
          </a:p>
          <a:p>
            <a:r>
              <a:rPr lang="en-US" altLang="zh-CN" sz="1600" dirty="0" smtClean="0">
                <a:latin typeface="Arial"/>
                <a:cs typeface="Arial"/>
              </a:rPr>
              <a:t>r: transmission distance between Tx and Rx</a:t>
            </a:r>
          </a:p>
          <a:p>
            <a:r>
              <a:rPr lang="en-US" altLang="zh-CN" sz="1600" dirty="0" smtClean="0">
                <a:latin typeface="Arial"/>
                <a:cs typeface="Arial"/>
              </a:rPr>
              <a:t>r</a:t>
            </a:r>
            <a:r>
              <a:rPr lang="en-US" altLang="zh-CN" sz="900" dirty="0" smtClean="0">
                <a:latin typeface="Arial"/>
                <a:cs typeface="Arial"/>
              </a:rPr>
              <a:t>1</a:t>
            </a:r>
            <a:r>
              <a:rPr lang="en-US" altLang="zh-CN" sz="1600" dirty="0" smtClean="0">
                <a:latin typeface="Arial"/>
                <a:cs typeface="Arial"/>
              </a:rPr>
              <a:t>: distance between Tx and the scatter</a:t>
            </a:r>
          </a:p>
          <a:p>
            <a:r>
              <a:rPr lang="en-US" altLang="zh-CN" sz="1600" dirty="0" smtClean="0">
                <a:latin typeface="Arial"/>
                <a:cs typeface="Arial"/>
              </a:rPr>
              <a:t>r</a:t>
            </a:r>
            <a:r>
              <a:rPr lang="en-US" altLang="zh-CN" sz="900" dirty="0" smtClean="0">
                <a:latin typeface="Arial"/>
                <a:cs typeface="Arial"/>
              </a:rPr>
              <a:t>2</a:t>
            </a:r>
            <a:r>
              <a:rPr lang="en-US" altLang="zh-CN" sz="1600" dirty="0" smtClean="0">
                <a:latin typeface="Arial"/>
                <a:cs typeface="Arial"/>
              </a:rPr>
              <a:t>: distance between the scatter and Rx</a:t>
            </a:r>
          </a:p>
          <a:p>
            <a:r>
              <a:rPr lang="en-US" altLang="zh-CN" sz="1600" dirty="0" smtClean="0">
                <a:latin typeface="Arial"/>
                <a:cs typeface="Arial"/>
              </a:rPr>
              <a:t>    : incident angle of the transmission wave</a:t>
            </a:r>
          </a:p>
          <a:p>
            <a:endParaRPr lang="zh-CN" altLang="en-US" sz="1600" dirty="0" smtClean="0">
              <a:latin typeface="Arial"/>
              <a:cs typeface="Arial"/>
            </a:endParaRPr>
          </a:p>
        </p:txBody>
      </p:sp>
      <p:graphicFrame>
        <p:nvGraphicFramePr>
          <p:cNvPr id="5124" name="Object 4"/>
          <p:cNvGraphicFramePr>
            <a:graphicFrameLocks noChangeAspect="1"/>
          </p:cNvGraphicFramePr>
          <p:nvPr/>
        </p:nvGraphicFramePr>
        <p:xfrm>
          <a:off x="4876800" y="5562600"/>
          <a:ext cx="304800" cy="322263"/>
        </p:xfrm>
        <a:graphic>
          <a:graphicData uri="http://schemas.openxmlformats.org/presentationml/2006/ole">
            <p:oleObj spid="_x0000_s5133" name="Equation" r:id="rId5" imgW="215801" imgH="228462" progId="Equation.DSMT4">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2819400"/>
            <a:ext cx="8458200" cy="3429000"/>
          </a:xfrm>
        </p:spPr>
        <p:txBody>
          <a:bodyPr>
            <a:normAutofit fontScale="62500" lnSpcReduction="20000"/>
          </a:bodyPr>
          <a:lstStyle/>
          <a:p>
            <a:r>
              <a:rPr lang="en-US" altLang="zh-CN" dirty="0" smtClean="0"/>
              <a:t>Definition: the received signal </a:t>
            </a:r>
            <a:r>
              <a:rPr lang="en-US" altLang="zh-CN" dirty="0" smtClean="0">
                <a:solidFill>
                  <a:srgbClr val="17A339"/>
                </a:solidFill>
              </a:rPr>
              <a:t>amplitude loss </a:t>
            </a:r>
            <a:r>
              <a:rPr lang="en-US" altLang="zh-CN" dirty="0" smtClean="0"/>
              <a:t>with reference to the incident signal at the scattering point</a:t>
            </a:r>
          </a:p>
          <a:p>
            <a:endParaRPr lang="en-US" altLang="zh-CN" dirty="0" smtClean="0"/>
          </a:p>
          <a:p>
            <a:r>
              <a:rPr lang="en-US" altLang="zh-CN" dirty="0" smtClean="0"/>
              <a:t>Includes the </a:t>
            </a:r>
            <a:r>
              <a:rPr lang="en-US" altLang="zh-CN" dirty="0" smtClean="0">
                <a:solidFill>
                  <a:srgbClr val="17A339"/>
                </a:solidFill>
              </a:rPr>
              <a:t>scattering loss </a:t>
            </a:r>
            <a:r>
              <a:rPr lang="en-US" altLang="zh-CN" dirty="0" smtClean="0"/>
              <a:t>as well as the </a:t>
            </a:r>
            <a:r>
              <a:rPr lang="en-US" altLang="zh-CN" dirty="0" smtClean="0">
                <a:solidFill>
                  <a:srgbClr val="17A339"/>
                </a:solidFill>
              </a:rPr>
              <a:t>propagation loss </a:t>
            </a:r>
            <a:r>
              <a:rPr lang="en-US" altLang="zh-CN" dirty="0" smtClean="0"/>
              <a:t>between the scatter and the receiver</a:t>
            </a:r>
          </a:p>
          <a:p>
            <a:endParaRPr lang="en-US" altLang="zh-CN" dirty="0" smtClean="0"/>
          </a:p>
          <a:p>
            <a:r>
              <a:rPr lang="en-US" altLang="zh-CN" dirty="0" smtClean="0"/>
              <a:t>The assumptions are</a:t>
            </a:r>
          </a:p>
          <a:p>
            <a:pPr lvl="1"/>
            <a:r>
              <a:rPr lang="en-US" altLang="zh-CN" dirty="0" smtClean="0"/>
              <a:t>In practice when the scattering surface area is large</a:t>
            </a:r>
          </a:p>
          <a:p>
            <a:pPr lvl="1"/>
            <a:r>
              <a:rPr lang="en-US" altLang="zh-CN" dirty="0" smtClean="0"/>
              <a:t>The </a:t>
            </a:r>
            <a:r>
              <a:rPr lang="en-US" altLang="zh-CN" dirty="0" err="1" smtClean="0"/>
              <a:t>specularly</a:t>
            </a:r>
            <a:r>
              <a:rPr lang="en-US" altLang="zh-CN" dirty="0" smtClean="0"/>
              <a:t> reflected signal is contained in a </a:t>
            </a:r>
            <a:r>
              <a:rPr lang="en-US" altLang="zh-CN" dirty="0" smtClean="0">
                <a:solidFill>
                  <a:srgbClr val="17A339"/>
                </a:solidFill>
              </a:rPr>
              <a:t>single reflected ray</a:t>
            </a:r>
            <a:r>
              <a:rPr lang="en-US" altLang="zh-CN" dirty="0" smtClean="0"/>
              <a:t> as if there is no scattering occurred due to edge effects</a:t>
            </a:r>
          </a:p>
          <a:p>
            <a:pPr lvl="1"/>
            <a:r>
              <a:rPr lang="en-US" altLang="zh-CN" dirty="0" smtClean="0"/>
              <a:t>The effect of the surface roughness is captured in the </a:t>
            </a:r>
            <a:r>
              <a:rPr lang="en-US" altLang="zh-CN" dirty="0" smtClean="0">
                <a:solidFill>
                  <a:srgbClr val="17A339"/>
                </a:solidFill>
              </a:rPr>
              <a:t>Rayleigh roughness coefficient</a:t>
            </a:r>
          </a:p>
          <a:p>
            <a:endParaRPr lang="en-US" altLang="zh-CN" dirty="0" smtClean="0"/>
          </a:p>
          <a:p>
            <a:endParaRPr lang="en-US" altLang="zh-CN" dirty="0" smtClean="0"/>
          </a:p>
        </p:txBody>
      </p:sp>
      <p:sp>
        <p:nvSpPr>
          <p:cNvPr id="3" name="标题 2"/>
          <p:cNvSpPr>
            <a:spLocks noGrp="1"/>
          </p:cNvSpPr>
          <p:nvPr>
            <p:ph type="title"/>
          </p:nvPr>
        </p:nvSpPr>
        <p:spPr>
          <a:xfrm>
            <a:off x="457200" y="685800"/>
            <a:ext cx="8382000" cy="1066800"/>
          </a:xfrm>
        </p:spPr>
        <p:txBody>
          <a:bodyPr/>
          <a:lstStyle/>
          <a:p>
            <a:r>
              <a:rPr lang="en-US" altLang="zh-CN" dirty="0" smtClean="0"/>
              <a:t>Reflection Coefficient of Rough Surface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21</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Rectangle 6"/>
          <p:cNvSpPr/>
          <p:nvPr/>
        </p:nvSpPr>
        <p:spPr>
          <a:xfrm>
            <a:off x="457200" y="1828800"/>
            <a:ext cx="8382000" cy="1066800"/>
          </a:xfrm>
          <a:prstGeom prst="rect">
            <a:avLst/>
          </a:prstGeom>
        </p:spPr>
        <p:txBody>
          <a:bodyPr wrap="square">
            <a:normAutofit lnSpcReduction="10000"/>
          </a:bodyPr>
          <a:lstStyle/>
          <a:p>
            <a:pPr>
              <a:spcAft>
                <a:spcPts val="600"/>
              </a:spcAft>
            </a:pPr>
            <a:r>
              <a:rPr lang="en-US" sz="1400" dirty="0" smtClean="0">
                <a:latin typeface="Arial"/>
                <a:cs typeface="Arial"/>
              </a:rPr>
              <a:t>R. </a:t>
            </a:r>
            <a:r>
              <a:rPr lang="en-US" sz="1400" dirty="0" err="1" smtClean="0">
                <a:latin typeface="Arial"/>
                <a:cs typeface="Arial"/>
              </a:rPr>
              <a:t>Piesiewicz</a:t>
            </a:r>
            <a:r>
              <a:rPr lang="en-US" sz="1400" dirty="0" smtClean="0">
                <a:latin typeface="Arial"/>
                <a:cs typeface="Arial"/>
              </a:rPr>
              <a:t>, T. </a:t>
            </a:r>
            <a:r>
              <a:rPr lang="en-US" sz="1400" dirty="0" err="1" smtClean="0">
                <a:latin typeface="Arial"/>
                <a:cs typeface="Arial"/>
              </a:rPr>
              <a:t>Kurner</a:t>
            </a:r>
            <a:r>
              <a:rPr lang="en-US" sz="1400" dirty="0" smtClean="0">
                <a:latin typeface="Arial"/>
                <a:cs typeface="Arial"/>
              </a:rPr>
              <a:t>, “</a:t>
            </a:r>
            <a:r>
              <a:rPr lang="en-US" sz="1400" dirty="0" smtClean="0">
                <a:solidFill>
                  <a:srgbClr val="17A339"/>
                </a:solidFill>
                <a:latin typeface="Arial"/>
                <a:cs typeface="Arial"/>
              </a:rPr>
              <a:t>Scattering analysis for the modeling of THz communication systems</a:t>
            </a:r>
            <a:r>
              <a:rPr lang="en-US" sz="1400" dirty="0" smtClean="0">
                <a:latin typeface="Arial"/>
                <a:cs typeface="Arial"/>
              </a:rPr>
              <a:t>”, IEEE Transactions on Antennas and Propagation, Nov. 2007</a:t>
            </a:r>
          </a:p>
          <a:p>
            <a:pPr>
              <a:spcAft>
                <a:spcPts val="600"/>
              </a:spcAft>
            </a:pPr>
            <a:r>
              <a:rPr lang="en-US" sz="1400" dirty="0" smtClean="0">
                <a:latin typeface="Arial"/>
                <a:cs typeface="Arial"/>
              </a:rPr>
              <a:t>P. Beckmann and A. </a:t>
            </a:r>
            <a:r>
              <a:rPr lang="en-US" sz="1400" dirty="0" err="1" smtClean="0">
                <a:latin typeface="Arial"/>
                <a:cs typeface="Arial"/>
              </a:rPr>
              <a:t>Spizzichino</a:t>
            </a:r>
            <a:r>
              <a:rPr lang="en-US" sz="1400" dirty="0" smtClean="0">
                <a:latin typeface="Arial"/>
                <a:cs typeface="Arial"/>
              </a:rPr>
              <a:t>, “</a:t>
            </a:r>
            <a:r>
              <a:rPr lang="en-US" sz="1400" dirty="0" smtClean="0">
                <a:solidFill>
                  <a:srgbClr val="17A339"/>
                </a:solidFill>
                <a:latin typeface="Arial"/>
                <a:cs typeface="Arial"/>
              </a:rPr>
              <a:t>The scattering of electromagnetic waves from rough surfaces</a:t>
            </a:r>
            <a:r>
              <a:rPr lang="en-US" sz="1400" dirty="0" smtClean="0">
                <a:latin typeface="Arial"/>
                <a:cs typeface="Arial"/>
              </a:rPr>
              <a:t>," Norwood, MA, </a:t>
            </a:r>
            <a:r>
              <a:rPr lang="en-US" sz="1400" dirty="0" err="1" smtClean="0">
                <a:latin typeface="Arial"/>
                <a:cs typeface="Arial"/>
              </a:rPr>
              <a:t>Artech</a:t>
            </a:r>
            <a:r>
              <a:rPr lang="en-US" sz="1400" dirty="0" smtClean="0">
                <a:latin typeface="Arial"/>
                <a:cs typeface="Arial"/>
              </a:rPr>
              <a:t> House, Inc., 1987</a:t>
            </a:r>
          </a:p>
          <a:p>
            <a:pPr>
              <a:spcAft>
                <a:spcPts val="600"/>
              </a:spcAft>
            </a:pPr>
            <a:endParaRPr lang="en-US" sz="1400" dirty="0" smtClean="0">
              <a:latin typeface="Arial"/>
              <a:cs typeface="Arial"/>
            </a:endParaRPr>
          </a:p>
          <a:p>
            <a:pPr>
              <a:spcAft>
                <a:spcPts val="600"/>
              </a:spcAft>
            </a:pPr>
            <a:endParaRPr lang="en-US" sz="1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981200"/>
            <a:ext cx="8610600" cy="1219200"/>
          </a:xfrm>
        </p:spPr>
        <p:txBody>
          <a:bodyPr>
            <a:normAutofit fontScale="70000" lnSpcReduction="20000"/>
          </a:bodyPr>
          <a:lstStyle/>
          <a:p>
            <a:r>
              <a:rPr lang="en-US" altLang="zh-CN" dirty="0" smtClean="0"/>
              <a:t>According to Kirchhoff theory for rough surface, the </a:t>
            </a:r>
            <a:r>
              <a:rPr lang="en-US" altLang="zh-CN" dirty="0" smtClean="0">
                <a:solidFill>
                  <a:srgbClr val="17A339"/>
                </a:solidFill>
              </a:rPr>
              <a:t>reflection coefficient</a:t>
            </a:r>
            <a:r>
              <a:rPr lang="en-US" altLang="zh-CN" dirty="0" smtClean="0"/>
              <a:t> is obtained as the multiplication of the </a:t>
            </a:r>
            <a:r>
              <a:rPr lang="en-US" altLang="zh-CN" dirty="0" smtClean="0">
                <a:solidFill>
                  <a:srgbClr val="17A339"/>
                </a:solidFill>
              </a:rPr>
              <a:t>smooth surface reflection coefficient</a:t>
            </a:r>
            <a:r>
              <a:rPr lang="en-US" altLang="zh-CN" dirty="0" smtClean="0"/>
              <a:t> derived from the Fresnel equations with the </a:t>
            </a:r>
            <a:r>
              <a:rPr lang="en-US" altLang="zh-CN" dirty="0" smtClean="0">
                <a:solidFill>
                  <a:srgbClr val="17A339"/>
                </a:solidFill>
              </a:rPr>
              <a:t>Rayleigh roughness factor</a:t>
            </a:r>
            <a:endParaRPr lang="zh-CN" altLang="en-US" dirty="0" smtClean="0">
              <a:solidFill>
                <a:srgbClr val="17A339"/>
              </a:solidFill>
            </a:endParaRPr>
          </a:p>
          <a:p>
            <a:endParaRPr lang="zh-CN" altLang="en-US" dirty="0"/>
          </a:p>
        </p:txBody>
      </p:sp>
      <p:sp>
        <p:nvSpPr>
          <p:cNvPr id="3" name="标题 2"/>
          <p:cNvSpPr>
            <a:spLocks noGrp="1"/>
          </p:cNvSpPr>
          <p:nvPr>
            <p:ph type="title"/>
          </p:nvPr>
        </p:nvSpPr>
        <p:spPr>
          <a:xfrm>
            <a:off x="457200" y="685800"/>
            <a:ext cx="8458200" cy="1066800"/>
          </a:xfrm>
        </p:spPr>
        <p:txBody>
          <a:bodyPr/>
          <a:lstStyle/>
          <a:p>
            <a:r>
              <a:rPr lang="en-US" altLang="zh-CN" dirty="0" smtClean="0"/>
              <a:t>Terahertz Band Specular Scattering Model</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22</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内容占位符 1"/>
          <p:cNvSpPr txBox="1">
            <a:spLocks/>
          </p:cNvSpPr>
          <p:nvPr/>
        </p:nvSpPr>
        <p:spPr bwMode="auto">
          <a:xfrm>
            <a:off x="381000" y="4038600"/>
            <a:ext cx="8534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200" b="0" i="0" u="none" strike="noStrike" kern="0" cap="none" spc="0" normalizeH="0" baseline="0" noProof="0" dirty="0" smtClean="0">
                <a:ln>
                  <a:noFill/>
                </a:ln>
                <a:solidFill>
                  <a:schemeClr val="tx1"/>
                </a:solidFill>
                <a:effectLst/>
                <a:uLnTx/>
                <a:uFillTx/>
                <a:latin typeface="+mn-lt"/>
                <a:ea typeface="+mn-ea"/>
                <a:cs typeface="+mn-cs"/>
              </a:rPr>
              <a:t>The complete NLOS channel</a:t>
            </a:r>
            <a:r>
              <a:rPr kumimoji="0" lang="en-US" altLang="zh-CN" sz="2200" b="0" i="0" u="none" strike="noStrike" kern="0" cap="none" spc="0" normalizeH="0" noProof="0" dirty="0" smtClean="0">
                <a:ln>
                  <a:noFill/>
                </a:ln>
                <a:solidFill>
                  <a:schemeClr val="tx1"/>
                </a:solidFill>
                <a:effectLst/>
                <a:uLnTx/>
                <a:uFillTx/>
                <a:latin typeface="+mn-lt"/>
                <a:ea typeface="+mn-ea"/>
                <a:cs typeface="+mn-cs"/>
              </a:rPr>
              <a:t> frequency response is</a:t>
            </a:r>
            <a:endParaRPr kumimoji="0" lang="zh-CN" altLang="en-US" sz="2200" b="0" i="0" u="none" strike="noStrike" kern="0" cap="none" spc="0" normalizeH="0" baseline="0" noProof="0" dirty="0" smtClean="0">
              <a:ln>
                <a:noFill/>
              </a:ln>
              <a:solidFill>
                <a:srgbClr val="17A33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 name="对象 7"/>
          <p:cNvGraphicFramePr>
            <a:graphicFrameLocks noChangeAspect="1"/>
          </p:cNvGraphicFramePr>
          <p:nvPr/>
        </p:nvGraphicFramePr>
        <p:xfrm>
          <a:off x="2667000" y="3200400"/>
          <a:ext cx="3050005" cy="685800"/>
        </p:xfrm>
        <a:graphic>
          <a:graphicData uri="http://schemas.openxmlformats.org/presentationml/2006/ole">
            <p:oleObj spid="_x0000_s6164" name="Equation" r:id="rId3" imgW="2145726" imgH="482278" progId="Equation.DSMT4">
              <p:embed/>
            </p:oleObj>
          </a:graphicData>
        </a:graphic>
      </p:graphicFrame>
      <p:graphicFrame>
        <p:nvGraphicFramePr>
          <p:cNvPr id="6148" name="Object 4"/>
          <p:cNvGraphicFramePr>
            <a:graphicFrameLocks noChangeAspect="1"/>
          </p:cNvGraphicFramePr>
          <p:nvPr/>
        </p:nvGraphicFramePr>
        <p:xfrm>
          <a:off x="1524000" y="5410200"/>
          <a:ext cx="325438" cy="325437"/>
        </p:xfrm>
        <a:graphic>
          <a:graphicData uri="http://schemas.openxmlformats.org/presentationml/2006/ole">
            <p:oleObj spid="_x0000_s6165" name="Equation" r:id="rId4" imgW="228600" imgH="228600" progId="Equation.DSMT4">
              <p:embed/>
            </p:oleObj>
          </a:graphicData>
        </a:graphic>
      </p:graphicFrame>
      <p:graphicFrame>
        <p:nvGraphicFramePr>
          <p:cNvPr id="6149" name="Object 5"/>
          <p:cNvGraphicFramePr>
            <a:graphicFrameLocks noChangeAspect="1"/>
          </p:cNvGraphicFramePr>
          <p:nvPr/>
        </p:nvGraphicFramePr>
        <p:xfrm>
          <a:off x="1600200" y="5943600"/>
          <a:ext cx="215900" cy="234950"/>
        </p:xfrm>
        <a:graphic>
          <a:graphicData uri="http://schemas.openxmlformats.org/presentationml/2006/ole">
            <p:oleObj spid="_x0000_s6166" name="Equation" r:id="rId5" imgW="152216" imgH="164901" progId="Equation.DSMT4">
              <p:embed/>
            </p:oleObj>
          </a:graphicData>
        </a:graphic>
      </p:graphicFrame>
      <p:graphicFrame>
        <p:nvGraphicFramePr>
          <p:cNvPr id="12" name="对象 11"/>
          <p:cNvGraphicFramePr>
            <a:graphicFrameLocks noChangeAspect="1"/>
          </p:cNvGraphicFramePr>
          <p:nvPr/>
        </p:nvGraphicFramePr>
        <p:xfrm>
          <a:off x="381000" y="4419600"/>
          <a:ext cx="8534400" cy="838200"/>
        </p:xfrm>
        <a:graphic>
          <a:graphicData uri="http://schemas.openxmlformats.org/presentationml/2006/ole">
            <p:oleObj spid="_x0000_s6167" name="Equation" r:id="rId6" imgW="5714035" imgH="494956" progId="Equation.DSMT4">
              <p:embed/>
            </p:oleObj>
          </a:graphicData>
        </a:graphic>
      </p:graphicFrame>
      <p:sp>
        <p:nvSpPr>
          <p:cNvPr id="13" name="TextBox 12"/>
          <p:cNvSpPr txBox="1"/>
          <p:nvPr/>
        </p:nvSpPr>
        <p:spPr>
          <a:xfrm>
            <a:off x="6324600" y="3395246"/>
            <a:ext cx="2819400" cy="338554"/>
          </a:xfrm>
          <a:prstGeom prst="rect">
            <a:avLst/>
          </a:prstGeom>
          <a:noFill/>
        </p:spPr>
        <p:txBody>
          <a:bodyPr wrap="square" rtlCol="0">
            <a:spAutoFit/>
          </a:bodyPr>
          <a:lstStyle/>
          <a:p>
            <a:r>
              <a:rPr lang="en-US" altLang="zh-CN" sz="1600" dirty="0" smtClean="0">
                <a:latin typeface="Arial"/>
                <a:cs typeface="Arial"/>
              </a:rPr>
              <a:t>A: scattering surface area </a:t>
            </a:r>
            <a:endParaRPr lang="zh-CN" altLang="en-US" sz="1600" dirty="0" smtClean="0">
              <a:latin typeface="Arial"/>
              <a:cs typeface="Arial"/>
            </a:endParaRPr>
          </a:p>
        </p:txBody>
      </p:sp>
      <p:sp>
        <p:nvSpPr>
          <p:cNvPr id="14" name="内容占位符 1"/>
          <p:cNvSpPr txBox="1">
            <a:spLocks/>
          </p:cNvSpPr>
          <p:nvPr/>
        </p:nvSpPr>
        <p:spPr bwMode="auto">
          <a:xfrm>
            <a:off x="381000" y="4876800"/>
            <a:ext cx="8534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Autofit/>
          </a:bodyPr>
          <a:lstStyle/>
          <a:p>
            <a:pPr marL="342900" lvl="0" indent="-342900">
              <a:spcBef>
                <a:spcPct val="20000"/>
              </a:spcBef>
              <a:buFontTx/>
              <a:buChar char="•"/>
              <a:defRPr/>
            </a:pPr>
            <a:endParaRPr kumimoji="0" lang="zh-CN" altLang="en-US" sz="2200" b="0" i="0" u="none" strike="noStrike" kern="0" cap="none" spc="0" normalizeH="0" baseline="0" noProof="0" dirty="0">
              <a:ln>
                <a:noFill/>
              </a:ln>
              <a:solidFill>
                <a:srgbClr val="17A339"/>
              </a:solidFill>
              <a:effectLst/>
              <a:uLnTx/>
              <a:uFillTx/>
              <a:latin typeface="+mn-lt"/>
              <a:ea typeface="+mn-ea"/>
              <a:cs typeface="+mn-cs"/>
            </a:endParaRPr>
          </a:p>
        </p:txBody>
      </p:sp>
      <p:sp>
        <p:nvSpPr>
          <p:cNvPr id="15" name="TextBox 14"/>
          <p:cNvSpPr txBox="1"/>
          <p:nvPr/>
        </p:nvSpPr>
        <p:spPr>
          <a:xfrm>
            <a:off x="1828800" y="5417403"/>
            <a:ext cx="5715000" cy="830997"/>
          </a:xfrm>
          <a:prstGeom prst="rect">
            <a:avLst/>
          </a:prstGeom>
          <a:noFill/>
        </p:spPr>
        <p:txBody>
          <a:bodyPr wrap="square" rtlCol="0">
            <a:spAutoFit/>
          </a:bodyPr>
          <a:lstStyle/>
          <a:p>
            <a:r>
              <a:rPr lang="en-US" altLang="zh-CN" sz="1600" dirty="0" smtClean="0">
                <a:latin typeface="Arial"/>
                <a:cs typeface="Arial"/>
              </a:rPr>
              <a:t>: Reflection coefficient of smooth surface for TE part</a:t>
            </a:r>
          </a:p>
          <a:p>
            <a:endParaRPr lang="en-US" altLang="zh-CN" sz="1600" dirty="0" smtClean="0">
              <a:latin typeface="Arial"/>
              <a:cs typeface="Arial"/>
            </a:endParaRPr>
          </a:p>
          <a:p>
            <a:r>
              <a:rPr lang="en-US" altLang="zh-CN" sz="1600" dirty="0" smtClean="0">
                <a:latin typeface="Arial"/>
                <a:cs typeface="Arial"/>
              </a:rPr>
              <a:t>: Rayleigh roughness  factor </a:t>
            </a:r>
            <a:endParaRPr lang="zh-CN" altLang="en-US" sz="1600" dirty="0" smtClean="0">
              <a:latin typeface="Arial"/>
              <a:cs typeface="Arial"/>
            </a:endParaRPr>
          </a:p>
        </p:txBody>
      </p:sp>
      <p:sp>
        <p:nvSpPr>
          <p:cNvPr id="16" name="TextBox 15"/>
          <p:cNvSpPr txBox="1"/>
          <p:nvPr/>
        </p:nvSpPr>
        <p:spPr>
          <a:xfrm>
            <a:off x="762000" y="5410200"/>
            <a:ext cx="1371600" cy="338554"/>
          </a:xfrm>
          <a:prstGeom prst="rect">
            <a:avLst/>
          </a:prstGeom>
          <a:noFill/>
        </p:spPr>
        <p:txBody>
          <a:bodyPr wrap="square" rtlCol="0">
            <a:spAutoFit/>
          </a:bodyPr>
          <a:lstStyle/>
          <a:p>
            <a:r>
              <a:rPr lang="en-US" altLang="zh-CN" sz="1600" dirty="0" smtClean="0">
                <a:latin typeface="Arial"/>
                <a:cs typeface="Arial"/>
              </a:rPr>
              <a:t>where</a:t>
            </a:r>
            <a:endParaRPr lang="zh-CN" altLang="en-US" sz="1600" dirty="0" smtClean="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752600"/>
            <a:ext cx="7772400" cy="1295400"/>
          </a:xfrm>
        </p:spPr>
        <p:txBody>
          <a:bodyPr>
            <a:normAutofit fontScale="70000" lnSpcReduction="20000"/>
          </a:bodyPr>
          <a:lstStyle/>
          <a:p>
            <a:pPr marL="342900" lvl="1" indent="-342900">
              <a:buFontTx/>
              <a:buChar char="•"/>
            </a:pPr>
            <a:r>
              <a:rPr lang="en-US" altLang="zh-CN" dirty="0" smtClean="0"/>
              <a:t>Reflection loss is dependent on the </a:t>
            </a:r>
            <a:r>
              <a:rPr lang="en-US" altLang="zh-CN" dirty="0" smtClean="0">
                <a:solidFill>
                  <a:srgbClr val="17A339"/>
                </a:solidFill>
              </a:rPr>
              <a:t>material</a:t>
            </a:r>
            <a:r>
              <a:rPr lang="en-US" altLang="zh-CN" dirty="0" smtClean="0"/>
              <a:t> of rough surface</a:t>
            </a:r>
            <a:r>
              <a:rPr lang="zh-CN" altLang="en-US" dirty="0" smtClean="0"/>
              <a:t> </a:t>
            </a:r>
            <a:r>
              <a:rPr lang="en-US" altLang="zh-CN" dirty="0" smtClean="0"/>
              <a:t>and increases when</a:t>
            </a:r>
          </a:p>
          <a:p>
            <a:pPr lvl="1"/>
            <a:r>
              <a:rPr lang="en-US" altLang="zh-CN" dirty="0" smtClean="0">
                <a:solidFill>
                  <a:srgbClr val="17A339"/>
                </a:solidFill>
              </a:rPr>
              <a:t>Angle of incidence wave </a:t>
            </a:r>
            <a:r>
              <a:rPr lang="en-US" altLang="zh-CN" dirty="0" smtClean="0"/>
              <a:t>decreases</a:t>
            </a:r>
          </a:p>
          <a:p>
            <a:pPr lvl="1"/>
            <a:r>
              <a:rPr lang="en-US" altLang="zh-CN" dirty="0" smtClean="0">
                <a:solidFill>
                  <a:srgbClr val="17A339"/>
                </a:solidFill>
              </a:rPr>
              <a:t>Frequency </a:t>
            </a:r>
            <a:r>
              <a:rPr lang="en-US" altLang="zh-CN" dirty="0" smtClean="0"/>
              <a:t>increases</a:t>
            </a:r>
          </a:p>
        </p:txBody>
      </p:sp>
      <p:sp>
        <p:nvSpPr>
          <p:cNvPr id="3" name="标题 2"/>
          <p:cNvSpPr>
            <a:spLocks noGrp="1"/>
          </p:cNvSpPr>
          <p:nvPr>
            <p:ph type="title"/>
          </p:nvPr>
        </p:nvSpPr>
        <p:spPr>
          <a:xfrm>
            <a:off x="228600" y="685800"/>
            <a:ext cx="8763000" cy="1066800"/>
          </a:xfrm>
        </p:spPr>
        <p:txBody>
          <a:bodyPr/>
          <a:lstStyle/>
          <a:p>
            <a:r>
              <a:rPr lang="en-US" altLang="zh-CN" dirty="0" smtClean="0"/>
              <a:t>Reflection Coefficient for Different Materials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23</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7" name="Picture 9"/>
          <p:cNvPicPr>
            <a:picLocks noChangeArrowheads="1"/>
          </p:cNvPicPr>
          <p:nvPr/>
        </p:nvPicPr>
        <p:blipFill>
          <a:blip r:embed="rId2"/>
          <a:srcRect b="710"/>
          <a:stretch>
            <a:fillRect/>
          </a:stretch>
        </p:blipFill>
        <p:spPr bwMode="auto">
          <a:xfrm>
            <a:off x="4643438" y="3084512"/>
            <a:ext cx="4500562" cy="3217070"/>
          </a:xfrm>
          <a:prstGeom prst="rect">
            <a:avLst/>
          </a:prstGeom>
          <a:noFill/>
          <a:ln w="9525">
            <a:noFill/>
            <a:miter lim="800000"/>
            <a:headEnd/>
            <a:tailEnd/>
          </a:ln>
        </p:spPr>
      </p:pic>
      <p:pic>
        <p:nvPicPr>
          <p:cNvPr id="8" name="Picture 10"/>
          <p:cNvPicPr>
            <a:picLocks noChangeArrowheads="1"/>
          </p:cNvPicPr>
          <p:nvPr/>
        </p:nvPicPr>
        <p:blipFill>
          <a:blip r:embed="rId3"/>
          <a:srcRect b="712"/>
          <a:stretch>
            <a:fillRect/>
          </a:stretch>
        </p:blipFill>
        <p:spPr bwMode="auto">
          <a:xfrm>
            <a:off x="-31750" y="3084512"/>
            <a:ext cx="4679950" cy="321702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pPr lvl="0"/>
            <a:r>
              <a:rPr lang="en-US" altLang="zh-CN" dirty="0" smtClean="0"/>
              <a:t>There is a need to determine the reflection coefficients for common materials (e.g., ingrain wallpaper and plaster in indoor environments) for the entire Terahertz Band, in order to obtain </a:t>
            </a:r>
            <a:r>
              <a:rPr lang="en-US" altLang="zh-CN" dirty="0" smtClean="0">
                <a:solidFill>
                  <a:srgbClr val="17A339"/>
                </a:solidFill>
              </a:rPr>
              <a:t>realistic values for NLOS path-loss</a:t>
            </a:r>
            <a:endParaRPr lang="zh-CN" altLang="en-US" dirty="0" smtClean="0">
              <a:solidFill>
                <a:srgbClr val="17A339"/>
              </a:solidFill>
            </a:endParaRPr>
          </a:p>
          <a:p>
            <a:endParaRPr lang="en-US" altLang="zh-CN" dirty="0" smtClean="0"/>
          </a:p>
          <a:p>
            <a:r>
              <a:rPr lang="en-US" altLang="zh-CN" dirty="0" smtClean="0"/>
              <a:t>NLOS communication deployed with </a:t>
            </a:r>
            <a:r>
              <a:rPr lang="en-US" altLang="zh-CN" dirty="0" smtClean="0">
                <a:solidFill>
                  <a:srgbClr val="17A339"/>
                </a:solidFill>
              </a:rPr>
              <a:t>directed reflection on dielectric mirrors </a:t>
            </a:r>
            <a:r>
              <a:rPr lang="en-US" altLang="zh-CN" dirty="0" smtClean="0"/>
              <a:t>will be studied as supplementary for the case when LOS is unavailable</a:t>
            </a:r>
            <a:endParaRPr lang="zh-CN" altLang="en-US" dirty="0"/>
          </a:p>
        </p:txBody>
      </p:sp>
      <p:sp>
        <p:nvSpPr>
          <p:cNvPr id="3" name="标题 2"/>
          <p:cNvSpPr>
            <a:spLocks noGrp="1"/>
          </p:cNvSpPr>
          <p:nvPr>
            <p:ph type="title"/>
          </p:nvPr>
        </p:nvSpPr>
        <p:spPr>
          <a:xfrm>
            <a:off x="0" y="838200"/>
            <a:ext cx="9144000" cy="1066800"/>
          </a:xfrm>
        </p:spPr>
        <p:txBody>
          <a:bodyPr/>
          <a:lstStyle/>
          <a:p>
            <a:r>
              <a:rPr lang="en-US" altLang="zh-CN" sz="3200" dirty="0" smtClean="0"/>
              <a:t>Terahertz Band NLOS Channel Additional Challenges</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25</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81200"/>
            <a:ext cx="7772400" cy="762000"/>
          </a:xfrm>
        </p:spPr>
        <p:txBody>
          <a:bodyPr>
            <a:normAutofit fontScale="85000" lnSpcReduction="10000"/>
          </a:bodyPr>
          <a:lstStyle/>
          <a:p>
            <a:r>
              <a:rPr lang="en-US" altLang="zh-CN" dirty="0" smtClean="0"/>
              <a:t>The multi-path channel frequency response is </a:t>
            </a:r>
            <a:endParaRPr lang="zh-CN" altLang="en-US" dirty="0"/>
          </a:p>
        </p:txBody>
      </p:sp>
      <p:sp>
        <p:nvSpPr>
          <p:cNvPr id="3" name="标题 2"/>
          <p:cNvSpPr>
            <a:spLocks noGrp="1"/>
          </p:cNvSpPr>
          <p:nvPr>
            <p:ph type="title"/>
          </p:nvPr>
        </p:nvSpPr>
        <p:spPr/>
        <p:txBody>
          <a:bodyPr/>
          <a:lstStyle/>
          <a:p>
            <a:r>
              <a:rPr lang="en-US" altLang="zh-CN" dirty="0" smtClean="0"/>
              <a:t>Statistical Multi-path Channel Model</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7" name="对象 6"/>
          <p:cNvGraphicFramePr>
            <a:graphicFrameLocks noChangeAspect="1"/>
          </p:cNvGraphicFramePr>
          <p:nvPr/>
        </p:nvGraphicFramePr>
        <p:xfrm>
          <a:off x="1371600" y="2362200"/>
          <a:ext cx="6519333" cy="762000"/>
        </p:xfrm>
        <a:graphic>
          <a:graphicData uri="http://schemas.openxmlformats.org/presentationml/2006/ole">
            <p:oleObj spid="_x0000_s7195" name="Equation" r:id="rId3" imgW="3910590" imgH="456924" progId="Equation.DSMT4">
              <p:embed/>
            </p:oleObj>
          </a:graphicData>
        </a:graphic>
      </p:graphicFrame>
      <p:sp>
        <p:nvSpPr>
          <p:cNvPr id="8" name="TextBox 7"/>
          <p:cNvSpPr txBox="1"/>
          <p:nvPr/>
        </p:nvSpPr>
        <p:spPr>
          <a:xfrm>
            <a:off x="1066800" y="3200400"/>
            <a:ext cx="8610600" cy="3539430"/>
          </a:xfrm>
          <a:prstGeom prst="rect">
            <a:avLst/>
          </a:prstGeom>
          <a:noFill/>
        </p:spPr>
        <p:txBody>
          <a:bodyPr wrap="square" rtlCol="0">
            <a:spAutoFit/>
          </a:bodyPr>
          <a:lstStyle/>
          <a:p>
            <a:r>
              <a:rPr lang="en-US" altLang="zh-CN" sz="1600" dirty="0" smtClean="0">
                <a:latin typeface="Arial"/>
                <a:cs typeface="Arial"/>
              </a:rPr>
              <a:t>Notations:</a:t>
            </a:r>
          </a:p>
          <a:p>
            <a:r>
              <a:rPr lang="en-US" altLang="zh-CN" sz="1600" dirty="0" smtClean="0">
                <a:latin typeface="Arial"/>
                <a:cs typeface="Arial"/>
              </a:rPr>
              <a:t>                                 : the indicator of the LOS</a:t>
            </a:r>
          </a:p>
          <a:p>
            <a:r>
              <a:rPr lang="en-US" altLang="zh-CN" sz="1600" dirty="0" smtClean="0">
                <a:latin typeface="Arial"/>
                <a:cs typeface="Arial"/>
              </a:rPr>
              <a:t>                                  </a:t>
            </a:r>
          </a:p>
          <a:p>
            <a:r>
              <a:rPr lang="en-US" altLang="zh-CN" sz="1600" dirty="0" smtClean="0">
                <a:latin typeface="Arial"/>
                <a:cs typeface="Arial"/>
              </a:rPr>
              <a:t>                                 : the number of NLOS Multi-Path Components (MPCs) and an 			   indicator of the density of the scatters and reflectors</a:t>
            </a:r>
          </a:p>
          <a:p>
            <a:endParaRPr lang="en-US" altLang="zh-CN" sz="1600" dirty="0" smtClean="0">
              <a:latin typeface="Arial"/>
              <a:cs typeface="Arial"/>
            </a:endParaRPr>
          </a:p>
          <a:p>
            <a:r>
              <a:rPr lang="en-US" altLang="zh-CN" sz="1600" dirty="0" smtClean="0">
                <a:latin typeface="Arial"/>
                <a:cs typeface="Arial"/>
              </a:rPr>
              <a:t>		 : the LOS and i</a:t>
            </a:r>
            <a:r>
              <a:rPr lang="en-US" altLang="zh-CN" sz="1600" baseline="30000" dirty="0" smtClean="0">
                <a:latin typeface="Arial"/>
                <a:cs typeface="Arial"/>
              </a:rPr>
              <a:t>th</a:t>
            </a:r>
            <a:r>
              <a:rPr lang="en-US" altLang="zh-CN" sz="1600" dirty="0" smtClean="0">
                <a:latin typeface="Arial"/>
                <a:cs typeface="Arial"/>
              </a:rPr>
              <a:t> NLOS propagation delay</a:t>
            </a:r>
          </a:p>
          <a:p>
            <a:endParaRPr lang="en-US" altLang="zh-CN" sz="1600" dirty="0" smtClean="0">
              <a:latin typeface="Arial"/>
              <a:cs typeface="Arial"/>
            </a:endParaRPr>
          </a:p>
          <a:p>
            <a:r>
              <a:rPr lang="en-US" altLang="zh-CN" sz="1600" dirty="0" smtClean="0">
                <a:latin typeface="Arial"/>
                <a:cs typeface="Arial"/>
              </a:rPr>
              <a:t>                                 : the phase change at the scatter</a:t>
            </a:r>
          </a:p>
          <a:p>
            <a:endParaRPr lang="en-US" altLang="zh-CN" sz="1600" dirty="0" smtClean="0">
              <a:latin typeface="Arial"/>
              <a:cs typeface="Arial"/>
            </a:endParaRPr>
          </a:p>
          <a:p>
            <a:r>
              <a:rPr lang="en-US" altLang="zh-CN" sz="1600" dirty="0" smtClean="0">
                <a:latin typeface="Arial"/>
                <a:cs typeface="Arial"/>
              </a:rPr>
              <a:t>		 : i</a:t>
            </a:r>
            <a:r>
              <a:rPr lang="en-US" altLang="zh-CN" sz="1600" baseline="30000" dirty="0" smtClean="0">
                <a:latin typeface="Arial"/>
                <a:cs typeface="Arial"/>
              </a:rPr>
              <a:t>th</a:t>
            </a:r>
            <a:r>
              <a:rPr lang="en-US" altLang="zh-CN" sz="1600" dirty="0" smtClean="0">
                <a:latin typeface="Arial"/>
                <a:cs typeface="Arial"/>
              </a:rPr>
              <a:t> scatter location</a:t>
            </a:r>
          </a:p>
          <a:p>
            <a:r>
              <a:rPr lang="en-US" altLang="zh-CN" sz="1600" dirty="0" smtClean="0">
                <a:latin typeface="Arial"/>
                <a:cs typeface="Arial"/>
              </a:rPr>
              <a:t>		            </a:t>
            </a:r>
          </a:p>
          <a:p>
            <a:r>
              <a:rPr lang="en-US" altLang="zh-CN" sz="1600" dirty="0" smtClean="0">
                <a:latin typeface="Arial"/>
                <a:cs typeface="Arial"/>
              </a:rPr>
              <a:t> </a:t>
            </a:r>
          </a:p>
          <a:p>
            <a:endParaRPr lang="zh-CN" altLang="en-US" sz="1600" dirty="0" smtClean="0">
              <a:latin typeface="Arial"/>
              <a:cs typeface="Arial"/>
            </a:endParaRPr>
          </a:p>
        </p:txBody>
      </p:sp>
      <p:graphicFrame>
        <p:nvGraphicFramePr>
          <p:cNvPr id="9" name="对象 8"/>
          <p:cNvGraphicFramePr>
            <a:graphicFrameLocks noChangeAspect="1"/>
          </p:cNvGraphicFramePr>
          <p:nvPr/>
        </p:nvGraphicFramePr>
        <p:xfrm>
          <a:off x="1144588" y="3505200"/>
          <a:ext cx="1743075" cy="304800"/>
        </p:xfrm>
        <a:graphic>
          <a:graphicData uri="http://schemas.openxmlformats.org/presentationml/2006/ole">
            <p:oleObj spid="_x0000_s7196" name="Equation" r:id="rId4" imgW="1307939" imgH="228738" progId="Equation.DSMT4">
              <p:embed/>
            </p:oleObj>
          </a:graphicData>
        </a:graphic>
      </p:graphicFrame>
      <p:graphicFrame>
        <p:nvGraphicFramePr>
          <p:cNvPr id="7172" name="Object 4"/>
          <p:cNvGraphicFramePr>
            <a:graphicFrameLocks noChangeAspect="1"/>
          </p:cNvGraphicFramePr>
          <p:nvPr/>
        </p:nvGraphicFramePr>
        <p:xfrm>
          <a:off x="1066800" y="3962400"/>
          <a:ext cx="1828800" cy="321955"/>
        </p:xfrm>
        <a:graphic>
          <a:graphicData uri="http://schemas.openxmlformats.org/presentationml/2006/ole">
            <p:oleObj spid="_x0000_s7197" name="Equation" r:id="rId5" imgW="1447387" imgH="254092" progId="Equation.DSMT4">
              <p:embed/>
            </p:oleObj>
          </a:graphicData>
        </a:graphic>
      </p:graphicFrame>
      <p:graphicFrame>
        <p:nvGraphicFramePr>
          <p:cNvPr id="7173" name="Object 5"/>
          <p:cNvGraphicFramePr>
            <a:graphicFrameLocks noChangeAspect="1"/>
          </p:cNvGraphicFramePr>
          <p:nvPr/>
        </p:nvGraphicFramePr>
        <p:xfrm>
          <a:off x="790575" y="4573588"/>
          <a:ext cx="2181225" cy="531812"/>
        </p:xfrm>
        <a:graphic>
          <a:graphicData uri="http://schemas.openxmlformats.org/presentationml/2006/ole">
            <p:oleObj spid="_x0000_s7198" name="Equation" r:id="rId6" imgW="1726833" imgH="418893" progId="Equation.DSMT4">
              <p:embed/>
            </p:oleObj>
          </a:graphicData>
        </a:graphic>
      </p:graphicFrame>
      <p:graphicFrame>
        <p:nvGraphicFramePr>
          <p:cNvPr id="7174" name="Object 6"/>
          <p:cNvGraphicFramePr>
            <a:graphicFrameLocks noChangeAspect="1"/>
          </p:cNvGraphicFramePr>
          <p:nvPr/>
        </p:nvGraphicFramePr>
        <p:xfrm>
          <a:off x="2559050" y="5181600"/>
          <a:ext cx="336550" cy="290513"/>
        </p:xfrm>
        <a:graphic>
          <a:graphicData uri="http://schemas.openxmlformats.org/presentationml/2006/ole">
            <p:oleObj spid="_x0000_s7199" name="Equation" r:id="rId7" imgW="266448" imgH="228462" progId="Equation.DSMT4">
              <p:embed/>
            </p:oleObj>
          </a:graphicData>
        </a:graphic>
      </p:graphicFrame>
      <p:graphicFrame>
        <p:nvGraphicFramePr>
          <p:cNvPr id="7175" name="Object 7"/>
          <p:cNvGraphicFramePr>
            <a:graphicFrameLocks noChangeAspect="1"/>
          </p:cNvGraphicFramePr>
          <p:nvPr/>
        </p:nvGraphicFramePr>
        <p:xfrm>
          <a:off x="1628775" y="5638800"/>
          <a:ext cx="1266825" cy="290513"/>
        </p:xfrm>
        <a:graphic>
          <a:graphicData uri="http://schemas.openxmlformats.org/presentationml/2006/ole">
            <p:oleObj spid="_x0000_s7200" name="Equation" r:id="rId8" imgW="1003139" imgH="228738"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2590800"/>
            <a:ext cx="3657600" cy="3505200"/>
          </a:xfrm>
        </p:spPr>
        <p:txBody>
          <a:bodyPr>
            <a:normAutofit fontScale="62500" lnSpcReduction="20000"/>
          </a:bodyPr>
          <a:lstStyle/>
          <a:p>
            <a:r>
              <a:rPr lang="en-US" altLang="zh-CN" dirty="0" smtClean="0"/>
              <a:t>Aim: </a:t>
            </a:r>
            <a:r>
              <a:rPr lang="en-US" altLang="zh-CN" dirty="0" smtClean="0">
                <a:solidFill>
                  <a:srgbClr val="17A339"/>
                </a:solidFill>
              </a:rPr>
              <a:t>validate</a:t>
            </a:r>
            <a:r>
              <a:rPr lang="en-US" altLang="zh-CN" dirty="0" smtClean="0"/>
              <a:t> our channel model by verifying in one deterministic setting case</a:t>
            </a:r>
          </a:p>
          <a:p>
            <a:endParaRPr lang="en-US" altLang="zh-CN" dirty="0" smtClean="0"/>
          </a:p>
          <a:p>
            <a:r>
              <a:rPr lang="en-US" altLang="zh-CN" dirty="0" smtClean="0"/>
              <a:t>Indoor scenarios with scattering on Plaster s2</a:t>
            </a:r>
          </a:p>
          <a:p>
            <a:pPr lvl="1"/>
            <a:r>
              <a:rPr lang="en-US" altLang="zh-CN" dirty="0" smtClean="0"/>
              <a:t>Frequency = </a:t>
            </a:r>
            <a:r>
              <a:rPr lang="en-US" altLang="zh-CN" dirty="0" smtClean="0">
                <a:solidFill>
                  <a:srgbClr val="17A339"/>
                </a:solidFill>
              </a:rPr>
              <a:t>300 GHz </a:t>
            </a:r>
          </a:p>
          <a:p>
            <a:pPr lvl="1"/>
            <a:r>
              <a:rPr lang="en-US" altLang="zh-CN" dirty="0" smtClean="0"/>
              <a:t>Tx location: </a:t>
            </a:r>
            <a:r>
              <a:rPr lang="en-US" altLang="zh-CN" dirty="0" smtClean="0">
                <a:solidFill>
                  <a:srgbClr val="17A339"/>
                </a:solidFill>
              </a:rPr>
              <a:t>(0.25 m, 2.5 m, 2.3 m) </a:t>
            </a:r>
          </a:p>
          <a:p>
            <a:pPr lvl="1"/>
            <a:r>
              <a:rPr lang="en-US" altLang="zh-CN" dirty="0" smtClean="0"/>
              <a:t>Rx location: </a:t>
            </a:r>
            <a:r>
              <a:rPr lang="en-US" altLang="zh-CN" dirty="0" smtClean="0">
                <a:solidFill>
                  <a:srgbClr val="17A339"/>
                </a:solidFill>
              </a:rPr>
              <a:t>(1.125 m, 1.375 m, 2.3 m)</a:t>
            </a:r>
          </a:p>
          <a:p>
            <a:endParaRPr lang="zh-CN" altLang="en-US" dirty="0"/>
          </a:p>
        </p:txBody>
      </p:sp>
      <p:sp>
        <p:nvSpPr>
          <p:cNvPr id="3" name="标题 2"/>
          <p:cNvSpPr>
            <a:spLocks noGrp="1"/>
          </p:cNvSpPr>
          <p:nvPr>
            <p:ph type="title"/>
          </p:nvPr>
        </p:nvSpPr>
        <p:spPr/>
        <p:txBody>
          <a:bodyPr/>
          <a:lstStyle/>
          <a:p>
            <a:r>
              <a:rPr lang="en-US" altLang="zh-CN" dirty="0" smtClean="0"/>
              <a:t>One Static Indoor Scenario</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9" name="TextBox 8"/>
          <p:cNvSpPr txBox="1"/>
          <p:nvPr/>
        </p:nvSpPr>
        <p:spPr>
          <a:xfrm>
            <a:off x="457200" y="1676400"/>
            <a:ext cx="8305800" cy="523220"/>
          </a:xfrm>
          <a:prstGeom prst="rect">
            <a:avLst/>
          </a:prstGeom>
          <a:noFill/>
        </p:spPr>
        <p:txBody>
          <a:bodyPr wrap="square" rtlCol="0">
            <a:spAutoFit/>
          </a:bodyPr>
          <a:lstStyle/>
          <a:p>
            <a:r>
              <a:rPr lang="en-US" altLang="zh-CN" sz="1400" dirty="0" err="1" smtClean="0">
                <a:latin typeface="Arial"/>
                <a:cs typeface="Arial"/>
              </a:rPr>
              <a:t>Priebe</a:t>
            </a:r>
            <a:r>
              <a:rPr lang="en-US" altLang="zh-CN" sz="1400" dirty="0" smtClean="0">
                <a:latin typeface="Arial"/>
                <a:cs typeface="Arial"/>
              </a:rPr>
              <a:t>, S., Jacob, M., </a:t>
            </a:r>
            <a:r>
              <a:rPr lang="en-US" altLang="zh-CN" sz="1400" dirty="0" err="1" smtClean="0">
                <a:latin typeface="Arial"/>
                <a:cs typeface="Arial"/>
              </a:rPr>
              <a:t>Kürner</a:t>
            </a:r>
            <a:r>
              <a:rPr lang="en-US" altLang="zh-CN" sz="1400" dirty="0" smtClean="0">
                <a:latin typeface="Arial"/>
                <a:cs typeface="Arial"/>
              </a:rPr>
              <a:t>, T., </a:t>
            </a:r>
            <a:r>
              <a:rPr lang="en-US" altLang="zh-CN" sz="1400" dirty="0" smtClean="0">
                <a:solidFill>
                  <a:srgbClr val="17A339"/>
                </a:solidFill>
                <a:latin typeface="Arial"/>
                <a:cs typeface="Arial"/>
              </a:rPr>
              <a:t>“</a:t>
            </a:r>
            <a:r>
              <a:rPr lang="en-US" altLang="zh-CN" sz="1400" dirty="0" err="1" smtClean="0">
                <a:solidFill>
                  <a:srgbClr val="17A339"/>
                </a:solidFill>
                <a:latin typeface="Arial"/>
                <a:cs typeface="Arial"/>
              </a:rPr>
              <a:t>AoA</a:t>
            </a:r>
            <a:r>
              <a:rPr lang="en-US" altLang="zh-CN" sz="1400" dirty="0" smtClean="0">
                <a:solidFill>
                  <a:srgbClr val="17A339"/>
                </a:solidFill>
                <a:latin typeface="Arial"/>
                <a:cs typeface="Arial"/>
              </a:rPr>
              <a:t>, </a:t>
            </a:r>
            <a:r>
              <a:rPr lang="en-US" altLang="zh-CN" sz="1400" dirty="0" err="1" smtClean="0">
                <a:solidFill>
                  <a:srgbClr val="17A339"/>
                </a:solidFill>
                <a:latin typeface="Arial"/>
                <a:cs typeface="Arial"/>
              </a:rPr>
              <a:t>AoD</a:t>
            </a:r>
            <a:r>
              <a:rPr lang="en-US" altLang="zh-CN" sz="1400" dirty="0" smtClean="0">
                <a:solidFill>
                  <a:srgbClr val="17A339"/>
                </a:solidFill>
                <a:latin typeface="Arial"/>
                <a:cs typeface="Arial"/>
              </a:rPr>
              <a:t> and </a:t>
            </a:r>
            <a:r>
              <a:rPr lang="en-US" altLang="zh-CN" sz="1400" dirty="0" err="1" smtClean="0">
                <a:solidFill>
                  <a:srgbClr val="17A339"/>
                </a:solidFill>
                <a:latin typeface="Arial"/>
                <a:cs typeface="Arial"/>
              </a:rPr>
              <a:t>ToA</a:t>
            </a:r>
            <a:r>
              <a:rPr lang="en-US" altLang="zh-CN" sz="1400" dirty="0" smtClean="0">
                <a:solidFill>
                  <a:srgbClr val="17A339"/>
                </a:solidFill>
                <a:latin typeface="Arial"/>
                <a:cs typeface="Arial"/>
              </a:rPr>
              <a:t> Characteristics of Scattered Multipath Clusters for THz Indoor Channel Modeling</a:t>
            </a:r>
            <a:r>
              <a:rPr lang="en-US" altLang="zh-CN" sz="1400" dirty="0" smtClean="0">
                <a:latin typeface="Arial"/>
                <a:cs typeface="Arial"/>
              </a:rPr>
              <a:t>”, 17th European Wireless Conference (EW), April 2011</a:t>
            </a:r>
            <a:endParaRPr lang="zh-CN" altLang="en-US" sz="1400" dirty="0" smtClean="0">
              <a:latin typeface="Arial"/>
              <a:cs typeface="Arial"/>
            </a:endParaRPr>
          </a:p>
        </p:txBody>
      </p:sp>
      <p:pic>
        <p:nvPicPr>
          <p:cNvPr id="10" name="Picture 3"/>
          <p:cNvPicPr>
            <a:picLocks noChangeAspect="1" noChangeArrowheads="1"/>
          </p:cNvPicPr>
          <p:nvPr/>
        </p:nvPicPr>
        <p:blipFill>
          <a:blip r:embed="rId2"/>
          <a:srcRect/>
          <a:stretch>
            <a:fillRect/>
          </a:stretch>
        </p:blipFill>
        <p:spPr bwMode="auto">
          <a:xfrm>
            <a:off x="3922712" y="2362200"/>
            <a:ext cx="5221288" cy="349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685800" y="1143000"/>
            <a:ext cx="8001000" cy="2133600"/>
          </a:xfrm>
        </p:spPr>
        <p:txBody>
          <a:bodyPr>
            <a:normAutofit fontScale="70000" lnSpcReduction="20000"/>
          </a:bodyPr>
          <a:lstStyle/>
          <a:p>
            <a:r>
              <a:rPr lang="en-US" altLang="zh-CN" dirty="0" smtClean="0"/>
              <a:t>LOS ray </a:t>
            </a:r>
            <a:r>
              <a:rPr lang="en-US" altLang="zh-CN" dirty="0" smtClean="0">
                <a:solidFill>
                  <a:srgbClr val="17A339"/>
                </a:solidFill>
              </a:rPr>
              <a:t>arrives first </a:t>
            </a:r>
            <a:r>
              <a:rPr lang="en-US" altLang="zh-CN" dirty="0" smtClean="0"/>
              <a:t>and has the </a:t>
            </a:r>
            <a:r>
              <a:rPr lang="en-US" altLang="zh-CN" dirty="0" smtClean="0">
                <a:solidFill>
                  <a:srgbClr val="17A339"/>
                </a:solidFill>
              </a:rPr>
              <a:t>smallest path-loss </a:t>
            </a:r>
            <a:r>
              <a:rPr lang="en-US" altLang="zh-CN" dirty="0" smtClean="0"/>
              <a:t>in dB</a:t>
            </a:r>
          </a:p>
          <a:p>
            <a:pPr lvl="1"/>
            <a:r>
              <a:rPr lang="en-US" altLang="zh-CN" dirty="0" smtClean="0"/>
              <a:t>Smallest free space propagation loss since it travels the shortest distance </a:t>
            </a:r>
          </a:p>
          <a:p>
            <a:pPr lvl="1"/>
            <a:r>
              <a:rPr lang="en-US" altLang="zh-CN" dirty="0" smtClean="0"/>
              <a:t>No scattering loss</a:t>
            </a:r>
          </a:p>
          <a:p>
            <a:pPr lvl="1"/>
            <a:endParaRPr lang="en-US" altLang="zh-CN" dirty="0" smtClean="0"/>
          </a:p>
          <a:p>
            <a:r>
              <a:rPr lang="en-US" altLang="zh-CN" dirty="0" smtClean="0"/>
              <a:t>Two rays are </a:t>
            </a:r>
            <a:r>
              <a:rPr lang="en-US" altLang="zh-CN" dirty="0" smtClean="0">
                <a:solidFill>
                  <a:srgbClr val="17A339"/>
                </a:solidFill>
              </a:rPr>
              <a:t>resolvable</a:t>
            </a:r>
            <a:r>
              <a:rPr lang="en-US" altLang="zh-CN" dirty="0" smtClean="0"/>
              <a:t> only if the difference of their Time-of-Arrival (</a:t>
            </a:r>
            <a:r>
              <a:rPr lang="en-US" altLang="zh-CN" dirty="0" err="1" smtClean="0"/>
              <a:t>ToA</a:t>
            </a:r>
            <a:r>
              <a:rPr lang="en-US" altLang="zh-CN" dirty="0" smtClean="0"/>
              <a:t>) is larger than 3.33 </a:t>
            </a:r>
            <a:r>
              <a:rPr lang="en-US" altLang="zh-CN" dirty="0" err="1" smtClean="0"/>
              <a:t>ps</a:t>
            </a:r>
            <a:r>
              <a:rPr lang="en-US" altLang="zh-CN" dirty="0" smtClean="0"/>
              <a:t> for 300 GHz EM wave</a:t>
            </a:r>
          </a:p>
          <a:p>
            <a:endParaRPr lang="zh-CN" altLang="en-US" dirty="0"/>
          </a:p>
        </p:txBody>
      </p:sp>
      <p:sp>
        <p:nvSpPr>
          <p:cNvPr id="3" name="标题 2"/>
          <p:cNvSpPr>
            <a:spLocks noGrp="1"/>
          </p:cNvSpPr>
          <p:nvPr>
            <p:ph type="title"/>
          </p:nvPr>
        </p:nvSpPr>
        <p:spPr>
          <a:xfrm>
            <a:off x="685800" y="304800"/>
            <a:ext cx="7772400" cy="1066800"/>
          </a:xfrm>
        </p:spPr>
        <p:txBody>
          <a:bodyPr/>
          <a:lstStyle/>
          <a:p>
            <a:r>
              <a:rPr lang="en-US" altLang="zh-CN" dirty="0" smtClean="0"/>
              <a:t>Individual Ray Analysis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28</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8" name="Picture 2"/>
          <p:cNvPicPr>
            <a:picLocks noChangeArrowheads="1"/>
          </p:cNvPicPr>
          <p:nvPr/>
        </p:nvPicPr>
        <p:blipFill>
          <a:blip r:embed="rId2"/>
          <a:srcRect/>
          <a:stretch>
            <a:fillRect/>
          </a:stretch>
        </p:blipFill>
        <p:spPr bwMode="auto">
          <a:xfrm>
            <a:off x="-31750" y="3236913"/>
            <a:ext cx="4679950" cy="3240087"/>
          </a:xfrm>
          <a:prstGeom prst="rect">
            <a:avLst/>
          </a:prstGeom>
          <a:noFill/>
          <a:ln w="9525">
            <a:noFill/>
            <a:miter lim="800000"/>
            <a:headEnd/>
            <a:tailEnd/>
          </a:ln>
        </p:spPr>
      </p:pic>
      <p:pic>
        <p:nvPicPr>
          <p:cNvPr id="7" name="Picture 3"/>
          <p:cNvPicPr>
            <a:picLocks noChangeArrowheads="1"/>
          </p:cNvPicPr>
          <p:nvPr/>
        </p:nvPicPr>
        <p:blipFill>
          <a:blip r:embed="rId3"/>
          <a:srcRect/>
          <a:stretch>
            <a:fillRect/>
          </a:stretch>
        </p:blipFill>
        <p:spPr bwMode="auto">
          <a:xfrm>
            <a:off x="4540250" y="3236913"/>
            <a:ext cx="467995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752600"/>
            <a:ext cx="3962400" cy="4114800"/>
          </a:xfrm>
        </p:spPr>
        <p:txBody>
          <a:bodyPr>
            <a:normAutofit fontScale="77500" lnSpcReduction="20000"/>
          </a:bodyPr>
          <a:lstStyle/>
          <a:p>
            <a:r>
              <a:rPr lang="en-US" altLang="zh-CN" dirty="0" smtClean="0"/>
              <a:t>Fast fading</a:t>
            </a:r>
          </a:p>
          <a:p>
            <a:pPr lvl="1"/>
            <a:r>
              <a:rPr lang="en-US" altLang="zh-CN" dirty="0" smtClean="0"/>
              <a:t>Due to </a:t>
            </a:r>
            <a:r>
              <a:rPr lang="en-US" altLang="zh-CN" dirty="0" smtClean="0">
                <a:solidFill>
                  <a:srgbClr val="17A339"/>
                </a:solidFill>
              </a:rPr>
              <a:t>constructive</a:t>
            </a:r>
            <a:r>
              <a:rPr lang="en-US" altLang="zh-CN" dirty="0" smtClean="0"/>
              <a:t> and </a:t>
            </a:r>
            <a:r>
              <a:rPr lang="en-US" altLang="zh-CN" dirty="0" smtClean="0">
                <a:solidFill>
                  <a:srgbClr val="17A339"/>
                </a:solidFill>
              </a:rPr>
              <a:t>destructive</a:t>
            </a:r>
            <a:r>
              <a:rPr lang="en-US" altLang="zh-CN" dirty="0" smtClean="0"/>
              <a:t> interference of the multiple signal paths</a:t>
            </a:r>
          </a:p>
          <a:p>
            <a:pPr lvl="1"/>
            <a:r>
              <a:rPr lang="en-US" altLang="zh-CN" dirty="0" smtClean="0"/>
              <a:t>Characterizes the </a:t>
            </a:r>
            <a:r>
              <a:rPr lang="en-US" altLang="zh-CN" dirty="0" smtClean="0">
                <a:solidFill>
                  <a:srgbClr val="17A339"/>
                </a:solidFill>
              </a:rPr>
              <a:t>rapid fluctuations</a:t>
            </a:r>
            <a:r>
              <a:rPr lang="en-US" altLang="zh-CN" dirty="0" smtClean="0"/>
              <a:t> of the received signal strength over short distances or short time duration.</a:t>
            </a:r>
          </a:p>
          <a:p>
            <a:pPr lvl="1"/>
            <a:r>
              <a:rPr lang="en-US" altLang="zh-CN" dirty="0" smtClean="0"/>
              <a:t>Path-loss is </a:t>
            </a:r>
            <a:r>
              <a:rPr lang="en-US" altLang="zh-CN" dirty="0" smtClean="0">
                <a:solidFill>
                  <a:srgbClr val="17A339"/>
                </a:solidFill>
              </a:rPr>
              <a:t>83.13 dB </a:t>
            </a:r>
            <a:r>
              <a:rPr lang="en-US" altLang="zh-CN" dirty="0" smtClean="0"/>
              <a:t>at 300 GHz</a:t>
            </a:r>
          </a:p>
          <a:p>
            <a:pPr lvl="1"/>
            <a:endParaRPr lang="zh-CN" altLang="en-US" dirty="0"/>
          </a:p>
        </p:txBody>
      </p:sp>
      <p:sp>
        <p:nvSpPr>
          <p:cNvPr id="3" name="标题 2"/>
          <p:cNvSpPr>
            <a:spLocks noGrp="1"/>
          </p:cNvSpPr>
          <p:nvPr>
            <p:ph type="title"/>
          </p:nvPr>
        </p:nvSpPr>
        <p:spPr/>
        <p:txBody>
          <a:bodyPr/>
          <a:lstStyle/>
          <a:p>
            <a:r>
              <a:rPr lang="en-US" altLang="zh-CN" dirty="0" smtClean="0"/>
              <a:t>Multi-path Channel Loss Analysis </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8" name="Picture 3"/>
          <p:cNvPicPr>
            <a:picLocks noChangeArrowheads="1"/>
          </p:cNvPicPr>
          <p:nvPr/>
        </p:nvPicPr>
        <p:blipFill>
          <a:blip r:embed="rId2"/>
          <a:srcRect b="745"/>
          <a:stretch>
            <a:fillRect/>
          </a:stretch>
        </p:blipFill>
        <p:spPr bwMode="auto">
          <a:xfrm>
            <a:off x="4343400" y="1905000"/>
            <a:ext cx="4756150" cy="3316273"/>
          </a:xfrm>
          <a:prstGeom prst="rect">
            <a:avLst/>
          </a:prstGeom>
          <a:noFill/>
          <a:ln w="9525">
            <a:noFill/>
            <a:miter lim="800000"/>
            <a:headEnd/>
            <a:tailEnd/>
          </a:ln>
        </p:spPr>
      </p:pic>
      <p:sp>
        <p:nvSpPr>
          <p:cNvPr id="9" name="TextBox 8"/>
          <p:cNvSpPr txBox="1"/>
          <p:nvPr/>
        </p:nvSpPr>
        <p:spPr>
          <a:xfrm>
            <a:off x="990600" y="5511225"/>
            <a:ext cx="7315200" cy="1015663"/>
          </a:xfrm>
          <a:prstGeom prst="rect">
            <a:avLst/>
          </a:prstGeom>
          <a:noFill/>
        </p:spPr>
        <p:txBody>
          <a:bodyPr wrap="square" rtlCol="0">
            <a:spAutoFit/>
          </a:bodyPr>
          <a:lstStyle/>
          <a:p>
            <a:r>
              <a:rPr lang="en-US" altLang="zh-CN" sz="2200" dirty="0" smtClean="0">
                <a:solidFill>
                  <a:srgbClr val="17A339"/>
                </a:solidFill>
                <a:latin typeface="Arial"/>
                <a:cs typeface="Arial"/>
              </a:rPr>
              <a:t>Simulation results of our model match with those using ray-tracing techniques</a:t>
            </a:r>
          </a:p>
          <a:p>
            <a:endParaRPr lang="zh-CN" altLang="en-US" sz="1600" dirty="0" smtClean="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a:t>
            </a:r>
          </a:p>
          <a:p>
            <a:r>
              <a:rPr lang="en-US" dirty="0" smtClean="0">
                <a:solidFill>
                  <a:schemeClr val="bg1">
                    <a:lumMod val="65000"/>
                  </a:schemeClr>
                </a:solidFill>
              </a:rPr>
              <a:t>Related Work</a:t>
            </a:r>
          </a:p>
          <a:p>
            <a:r>
              <a:rPr lang="en-US" dirty="0" smtClean="0">
                <a:solidFill>
                  <a:schemeClr val="bg1">
                    <a:lumMod val="65000"/>
                  </a:schemeClr>
                </a:solidFill>
              </a:rPr>
              <a:t>Free Space Propagation Model</a:t>
            </a:r>
          </a:p>
          <a:p>
            <a:r>
              <a:rPr lang="en-US" dirty="0" smtClean="0">
                <a:solidFill>
                  <a:schemeClr val="bg1">
                    <a:lumMod val="65000"/>
                  </a:schemeClr>
                </a:solidFill>
              </a:rPr>
              <a:t>Specular Scattering Model</a:t>
            </a:r>
          </a:p>
          <a:p>
            <a:r>
              <a:rPr lang="en-US" dirty="0" smtClean="0">
                <a:solidFill>
                  <a:schemeClr val="bg1">
                    <a:lumMod val="65000"/>
                  </a:schemeClr>
                </a:solidFill>
              </a:rPr>
              <a:t>Statistical Multi-path Channel Model</a:t>
            </a:r>
          </a:p>
          <a:p>
            <a:r>
              <a:rPr lang="en-US"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3</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981200"/>
            <a:ext cx="8001000" cy="838200"/>
          </a:xfrm>
        </p:spPr>
        <p:txBody>
          <a:bodyPr/>
          <a:lstStyle/>
          <a:p>
            <a:r>
              <a:rPr lang="en-US" altLang="zh-CN" dirty="0" smtClean="0"/>
              <a:t>The </a:t>
            </a:r>
            <a:r>
              <a:rPr lang="en-US" altLang="zh-CN" dirty="0" err="1" smtClean="0">
                <a:solidFill>
                  <a:srgbClr val="17A339"/>
                </a:solidFill>
              </a:rPr>
              <a:t>p.d.f</a:t>
            </a:r>
            <a:r>
              <a:rPr lang="en-US" altLang="zh-CN" dirty="0" smtClean="0">
                <a:solidFill>
                  <a:srgbClr val="17A339"/>
                </a:solidFill>
              </a:rPr>
              <a:t>.</a:t>
            </a:r>
            <a:r>
              <a:rPr lang="en-US" altLang="zh-CN" dirty="0" smtClean="0"/>
              <a:t> of the multi-path channel is</a:t>
            </a:r>
          </a:p>
          <a:p>
            <a:endParaRPr lang="zh-CN" altLang="en-US" dirty="0"/>
          </a:p>
        </p:txBody>
      </p:sp>
      <p:sp>
        <p:nvSpPr>
          <p:cNvPr id="3" name="标题 2"/>
          <p:cNvSpPr>
            <a:spLocks noGrp="1"/>
          </p:cNvSpPr>
          <p:nvPr>
            <p:ph type="title"/>
          </p:nvPr>
        </p:nvSpPr>
        <p:spPr/>
        <p:txBody>
          <a:bodyPr/>
          <a:lstStyle/>
          <a:p>
            <a:r>
              <a:rPr lang="en-US" altLang="zh-CN" dirty="0" smtClean="0"/>
              <a:t>Expected Multi-path </a:t>
            </a:r>
            <a:br>
              <a:rPr lang="en-US" altLang="zh-CN" dirty="0" smtClean="0"/>
            </a:br>
            <a:r>
              <a:rPr lang="en-US" altLang="zh-CN" dirty="0" smtClean="0"/>
              <a:t>Channel Frequency Response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8194" name="Object 11"/>
          <p:cNvGraphicFramePr>
            <a:graphicFrameLocks noChangeAspect="1"/>
          </p:cNvGraphicFramePr>
          <p:nvPr/>
        </p:nvGraphicFramePr>
        <p:xfrm>
          <a:off x="6357938" y="2667000"/>
          <a:ext cx="2514600" cy="387350"/>
        </p:xfrm>
        <a:graphic>
          <a:graphicData uri="http://schemas.openxmlformats.org/presentationml/2006/ole">
            <p:oleObj spid="_x0000_s8207" name="Equation" r:id="rId3" imgW="1485418" imgH="228738" progId="Equation.DSMT4">
              <p:embed/>
            </p:oleObj>
          </a:graphicData>
        </a:graphic>
      </p:graphicFrame>
      <p:graphicFrame>
        <p:nvGraphicFramePr>
          <p:cNvPr id="8195" name="Object 12"/>
          <p:cNvGraphicFramePr>
            <a:graphicFrameLocks noChangeAspect="1"/>
          </p:cNvGraphicFramePr>
          <p:nvPr/>
        </p:nvGraphicFramePr>
        <p:xfrm>
          <a:off x="609600" y="2667000"/>
          <a:ext cx="5749925" cy="609600"/>
        </p:xfrm>
        <a:graphic>
          <a:graphicData uri="http://schemas.openxmlformats.org/presentationml/2006/ole">
            <p:oleObj spid="_x0000_s8208" name="Equation" r:id="rId4" imgW="3593664" imgH="380862" progId="Equation.DSMT4">
              <p:embed/>
            </p:oleObj>
          </a:graphicData>
        </a:graphic>
      </p:graphicFrame>
      <p:sp>
        <p:nvSpPr>
          <p:cNvPr id="9" name="内容占位符 1"/>
          <p:cNvSpPr txBox="1">
            <a:spLocks/>
          </p:cNvSpPr>
          <p:nvPr/>
        </p:nvSpPr>
        <p:spPr bwMode="auto">
          <a:xfrm>
            <a:off x="457200" y="3352800"/>
            <a:ext cx="86868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fontScale="92500" lnSpcReduction="20000"/>
          </a:bodyPr>
          <a:lstStyle/>
          <a:p>
            <a:pPr marL="342900" lvl="0" indent="-342900">
              <a:spcBef>
                <a:spcPct val="20000"/>
              </a:spcBef>
              <a:buFontTx/>
              <a:buChar char="•"/>
            </a:pPr>
            <a:r>
              <a:rPr lang="en-US" altLang="zh-CN" sz="3200" kern="0" dirty="0" smtClean="0">
                <a:latin typeface="+mn-lt"/>
              </a:rPr>
              <a:t>The </a:t>
            </a:r>
            <a:r>
              <a:rPr lang="en-US" altLang="zh-CN" sz="3200" kern="0" dirty="0" smtClean="0">
                <a:solidFill>
                  <a:srgbClr val="17A339"/>
                </a:solidFill>
                <a:latin typeface="+mn-lt"/>
              </a:rPr>
              <a:t>expected</a:t>
            </a:r>
            <a:r>
              <a:rPr lang="en-US" altLang="zh-CN" sz="3200" kern="0" dirty="0" smtClean="0">
                <a:latin typeface="+mn-lt"/>
              </a:rPr>
              <a:t> channel frequency response can be calculated as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196" name="Object 13"/>
          <p:cNvGraphicFramePr>
            <a:graphicFrameLocks noChangeAspect="1"/>
          </p:cNvGraphicFramePr>
          <p:nvPr/>
        </p:nvGraphicFramePr>
        <p:xfrm>
          <a:off x="914400" y="4267200"/>
          <a:ext cx="7454900" cy="1104900"/>
        </p:xfrm>
        <a:graphic>
          <a:graphicData uri="http://schemas.openxmlformats.org/presentationml/2006/ole">
            <p:oleObj spid="_x0000_s8209" name="Equation" r:id="rId5" imgW="4355388" imgH="685662"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1981200"/>
            <a:ext cx="8839200" cy="3352800"/>
          </a:xfrm>
        </p:spPr>
        <p:txBody>
          <a:bodyPr/>
          <a:lstStyle/>
          <a:p>
            <a:r>
              <a:rPr lang="en-US" altLang="zh-CN" sz="3000" dirty="0" smtClean="0"/>
              <a:t>Scatter locations follow Uniform distributions</a:t>
            </a:r>
          </a:p>
          <a:p>
            <a:endParaRPr lang="en-US" altLang="zh-CN" dirty="0" smtClean="0"/>
          </a:p>
          <a:p>
            <a:pPr lvl="1">
              <a:defRPr/>
            </a:pPr>
            <a:r>
              <a:rPr lang="en-US" altLang="zh-CN" sz="2400" dirty="0" smtClean="0"/>
              <a:t>When </a:t>
            </a:r>
            <a:r>
              <a:rPr lang="en-US" altLang="zh-CN" sz="2400" dirty="0" smtClean="0">
                <a:solidFill>
                  <a:srgbClr val="17A339"/>
                </a:solidFill>
              </a:rPr>
              <a:t>r is large</a:t>
            </a:r>
          </a:p>
          <a:p>
            <a:pPr lvl="1">
              <a:defRPr/>
            </a:pPr>
            <a:endParaRPr lang="en-US" altLang="zh-CN" sz="2400" dirty="0" smtClean="0"/>
          </a:p>
          <a:p>
            <a:pPr lvl="1">
              <a:defRPr/>
            </a:pPr>
            <a:r>
              <a:rPr lang="en-US" altLang="zh-CN" sz="2400" dirty="0" smtClean="0"/>
              <a:t>When </a:t>
            </a:r>
            <a:r>
              <a:rPr lang="en-US" altLang="zh-CN" sz="2400" dirty="0" smtClean="0">
                <a:solidFill>
                  <a:srgbClr val="17A339"/>
                </a:solidFill>
              </a:rPr>
              <a:t>r is small</a:t>
            </a:r>
            <a:endParaRPr lang="zh-CN" altLang="en-US" sz="2400" dirty="0" smtClean="0">
              <a:solidFill>
                <a:srgbClr val="17A339"/>
              </a:solidFill>
            </a:endParaRPr>
          </a:p>
          <a:p>
            <a:pPr lvl="1"/>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Analytical Form of Expected Channel Frequency Response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31</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9218" name="Object 13"/>
          <p:cNvGraphicFramePr>
            <a:graphicFrameLocks noChangeAspect="1"/>
          </p:cNvGraphicFramePr>
          <p:nvPr/>
        </p:nvGraphicFramePr>
        <p:xfrm>
          <a:off x="228600" y="2438400"/>
          <a:ext cx="8888412" cy="722312"/>
        </p:xfrm>
        <a:graphic>
          <a:graphicData uri="http://schemas.openxmlformats.org/presentationml/2006/ole">
            <p:oleObj spid="_x0000_s9232" name="Equation" r:id="rId3" imgW="5142467" imgH="444247" progId="Equation.DSMT4">
              <p:embed/>
            </p:oleObj>
          </a:graphicData>
        </a:graphic>
      </p:graphicFrame>
      <p:graphicFrame>
        <p:nvGraphicFramePr>
          <p:cNvPr id="9220" name="Object 3"/>
          <p:cNvGraphicFramePr>
            <a:graphicFrameLocks noChangeAspect="1"/>
          </p:cNvGraphicFramePr>
          <p:nvPr/>
        </p:nvGraphicFramePr>
        <p:xfrm>
          <a:off x="3200400" y="3048000"/>
          <a:ext cx="3276600" cy="915988"/>
        </p:xfrm>
        <a:graphic>
          <a:graphicData uri="http://schemas.openxmlformats.org/presentationml/2006/ole">
            <p:oleObj spid="_x0000_s9233" name="Equation" r:id="rId4" imgW="2450526" imgH="685662" progId="Equation.DSMT4">
              <p:embed/>
            </p:oleObj>
          </a:graphicData>
        </a:graphic>
      </p:graphicFrame>
      <p:graphicFrame>
        <p:nvGraphicFramePr>
          <p:cNvPr id="9221" name="Object 4"/>
          <p:cNvGraphicFramePr>
            <a:graphicFrameLocks noChangeAspect="1"/>
          </p:cNvGraphicFramePr>
          <p:nvPr/>
        </p:nvGraphicFramePr>
        <p:xfrm>
          <a:off x="1601788" y="4216400"/>
          <a:ext cx="7332164" cy="2260600"/>
        </p:xfrm>
        <a:graphic>
          <a:graphicData uri="http://schemas.openxmlformats.org/presentationml/2006/ole">
            <p:oleObj spid="_x0000_s9234" name="Equation" r:id="rId5" imgW="6589853" imgH="2031633"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5800" y="304800"/>
            <a:ext cx="7772400" cy="1066800"/>
          </a:xfrm>
        </p:spPr>
        <p:txBody>
          <a:bodyPr/>
          <a:lstStyle/>
          <a:p>
            <a:r>
              <a:rPr lang="en-US" altLang="zh-CN" dirty="0" smtClean="0"/>
              <a:t>Simulations Results (1)</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32</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0245" name="Picture 5"/>
          <p:cNvPicPr>
            <a:picLocks noChangeArrowheads="1"/>
          </p:cNvPicPr>
          <p:nvPr/>
        </p:nvPicPr>
        <p:blipFill>
          <a:blip r:embed="rId2"/>
          <a:srcRect/>
          <a:stretch>
            <a:fillRect/>
          </a:stretch>
        </p:blipFill>
        <p:spPr bwMode="auto">
          <a:xfrm>
            <a:off x="2133600" y="3978000"/>
            <a:ext cx="4320000" cy="2880000"/>
          </a:xfrm>
          <a:prstGeom prst="rect">
            <a:avLst/>
          </a:prstGeom>
          <a:noFill/>
          <a:ln w="9525">
            <a:noFill/>
            <a:miter lim="800000"/>
            <a:headEnd/>
            <a:tailEnd/>
          </a:ln>
        </p:spPr>
      </p:pic>
      <p:pic>
        <p:nvPicPr>
          <p:cNvPr id="10243" name="Picture 3"/>
          <p:cNvPicPr>
            <a:picLocks noChangeArrowheads="1"/>
          </p:cNvPicPr>
          <p:nvPr/>
        </p:nvPicPr>
        <p:blipFill>
          <a:blip r:embed="rId3"/>
          <a:srcRect/>
          <a:stretch>
            <a:fillRect/>
          </a:stretch>
        </p:blipFill>
        <p:spPr bwMode="auto">
          <a:xfrm>
            <a:off x="0" y="1066800"/>
            <a:ext cx="4320000" cy="2880000"/>
          </a:xfrm>
          <a:prstGeom prst="rect">
            <a:avLst/>
          </a:prstGeom>
          <a:noFill/>
          <a:ln w="9525">
            <a:noFill/>
            <a:miter lim="800000"/>
            <a:headEnd/>
            <a:tailEnd/>
          </a:ln>
        </p:spPr>
      </p:pic>
      <p:pic>
        <p:nvPicPr>
          <p:cNvPr id="10244" name="Picture 4"/>
          <p:cNvPicPr>
            <a:picLocks noChangeArrowheads="1"/>
          </p:cNvPicPr>
          <p:nvPr/>
        </p:nvPicPr>
        <p:blipFill>
          <a:blip r:embed="rId4"/>
          <a:srcRect/>
          <a:stretch>
            <a:fillRect/>
          </a:stretch>
        </p:blipFill>
        <p:spPr bwMode="auto">
          <a:xfrm>
            <a:off x="4572000" y="1066800"/>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5800" y="304800"/>
            <a:ext cx="7772400" cy="1066800"/>
          </a:xfrm>
        </p:spPr>
        <p:txBody>
          <a:bodyPr/>
          <a:lstStyle/>
          <a:p>
            <a:r>
              <a:rPr lang="en-US" altLang="zh-CN" dirty="0" smtClean="0"/>
              <a:t>Simulations Results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33</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266" name="Picture 2"/>
          <p:cNvPicPr>
            <a:picLocks noChangeArrowheads="1"/>
          </p:cNvPicPr>
          <p:nvPr/>
        </p:nvPicPr>
        <p:blipFill>
          <a:blip r:embed="rId2"/>
          <a:srcRect/>
          <a:stretch>
            <a:fillRect/>
          </a:stretch>
        </p:blipFill>
        <p:spPr bwMode="auto">
          <a:xfrm>
            <a:off x="99600" y="1082400"/>
            <a:ext cx="4320000" cy="2880000"/>
          </a:xfrm>
          <a:prstGeom prst="rect">
            <a:avLst/>
          </a:prstGeom>
          <a:noFill/>
          <a:ln w="9525">
            <a:noFill/>
            <a:miter lim="800000"/>
            <a:headEnd/>
            <a:tailEnd/>
          </a:ln>
        </p:spPr>
      </p:pic>
      <p:pic>
        <p:nvPicPr>
          <p:cNvPr id="11269" name="Picture 5"/>
          <p:cNvPicPr>
            <a:picLocks noChangeArrowheads="1"/>
          </p:cNvPicPr>
          <p:nvPr/>
        </p:nvPicPr>
        <p:blipFill>
          <a:blip r:embed="rId3"/>
          <a:srcRect/>
          <a:stretch>
            <a:fillRect/>
          </a:stretch>
        </p:blipFill>
        <p:spPr bwMode="auto">
          <a:xfrm>
            <a:off x="4648200" y="1158600"/>
            <a:ext cx="4320000" cy="2880000"/>
          </a:xfrm>
          <a:prstGeom prst="rect">
            <a:avLst/>
          </a:prstGeom>
          <a:noFill/>
          <a:ln w="9525">
            <a:noFill/>
            <a:miter lim="800000"/>
            <a:headEnd/>
            <a:tailEnd/>
          </a:ln>
        </p:spPr>
      </p:pic>
      <p:pic>
        <p:nvPicPr>
          <p:cNvPr id="11268" name="Picture 4"/>
          <p:cNvPicPr>
            <a:picLocks noChangeArrowheads="1"/>
          </p:cNvPicPr>
          <p:nvPr/>
        </p:nvPicPr>
        <p:blipFill>
          <a:blip r:embed="rId4"/>
          <a:srcRect/>
          <a:stretch>
            <a:fillRect/>
          </a:stretch>
        </p:blipFill>
        <p:spPr bwMode="auto">
          <a:xfrm>
            <a:off x="2362200" y="3978000"/>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1752600"/>
            <a:ext cx="8839200" cy="4572000"/>
          </a:xfrm>
        </p:spPr>
        <p:txBody>
          <a:bodyPr>
            <a:normAutofit fontScale="70000" lnSpcReduction="20000"/>
          </a:bodyPr>
          <a:lstStyle/>
          <a:p>
            <a:r>
              <a:rPr lang="en-US" altLang="zh-CN" dirty="0" smtClean="0"/>
              <a:t>The total path-loss of the multi-path channel in the Terahertz Band </a:t>
            </a:r>
          </a:p>
          <a:p>
            <a:pPr lvl="1"/>
            <a:r>
              <a:rPr lang="en-US" altLang="zh-CN" dirty="0" smtClean="0"/>
              <a:t>Increases with the </a:t>
            </a:r>
            <a:r>
              <a:rPr lang="en-US" altLang="zh-CN" dirty="0" smtClean="0">
                <a:solidFill>
                  <a:srgbClr val="17A339"/>
                </a:solidFill>
              </a:rPr>
              <a:t>transmission distance </a:t>
            </a:r>
            <a:r>
              <a:rPr lang="en-US" altLang="zh-CN" dirty="0" smtClean="0"/>
              <a:t>as well as the system </a:t>
            </a:r>
            <a:r>
              <a:rPr lang="en-US" altLang="zh-CN" dirty="0" smtClean="0">
                <a:solidFill>
                  <a:srgbClr val="17A339"/>
                </a:solidFill>
              </a:rPr>
              <a:t>frequency</a:t>
            </a:r>
            <a:endParaRPr lang="en-US" altLang="zh-CN" dirty="0" smtClean="0"/>
          </a:p>
          <a:p>
            <a:pPr lvl="1"/>
            <a:r>
              <a:rPr lang="en-US" altLang="zh-CN" dirty="0" smtClean="0"/>
              <a:t>Depends on the composition of the </a:t>
            </a:r>
            <a:r>
              <a:rPr lang="en-US" altLang="zh-CN" dirty="0" smtClean="0">
                <a:solidFill>
                  <a:srgbClr val="17A339"/>
                </a:solidFill>
              </a:rPr>
              <a:t>transmission medium </a:t>
            </a:r>
            <a:r>
              <a:rPr lang="en-US" altLang="zh-CN" dirty="0" smtClean="0"/>
              <a:t>and the properties of the reflected </a:t>
            </a:r>
            <a:r>
              <a:rPr lang="en-US" altLang="zh-CN" dirty="0" smtClean="0">
                <a:solidFill>
                  <a:srgbClr val="17A339"/>
                </a:solidFill>
              </a:rPr>
              <a:t>rough surfaces</a:t>
            </a:r>
          </a:p>
          <a:p>
            <a:pPr lvl="1"/>
            <a:endParaRPr lang="en-US" altLang="zh-CN" dirty="0" smtClean="0">
              <a:solidFill>
                <a:srgbClr val="17A339"/>
              </a:solidFill>
            </a:endParaRPr>
          </a:p>
          <a:p>
            <a:r>
              <a:rPr lang="en-US" altLang="zh-CN" dirty="0" smtClean="0"/>
              <a:t>For </a:t>
            </a:r>
            <a:r>
              <a:rPr lang="en-US" altLang="zh-CN" dirty="0" smtClean="0">
                <a:solidFill>
                  <a:srgbClr val="17A339"/>
                </a:solidFill>
              </a:rPr>
              <a:t>short</a:t>
            </a:r>
            <a:r>
              <a:rPr lang="en-US" altLang="zh-CN" dirty="0" smtClean="0"/>
              <a:t> transmission distances (below one meter)</a:t>
            </a:r>
          </a:p>
          <a:p>
            <a:pPr lvl="1"/>
            <a:r>
              <a:rPr lang="en-US" altLang="zh-CN" dirty="0" smtClean="0"/>
              <a:t>Terahertz Band channel behaves as a </a:t>
            </a:r>
            <a:r>
              <a:rPr lang="en-US" altLang="zh-CN" dirty="0" smtClean="0">
                <a:solidFill>
                  <a:srgbClr val="17A339"/>
                </a:solidFill>
              </a:rPr>
              <a:t>single transmission window</a:t>
            </a:r>
            <a:r>
              <a:rPr lang="en-US" altLang="zh-CN" dirty="0" smtClean="0"/>
              <a:t> almost 10-THz wide</a:t>
            </a:r>
          </a:p>
          <a:p>
            <a:pPr lvl="1"/>
            <a:r>
              <a:rPr lang="en-US" altLang="zh-CN" dirty="0" smtClean="0">
                <a:solidFill>
                  <a:srgbClr val="17A339"/>
                </a:solidFill>
              </a:rPr>
              <a:t>Multi-path fading</a:t>
            </a:r>
            <a:r>
              <a:rPr lang="en-US" altLang="zh-CN" dirty="0" smtClean="0"/>
              <a:t> plays an important role</a:t>
            </a:r>
          </a:p>
          <a:p>
            <a:pPr lvl="1"/>
            <a:endParaRPr lang="en-US" altLang="zh-CN" dirty="0" smtClean="0"/>
          </a:p>
          <a:p>
            <a:r>
              <a:rPr lang="en-US" altLang="zh-CN" dirty="0" smtClean="0"/>
              <a:t>With </a:t>
            </a:r>
            <a:r>
              <a:rPr lang="en-US" altLang="zh-CN" dirty="0" smtClean="0">
                <a:solidFill>
                  <a:srgbClr val="17A339"/>
                </a:solidFill>
              </a:rPr>
              <a:t>increasing</a:t>
            </a:r>
            <a:r>
              <a:rPr lang="en-US" altLang="zh-CN" dirty="0" smtClean="0"/>
              <a:t> transmission distance (larger than one meter) </a:t>
            </a:r>
          </a:p>
          <a:p>
            <a:pPr lvl="1"/>
            <a:r>
              <a:rPr lang="en-US" altLang="zh-CN" dirty="0" smtClean="0"/>
              <a:t>The impact of </a:t>
            </a:r>
            <a:r>
              <a:rPr lang="en-US" altLang="zh-CN" dirty="0" smtClean="0">
                <a:solidFill>
                  <a:srgbClr val="17A339"/>
                </a:solidFill>
              </a:rPr>
              <a:t>scattered rays </a:t>
            </a:r>
            <a:r>
              <a:rPr lang="en-US" altLang="zh-CN" dirty="0" smtClean="0"/>
              <a:t>diminishes</a:t>
            </a:r>
          </a:p>
          <a:p>
            <a:pPr lvl="1"/>
            <a:r>
              <a:rPr lang="en-US" altLang="zh-CN" dirty="0" smtClean="0">
                <a:solidFill>
                  <a:srgbClr val="17A339"/>
                </a:solidFill>
              </a:rPr>
              <a:t>Molecular absorption </a:t>
            </a:r>
            <a:r>
              <a:rPr lang="en-US" altLang="zh-CN" dirty="0" smtClean="0"/>
              <a:t>limits the Terahertz Band channel to a set of </a:t>
            </a:r>
            <a:r>
              <a:rPr lang="en-US" altLang="zh-CN" dirty="0" smtClean="0">
                <a:solidFill>
                  <a:srgbClr val="17A339"/>
                </a:solidFill>
              </a:rPr>
              <a:t>multi-GHz-wide windows</a:t>
            </a:r>
            <a:endParaRPr lang="en-US" altLang="zh-CN" dirty="0" smtClean="0"/>
          </a:p>
          <a:p>
            <a:endParaRPr lang="zh-CN" altLang="en-US" dirty="0"/>
          </a:p>
        </p:txBody>
      </p:sp>
      <p:sp>
        <p:nvSpPr>
          <p:cNvPr id="3" name="标题 2"/>
          <p:cNvSpPr>
            <a:spLocks noGrp="1"/>
          </p:cNvSpPr>
          <p:nvPr>
            <p:ph type="title"/>
          </p:nvPr>
        </p:nvSpPr>
        <p:spPr>
          <a:xfrm>
            <a:off x="76200" y="533400"/>
            <a:ext cx="8991600" cy="1066800"/>
          </a:xfrm>
        </p:spPr>
        <p:txBody>
          <a:bodyPr/>
          <a:lstStyle/>
          <a:p>
            <a:r>
              <a:rPr lang="en-US" altLang="zh-CN" dirty="0" smtClean="0"/>
              <a:t>Terahertz Band Multi-path Channel Properties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35</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676400"/>
            <a:ext cx="8229600" cy="4648200"/>
          </a:xfrm>
        </p:spPr>
        <p:txBody>
          <a:bodyPr>
            <a:normAutofit fontScale="70000" lnSpcReduction="20000"/>
          </a:bodyPr>
          <a:lstStyle/>
          <a:p>
            <a:r>
              <a:rPr lang="en-US" altLang="zh-CN" dirty="0" smtClean="0"/>
              <a:t>The proposed multi-path channel model captures</a:t>
            </a:r>
          </a:p>
          <a:p>
            <a:pPr lvl="1"/>
            <a:r>
              <a:rPr lang="en-US" altLang="zh-CN" dirty="0" smtClean="0">
                <a:solidFill>
                  <a:srgbClr val="17A339"/>
                </a:solidFill>
              </a:rPr>
              <a:t>Spreading loss </a:t>
            </a:r>
            <a:r>
              <a:rPr lang="en-US" altLang="zh-CN" dirty="0" smtClean="0"/>
              <a:t>and </a:t>
            </a:r>
            <a:r>
              <a:rPr lang="en-US" altLang="zh-CN" dirty="0" smtClean="0">
                <a:solidFill>
                  <a:srgbClr val="17A339"/>
                </a:solidFill>
              </a:rPr>
              <a:t>molecular absorption loss </a:t>
            </a:r>
            <a:r>
              <a:rPr lang="en-US" altLang="zh-CN" dirty="0" smtClean="0"/>
              <a:t>in free space propagation, by means of </a:t>
            </a:r>
            <a:r>
              <a:rPr lang="en-US" altLang="zh-CN" dirty="0" err="1" smtClean="0"/>
              <a:t>radiative</a:t>
            </a:r>
            <a:r>
              <a:rPr lang="en-US" altLang="zh-CN" dirty="0" smtClean="0"/>
              <a:t> transfer theory</a:t>
            </a:r>
          </a:p>
          <a:p>
            <a:pPr lvl="1"/>
            <a:r>
              <a:rPr lang="en-US" altLang="zh-CN" dirty="0" smtClean="0">
                <a:solidFill>
                  <a:srgbClr val="17A339"/>
                </a:solidFill>
              </a:rPr>
              <a:t>Reflection loss </a:t>
            </a:r>
            <a:r>
              <a:rPr lang="en-US" altLang="zh-CN" dirty="0" smtClean="0"/>
              <a:t>due to scattering in rough surfaces, by means of Kirchhoff theory</a:t>
            </a:r>
          </a:p>
          <a:p>
            <a:pPr lvl="1"/>
            <a:r>
              <a:rPr lang="en-US" altLang="zh-CN" dirty="0" smtClean="0">
                <a:solidFill>
                  <a:srgbClr val="17A339"/>
                </a:solidFill>
              </a:rPr>
              <a:t>Multi-path fading loss </a:t>
            </a:r>
            <a:r>
              <a:rPr lang="en-US" altLang="zh-CN" dirty="0" smtClean="0"/>
              <a:t>due to stochastically distributed scatters</a:t>
            </a:r>
          </a:p>
          <a:p>
            <a:pPr lvl="1"/>
            <a:endParaRPr lang="en-US" altLang="zh-CN" dirty="0" smtClean="0"/>
          </a:p>
          <a:p>
            <a:r>
              <a:rPr lang="en-US" altLang="zh-CN" dirty="0" smtClean="0"/>
              <a:t>The model is </a:t>
            </a:r>
            <a:r>
              <a:rPr lang="en-US" altLang="zh-CN" dirty="0" smtClean="0">
                <a:solidFill>
                  <a:srgbClr val="17A339"/>
                </a:solidFill>
              </a:rPr>
              <a:t>adaptive</a:t>
            </a:r>
            <a:r>
              <a:rPr lang="en-US" altLang="zh-CN" dirty="0" smtClean="0"/>
              <a:t> for stochastically varying scenarios and generic for the </a:t>
            </a:r>
            <a:r>
              <a:rPr lang="en-US" altLang="zh-CN" dirty="0" smtClean="0">
                <a:solidFill>
                  <a:srgbClr val="17A339"/>
                </a:solidFill>
              </a:rPr>
              <a:t>entire Terahertz Band </a:t>
            </a:r>
            <a:r>
              <a:rPr lang="en-US" altLang="zh-CN" dirty="0" smtClean="0"/>
              <a:t>(0.1 – 10 THz) </a:t>
            </a:r>
          </a:p>
          <a:p>
            <a:pPr lvl="1"/>
            <a:r>
              <a:rPr lang="en-US" altLang="zh-CN" dirty="0" smtClean="0"/>
              <a:t>The simulation is conducted over (0.1 – 1 THz) due to the lack of physical characterization for the materials at beyond frequencies</a:t>
            </a:r>
          </a:p>
          <a:p>
            <a:pPr lvl="1"/>
            <a:endParaRPr lang="en-US" altLang="zh-CN" dirty="0" smtClean="0"/>
          </a:p>
          <a:p>
            <a:r>
              <a:rPr lang="en-US" altLang="zh-CN" dirty="0" smtClean="0"/>
              <a:t>The distance-dependent channel behavior requires the development of </a:t>
            </a:r>
            <a:r>
              <a:rPr lang="en-US" altLang="zh-CN" dirty="0" smtClean="0">
                <a:solidFill>
                  <a:srgbClr val="17A339"/>
                </a:solidFill>
              </a:rPr>
              <a:t>dynamic distance-adaptive solutions </a:t>
            </a:r>
            <a:r>
              <a:rPr lang="en-US" altLang="zh-CN" dirty="0" smtClean="0"/>
              <a:t>for Terahertz Band communication networks</a:t>
            </a:r>
            <a:endParaRPr lang="zh-CN" altLang="en-US" dirty="0"/>
          </a:p>
        </p:txBody>
      </p:sp>
      <p:sp>
        <p:nvSpPr>
          <p:cNvPr id="3" name="标题 2"/>
          <p:cNvSpPr>
            <a:spLocks noGrp="1"/>
          </p:cNvSpPr>
          <p:nvPr>
            <p:ph type="title"/>
          </p:nvPr>
        </p:nvSpPr>
        <p:spPr/>
        <p:txBody>
          <a:bodyPr/>
          <a:lstStyle/>
          <a:p>
            <a:r>
              <a:rPr lang="en-US" altLang="zh-CN" dirty="0" smtClean="0"/>
              <a:t>Conclusions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1676400"/>
            <a:ext cx="7772400" cy="1500187"/>
          </a:xfrm>
        </p:spPr>
        <p:txBody>
          <a:bodyPr/>
          <a:lstStyle/>
          <a:p>
            <a:pPr algn="ctr"/>
            <a:r>
              <a:rPr lang="en-US" sz="5400" dirty="0" smtClean="0"/>
              <a:t>Thank You!</a:t>
            </a:r>
            <a:endParaRPr lang="en-US" sz="5400"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37</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
        <p:nvSpPr>
          <p:cNvPr id="9" name="Text Placeholder 7"/>
          <p:cNvSpPr txBox="1">
            <a:spLocks/>
          </p:cNvSpPr>
          <p:nvPr/>
        </p:nvSpPr>
        <p:spPr bwMode="auto">
          <a:xfrm>
            <a:off x="381000" y="3657600"/>
            <a:ext cx="8458200" cy="2590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r>
              <a:rPr lang="en-US" sz="2000" kern="0" dirty="0" smtClean="0">
                <a:latin typeface="+mn-lt"/>
              </a:rPr>
              <a:t>Chong Han – </a:t>
            </a:r>
            <a:r>
              <a:rPr lang="en-US" sz="2000" kern="0" dirty="0" smtClean="0">
                <a:solidFill>
                  <a:srgbClr val="17A339"/>
                </a:solidFill>
                <a:latin typeface="+mn-lt"/>
              </a:rPr>
              <a:t>chong.han@ece.gatech.edu</a:t>
            </a:r>
          </a:p>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Josep</a:t>
            </a:r>
            <a:r>
              <a:rPr kumimoji="0" lang="en-US" sz="2000" b="0" i="0" u="none" strike="noStrike" kern="0" cap="none" spc="0" normalizeH="0" noProof="0" dirty="0" smtClean="0">
                <a:ln>
                  <a:noFill/>
                </a:ln>
                <a:solidFill>
                  <a:schemeClr val="tx1"/>
                </a:solidFill>
                <a:effectLst/>
                <a:uLnTx/>
                <a:uFillTx/>
                <a:latin typeface="+mn-lt"/>
                <a:ea typeface="+mn-ea"/>
                <a:cs typeface="+mn-cs"/>
              </a:rPr>
              <a:t> Miquel Jornet – </a:t>
            </a:r>
            <a:r>
              <a:rPr kumimoji="0" lang="en-US" sz="2000" b="0" i="0" u="none" strike="noStrike" kern="0" cap="none" spc="0" normalizeH="0" noProof="0" dirty="0" smtClean="0">
                <a:ln>
                  <a:noFill/>
                </a:ln>
                <a:solidFill>
                  <a:srgbClr val="00B050"/>
                </a:solidFill>
                <a:effectLst/>
                <a:uLnTx/>
                <a:uFillTx/>
                <a:latin typeface="+mn-lt"/>
                <a:ea typeface="+mn-ea"/>
                <a:cs typeface="+mn-cs"/>
              </a:rPr>
              <a:t>jmjornet@ece.gatech.edu</a:t>
            </a:r>
          </a:p>
          <a:p>
            <a:pPr marL="0" marR="0" lvl="0" indent="0" defTabSz="914400" rtl="0" eaLnBrk="0" fontAlgn="base" latinLnBrk="0" hangingPunct="0">
              <a:lnSpc>
                <a:spcPct val="100000"/>
              </a:lnSpc>
              <a:spcBef>
                <a:spcPct val="20000"/>
              </a:spcBef>
              <a:spcAft>
                <a:spcPct val="0"/>
              </a:spcAft>
              <a:buClrTx/>
              <a:buSzTx/>
              <a:buFontTx/>
              <a:buNone/>
              <a:tabLst/>
              <a:defRPr/>
            </a:pPr>
            <a:r>
              <a:rPr lang="en-US" sz="2000" kern="0" noProof="0" dirty="0" smtClean="0">
                <a:latin typeface="+mn-lt"/>
              </a:rPr>
              <a:t>Prof. Dr. Ian F. Akyildiz – </a:t>
            </a:r>
            <a:r>
              <a:rPr lang="en-US" sz="2000" kern="0" noProof="0" dirty="0" smtClean="0">
                <a:solidFill>
                  <a:srgbClr val="00B050"/>
                </a:solidFill>
                <a:latin typeface="+mn-lt"/>
              </a:rPr>
              <a:t>ian@ece.gatech.edu</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dirty="0" smtClean="0">
              <a:ln>
                <a:noFill/>
              </a:ln>
              <a:solidFill>
                <a:schemeClr val="tx1"/>
              </a:solidFill>
              <a:effectLst/>
              <a:uLnTx/>
              <a:uFillTx/>
              <a:latin typeface="+mn-lt"/>
              <a:ea typeface="+mn-ea"/>
              <a:cs typeface="+mn-cs"/>
            </a:endParaRPr>
          </a:p>
          <a:p>
            <a:pPr lvl="0">
              <a:spcBef>
                <a:spcPct val="20000"/>
              </a:spcBef>
            </a:pPr>
            <a:r>
              <a:rPr lang="en-US" sz="2000" kern="0" noProof="0" dirty="0" smtClean="0">
                <a:latin typeface="+mn-lt"/>
              </a:rPr>
              <a:t>Broadband Wireless</a:t>
            </a:r>
            <a:r>
              <a:rPr lang="en-US" sz="2000" kern="0" dirty="0" smtClean="0">
                <a:latin typeface="+mn-lt"/>
              </a:rPr>
              <a:t> Networking Laboratory @ Georgia Tech </a:t>
            </a:r>
            <a:r>
              <a:rPr lang="en-US" sz="2000" kern="0" dirty="0" smtClean="0">
                <a:solidFill>
                  <a:srgbClr val="00B050"/>
                </a:solidFill>
                <a:latin typeface="+mn-lt"/>
              </a:rPr>
              <a:t>www.ece.gatech.edu/research/labs/bwn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2000" y="1981200"/>
            <a:ext cx="3276600" cy="3886200"/>
          </a:xfrm>
        </p:spPr>
        <p:txBody>
          <a:bodyPr>
            <a:normAutofit fontScale="85000" lnSpcReduction="10000"/>
          </a:bodyPr>
          <a:lstStyle/>
          <a:p>
            <a:r>
              <a:rPr lang="en-US" altLang="zh-CN" dirty="0" smtClean="0"/>
              <a:t>Ultra-high-speed </a:t>
            </a:r>
            <a:r>
              <a:rPr lang="en-US" altLang="zh-CN" dirty="0" smtClean="0">
                <a:solidFill>
                  <a:srgbClr val="17A339"/>
                </a:solidFill>
              </a:rPr>
              <a:t>cellular networks</a:t>
            </a:r>
          </a:p>
          <a:p>
            <a:pPr lvl="1"/>
            <a:r>
              <a:rPr lang="en-US" altLang="zh-CN" dirty="0" smtClean="0"/>
              <a:t>Terahertz Band communication can be used in future </a:t>
            </a:r>
            <a:r>
              <a:rPr lang="en-US" altLang="zh-CN" i="1" dirty="0" smtClean="0">
                <a:solidFill>
                  <a:srgbClr val="17A339"/>
                </a:solidFill>
              </a:rPr>
              <a:t>small-cell systems</a:t>
            </a:r>
            <a:r>
              <a:rPr lang="en-US" altLang="zh-CN" i="1" dirty="0" smtClean="0"/>
              <a:t>, </a:t>
            </a:r>
            <a:r>
              <a:rPr lang="en-US" altLang="zh-CN" dirty="0" smtClean="0"/>
              <a:t>i.e., as a part of hierarchical cellular networks</a:t>
            </a:r>
          </a:p>
        </p:txBody>
      </p:sp>
      <p:sp>
        <p:nvSpPr>
          <p:cNvPr id="3" name="标题 2"/>
          <p:cNvSpPr>
            <a:spLocks noGrp="1"/>
          </p:cNvSpPr>
          <p:nvPr>
            <p:ph type="title"/>
          </p:nvPr>
        </p:nvSpPr>
        <p:spPr>
          <a:xfrm>
            <a:off x="304800" y="685800"/>
            <a:ext cx="8458200" cy="1066800"/>
          </a:xfrm>
        </p:spPr>
        <p:txBody>
          <a:bodyPr/>
          <a:lstStyle/>
          <a:p>
            <a:r>
              <a:rPr lang="en-US" altLang="zh-CN" sz="3200" dirty="0" smtClean="0"/>
              <a:t>Terahertz Band Communication Applications</a:t>
            </a:r>
            <a:br>
              <a:rPr lang="en-US" altLang="zh-CN" sz="3200" dirty="0" smtClean="0"/>
            </a:br>
            <a:r>
              <a:rPr lang="en-US" altLang="zh-CN" sz="3200" dirty="0" smtClean="0"/>
              <a:t>in the Macroscale (1)</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4690" name="Picture 2"/>
          <p:cNvPicPr>
            <a:picLocks noChangeAspect="1" noChangeArrowheads="1"/>
          </p:cNvPicPr>
          <p:nvPr/>
        </p:nvPicPr>
        <p:blipFill>
          <a:blip r:embed="rId3"/>
          <a:srcRect/>
          <a:stretch>
            <a:fillRect/>
          </a:stretch>
        </p:blipFill>
        <p:spPr bwMode="auto">
          <a:xfrm>
            <a:off x="3914775" y="1828800"/>
            <a:ext cx="52292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38200" y="2133600"/>
            <a:ext cx="3505200" cy="3886200"/>
          </a:xfrm>
        </p:spPr>
        <p:txBody>
          <a:bodyPr>
            <a:normAutofit fontScale="85000" lnSpcReduction="20000"/>
          </a:bodyPr>
          <a:lstStyle/>
          <a:p>
            <a:r>
              <a:rPr lang="en-US" altLang="zh-CN" dirty="0" smtClean="0"/>
              <a:t>Terabit/second (</a:t>
            </a:r>
            <a:r>
              <a:rPr lang="en-US" altLang="zh-CN" dirty="0" err="1" smtClean="0"/>
              <a:t>Tbps</a:t>
            </a:r>
            <a:r>
              <a:rPr lang="en-US" altLang="zh-CN" dirty="0" smtClean="0"/>
              <a:t>) short-range </a:t>
            </a:r>
            <a:r>
              <a:rPr lang="en-US" altLang="zh-CN" dirty="0" smtClean="0">
                <a:solidFill>
                  <a:srgbClr val="17A339"/>
                </a:solidFill>
              </a:rPr>
              <a:t>interconnected devices </a:t>
            </a:r>
          </a:p>
          <a:p>
            <a:pPr lvl="1"/>
            <a:r>
              <a:rPr lang="en-US" altLang="zh-CN" dirty="0" smtClean="0"/>
              <a:t>Tbps links among devices in close proximity are possible with Terahertz Band communication (e.g., </a:t>
            </a:r>
            <a:r>
              <a:rPr lang="en-US" altLang="zh-CN" dirty="0" smtClean="0">
                <a:solidFill>
                  <a:srgbClr val="17A339"/>
                </a:solidFill>
              </a:rPr>
              <a:t>multimedia kiosks</a:t>
            </a:r>
            <a:r>
              <a:rPr lang="en-US" altLang="zh-CN" dirty="0" smtClean="0"/>
              <a:t>).</a:t>
            </a:r>
          </a:p>
        </p:txBody>
      </p:sp>
      <p:sp>
        <p:nvSpPr>
          <p:cNvPr id="3" name="标题 2"/>
          <p:cNvSpPr>
            <a:spLocks noGrp="1"/>
          </p:cNvSpPr>
          <p:nvPr>
            <p:ph type="title"/>
          </p:nvPr>
        </p:nvSpPr>
        <p:spPr>
          <a:xfrm>
            <a:off x="304800" y="685800"/>
            <a:ext cx="8458200" cy="1066800"/>
          </a:xfrm>
        </p:spPr>
        <p:txBody>
          <a:bodyPr/>
          <a:lstStyle/>
          <a:p>
            <a:r>
              <a:rPr lang="en-US" altLang="zh-CN" sz="3200" dirty="0" smtClean="0">
                <a:solidFill>
                  <a:srgbClr val="000000"/>
                </a:solidFill>
              </a:rPr>
              <a:t>Terahertz Band Communication Applications</a:t>
            </a:r>
            <a:br>
              <a:rPr lang="en-US" altLang="zh-CN" sz="3200" dirty="0" smtClean="0">
                <a:solidFill>
                  <a:srgbClr val="000000"/>
                </a:solidFill>
              </a:rPr>
            </a:br>
            <a:r>
              <a:rPr lang="en-US" altLang="zh-CN" sz="3200" dirty="0" smtClean="0">
                <a:solidFill>
                  <a:srgbClr val="000000"/>
                </a:solidFill>
              </a:rPr>
              <a:t>in the Macroscale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5</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027" name="Picture 3"/>
          <p:cNvPicPr>
            <a:picLocks noChangeAspect="1" noChangeArrowheads="1"/>
          </p:cNvPicPr>
          <p:nvPr/>
        </p:nvPicPr>
        <p:blipFill>
          <a:blip r:embed="rId2"/>
          <a:srcRect/>
          <a:stretch>
            <a:fillRect/>
          </a:stretch>
        </p:blipFill>
        <p:spPr bwMode="auto">
          <a:xfrm>
            <a:off x="4343400" y="2133600"/>
            <a:ext cx="4839509"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981200"/>
            <a:ext cx="3962400" cy="4114800"/>
          </a:xfrm>
        </p:spPr>
        <p:txBody>
          <a:bodyPr>
            <a:normAutofit fontScale="85000" lnSpcReduction="10000"/>
          </a:bodyPr>
          <a:lstStyle/>
          <a:p>
            <a:r>
              <a:rPr lang="en-US" altLang="zh-CN" dirty="0" smtClean="0">
                <a:solidFill>
                  <a:srgbClr val="17A339"/>
                </a:solidFill>
              </a:rPr>
              <a:t>Nanoscale</a:t>
            </a:r>
            <a:r>
              <a:rPr lang="en-US" altLang="zh-CN" dirty="0" smtClean="0"/>
              <a:t> machine communication and networks</a:t>
            </a:r>
            <a:endParaRPr lang="en-US" altLang="zh-CN" dirty="0" smtClean="0">
              <a:solidFill>
                <a:srgbClr val="17A339"/>
              </a:solidFill>
            </a:endParaRPr>
          </a:p>
          <a:p>
            <a:pPr lvl="1"/>
            <a:r>
              <a:rPr lang="en-US" altLang="zh-CN" dirty="0" smtClean="0"/>
              <a:t>The state of the art in nanoscale antennas and transceiver design points to the </a:t>
            </a:r>
            <a:r>
              <a:rPr lang="en-US" altLang="zh-CN" dirty="0" smtClean="0">
                <a:solidFill>
                  <a:srgbClr val="17A339"/>
                </a:solidFill>
              </a:rPr>
              <a:t>Terahertz Band </a:t>
            </a:r>
            <a:r>
              <a:rPr lang="en-US" altLang="zh-CN" dirty="0" smtClean="0"/>
              <a:t>as the frequency range for nano-machines communication</a:t>
            </a:r>
          </a:p>
        </p:txBody>
      </p:sp>
      <p:sp>
        <p:nvSpPr>
          <p:cNvPr id="3" name="标题 2"/>
          <p:cNvSpPr>
            <a:spLocks noGrp="1"/>
          </p:cNvSpPr>
          <p:nvPr>
            <p:ph type="title"/>
          </p:nvPr>
        </p:nvSpPr>
        <p:spPr>
          <a:xfrm>
            <a:off x="304800" y="685800"/>
            <a:ext cx="8458200" cy="1066800"/>
          </a:xfrm>
        </p:spPr>
        <p:txBody>
          <a:bodyPr/>
          <a:lstStyle/>
          <a:p>
            <a:r>
              <a:rPr lang="en-US" altLang="zh-CN" sz="3200" dirty="0" smtClean="0">
                <a:solidFill>
                  <a:srgbClr val="000000"/>
                </a:solidFill>
              </a:rPr>
              <a:t>Terahertz Band Communication Applications</a:t>
            </a:r>
            <a:br>
              <a:rPr lang="en-US" altLang="zh-CN" sz="3200" dirty="0" smtClean="0">
                <a:solidFill>
                  <a:srgbClr val="000000"/>
                </a:solidFill>
              </a:rPr>
            </a:br>
            <a:r>
              <a:rPr lang="en-US" altLang="zh-CN" sz="3200" dirty="0" smtClean="0">
                <a:solidFill>
                  <a:srgbClr val="000000"/>
                </a:solidFill>
              </a:rPr>
              <a:t>in the Nanoscale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6738" name="Picture 2"/>
          <p:cNvPicPr>
            <a:picLocks noChangeAspect="1" noChangeArrowheads="1"/>
          </p:cNvPicPr>
          <p:nvPr/>
        </p:nvPicPr>
        <p:blipFill>
          <a:blip r:embed="rId3"/>
          <a:srcRect/>
          <a:stretch>
            <a:fillRect/>
          </a:stretch>
        </p:blipFill>
        <p:spPr bwMode="auto">
          <a:xfrm>
            <a:off x="4572000" y="1981200"/>
            <a:ext cx="4400550" cy="3292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1905000"/>
            <a:ext cx="9144000" cy="4648200"/>
          </a:xfrm>
        </p:spPr>
        <p:txBody>
          <a:bodyPr>
            <a:normAutofit fontScale="77500" lnSpcReduction="20000"/>
          </a:bodyPr>
          <a:lstStyle/>
          <a:p>
            <a:r>
              <a:rPr lang="en-US" altLang="zh-CN" dirty="0" smtClean="0"/>
              <a:t>Multi-path is present in many scenarios</a:t>
            </a:r>
          </a:p>
          <a:p>
            <a:pPr lvl="1"/>
            <a:r>
              <a:rPr lang="en-US" altLang="zh-CN" dirty="0" smtClean="0"/>
              <a:t>both in </a:t>
            </a:r>
            <a:r>
              <a:rPr lang="en-US" altLang="zh-CN" dirty="0" smtClean="0">
                <a:solidFill>
                  <a:srgbClr val="17A339"/>
                </a:solidFill>
              </a:rPr>
              <a:t>classical networking </a:t>
            </a:r>
            <a:r>
              <a:rPr lang="en-US" altLang="zh-CN" dirty="0" smtClean="0"/>
              <a:t>scenarios, such as in small cell systems, as well as novel networking paradigms at the </a:t>
            </a:r>
            <a:r>
              <a:rPr lang="en-US" altLang="zh-CN" dirty="0" smtClean="0">
                <a:solidFill>
                  <a:srgbClr val="17A339"/>
                </a:solidFill>
              </a:rPr>
              <a:t>nanoscale</a:t>
            </a:r>
          </a:p>
          <a:p>
            <a:pPr lvl="1"/>
            <a:endParaRPr lang="en-US" altLang="zh-CN" dirty="0" smtClean="0"/>
          </a:p>
          <a:p>
            <a:r>
              <a:rPr lang="en-US" altLang="zh-CN" dirty="0" smtClean="0"/>
              <a:t>High-directivity/gain antennas (e.g., 35 </a:t>
            </a:r>
            <a:r>
              <a:rPr lang="en-US" altLang="zh-CN" dirty="0" err="1" smtClean="0"/>
              <a:t>dBi</a:t>
            </a:r>
            <a:r>
              <a:rPr lang="en-US" altLang="zh-CN" dirty="0" smtClean="0"/>
              <a:t>) are advocated </a:t>
            </a:r>
          </a:p>
          <a:p>
            <a:pPr lvl="1"/>
            <a:r>
              <a:rPr lang="en-US" altLang="zh-CN" dirty="0" smtClean="0"/>
              <a:t>Combat the channel impairments</a:t>
            </a:r>
          </a:p>
          <a:p>
            <a:pPr lvl="1"/>
            <a:r>
              <a:rPr lang="en-US" altLang="zh-CN" dirty="0" smtClean="0"/>
              <a:t>Infeasible for mobile devices</a:t>
            </a:r>
          </a:p>
          <a:p>
            <a:pPr lvl="1"/>
            <a:r>
              <a:rPr lang="en-US" altLang="zh-CN" dirty="0" smtClean="0"/>
              <a:t>Impossible for </a:t>
            </a:r>
            <a:r>
              <a:rPr lang="en-US" altLang="zh-CN" dirty="0" err="1" smtClean="0"/>
              <a:t>nano</a:t>
            </a:r>
            <a:r>
              <a:rPr lang="en-US" altLang="zh-CN" dirty="0" smtClean="0"/>
              <a:t>-antennas</a:t>
            </a:r>
          </a:p>
          <a:p>
            <a:pPr lvl="1"/>
            <a:endParaRPr lang="en-US" altLang="zh-CN" dirty="0" smtClean="0"/>
          </a:p>
          <a:p>
            <a:pPr>
              <a:buFont typeface="Wingdings"/>
              <a:buChar char="à"/>
            </a:pPr>
            <a:r>
              <a:rPr lang="en-US" altLang="zh-CN" dirty="0" smtClean="0">
                <a:sym typeface="Wingdings" pitchFamily="2" charset="2"/>
              </a:rPr>
              <a:t>We need </a:t>
            </a:r>
            <a:r>
              <a:rPr lang="en-US" altLang="zh-CN" dirty="0" smtClean="0">
                <a:solidFill>
                  <a:srgbClr val="17A339"/>
                </a:solidFill>
                <a:sym typeface="Wingdings" pitchFamily="2" charset="2"/>
              </a:rPr>
              <a:t>generic multi-path channel model for </a:t>
            </a:r>
          </a:p>
          <a:p>
            <a:pPr lvl="1">
              <a:buNone/>
            </a:pPr>
            <a:r>
              <a:rPr lang="en-US" altLang="zh-CN" dirty="0" smtClean="0">
                <a:solidFill>
                  <a:srgbClr val="17A339"/>
                </a:solidFill>
                <a:sym typeface="Wingdings" pitchFamily="2" charset="2"/>
              </a:rPr>
              <a:t>Terahertz Band</a:t>
            </a:r>
            <a:endParaRPr lang="en-US" altLang="zh-CN" dirty="0" smtClean="0">
              <a:solidFill>
                <a:srgbClr val="17A339"/>
              </a:solidFill>
            </a:endParaRPr>
          </a:p>
          <a:p>
            <a:pPr lvl="1"/>
            <a:endParaRPr lang="en-US" altLang="zh-CN" dirty="0" smtClean="0"/>
          </a:p>
          <a:p>
            <a:pPr lvl="1"/>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EM Wave Transmission Scheme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8</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 xmlns:p14="http://schemas.microsoft.com/office/powerpoint/2010/main" val="216801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752600"/>
            <a:ext cx="8153400" cy="4343400"/>
          </a:xfrm>
        </p:spPr>
        <p:txBody>
          <a:bodyPr>
            <a:normAutofit fontScale="85000" lnSpcReduction="20000"/>
          </a:bodyPr>
          <a:lstStyle/>
          <a:p>
            <a:r>
              <a:rPr lang="en-US" altLang="zh-CN" dirty="0" smtClean="0">
                <a:solidFill>
                  <a:srgbClr val="17A339"/>
                </a:solidFill>
              </a:rPr>
              <a:t>Rayleigh</a:t>
            </a:r>
            <a:r>
              <a:rPr lang="en-US" altLang="zh-CN" dirty="0" smtClean="0"/>
              <a:t> and </a:t>
            </a:r>
            <a:r>
              <a:rPr lang="en-US" altLang="zh-CN" dirty="0" err="1" smtClean="0">
                <a:solidFill>
                  <a:srgbClr val="17A339"/>
                </a:solidFill>
              </a:rPr>
              <a:t>Rician</a:t>
            </a:r>
            <a:r>
              <a:rPr lang="en-US" altLang="zh-CN" dirty="0" smtClean="0"/>
              <a:t> fading models assume that</a:t>
            </a:r>
          </a:p>
          <a:p>
            <a:pPr lvl="1"/>
            <a:r>
              <a:rPr lang="en-US" altLang="zh-CN" dirty="0" smtClean="0"/>
              <a:t>There is a </a:t>
            </a:r>
            <a:r>
              <a:rPr lang="en-US" altLang="zh-CN" dirty="0" smtClean="0">
                <a:solidFill>
                  <a:srgbClr val="17A339"/>
                </a:solidFill>
              </a:rPr>
              <a:t>large number</a:t>
            </a:r>
            <a:r>
              <a:rPr lang="en-US" altLang="zh-CN" dirty="0" smtClean="0"/>
              <a:t> of </a:t>
            </a:r>
            <a:r>
              <a:rPr lang="en-US" altLang="zh-CN" dirty="0" smtClean="0">
                <a:solidFill>
                  <a:srgbClr val="17A339"/>
                </a:solidFill>
              </a:rPr>
              <a:t>statistically independent </a:t>
            </a:r>
            <a:r>
              <a:rPr lang="en-US" altLang="zh-CN" dirty="0" smtClean="0"/>
              <a:t>reflected and scattered path</a:t>
            </a:r>
          </a:p>
          <a:p>
            <a:pPr lvl="1"/>
            <a:r>
              <a:rPr lang="en-US" altLang="zh-CN" dirty="0" smtClean="0"/>
              <a:t>Each tap gain is modeled as a </a:t>
            </a:r>
            <a:r>
              <a:rPr lang="en-US" altLang="zh-CN" dirty="0" smtClean="0">
                <a:solidFill>
                  <a:srgbClr val="17A339"/>
                </a:solidFill>
              </a:rPr>
              <a:t>circular symmetric Complex Gaussian</a:t>
            </a:r>
            <a:r>
              <a:rPr lang="en-US" altLang="zh-CN" dirty="0" smtClean="0"/>
              <a:t> random variable</a:t>
            </a:r>
          </a:p>
          <a:p>
            <a:pPr lvl="1">
              <a:buNone/>
            </a:pPr>
            <a:r>
              <a:rPr lang="en-US" altLang="zh-CN" dirty="0" smtClean="0">
                <a:sym typeface="Wingdings" pitchFamily="2" charset="2"/>
              </a:rPr>
              <a:t></a:t>
            </a:r>
            <a:r>
              <a:rPr lang="en-US" altLang="zh-CN" dirty="0" smtClean="0"/>
              <a:t>The magnitude of each channel tap follows a Rayleigh distribution when LOS is absent and a </a:t>
            </a:r>
            <a:r>
              <a:rPr lang="en-US" altLang="zh-CN" dirty="0" err="1" smtClean="0">
                <a:solidFill>
                  <a:srgbClr val="17A339"/>
                </a:solidFill>
              </a:rPr>
              <a:t>Rician</a:t>
            </a:r>
            <a:r>
              <a:rPr lang="en-US" altLang="zh-CN" dirty="0" smtClean="0">
                <a:solidFill>
                  <a:srgbClr val="17A339"/>
                </a:solidFill>
              </a:rPr>
              <a:t> distribution </a:t>
            </a:r>
            <a:r>
              <a:rPr lang="en-US" altLang="zh-CN" dirty="0" smtClean="0"/>
              <a:t>when </a:t>
            </a:r>
            <a:r>
              <a:rPr lang="en-US" altLang="zh-CN" dirty="0" smtClean="0">
                <a:solidFill>
                  <a:srgbClr val="17A339"/>
                </a:solidFill>
              </a:rPr>
              <a:t>LOS is dominant</a:t>
            </a:r>
          </a:p>
          <a:p>
            <a:pPr lvl="1"/>
            <a:endParaRPr lang="en-US" altLang="zh-CN" dirty="0" smtClean="0">
              <a:solidFill>
                <a:srgbClr val="17A339"/>
              </a:solidFill>
            </a:endParaRPr>
          </a:p>
          <a:p>
            <a:r>
              <a:rPr lang="en-US" altLang="zh-CN" dirty="0" smtClean="0"/>
              <a:t>However, these models neglect the </a:t>
            </a:r>
            <a:r>
              <a:rPr lang="en-US" altLang="zh-CN" dirty="0" smtClean="0">
                <a:solidFill>
                  <a:srgbClr val="17A339"/>
                </a:solidFill>
              </a:rPr>
              <a:t>high propagation loss </a:t>
            </a:r>
            <a:r>
              <a:rPr lang="en-US" altLang="zh-CN" dirty="0" smtClean="0"/>
              <a:t>and</a:t>
            </a:r>
            <a:r>
              <a:rPr lang="en-US" altLang="zh-CN" dirty="0" smtClean="0">
                <a:solidFill>
                  <a:srgbClr val="17A339"/>
                </a:solidFill>
              </a:rPr>
              <a:t> scattering loss</a:t>
            </a:r>
            <a:r>
              <a:rPr lang="en-US" altLang="zh-CN" dirty="0" smtClean="0"/>
              <a:t> of THz Band communication</a:t>
            </a:r>
          </a:p>
          <a:p>
            <a:pPr lvl="1"/>
            <a:endParaRPr lang="en-US" altLang="zh-CN" dirty="0" smtClean="0"/>
          </a:p>
        </p:txBody>
      </p:sp>
      <p:sp>
        <p:nvSpPr>
          <p:cNvPr id="3" name="标题 2"/>
          <p:cNvSpPr>
            <a:spLocks noGrp="1"/>
          </p:cNvSpPr>
          <p:nvPr>
            <p:ph type="title"/>
          </p:nvPr>
        </p:nvSpPr>
        <p:spPr/>
        <p:txBody>
          <a:bodyPr/>
          <a:lstStyle/>
          <a:p>
            <a:r>
              <a:rPr lang="en-US" altLang="zh-CN" dirty="0" smtClean="0"/>
              <a:t>Relevant Multi-path Channel Model (1)</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txDef>
      <a:spPr>
        <a:noFill/>
      </a:spPr>
      <a:bodyPr wrap="none" rtlCol="0">
        <a:spAutoFit/>
      </a:bodyPr>
      <a:lstStyle>
        <a:defPPr>
          <a:defRPr sz="1600" dirty="0" smtClean="0">
            <a:latin typeface="Arial"/>
            <a:cs typeface="Arial"/>
          </a:defRPr>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4576</TotalTime>
  <Words>2553</Words>
  <Application>Microsoft Office PowerPoint</Application>
  <PresentationFormat>全屏显示(4:3)</PresentationFormat>
  <Paragraphs>407</Paragraphs>
  <Slides>37</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IEEE-P802_15</vt:lpstr>
      <vt:lpstr>Equation</vt:lpstr>
      <vt:lpstr>幻灯片 1</vt:lpstr>
      <vt:lpstr>Statistical Multi-path Propagation Modeling and Fading Analysis in Terahertz Band Communication Networks</vt:lpstr>
      <vt:lpstr>Outline</vt:lpstr>
      <vt:lpstr>Terahertz Band Communication Applications in the Macroscale (1)</vt:lpstr>
      <vt:lpstr>Terahertz Band Communication Applications in the Macroscale (2)</vt:lpstr>
      <vt:lpstr>Terahertz Band Communication Applications in the Nanoscale</vt:lpstr>
      <vt:lpstr>EM Wave Transmission Scheme</vt:lpstr>
      <vt:lpstr>Outline</vt:lpstr>
      <vt:lpstr>Relevant Multi-path Channel Model (1)</vt:lpstr>
      <vt:lpstr>Relevant Multi-path Channel Model (2)</vt:lpstr>
      <vt:lpstr>Outline</vt:lpstr>
      <vt:lpstr>Motivation for Free Space Channel Model in Terahertz Band</vt:lpstr>
      <vt:lpstr>Terahertz Band Free Space Channel Model</vt:lpstr>
      <vt:lpstr>Parameter Notations</vt:lpstr>
      <vt:lpstr>LOS Path-loss in dB</vt:lpstr>
      <vt:lpstr>Terahertz Band Free Space Channel Properties</vt:lpstr>
      <vt:lpstr>Terahertz Band LOS Channel Additional Challenges</vt:lpstr>
      <vt:lpstr>Outline</vt:lpstr>
      <vt:lpstr>Terahertz Band Reflection Challenge</vt:lpstr>
      <vt:lpstr>Terahertz band Specular Scattering Model Considerations</vt:lpstr>
      <vt:lpstr>Reflection Coefficient of Rough Surface</vt:lpstr>
      <vt:lpstr>Terahertz Band Specular Scattering Model</vt:lpstr>
      <vt:lpstr>Reflection Coefficient for Different Materials</vt:lpstr>
      <vt:lpstr>Terahertz Band NLOS Channel Additional Challenges</vt:lpstr>
      <vt:lpstr>Outline</vt:lpstr>
      <vt:lpstr>Statistical Multi-path Channel Model</vt:lpstr>
      <vt:lpstr>One Static Indoor Scenario</vt:lpstr>
      <vt:lpstr>Individual Ray Analysis</vt:lpstr>
      <vt:lpstr>Multi-path Channel Loss Analysis </vt:lpstr>
      <vt:lpstr>Expected Multi-path  Channel Frequency Response</vt:lpstr>
      <vt:lpstr>Analytical Form of Expected Channel Frequency Response</vt:lpstr>
      <vt:lpstr>Simulations Results (1)</vt:lpstr>
      <vt:lpstr>Simulations Results (2)</vt:lpstr>
      <vt:lpstr>Terahertz Band Multi-path Channel Properties</vt:lpstr>
      <vt:lpstr>Outline</vt:lpstr>
      <vt:lpstr>Conclusions</vt:lpstr>
      <vt:lpstr>幻灯片 37</vt:lpstr>
    </vt:vector>
  </TitlesOfParts>
  <Manager>Josep Miquel Jornet</Manager>
  <Company>Georgia Institute of Technology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Terahertz Communications for Graphene-based Nano-devices </dc:title>
  <dc:subject>IEEE 802.15 IG-THz</dc:subject>
  <dc:creator>Josep Miquel Jornet</dc:creator>
  <cp:keywords>Graphene, THz, Femtosecond-pulses</cp:keywords>
  <dc:description>15-10-0832-00-0thz</dc:description>
  <cp:lastModifiedBy>Chong Han</cp:lastModifiedBy>
  <cp:revision>298</cp:revision>
  <cp:lastPrinted>2010-11-08T17:18:00Z</cp:lastPrinted>
  <dcterms:created xsi:type="dcterms:W3CDTF">2010-11-08T16:08:21Z</dcterms:created>
  <dcterms:modified xsi:type="dcterms:W3CDTF">2012-11-13T14:17:57Z</dcterms:modified>
  <cp:category/>
</cp:coreProperties>
</file>