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301" r:id="rId2"/>
    <p:sldId id="256" r:id="rId3"/>
    <p:sldId id="258" r:id="rId4"/>
    <p:sldId id="294" r:id="rId5"/>
    <p:sldId id="262" r:id="rId6"/>
    <p:sldId id="295" r:id="rId7"/>
    <p:sldId id="261" r:id="rId8"/>
    <p:sldId id="259" r:id="rId9"/>
    <p:sldId id="260" r:id="rId10"/>
    <p:sldId id="265" r:id="rId11"/>
    <p:sldId id="296" r:id="rId12"/>
    <p:sldId id="266" r:id="rId13"/>
    <p:sldId id="267" r:id="rId14"/>
    <p:sldId id="268" r:id="rId15"/>
    <p:sldId id="300" r:id="rId16"/>
    <p:sldId id="269" r:id="rId17"/>
    <p:sldId id="270" r:id="rId18"/>
    <p:sldId id="271" r:id="rId19"/>
    <p:sldId id="272" r:id="rId20"/>
    <p:sldId id="273" r:id="rId21"/>
    <p:sldId id="274" r:id="rId22"/>
    <p:sldId id="275" r:id="rId23"/>
    <p:sldId id="278" r:id="rId24"/>
    <p:sldId id="279" r:id="rId25"/>
    <p:sldId id="280" r:id="rId26"/>
    <p:sldId id="281" r:id="rId27"/>
    <p:sldId id="282" r:id="rId28"/>
    <p:sldId id="283" r:id="rId29"/>
    <p:sldId id="284" r:id="rId30"/>
    <p:sldId id="286" r:id="rId31"/>
    <p:sldId id="285" r:id="rId32"/>
    <p:sldId id="287" r:id="rId33"/>
    <p:sldId id="288" r:id="rId34"/>
    <p:sldId id="289" r:id="rId35"/>
    <p:sldId id="297" r:id="rId36"/>
    <p:sldId id="29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1" d="100"/>
          <a:sy n="71" d="100"/>
        </p:scale>
        <p:origin x="-12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6560B3-43A3-4425-B453-99FFF9E87549}" type="datetimeFigureOut">
              <a:rPr lang="en-US" smtClean="0"/>
              <a:pPr/>
              <a:t>11/12/2012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84D8C4-DFAE-4C88-8EC0-5851434FAA0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152525" y="692150"/>
            <a:ext cx="4552950" cy="3416300"/>
          </a:xfrm>
          <a:ln/>
        </p:spPr>
      </p:sp>
      <p:sp>
        <p:nvSpPr>
          <p:cNvPr id="15363"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15364" name="Header Placeholder 3"/>
          <p:cNvSpPr>
            <a:spLocks noGrp="1"/>
          </p:cNvSpPr>
          <p:nvPr>
            <p:ph type="hdr" sz="quarter"/>
          </p:nvPr>
        </p:nvSpPr>
        <p:spPr>
          <a:xfrm>
            <a:off x="3429000" y="96812"/>
            <a:ext cx="2782957" cy="209238"/>
          </a:xfrm>
          <a:noFill/>
        </p:spPr>
        <p:txBody>
          <a:bodyPr/>
          <a:lstStyle/>
          <a:p>
            <a:r>
              <a:rPr lang="en-US" altLang="ko-KR" smtClean="0"/>
              <a:t>doc.: IEEE 802.15-09-0114-00-004g-Trends-in-SUN-capacity</a:t>
            </a:r>
          </a:p>
        </p:txBody>
      </p:sp>
      <p:sp>
        <p:nvSpPr>
          <p:cNvPr id="15365" name="Date Placeholder 4"/>
          <p:cNvSpPr>
            <a:spLocks noGrp="1"/>
          </p:cNvSpPr>
          <p:nvPr>
            <p:ph type="dt" sz="quarter" idx="1"/>
          </p:nvPr>
        </p:nvSpPr>
        <p:spPr>
          <a:noFill/>
        </p:spPr>
        <p:txBody>
          <a:bodyPr/>
          <a:lstStyle/>
          <a:p>
            <a:r>
              <a:rPr lang="en-US" altLang="ko-KR" smtClean="0">
                <a:ea typeface="굴림" pitchFamily="50" charset="-127"/>
              </a:rPr>
              <a:t>&lt;month year&gt;</a:t>
            </a:r>
          </a:p>
        </p:txBody>
      </p:sp>
      <p:sp>
        <p:nvSpPr>
          <p:cNvPr id="15366" name="Footer Placeholder 5"/>
          <p:cNvSpPr>
            <a:spLocks noGrp="1"/>
          </p:cNvSpPr>
          <p:nvPr>
            <p:ph type="ftr" sz="quarter" idx="4"/>
          </p:nvPr>
        </p:nvSpPr>
        <p:spPr>
          <a:xfrm>
            <a:off x="3730280" y="8853566"/>
            <a:ext cx="2481677" cy="179570"/>
          </a:xfrm>
          <a:noFill/>
        </p:spPr>
        <p:txBody>
          <a:bodyPr/>
          <a:lstStyle/>
          <a:p>
            <a:pPr lvl="4"/>
            <a:r>
              <a:rPr lang="en-US" altLang="ko-KR" smtClean="0">
                <a:ea typeface="굴림" pitchFamily="50" charset="-127"/>
              </a:rPr>
              <a:t>Emmanuel Monnerie, Landis+Gyr</a:t>
            </a:r>
          </a:p>
        </p:txBody>
      </p:sp>
      <p:sp>
        <p:nvSpPr>
          <p:cNvPr id="15367" name="Slide Number Placeholder 6"/>
          <p:cNvSpPr>
            <a:spLocks noGrp="1"/>
          </p:cNvSpPr>
          <p:nvPr>
            <p:ph type="sldNum" sz="quarter" idx="5"/>
          </p:nvPr>
        </p:nvSpPr>
        <p:spPr>
          <a:noFill/>
        </p:spPr>
        <p:txBody>
          <a:bodyPr/>
          <a:lstStyle/>
          <a:p>
            <a:r>
              <a:rPr lang="en-US" altLang="ko-KR" smtClean="0"/>
              <a:t>Page </a:t>
            </a:r>
            <a:fld id="{BAD6C669-5185-45E2-A09C-D5CFAE5ECA5D}"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5EF134-D9F7-4C46-93E1-1733A8A391FE}"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83ED8-F943-46A9-8883-229DE4674B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5EF134-D9F7-4C46-93E1-1733A8A391FE}"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83ED8-F943-46A9-8883-229DE4674B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5EF134-D9F7-4C46-93E1-1733A8A391FE}"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83ED8-F943-46A9-8883-229DE4674B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5EF134-D9F7-4C46-93E1-1733A8A391FE}"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83ED8-F943-46A9-8883-229DE4674B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5EF134-D9F7-4C46-93E1-1733A8A391FE}"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A83ED8-F943-46A9-8883-229DE4674B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5EF134-D9F7-4C46-93E1-1733A8A391FE}" type="datetimeFigureOut">
              <a:rPr lang="en-US" smtClean="0"/>
              <a:pPr/>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A83ED8-F943-46A9-8883-229DE4674B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5EF134-D9F7-4C46-93E1-1733A8A391FE}" type="datetimeFigureOut">
              <a:rPr lang="en-US" smtClean="0"/>
              <a:pPr/>
              <a:t>11/12/2012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A83ED8-F943-46A9-8883-229DE4674B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5EF134-D9F7-4C46-93E1-1733A8A391FE}" type="datetimeFigureOut">
              <a:rPr lang="en-US" smtClean="0"/>
              <a:pPr/>
              <a:t>11/12/2012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A83ED8-F943-46A9-8883-229DE4674B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5EF134-D9F7-4C46-93E1-1733A8A391FE}" type="datetimeFigureOut">
              <a:rPr lang="en-US" smtClean="0"/>
              <a:pPr/>
              <a:t>11/12/2012</a:t>
            </a:fld>
            <a:endParaRPr lang="en-US"/>
          </a:p>
        </p:txBody>
      </p:sp>
      <p:sp>
        <p:nvSpPr>
          <p:cNvPr id="3" name="Footer Placeholder 2"/>
          <p:cNvSpPr>
            <a:spLocks noGrp="1"/>
          </p:cNvSpPr>
          <p:nvPr>
            <p:ph type="ftr" sz="quarter" idx="11"/>
          </p:nvPr>
        </p:nvSpPr>
        <p:spPr/>
        <p:txBody>
          <a:bodyPr/>
          <a:lstStyle/>
          <a:p>
            <a:endParaRPr lang="en-US"/>
          </a:p>
        </p:txBody>
      </p:sp>
      <p:sp>
        <p:nvSpPr>
          <p:cNvPr id="5" name="Line 8"/>
          <p:cNvSpPr>
            <a:spLocks noChangeShapeType="1"/>
          </p:cNvSpPr>
          <p:nvPr userDrawn="1"/>
        </p:nvSpPr>
        <p:spPr bwMode="auto">
          <a:xfrm>
            <a:off x="457200" y="6096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6" name="Rectangle 4"/>
          <p:cNvSpPr txBox="1">
            <a:spLocks noChangeArrowheads="1"/>
          </p:cNvSpPr>
          <p:nvPr userDrawn="1"/>
        </p:nvSpPr>
        <p:spPr>
          <a:xfrm>
            <a:off x="457200" y="381000"/>
            <a:ext cx="1600200" cy="215900"/>
          </a:xfrm>
          <a:prstGeom prst="rect">
            <a:avLst/>
          </a:prstGeom>
        </p:spPr>
        <p:txBody>
          <a:bodyPr vert="horz" lIns="91440" tIns="45720" rIns="91440" bIns="45720" rtlCol="0" anchor="ctr"/>
          <a:lstStyle>
            <a:lvl1pPr>
              <a:defRPr sz="1400" b="1">
                <a:ea typeface="ＭＳ Ｐゴシック" pitchFamily="34"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November 2012</a:t>
            </a:r>
            <a:endParaRPr kumimoji="0" lang="en-US" altLang="ko-KR" sz="1400" b="1"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
        <p:nvSpPr>
          <p:cNvPr id="8"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062E4F8-9FBA-4E50-8B4E-D90F2C9C89CB}" type="datetimeFigureOut">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11/12/2012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 name="Date Placeholder 1"/>
          <p:cNvSpPr txBox="1">
            <a:spLocks/>
          </p:cNvSpPr>
          <p:nvPr userDrawn="1"/>
        </p:nvSpPr>
        <p:spPr>
          <a:xfrm>
            <a:off x="457200" y="6400800"/>
            <a:ext cx="2133600" cy="304800"/>
          </a:xfrm>
          <a:prstGeom prst="rect">
            <a:avLst/>
          </a:prstGeom>
        </p:spPr>
        <p:txBody>
          <a:bodyPr/>
          <a:lstStyle>
            <a:lvl1pPr>
              <a:defRPr>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Submission</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Line 10"/>
          <p:cNvSpPr>
            <a:spLocks noChangeShapeType="1"/>
          </p:cNvSpPr>
          <p:nvPr userDrawn="1"/>
        </p:nvSpPr>
        <p:spPr bwMode="auto">
          <a:xfrm>
            <a:off x="457200" y="64770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Rectangle 6"/>
          <p:cNvSpPr txBox="1">
            <a:spLocks noChangeArrowheads="1"/>
          </p:cNvSpPr>
          <p:nvPr userDrawn="1"/>
        </p:nvSpPr>
        <p:spPr>
          <a:xfrm>
            <a:off x="4114800" y="6477000"/>
            <a:ext cx="762000" cy="15240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mn-lt"/>
                <a:ea typeface="+mn-ea"/>
                <a:cs typeface="+mn-cs"/>
              </a:rPr>
              <a:t>Slide </a:t>
            </a:r>
            <a:fld id="{819E8F45-6F28-4F5A-AE27-FF15419EB2F7}" type="slidenum">
              <a:rPr kumimoji="0" lang="en-US" altLang="ko-KR"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5EF134-D9F7-4C46-93E1-1733A8A391FE}" type="datetimeFigureOut">
              <a:rPr lang="en-US" smtClean="0"/>
              <a:pPr/>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A83ED8-F943-46A9-8883-229DE4674B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5EF134-D9F7-4C46-93E1-1733A8A391FE}" type="datetimeFigureOut">
              <a:rPr lang="en-US" smtClean="0"/>
              <a:pPr/>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A83ED8-F943-46A9-8883-229DE4674B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5EF134-D9F7-4C46-93E1-1733A8A391FE}" type="datetimeFigureOut">
              <a:rPr lang="en-US" smtClean="0"/>
              <a:pPr/>
              <a:t>11/12/2012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83ED8-F943-46A9-8883-229DE4674BCE}" type="slidenum">
              <a:rPr lang="en-US" smtClean="0"/>
              <a:pPr/>
              <a:t>‹#›</a:t>
            </a:fld>
            <a:endParaRPr lang="en-US"/>
          </a:p>
        </p:txBody>
      </p:sp>
      <p:sp>
        <p:nvSpPr>
          <p:cNvPr id="7"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062E4F8-9FBA-4E50-8B4E-D90F2C9C89CB}" type="datetimeFigureOut">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11/12/2012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DA13688-0F7C-40E9-B727-85860A582DEB}"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Date Placeholder 1"/>
          <p:cNvSpPr txBox="1">
            <a:spLocks/>
          </p:cNvSpPr>
          <p:nvPr userDrawn="1"/>
        </p:nvSpPr>
        <p:spPr>
          <a:xfrm>
            <a:off x="457200" y="6400800"/>
            <a:ext cx="2133600" cy="304800"/>
          </a:xfrm>
          <a:prstGeom prst="rect">
            <a:avLst/>
          </a:prstGeom>
        </p:spPr>
        <p:txBody>
          <a:bodyPr/>
          <a:lstStyle>
            <a:lvl1pPr>
              <a:defRPr>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Submission</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Line 10"/>
          <p:cNvSpPr>
            <a:spLocks noChangeShapeType="1"/>
          </p:cNvSpPr>
          <p:nvPr userDrawn="1"/>
        </p:nvSpPr>
        <p:spPr bwMode="auto">
          <a:xfrm>
            <a:off x="457200" y="64770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Rectangle 5"/>
          <p:cNvSpPr txBox="1">
            <a:spLocks noChangeArrowheads="1"/>
          </p:cNvSpPr>
          <p:nvPr userDrawn="1"/>
        </p:nvSpPr>
        <p:spPr>
          <a:xfrm>
            <a:off x="5562600" y="6475413"/>
            <a:ext cx="3124200" cy="18415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DE" altLang="ko-KR" sz="1200" b="0" i="0" u="none" strike="noStrike" kern="1200" cap="none" spc="0" normalizeH="0" baseline="0" noProof="0" dirty="0" smtClean="0">
                <a:ln>
                  <a:noFill/>
                </a:ln>
                <a:solidFill>
                  <a:schemeClr val="tx1"/>
                </a:solidFill>
                <a:effectLst/>
                <a:uLnTx/>
                <a:uFillTx/>
                <a:latin typeface="+mn-lt"/>
                <a:ea typeface="+mn-ea"/>
                <a:cs typeface="+mn-cs"/>
              </a:rPr>
              <a:t>Sangsung Choi (ETRI)</a:t>
            </a:r>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Rectangle 6"/>
          <p:cNvSpPr txBox="1">
            <a:spLocks noChangeArrowheads="1"/>
          </p:cNvSpPr>
          <p:nvPr userDrawn="1"/>
        </p:nvSpPr>
        <p:spPr>
          <a:xfrm>
            <a:off x="4114800" y="6477000"/>
            <a:ext cx="762000" cy="15240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mn-lt"/>
                <a:ea typeface="+mn-ea"/>
                <a:cs typeface="+mn-cs"/>
              </a:rPr>
              <a:t>Slide </a:t>
            </a:r>
            <a:fld id="{819E8F45-6F28-4F5A-AE27-FF15419EB2F7}" type="slidenum">
              <a:rPr kumimoji="0" lang="en-US" altLang="ko-KR"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Line 8"/>
          <p:cNvSpPr>
            <a:spLocks noChangeShapeType="1"/>
          </p:cNvSpPr>
          <p:nvPr userDrawn="1"/>
        </p:nvSpPr>
        <p:spPr bwMode="auto">
          <a:xfrm>
            <a:off x="457200" y="6096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4" name="Rectangle 4"/>
          <p:cNvSpPr txBox="1">
            <a:spLocks noChangeArrowheads="1"/>
          </p:cNvSpPr>
          <p:nvPr userDrawn="1"/>
        </p:nvSpPr>
        <p:spPr>
          <a:xfrm>
            <a:off x="457200" y="381000"/>
            <a:ext cx="1600200" cy="215900"/>
          </a:xfrm>
          <a:prstGeom prst="rect">
            <a:avLst/>
          </a:prstGeom>
        </p:spPr>
        <p:txBody>
          <a:bodyPr vert="horz" lIns="91440" tIns="45720" rIns="91440" bIns="45720" rtlCol="0" anchor="ctr"/>
          <a:lstStyle>
            <a:lvl1pPr>
              <a:defRPr sz="1400" b="1">
                <a:ea typeface="ＭＳ Ｐゴシック" pitchFamily="34"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November 2012</a:t>
            </a:r>
            <a:endParaRPr kumimoji="0" lang="en-US" altLang="ko-KR" sz="1400" b="1"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
        <p:nvSpPr>
          <p:cNvPr id="15" name="TextBox 14"/>
          <p:cNvSpPr txBox="1"/>
          <p:nvPr userDrawn="1"/>
        </p:nvSpPr>
        <p:spPr>
          <a:xfrm>
            <a:off x="5867400" y="304800"/>
            <a:ext cx="2901756" cy="307777"/>
          </a:xfrm>
          <a:prstGeom prst="rect">
            <a:avLst/>
          </a:prstGeom>
          <a:noFill/>
        </p:spPr>
        <p:txBody>
          <a:bodyPr wrap="none" rtlCol="0">
            <a:spAutoFit/>
          </a:bodyPr>
          <a:lstStyle/>
          <a:p>
            <a:r>
              <a:rPr lang="en-US" sz="1400" b="1" dirty="0" smtClean="0">
                <a:latin typeface="Times New Roman" pitchFamily="18" charset="0"/>
                <a:cs typeface="Times New Roman" pitchFamily="18" charset="0"/>
              </a:rPr>
              <a:t>doc.: </a:t>
            </a:r>
            <a:r>
              <a:rPr lang="en-US" sz="1400" b="1" dirty="0" smtClean="0">
                <a:latin typeface="Times New Roman" pitchFamily="18" charset="0"/>
                <a:cs typeface="Times New Roman" pitchFamily="18" charset="0"/>
              </a:rPr>
              <a:t>IEEE802.15-12-0614-00-004m</a:t>
            </a:r>
            <a:endParaRPr lang="en-US" sz="1400" b="1" dirty="0">
              <a:latin typeface="Times New Roman" pitchFamily="18"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28600" y="838200"/>
            <a:ext cx="8763000" cy="5201424"/>
          </a:xfrm>
          <a:prstGeom prst="rect">
            <a:avLst/>
          </a:prstGeom>
          <a:noFill/>
          <a:ln w="12700">
            <a:noFill/>
            <a:miter lim="800000"/>
            <a:headEnd type="none" w="sm" len="sm"/>
            <a:tailEnd type="none" w="sm" len="sm"/>
          </a:ln>
          <a:effectLst/>
        </p:spPr>
        <p:txBody>
          <a:bodyPr wrap="square">
            <a:spAutoFit/>
          </a:bodyPr>
          <a:lstStyle/>
          <a:p>
            <a:pPr algn="ctr" eaLnBrk="0" hangingPunct="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ea typeface="굴림" pitchFamily="50" charset="-127"/>
            </a:endParaRPr>
          </a:p>
          <a:p>
            <a:pPr eaLnBrk="0" hangingPunct="0">
              <a:defRPr/>
            </a:pPr>
            <a:endParaRPr lang="en-US" altLang="ko-KR" sz="1600" dirty="0">
              <a:ea typeface="굴림" pitchFamily="50" charset="-127"/>
            </a:endParaRPr>
          </a:p>
          <a:p>
            <a:pPr eaLnBrk="0" hangingPunct="0">
              <a:defRPr/>
            </a:pPr>
            <a:r>
              <a:rPr lang="en-US" altLang="ko-KR" sz="1600" b="1" dirty="0">
                <a:ea typeface="굴림" pitchFamily="50" charset="-127"/>
              </a:rPr>
              <a:t>Submission Title:</a:t>
            </a:r>
            <a:r>
              <a:rPr lang="en-US" altLang="ko-KR" sz="1600" dirty="0">
                <a:ea typeface="굴림" pitchFamily="50" charset="-127"/>
              </a:rPr>
              <a:t> </a:t>
            </a:r>
            <a:r>
              <a:rPr lang="en-US" b="1" dirty="0" smtClean="0"/>
              <a:t>Incentive Auction, NPRM FCC 12-118</a:t>
            </a:r>
            <a:endParaRPr lang="en-US" altLang="ko-KR" b="1" dirty="0">
              <a:ea typeface="굴림" pitchFamily="50" charset="-127"/>
            </a:endParaRPr>
          </a:p>
          <a:p>
            <a:pPr eaLnBrk="0" hangingPunct="0">
              <a:defRPr/>
            </a:pPr>
            <a:r>
              <a:rPr lang="en-US" altLang="ko-KR" sz="1600" dirty="0">
                <a:ea typeface="굴림" pitchFamily="50" charset="-127"/>
              </a:rPr>
              <a:t>	</a:t>
            </a:r>
          </a:p>
          <a:p>
            <a:pPr eaLnBrk="0" hangingPunct="0">
              <a:defRPr/>
            </a:pPr>
            <a:r>
              <a:rPr lang="en-US" altLang="ko-KR" sz="1600" b="1" dirty="0">
                <a:ea typeface="굴림" pitchFamily="50" charset="-127"/>
              </a:rPr>
              <a:t>Date Submitted:</a:t>
            </a:r>
            <a:r>
              <a:rPr lang="en-US" altLang="ko-KR" sz="1600" dirty="0">
                <a:ea typeface="굴림" pitchFamily="50" charset="-127"/>
              </a:rPr>
              <a:t> </a:t>
            </a:r>
            <a:r>
              <a:rPr lang="en-US" altLang="ko-KR" sz="1600" dirty="0" smtClean="0">
                <a:ea typeface="굴림" pitchFamily="50" charset="-127"/>
              </a:rPr>
              <a:t>November 11, 2012</a:t>
            </a:r>
            <a:r>
              <a:rPr lang="en-US" altLang="ko-KR" sz="1600" dirty="0">
                <a:ea typeface="굴림" pitchFamily="50" charset="-127"/>
              </a:rPr>
              <a:t>	</a:t>
            </a:r>
          </a:p>
          <a:p>
            <a:pPr eaLnBrk="0" hangingPunct="0">
              <a:defRPr/>
            </a:pPr>
            <a:endParaRPr lang="en-US" altLang="ko-KR" sz="1600" dirty="0">
              <a:ea typeface="굴림" pitchFamily="50" charset="-127"/>
            </a:endParaRPr>
          </a:p>
          <a:p>
            <a:pPr marL="457200" indent="-457200" eaLnBrk="0" hangingPunct="0">
              <a:defRPr/>
            </a:pPr>
            <a:r>
              <a:rPr lang="en-US" altLang="ko-KR" sz="1600" b="1" dirty="0">
                <a:ea typeface="굴림" pitchFamily="50" charset="-127"/>
              </a:rPr>
              <a:t>Source:</a:t>
            </a:r>
            <a:r>
              <a:rPr lang="en-US" altLang="ko-KR" sz="1600" dirty="0">
                <a:ea typeface="굴림" pitchFamily="50" charset="-127"/>
              </a:rPr>
              <a:t> </a:t>
            </a:r>
            <a:r>
              <a:rPr lang="en-US" altLang="ko-KR" sz="1600" dirty="0" err="1" smtClean="0">
                <a:ea typeface="굴림" pitchFamily="50" charset="-127"/>
              </a:rPr>
              <a:t>Sangsung</a:t>
            </a:r>
            <a:r>
              <a:rPr lang="en-US" altLang="ko-KR" sz="1600" dirty="0" smtClean="0">
                <a:ea typeface="굴림" pitchFamily="50" charset="-127"/>
              </a:rPr>
              <a:t> </a:t>
            </a:r>
            <a:r>
              <a:rPr lang="en-US" altLang="ko-KR" sz="1600" dirty="0" err="1" smtClean="0">
                <a:ea typeface="굴림" pitchFamily="50" charset="-127"/>
              </a:rPr>
              <a:t>Choi</a:t>
            </a:r>
            <a:r>
              <a:rPr lang="en-US" altLang="ko-KR" sz="1600" dirty="0" smtClean="0">
                <a:ea typeface="굴림" pitchFamily="50" charset="-127"/>
              </a:rPr>
              <a:t> (ETRI)  and </a:t>
            </a:r>
            <a:r>
              <a:rPr lang="en-US" altLang="ko-KR" sz="1600" dirty="0" err="1" smtClean="0">
                <a:ea typeface="굴림" pitchFamily="50" charset="-127"/>
              </a:rPr>
              <a:t>Soo</a:t>
            </a:r>
            <a:r>
              <a:rPr lang="en-US" altLang="ko-KR" sz="1600" dirty="0" smtClean="0">
                <a:ea typeface="굴림" pitchFamily="50" charset="-127"/>
              </a:rPr>
              <a:t>-Young Chang (SYCA)</a:t>
            </a:r>
            <a:endParaRPr lang="en-US" altLang="ko-KR" sz="1600" dirty="0">
              <a:ea typeface="굴림" pitchFamily="50" charset="-127"/>
            </a:endParaRPr>
          </a:p>
          <a:p>
            <a:pPr eaLnBrk="0" hangingPunct="0">
              <a:defRPr/>
            </a:pPr>
            <a:r>
              <a:rPr lang="en-US" altLang="ko-KR" sz="1600" dirty="0">
                <a:ea typeface="굴림" pitchFamily="50" charset="-127"/>
              </a:rPr>
              <a:t>              Voice: </a:t>
            </a:r>
            <a:r>
              <a:rPr lang="en-US" altLang="ko-KR" sz="1600" dirty="0" smtClean="0">
                <a:ea typeface="굴림" pitchFamily="50" charset="-127"/>
              </a:rPr>
              <a:t>+1 530 574 2741,  </a:t>
            </a:r>
            <a:r>
              <a:rPr lang="en-US" altLang="ko-KR" sz="1600" dirty="0">
                <a:ea typeface="굴림" pitchFamily="50" charset="-127"/>
              </a:rPr>
              <a:t>E-</a:t>
            </a:r>
            <a:r>
              <a:rPr lang="en-US" altLang="ko-KR" sz="1600" dirty="0" err="1">
                <a:ea typeface="굴림" pitchFamily="50" charset="-127"/>
              </a:rPr>
              <a:t>maill</a:t>
            </a:r>
            <a:r>
              <a:rPr lang="en-US" altLang="ko-KR" sz="1600" dirty="0">
                <a:ea typeface="굴림" pitchFamily="50" charset="-127"/>
              </a:rPr>
              <a:t>: </a:t>
            </a:r>
            <a:r>
              <a:rPr lang="en-US" altLang="ko-KR" sz="1600" dirty="0" smtClean="0">
                <a:ea typeface="굴림" pitchFamily="50" charset="-127"/>
              </a:rPr>
              <a:t>sychang@ecs.csus.edu </a:t>
            </a:r>
            <a:r>
              <a:rPr lang="en-US" altLang="ko-KR" sz="1600" dirty="0">
                <a:ea typeface="굴림" pitchFamily="50" charset="-127"/>
              </a:rPr>
              <a:t>	</a:t>
            </a:r>
          </a:p>
          <a:p>
            <a:pPr eaLnBrk="0" hangingPunct="0">
              <a:spcBef>
                <a:spcPts val="600"/>
              </a:spcBef>
              <a:spcAft>
                <a:spcPts val="600"/>
              </a:spcAft>
              <a:defRPr/>
            </a:pPr>
            <a:r>
              <a:rPr lang="en-US" altLang="ko-KR" sz="1600" b="1" dirty="0">
                <a:ea typeface="굴림" pitchFamily="50" charset="-127"/>
              </a:rPr>
              <a:t>Re:</a:t>
            </a:r>
            <a:r>
              <a:rPr lang="en-US" altLang="ko-KR" sz="1600" dirty="0">
                <a:ea typeface="굴림" pitchFamily="50" charset="-127"/>
              </a:rPr>
              <a:t> [802.15 </a:t>
            </a:r>
            <a:r>
              <a:rPr lang="en-US" altLang="ko-KR" sz="1600" dirty="0" smtClean="0">
                <a:ea typeface="굴림" pitchFamily="50" charset="-127"/>
              </a:rPr>
              <a:t>TG4m]</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Abstract:</a:t>
            </a:r>
            <a:r>
              <a:rPr lang="en-US" altLang="ko-KR" sz="1600" dirty="0">
                <a:ea typeface="굴림" pitchFamily="50" charset="-127"/>
              </a:rPr>
              <a:t>	</a:t>
            </a:r>
            <a:r>
              <a:rPr lang="en-US" altLang="ko-KR" sz="1600" dirty="0" smtClean="0">
                <a:ea typeface="굴림" pitchFamily="50" charset="-127"/>
              </a:rPr>
              <a:t>Recently FCC published an NPRM to have incentive auction. This document summarized the proposed rules in </a:t>
            </a:r>
            <a:r>
              <a:rPr lang="en-US" sz="1600" dirty="0" smtClean="0"/>
              <a:t>NPRM FCC 12-118 </a:t>
            </a:r>
            <a:r>
              <a:rPr lang="en-US" altLang="ko-KR" sz="1600" dirty="0" smtClean="0">
                <a:ea typeface="굴림" pitchFamily="50" charset="-127"/>
              </a:rPr>
              <a:t>which may affect Tg4m activities.</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Purpose:</a:t>
            </a:r>
            <a:r>
              <a:rPr lang="en-US" altLang="ko-KR" sz="1600" dirty="0">
                <a:ea typeface="굴림" pitchFamily="50" charset="-127"/>
              </a:rPr>
              <a:t> To </a:t>
            </a:r>
            <a:r>
              <a:rPr lang="en-US" altLang="ko-KR" sz="1600" dirty="0" smtClean="0">
                <a:ea typeface="굴림" pitchFamily="50" charset="-127"/>
              </a:rPr>
              <a:t>provide information on the FCC rules and activities to the 802.15 TG4m  group</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Notice:</a:t>
            </a:r>
            <a:r>
              <a:rPr lang="en-US" altLang="ko-KR" sz="1600" dirty="0">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ko-KR" sz="1600" dirty="0" smtClean="0">
                <a:ea typeface="굴림" pitchFamily="50" charset="-127"/>
              </a:rPr>
              <a:t>.</a:t>
            </a:r>
            <a:endParaRPr lang="en-US" altLang="ko-KR" sz="1600" dirty="0">
              <a:ea typeface="굴림" pitchFamily="50" charset="-127"/>
            </a:endParaRPr>
          </a:p>
          <a:p>
            <a:pPr eaLnBrk="0" hangingPunct="0">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Autofit/>
          </a:bodyPr>
          <a:lstStyle/>
          <a:p>
            <a:pPr>
              <a:lnSpc>
                <a:spcPts val="3200"/>
              </a:lnSpc>
            </a:pPr>
            <a:r>
              <a:rPr lang="en-US" sz="3200" b="1" i="1" dirty="0" smtClean="0">
                <a:solidFill>
                  <a:srgbClr val="00B0F0"/>
                </a:solidFill>
              </a:rPr>
              <a:t>REPACKING OF BROADCAST TELEVISION SPECTRUM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dirty="0" smtClean="0"/>
              <a:t>To make “all reasonable efforts” to preserve the “</a:t>
            </a:r>
            <a:r>
              <a:rPr lang="en-US" sz="2000" b="1" dirty="0" smtClean="0">
                <a:solidFill>
                  <a:srgbClr val="FF0000"/>
                </a:solidFill>
              </a:rPr>
              <a:t>coverage area and population served</a:t>
            </a:r>
            <a:r>
              <a:rPr lang="en-US" sz="2000" dirty="0" smtClean="0"/>
              <a:t>” of television stations</a:t>
            </a:r>
          </a:p>
          <a:p>
            <a:pPr lvl="1"/>
            <a:r>
              <a:rPr lang="en-US" sz="1600" dirty="0" smtClean="0"/>
              <a:t>whether “coverage area” can be interpreted to mean a full power television station’s “service area”?</a:t>
            </a:r>
          </a:p>
        </p:txBody>
      </p:sp>
      <p:sp>
        <p:nvSpPr>
          <p:cNvPr id="7" name="TextBox 6"/>
          <p:cNvSpPr txBox="1"/>
          <p:nvPr/>
        </p:nvSpPr>
        <p:spPr>
          <a:xfrm>
            <a:off x="705104"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Autofit/>
          </a:bodyPr>
          <a:lstStyle/>
          <a:p>
            <a:pPr>
              <a:lnSpc>
                <a:spcPts val="3200"/>
              </a:lnSpc>
            </a:pPr>
            <a:r>
              <a:rPr lang="en-US" sz="3200" b="1" i="1" dirty="0" smtClean="0">
                <a:solidFill>
                  <a:srgbClr val="00B0F0"/>
                </a:solidFill>
              </a:rPr>
              <a:t>REPACKING OF BROADCAST TELEVISION SPECTRUM (2)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1800" dirty="0" smtClean="0"/>
              <a:t>One proposed band plan for reclaimed broadcast television spectrum using 5 megahertz blocks </a:t>
            </a:r>
          </a:p>
          <a:p>
            <a:pPr lvl="1"/>
            <a:r>
              <a:rPr lang="en-US" sz="1600" dirty="0" smtClean="0"/>
              <a:t>The </a:t>
            </a:r>
            <a:r>
              <a:rPr lang="en-US" sz="1600" b="1" dirty="0" smtClean="0">
                <a:solidFill>
                  <a:srgbClr val="FF0000"/>
                </a:solidFill>
              </a:rPr>
              <a:t>uplink band </a:t>
            </a:r>
            <a:r>
              <a:rPr lang="en-US" sz="1600" dirty="0" smtClean="0"/>
              <a:t>would begin at channel 51 (698 MHz) and expand downward toward channel 37 based on the amount of reclaimed spectrum.</a:t>
            </a:r>
          </a:p>
          <a:p>
            <a:pPr lvl="1"/>
            <a:r>
              <a:rPr lang="en-US" sz="1600" dirty="0" smtClean="0"/>
              <a:t>The </a:t>
            </a:r>
            <a:r>
              <a:rPr lang="en-US" sz="1600" b="1" dirty="0" smtClean="0">
                <a:solidFill>
                  <a:srgbClr val="FF0000"/>
                </a:solidFill>
              </a:rPr>
              <a:t>downlink band </a:t>
            </a:r>
            <a:r>
              <a:rPr lang="en-US" sz="1600" dirty="0" smtClean="0"/>
              <a:t>would begin at channel 36 (608 MHz) and likewise expand downward. </a:t>
            </a:r>
          </a:p>
          <a:p>
            <a:pPr lvl="1"/>
            <a:r>
              <a:rPr lang="en-US" sz="1600" dirty="0" smtClean="0"/>
              <a:t>Establishing </a:t>
            </a:r>
            <a:r>
              <a:rPr lang="en-US" sz="1600" b="1" dirty="0" smtClean="0">
                <a:solidFill>
                  <a:srgbClr val="FF0000"/>
                </a:solidFill>
              </a:rPr>
              <a:t>6 megahertz guard bands </a:t>
            </a:r>
            <a:r>
              <a:rPr lang="en-US" sz="1600" dirty="0" smtClean="0"/>
              <a:t>between mobile broadband use and broadcast use, consistent with the Spectrum Act, and propose to make this spectrum available for unlicensed use. </a:t>
            </a:r>
          </a:p>
        </p:txBody>
      </p:sp>
      <p:sp>
        <p:nvSpPr>
          <p:cNvPr id="7" name="TextBox 6"/>
          <p:cNvSpPr txBox="1"/>
          <p:nvPr/>
        </p:nvSpPr>
        <p:spPr>
          <a:xfrm>
            <a:off x="798094" y="6123801"/>
            <a:ext cx="4002506" cy="276999"/>
          </a:xfrm>
          <a:prstGeom prst="rect">
            <a:avLst/>
          </a:prstGeom>
          <a:noFill/>
        </p:spPr>
        <p:txBody>
          <a:bodyPr wrap="none" rtlCol="0">
            <a:spAutoFit/>
          </a:bodyPr>
          <a:lstStyle/>
          <a:p>
            <a:r>
              <a:rPr lang="en-US" sz="1200" dirty="0" smtClean="0"/>
              <a:t>* FCC 12-118, Notice of Proposed Rulemaking, Sep. 28, 2012 </a:t>
            </a:r>
            <a:endParaRPr lang="en-US" sz="1200" dirty="0"/>
          </a:p>
        </p:txBody>
      </p:sp>
      <p:pic>
        <p:nvPicPr>
          <p:cNvPr id="5" name="Picture 1"/>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3810000"/>
            <a:ext cx="8709025" cy="2097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Autofit/>
          </a:bodyPr>
          <a:lstStyle/>
          <a:p>
            <a:pPr>
              <a:lnSpc>
                <a:spcPts val="3200"/>
              </a:lnSpc>
            </a:pPr>
            <a:r>
              <a:rPr lang="en-US" sz="3200" b="1" i="1" dirty="0" smtClean="0">
                <a:solidFill>
                  <a:srgbClr val="00B0F0"/>
                </a:solidFill>
              </a:rPr>
              <a:t>REPACKING OF BROADCAST TELEVISION SPECTRUM (3)</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92500" lnSpcReduction="10000"/>
          </a:bodyPr>
          <a:lstStyle/>
          <a:p>
            <a:r>
              <a:rPr lang="en-US" sz="1800" dirty="0" smtClean="0"/>
              <a:t>Comment sought on</a:t>
            </a:r>
          </a:p>
          <a:p>
            <a:pPr lvl="1"/>
            <a:r>
              <a:rPr lang="en-US" sz="1600" b="1" dirty="0" smtClean="0">
                <a:solidFill>
                  <a:srgbClr val="FF0000"/>
                </a:solidFill>
              </a:rPr>
              <a:t>a number of alternative band plan approaches</a:t>
            </a:r>
            <a:r>
              <a:rPr lang="en-US" sz="1600" dirty="0" smtClean="0"/>
              <a:t>.</a:t>
            </a:r>
          </a:p>
          <a:p>
            <a:pPr lvl="1"/>
            <a:r>
              <a:rPr lang="en-US" sz="1600" dirty="0" smtClean="0"/>
              <a:t>whether or not to </a:t>
            </a:r>
            <a:r>
              <a:rPr lang="en-US" sz="1600" b="1" dirty="0" smtClean="0">
                <a:solidFill>
                  <a:srgbClr val="FF0000"/>
                </a:solidFill>
              </a:rPr>
              <a:t>relocate the Radio Astronomy Service and wireless medical telemetry systems </a:t>
            </a:r>
            <a:r>
              <a:rPr lang="en-US" sz="1600" dirty="0" smtClean="0"/>
              <a:t>now operating on channel 37,</a:t>
            </a:r>
          </a:p>
          <a:p>
            <a:pPr lvl="1"/>
            <a:r>
              <a:rPr lang="en-US" sz="1600" dirty="0" smtClean="0"/>
              <a:t>whether and how to </a:t>
            </a:r>
            <a:r>
              <a:rPr lang="en-US" sz="1600" b="1" dirty="0" smtClean="0">
                <a:solidFill>
                  <a:srgbClr val="FF0000"/>
                </a:solidFill>
              </a:rPr>
              <a:t>address the post-auction availability of UHF band spectrum for fixed broadcast auxiliary stations, low power auxiliary stations, and unlicensed wireless microphones.</a:t>
            </a:r>
          </a:p>
          <a:p>
            <a:r>
              <a:rPr lang="en-US" sz="1800" dirty="0" smtClean="0"/>
              <a:t>In the white space and unlicensed operations section, </a:t>
            </a:r>
          </a:p>
          <a:p>
            <a:pPr lvl="1"/>
            <a:r>
              <a:rPr lang="en-US" sz="1600" dirty="0" smtClean="0"/>
              <a:t>Measures, taken together, would make a substantial amount of spectrum available for unlicensed uses, including a significant portion that would be available on a uniform nationwide basis for the first time. </a:t>
            </a:r>
          </a:p>
          <a:p>
            <a:pPr lvl="1"/>
            <a:r>
              <a:rPr lang="en-US" sz="1600" dirty="0" smtClean="0"/>
              <a:t>Television white spaces will continue to be available for unlicensed use in the repacked television band. </a:t>
            </a:r>
          </a:p>
          <a:p>
            <a:pPr lvl="1"/>
            <a:r>
              <a:rPr lang="en-US" sz="1600" dirty="0" smtClean="0"/>
              <a:t>It is proposed to make </a:t>
            </a:r>
            <a:r>
              <a:rPr lang="en-US" sz="1600" b="1" dirty="0" smtClean="0">
                <a:solidFill>
                  <a:srgbClr val="FF0000"/>
                </a:solidFill>
              </a:rPr>
              <a:t>the following bands available for unlicensed use </a:t>
            </a:r>
            <a:r>
              <a:rPr lang="en-US" sz="1600" dirty="0" smtClean="0"/>
              <a:t>- available for white space devices :</a:t>
            </a:r>
          </a:p>
          <a:p>
            <a:pPr lvl="2"/>
            <a:r>
              <a:rPr lang="en-US" sz="1600" dirty="0" smtClean="0"/>
              <a:t>the guard band spectrum in the proposed 600 MHz band plan,</a:t>
            </a:r>
          </a:p>
          <a:p>
            <a:pPr lvl="2"/>
            <a:r>
              <a:rPr lang="en-US" sz="1600" dirty="0" smtClean="0"/>
              <a:t>channel 37, and</a:t>
            </a:r>
          </a:p>
          <a:p>
            <a:pPr lvl="2"/>
            <a:r>
              <a:rPr lang="en-US" sz="1600" dirty="0" smtClean="0"/>
              <a:t>two channels currently designated for wireless microphone use. </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CURRENT BROADCAST TELEVISION BANDS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70000" lnSpcReduction="20000"/>
          </a:bodyPr>
          <a:lstStyle/>
          <a:p>
            <a:pPr>
              <a:buNone/>
            </a:pPr>
            <a:r>
              <a:rPr lang="en-US" sz="2600" b="1" dirty="0" smtClean="0"/>
              <a:t>The broadcast television bands occupy 294 megahertz of spectrum in five frequency bands</a:t>
            </a:r>
          </a:p>
          <a:p>
            <a:pPr lvl="1"/>
            <a:r>
              <a:rPr lang="en-US" sz="2300" dirty="0" smtClean="0"/>
              <a:t>54-72 MHz (low VHF channels 2-4), 76-88 MHz (low VHF channels 5-6), 174-216 MHz (high VHF channels 7-13), 470-608 MHz (UHF channels 14-36) and 614-698 MHz (UHF channels 38-51).</a:t>
            </a:r>
          </a:p>
          <a:p>
            <a:pPr lvl="1"/>
            <a:r>
              <a:rPr lang="en-US" sz="2300" b="1" dirty="0" smtClean="0">
                <a:solidFill>
                  <a:srgbClr val="FF0000"/>
                </a:solidFill>
              </a:rPr>
              <a:t>The 470-512 MHz band segment (UHF channels 14-20) is allocated for fixed and land mobile services on a co-primary basis with broadcasting</a:t>
            </a:r>
            <a:r>
              <a:rPr lang="en-US" sz="2300" dirty="0" smtClean="0"/>
              <a:t>.</a:t>
            </a:r>
            <a:endParaRPr lang="en-US" sz="2900" i="1" dirty="0" smtClean="0"/>
          </a:p>
          <a:p>
            <a:r>
              <a:rPr lang="en-US" sz="2900" i="1" dirty="0" smtClean="0"/>
              <a:t>Broadcast Television</a:t>
            </a:r>
          </a:p>
          <a:p>
            <a:pPr lvl="1"/>
            <a:r>
              <a:rPr lang="en-US" sz="2300" i="1" dirty="0" smtClean="0"/>
              <a:t>Broadcast television stations operate on six-megahertz channels </a:t>
            </a:r>
            <a:r>
              <a:rPr lang="en-US" sz="2300" dirty="0" smtClean="0"/>
              <a:t>designated 2 to 51.</a:t>
            </a:r>
          </a:p>
          <a:p>
            <a:r>
              <a:rPr lang="en-US" sz="2600" i="1" dirty="0" smtClean="0"/>
              <a:t>Broadcast Auxiliary Service</a:t>
            </a:r>
          </a:p>
          <a:p>
            <a:pPr lvl="1"/>
            <a:r>
              <a:rPr lang="en-US" sz="2400" i="1" dirty="0" smtClean="0"/>
              <a:t>Under Subpart G of Part 74, certain broadcast auxiliary </a:t>
            </a:r>
            <a:r>
              <a:rPr lang="en-US" sz="2400" dirty="0" smtClean="0"/>
              <a:t>operations (“BAS”) also are permitted on </a:t>
            </a:r>
            <a:r>
              <a:rPr lang="en-US" sz="2400" b="1" dirty="0" smtClean="0">
                <a:solidFill>
                  <a:srgbClr val="FF0000"/>
                </a:solidFill>
              </a:rPr>
              <a:t>television channels 14-69 on a secondary basis</a:t>
            </a:r>
            <a:r>
              <a:rPr lang="en-US" sz="2400" dirty="0" smtClean="0"/>
              <a:t>. </a:t>
            </a:r>
          </a:p>
          <a:p>
            <a:pPr lvl="1"/>
            <a:r>
              <a:rPr lang="en-US" sz="2400" dirty="0" smtClean="0"/>
              <a:t>Only licensees of a full power broadcast television station, a Class A station, a television broadcast network entity, or a low power television station may hold fixed BAS licenses on channels 14-51.</a:t>
            </a:r>
          </a:p>
          <a:p>
            <a:pPr lvl="1"/>
            <a:r>
              <a:rPr lang="en-US" sz="2400" dirty="0" smtClean="0"/>
              <a:t>Specifically, section 74.602(h) permits television studio transmitter links (STLs), television relay stations, and television translator relay stations to operate fixed point-to-point service on UHF channels 14-69 on a secondary basis.</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CURRENT BROADCAST TELEVISION BANDS (2)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77500" lnSpcReduction="20000"/>
          </a:bodyPr>
          <a:lstStyle/>
          <a:p>
            <a:r>
              <a:rPr lang="en-US" sz="2600" i="1" dirty="0" smtClean="0"/>
              <a:t>Low Power Auxiliary Stations / Wireless Microphones. </a:t>
            </a:r>
          </a:p>
          <a:p>
            <a:pPr lvl="1"/>
            <a:r>
              <a:rPr lang="en-US" sz="2300" b="1" dirty="0" smtClean="0">
                <a:solidFill>
                  <a:srgbClr val="FF0000"/>
                </a:solidFill>
              </a:rPr>
              <a:t>Under Subpart H of Part 74</a:t>
            </a:r>
            <a:r>
              <a:rPr lang="en-US" sz="2300" dirty="0" smtClean="0"/>
              <a:t>, the Commission permits </a:t>
            </a:r>
            <a:r>
              <a:rPr lang="en-US" sz="2300" b="1" dirty="0" smtClean="0">
                <a:solidFill>
                  <a:srgbClr val="FF0000"/>
                </a:solidFill>
              </a:rPr>
              <a:t>specified licensed entities </a:t>
            </a:r>
            <a:r>
              <a:rPr lang="en-US" sz="2300" dirty="0" smtClean="0"/>
              <a:t>to operate wireless microphones and other low power auxiliary transmitters (Low Power Auxiliary Stations, or “LPAS”) </a:t>
            </a:r>
            <a:r>
              <a:rPr lang="en-US" sz="2300" b="1" dirty="0" smtClean="0">
                <a:solidFill>
                  <a:srgbClr val="FF0000"/>
                </a:solidFill>
              </a:rPr>
              <a:t>on vacant channels </a:t>
            </a:r>
            <a:r>
              <a:rPr lang="en-US" sz="2300" dirty="0" smtClean="0"/>
              <a:t>in the broadcast television bands </a:t>
            </a:r>
            <a:r>
              <a:rPr lang="en-US" sz="2300" b="1" dirty="0" smtClean="0">
                <a:solidFill>
                  <a:srgbClr val="FF0000"/>
                </a:solidFill>
              </a:rPr>
              <a:t>on a secondary, non-interference basis</a:t>
            </a:r>
            <a:r>
              <a:rPr lang="en-US" sz="2300" dirty="0" smtClean="0"/>
              <a:t>.</a:t>
            </a:r>
          </a:p>
          <a:p>
            <a:pPr lvl="1"/>
            <a:r>
              <a:rPr lang="en-US" sz="2300" dirty="0" smtClean="0"/>
              <a:t>In addition, the Commission currently permits </a:t>
            </a:r>
            <a:r>
              <a:rPr lang="en-US" sz="2300" b="1" dirty="0" smtClean="0">
                <a:solidFill>
                  <a:srgbClr val="FF0000"/>
                </a:solidFill>
              </a:rPr>
              <a:t>certain unlicensed operations of wireless microphones (and related devices) </a:t>
            </a:r>
            <a:r>
              <a:rPr lang="en-US" sz="2300" dirty="0" smtClean="0"/>
              <a:t>in the broadcast television bands pursuant to a limited waiver </a:t>
            </a:r>
            <a:r>
              <a:rPr lang="en-US" sz="2300" b="1" dirty="0" smtClean="0">
                <a:solidFill>
                  <a:srgbClr val="FF0000"/>
                </a:solidFill>
              </a:rPr>
              <a:t>under the Commission’s Part 15 rules</a:t>
            </a:r>
            <a:r>
              <a:rPr lang="en-US" sz="2300" dirty="0" smtClean="0"/>
              <a:t>.</a:t>
            </a:r>
          </a:p>
          <a:p>
            <a:pPr lvl="1"/>
            <a:r>
              <a:rPr lang="en-US" sz="2300" dirty="0" smtClean="0"/>
              <a:t>In the television white spaces proceeding, the Commission </a:t>
            </a:r>
            <a:r>
              <a:rPr lang="en-US" sz="2300" b="1" dirty="0" smtClean="0">
                <a:solidFill>
                  <a:srgbClr val="FF0000"/>
                </a:solidFill>
              </a:rPr>
              <a:t>excluded television white space devices from two of the unused channels in the UHF band near channel 37 </a:t>
            </a:r>
            <a:r>
              <a:rPr lang="en-US" sz="2300" dirty="0" smtClean="0"/>
              <a:t>so that </a:t>
            </a:r>
            <a:r>
              <a:rPr lang="en-US" sz="2300" b="1" dirty="0" smtClean="0">
                <a:solidFill>
                  <a:srgbClr val="FF0000"/>
                </a:solidFill>
              </a:rPr>
              <a:t>if these channels became available, they could be used for wireless microphones</a:t>
            </a:r>
            <a:r>
              <a:rPr lang="en-US" sz="2300" dirty="0" smtClean="0"/>
              <a:t>.</a:t>
            </a:r>
          </a:p>
          <a:p>
            <a:r>
              <a:rPr lang="en-US" sz="2600" i="1" dirty="0" smtClean="0"/>
              <a:t>Channel 37 </a:t>
            </a:r>
          </a:p>
          <a:p>
            <a:pPr lvl="1"/>
            <a:r>
              <a:rPr lang="en-US" sz="2300" dirty="0" smtClean="0"/>
              <a:t>Channel 37 (608-614 MHz) is not allocated for broadcast television but rather is used for </a:t>
            </a:r>
            <a:r>
              <a:rPr lang="en-US" sz="2300" b="1" dirty="0" smtClean="0">
                <a:solidFill>
                  <a:srgbClr val="FF0000"/>
                </a:solidFill>
              </a:rPr>
              <a:t>receive-only radio astronomy observations (RAS) and for wireless medical telemetry service (WMTS), </a:t>
            </a:r>
            <a:r>
              <a:rPr lang="en-US" sz="2300" dirty="0" smtClean="0"/>
              <a:t>on a non-interfering basis to radio astronomy, under Part 95 of our rules. </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CURRENT BROADCAST TELEVISION BANDS (3)</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i="1" dirty="0" smtClean="0"/>
              <a:t>White Space and Unlicensed Devices. </a:t>
            </a:r>
          </a:p>
          <a:p>
            <a:pPr lvl="1"/>
            <a:r>
              <a:rPr lang="en-US" sz="1800" dirty="0" smtClean="0"/>
              <a:t>The Commission’s Part 15 rules provide for the operation of low power radio transmitters </a:t>
            </a:r>
            <a:r>
              <a:rPr lang="en-US" sz="1800" b="1" dirty="0" smtClean="0">
                <a:solidFill>
                  <a:srgbClr val="FF0000"/>
                </a:solidFill>
              </a:rPr>
              <a:t>on an unlicensed basis </a:t>
            </a:r>
            <a:r>
              <a:rPr lang="en-US" sz="1800" dirty="0" smtClean="0"/>
              <a:t>in the broadcast television bands, as well as in other spectrum bands. </a:t>
            </a:r>
          </a:p>
          <a:p>
            <a:pPr lvl="1"/>
            <a:r>
              <a:rPr lang="en-US" sz="1800" dirty="0" smtClean="0"/>
              <a:t>In 2008 and 2010, the Commission authorized </a:t>
            </a:r>
            <a:r>
              <a:rPr lang="en-US" sz="1800" b="1" dirty="0" smtClean="0">
                <a:solidFill>
                  <a:srgbClr val="FF0000"/>
                </a:solidFill>
              </a:rPr>
              <a:t>the operation in the broadcast television bands of “white space” devices in areas where specific channels are not used by television or other protected services</a:t>
            </a:r>
            <a:r>
              <a:rPr lang="en-US" sz="1800" dirty="0" smtClean="0"/>
              <a:t>. White space devices employ novel cognitive radio techniques to identify television channels that are not being used by licensed services at or near a device’s location.</a:t>
            </a:r>
          </a:p>
          <a:p>
            <a:r>
              <a:rPr lang="en-US" sz="2000" i="1" dirty="0" smtClean="0"/>
              <a:t>Guard Band Availability for Unlicensed Use</a:t>
            </a:r>
          </a:p>
          <a:p>
            <a:pPr lvl="1"/>
            <a:r>
              <a:rPr lang="en-US" sz="1800" dirty="0" smtClean="0"/>
              <a:t>It is proposed to make the guard band spectrum available</a:t>
            </a:r>
            <a:r>
              <a:rPr lang="en-US" sz="1800" b="1" dirty="0" smtClean="0"/>
              <a:t> </a:t>
            </a:r>
            <a:r>
              <a:rPr lang="en-US" sz="1800" b="1" dirty="0" smtClean="0">
                <a:solidFill>
                  <a:srgbClr val="FF0000"/>
                </a:solidFill>
              </a:rPr>
              <a:t>for unlicensed white space device use on a non-interference basis</a:t>
            </a:r>
            <a:r>
              <a:rPr lang="en-US" sz="1800" dirty="0" smtClean="0"/>
              <a:t>.</a:t>
            </a:r>
          </a:p>
          <a:p>
            <a:endParaRPr lang="en-US" sz="2200" dirty="0" smtClean="0"/>
          </a:p>
          <a:p>
            <a:pPr lvl="1"/>
            <a:endParaRPr lang="en-US" sz="2500" b="1" dirty="0" smtClean="0"/>
          </a:p>
        </p:txBody>
      </p:sp>
      <p:sp>
        <p:nvSpPr>
          <p:cNvPr id="7" name="TextBox 6"/>
          <p:cNvSpPr txBox="1"/>
          <p:nvPr/>
        </p:nvSpPr>
        <p:spPr>
          <a:xfrm>
            <a:off x="685800" y="6096000"/>
            <a:ext cx="4002506" cy="276999"/>
          </a:xfrm>
          <a:prstGeom prst="rect">
            <a:avLst/>
          </a:prstGeom>
          <a:noFill/>
        </p:spPr>
        <p:txBody>
          <a:bodyPr wrap="none" rtlCol="0">
            <a:spAutoFit/>
          </a:bodyPr>
          <a:lstStyle/>
          <a:p>
            <a:r>
              <a:rPr lang="en-US" sz="1200" dirty="0" smtClean="0"/>
              <a:t>* FCC 12-118, Notice of Proposed Rulemaking, Sep. 28, 2012 </a:t>
            </a:r>
            <a:endParaRPr lang="en-US" sz="12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Autofit/>
          </a:bodyPr>
          <a:lstStyle/>
          <a:p>
            <a:pPr>
              <a:lnSpc>
                <a:spcPts val="3200"/>
              </a:lnSpc>
            </a:pPr>
            <a:r>
              <a:rPr lang="en-US" sz="3200" b="1" i="1" dirty="0" smtClean="0">
                <a:solidFill>
                  <a:srgbClr val="00B0F0"/>
                </a:solidFill>
              </a:rPr>
              <a:t>TECHNICAL ASPECTS OF THE REPACKING PROCESS</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dirty="0" smtClean="0"/>
              <a:t>Some limitations on freeing up spectrum (OET Bulletin 69)</a:t>
            </a:r>
          </a:p>
          <a:p>
            <a:pPr lvl="1"/>
            <a:r>
              <a:rPr lang="en-US" sz="1800" dirty="0" smtClean="0"/>
              <a:t>The FCC must “make all reasonable efforts to preserve, as of the date of the enactment of this Act, the </a:t>
            </a:r>
            <a:r>
              <a:rPr lang="en-US" sz="1800" b="1" dirty="0" smtClean="0">
                <a:solidFill>
                  <a:srgbClr val="FF0000"/>
                </a:solidFill>
              </a:rPr>
              <a:t>coverage area </a:t>
            </a:r>
            <a:r>
              <a:rPr lang="en-US" sz="1800" dirty="0" smtClean="0"/>
              <a:t>and </a:t>
            </a:r>
            <a:r>
              <a:rPr lang="en-US" sz="1800" b="1" dirty="0" smtClean="0">
                <a:solidFill>
                  <a:srgbClr val="FF0000"/>
                </a:solidFill>
              </a:rPr>
              <a:t>population served </a:t>
            </a:r>
            <a:r>
              <a:rPr lang="en-US" sz="1800" dirty="0" smtClean="0"/>
              <a:t>of each broadcast television licensee, as determined using the methodology described in OET Bulletin 69.</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Autofit/>
          </a:bodyPr>
          <a:lstStyle/>
          <a:p>
            <a:pPr>
              <a:lnSpc>
                <a:spcPts val="3200"/>
              </a:lnSpc>
            </a:pPr>
            <a:r>
              <a:rPr lang="en-US" sz="3200" b="1" i="1" dirty="0" smtClean="0">
                <a:solidFill>
                  <a:srgbClr val="00B0F0"/>
                </a:solidFill>
              </a:rPr>
              <a:t>FORWARD AUCTION—RECONFIGURING THE UHF BAND</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b="1" dirty="0" smtClean="0"/>
              <a:t>Allocations</a:t>
            </a:r>
          </a:p>
          <a:p>
            <a:pPr lvl="1"/>
            <a:r>
              <a:rPr lang="en-US" sz="1800" dirty="0" smtClean="0"/>
              <a:t>It is considered whether to relocate existing radio astronomy and wireless medical telemetry systems on </a:t>
            </a:r>
            <a:r>
              <a:rPr lang="en-US" sz="1800" b="1" dirty="0" smtClean="0">
                <a:solidFill>
                  <a:srgbClr val="FF0000"/>
                </a:solidFill>
              </a:rPr>
              <a:t>channel 37 </a:t>
            </a:r>
            <a:r>
              <a:rPr lang="en-US" sz="1800" dirty="0" smtClean="0"/>
              <a:t>(608-614 MHz) to new spectrum.</a:t>
            </a:r>
          </a:p>
          <a:p>
            <a:pPr lvl="1"/>
            <a:r>
              <a:rPr lang="en-US" sz="1800" dirty="0" smtClean="0"/>
              <a:t>To adopt a band plan that will provide for flexible use of these bands for new wireless broadband services while continuing to support existing uses.</a:t>
            </a:r>
            <a:endParaRPr lang="en-US" sz="1600" dirty="0" smtClean="0"/>
          </a:p>
          <a:p>
            <a:pPr lvl="1"/>
            <a:endParaRPr lang="en-US" sz="1800" dirty="0" smtClean="0"/>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Autofit/>
          </a:bodyPr>
          <a:lstStyle/>
          <a:p>
            <a:pPr>
              <a:lnSpc>
                <a:spcPts val="3200"/>
              </a:lnSpc>
            </a:pPr>
            <a:r>
              <a:rPr lang="en-US" sz="3200" b="1" i="1" dirty="0" smtClean="0">
                <a:solidFill>
                  <a:srgbClr val="00B0F0"/>
                </a:solidFill>
              </a:rPr>
              <a:t>FORWARD AUCTION—RECONFIGURING THE UHF BAND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92500" lnSpcReduction="10000"/>
          </a:bodyPr>
          <a:lstStyle/>
          <a:p>
            <a:r>
              <a:rPr lang="en-US" sz="2000" b="1" dirty="0" smtClean="0"/>
              <a:t>What is 600 MHz Band Plan </a:t>
            </a:r>
          </a:p>
          <a:p>
            <a:pPr lvl="1"/>
            <a:r>
              <a:rPr lang="en-US" sz="1900" dirty="0" smtClean="0"/>
              <a:t>A band plan created from relinquished broadcast spectrum usage rights</a:t>
            </a:r>
          </a:p>
          <a:p>
            <a:r>
              <a:rPr lang="en-US" sz="2000" i="1" dirty="0" smtClean="0"/>
              <a:t>Overview of the Band Plan</a:t>
            </a:r>
          </a:p>
          <a:p>
            <a:pPr lvl="1"/>
            <a:r>
              <a:rPr lang="en-US" sz="1900" dirty="0" smtClean="0"/>
              <a:t>A band plan that balances flexibility with certainty, accommodating </a:t>
            </a:r>
            <a:r>
              <a:rPr lang="en-US" sz="1900" b="1" dirty="0" smtClean="0">
                <a:solidFill>
                  <a:srgbClr val="FF0000"/>
                </a:solidFill>
              </a:rPr>
              <a:t>varying amounts of available wireless spectrum in different geographic areas </a:t>
            </a:r>
            <a:r>
              <a:rPr lang="en-US" sz="1900" dirty="0" smtClean="0"/>
              <a:t>rather than requiring that a uniform set of television channels be cleared nationwide.</a:t>
            </a:r>
          </a:p>
          <a:p>
            <a:pPr lvl="1"/>
            <a:r>
              <a:rPr lang="en-US" sz="1900" dirty="0" smtClean="0"/>
              <a:t>A structure to </a:t>
            </a:r>
            <a:r>
              <a:rPr lang="en-US" sz="1900" b="1" dirty="0" smtClean="0">
                <a:solidFill>
                  <a:srgbClr val="FF0000"/>
                </a:solidFill>
              </a:rPr>
              <a:t>keep the downlink spectrum band consistent nationwide </a:t>
            </a:r>
            <a:r>
              <a:rPr lang="en-US" sz="1900" dirty="0" smtClean="0"/>
              <a:t>while allowing </a:t>
            </a:r>
            <a:r>
              <a:rPr lang="en-US" sz="1900" b="1" dirty="0" smtClean="0">
                <a:solidFill>
                  <a:srgbClr val="FF0000"/>
                </a:solidFill>
              </a:rPr>
              <a:t>variations in the amount of uplink spectrum available in any geographic area</a:t>
            </a:r>
            <a:r>
              <a:rPr lang="en-US" sz="1900" dirty="0" smtClean="0"/>
              <a:t>.</a:t>
            </a:r>
          </a:p>
          <a:p>
            <a:pPr lvl="2"/>
            <a:r>
              <a:rPr lang="en-US" sz="1700" dirty="0" smtClean="0"/>
              <a:t>by keeping the downlink spectrum consistent nationwide, we can help ensure that wireless providers will be able to offer mobile devices that can operate across the country, which should minimize device cost and interoperability concerns, and allow for greater economies of scale.</a:t>
            </a:r>
          </a:p>
          <a:p>
            <a:pPr lvl="1"/>
            <a:r>
              <a:rPr lang="en-US" sz="1900" b="1" dirty="0" smtClean="0">
                <a:solidFill>
                  <a:srgbClr val="FF0000"/>
                </a:solidFill>
              </a:rPr>
              <a:t>Designating specific uplink and downlink blocks, pairing them </a:t>
            </a:r>
            <a:r>
              <a:rPr lang="en-US" sz="1900" dirty="0" smtClean="0"/>
              <a:t>where possible, to support expansion of cutting-edge wireless broadband technologies.</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Autofit/>
          </a:bodyPr>
          <a:lstStyle/>
          <a:p>
            <a:pPr>
              <a:lnSpc>
                <a:spcPts val="3200"/>
              </a:lnSpc>
            </a:pPr>
            <a:r>
              <a:rPr lang="en-US" sz="3200" b="1" i="1" dirty="0" smtClean="0">
                <a:solidFill>
                  <a:srgbClr val="00B0F0"/>
                </a:solidFill>
              </a:rPr>
              <a:t>FORWARD AUCTION—RECONFIGURING THE UHF BAND (2)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b="1" dirty="0" smtClean="0"/>
              <a:t>Goals of 600 MHz Band Plan </a:t>
            </a:r>
          </a:p>
          <a:p>
            <a:pPr lvl="1"/>
            <a:r>
              <a:rPr lang="en-US" sz="1800" b="1" dirty="0" smtClean="0">
                <a:solidFill>
                  <a:srgbClr val="FF0000"/>
                </a:solidFill>
              </a:rPr>
              <a:t>five key policy goals</a:t>
            </a:r>
            <a:r>
              <a:rPr lang="en-US" sz="1800" dirty="0" smtClean="0"/>
              <a:t>: utility, certainty, interchangeability, quantity, and interoperability</a:t>
            </a:r>
          </a:p>
          <a:p>
            <a:pPr lvl="1"/>
            <a:r>
              <a:rPr lang="en-US" sz="1800" dirty="0" smtClean="0"/>
              <a:t>using </a:t>
            </a:r>
            <a:r>
              <a:rPr lang="en-US" sz="1800" b="1" dirty="0" smtClean="0">
                <a:solidFill>
                  <a:srgbClr val="FF0000"/>
                </a:solidFill>
              </a:rPr>
              <a:t>5 megahertz “building blocks</a:t>
            </a:r>
            <a:r>
              <a:rPr lang="en-US" sz="1800" dirty="0" smtClean="0"/>
              <a:t>”</a:t>
            </a:r>
          </a:p>
          <a:p>
            <a:pPr lvl="1"/>
            <a:r>
              <a:rPr lang="en-US" sz="1800" b="1" dirty="0" smtClean="0">
                <a:solidFill>
                  <a:srgbClr val="FF0000"/>
                </a:solidFill>
              </a:rPr>
              <a:t>pairing these blocks </a:t>
            </a:r>
            <a:r>
              <a:rPr lang="en-US" sz="1800" dirty="0" smtClean="0"/>
              <a:t>wherever possible.</a:t>
            </a:r>
          </a:p>
          <a:p>
            <a:pPr lvl="1"/>
            <a:r>
              <a:rPr lang="en-US" sz="1800" dirty="0" smtClean="0"/>
              <a:t>technical solutions proposed to ensure that the spectrum blocks are as free from interference as possible.</a:t>
            </a:r>
          </a:p>
          <a:p>
            <a:pPr lvl="1"/>
            <a:r>
              <a:rPr lang="en-US" sz="1800" dirty="0" smtClean="0"/>
              <a:t>It was considered whether using technical solutions such as guard bands can make the spectrum blocks more closely interchangeable.</a:t>
            </a:r>
          </a:p>
          <a:p>
            <a:pPr lvl="1"/>
            <a:r>
              <a:rPr lang="en-US" sz="1800" b="1" dirty="0" smtClean="0">
                <a:solidFill>
                  <a:srgbClr val="FF0000"/>
                </a:solidFill>
              </a:rPr>
              <a:t>maximizing the amount of spectrum </a:t>
            </a:r>
            <a:r>
              <a:rPr lang="en-US" sz="1800" dirty="0" smtClean="0"/>
              <a:t>we can repurpose for both licensed and unlicensed wireless broadband services from the voluntarily relinquished broadcast television spectrum usage rights.</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Incentive Auction </a:t>
            </a:r>
            <a:br>
              <a:rPr lang="en-US" dirty="0" smtClean="0"/>
            </a:br>
            <a:r>
              <a:rPr lang="en-US" dirty="0" smtClean="0"/>
              <a:t>NPRM FCC 12-118</a:t>
            </a:r>
            <a:endParaRPr lang="en-US" dirty="0"/>
          </a:p>
        </p:txBody>
      </p:sp>
      <p:sp>
        <p:nvSpPr>
          <p:cNvPr id="3" name="Subtitle 2"/>
          <p:cNvSpPr>
            <a:spLocks noGrp="1"/>
          </p:cNvSpPr>
          <p:nvPr>
            <p:ph type="subTitle" idx="1"/>
          </p:nvPr>
        </p:nvSpPr>
        <p:spPr/>
        <p:txBody>
          <a:bodyPr/>
          <a:lstStyle/>
          <a:p>
            <a:r>
              <a:rPr lang="en-US" dirty="0" err="1" smtClean="0"/>
              <a:t>Sangsung</a:t>
            </a:r>
            <a:r>
              <a:rPr lang="en-US" dirty="0" smtClean="0"/>
              <a:t> </a:t>
            </a:r>
            <a:r>
              <a:rPr lang="en-US" dirty="0" err="1" smtClean="0"/>
              <a:t>Choi</a:t>
            </a:r>
            <a:r>
              <a:rPr lang="en-US" dirty="0" smtClean="0"/>
              <a:t> and </a:t>
            </a:r>
            <a:r>
              <a:rPr lang="en-US" dirty="0" err="1" smtClean="0"/>
              <a:t>Soo</a:t>
            </a:r>
            <a:r>
              <a:rPr lang="en-US" dirty="0" smtClean="0"/>
              <a:t>-Young Chang</a:t>
            </a:r>
          </a:p>
          <a:p>
            <a:r>
              <a:rPr lang="en-US" dirty="0" smtClean="0"/>
              <a:t>Nov. 2012</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Autofit/>
          </a:bodyPr>
          <a:lstStyle/>
          <a:p>
            <a:pPr>
              <a:lnSpc>
                <a:spcPts val="3200"/>
              </a:lnSpc>
            </a:pPr>
            <a:r>
              <a:rPr lang="en-US" sz="3200" b="1" i="1" dirty="0" smtClean="0">
                <a:solidFill>
                  <a:srgbClr val="00B0F0"/>
                </a:solidFill>
              </a:rPr>
              <a:t>FORWARD AUCTION—RECONFIGURING THE UHF BAND (3)</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b="1" dirty="0" smtClean="0"/>
              <a:t>Goals of 600 MHz Band Plan </a:t>
            </a:r>
            <a:r>
              <a:rPr lang="en-US" sz="2000" dirty="0" smtClean="0"/>
              <a:t>(continued) </a:t>
            </a:r>
          </a:p>
          <a:p>
            <a:pPr lvl="1"/>
            <a:r>
              <a:rPr lang="en-US" sz="1800" dirty="0" smtClean="0"/>
              <a:t>To allow for </a:t>
            </a:r>
            <a:r>
              <a:rPr lang="en-US" sz="1800" b="1" dirty="0" smtClean="0">
                <a:solidFill>
                  <a:srgbClr val="FF0000"/>
                </a:solidFill>
              </a:rPr>
              <a:t>wide band radio operations using common radio components and improvements </a:t>
            </a:r>
            <a:r>
              <a:rPr lang="en-US" sz="1800" dirty="0" smtClean="0"/>
              <a:t>to reduce interoperability concerns as technology evolves over time</a:t>
            </a:r>
          </a:p>
          <a:p>
            <a:pPr lvl="1"/>
            <a:r>
              <a:rPr lang="en-US" sz="1800" dirty="0" smtClean="0"/>
              <a:t>To accommodate </a:t>
            </a:r>
            <a:r>
              <a:rPr lang="en-US" sz="1800" b="1" dirty="0" smtClean="0">
                <a:solidFill>
                  <a:srgbClr val="FF0000"/>
                </a:solidFill>
              </a:rPr>
              <a:t>variations in the amount of uplink spectrum</a:t>
            </a:r>
            <a:r>
              <a:rPr lang="en-US" sz="1800" dirty="0" smtClean="0"/>
              <a:t>: vary the total amount of spectrum available by area </a:t>
            </a:r>
          </a:p>
          <a:p>
            <a:pPr lvl="1"/>
            <a:r>
              <a:rPr lang="en-US" sz="1800" dirty="0" smtClean="0"/>
              <a:t>To </a:t>
            </a:r>
            <a:r>
              <a:rPr lang="en-US" sz="1800" b="1" dirty="0" smtClean="0">
                <a:solidFill>
                  <a:srgbClr val="FF0000"/>
                </a:solidFill>
              </a:rPr>
              <a:t>increase the quantity of wireless spectrum for unlicensed use </a:t>
            </a:r>
            <a:r>
              <a:rPr lang="en-US" sz="1800" dirty="0" smtClean="0"/>
              <a:t>by allowing for unlicensed use in the proposed guard bands and in any excess spectrum that is too small to license on a 5 megahertz block basis, supplementing current unlicensed use in existing white spaces.</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600 MHz BAND PLAN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i="1" dirty="0" smtClean="0"/>
              <a:t>600 MHz Spectrum Band</a:t>
            </a:r>
            <a:endParaRPr lang="en-US" sz="2000" dirty="0" smtClean="0"/>
          </a:p>
          <a:p>
            <a:pPr lvl="1"/>
            <a:r>
              <a:rPr lang="en-US" sz="1700" dirty="0" smtClean="0"/>
              <a:t>The establishment of a 600 MHz band plan approach using 5 megahertz blocks</a:t>
            </a:r>
          </a:p>
          <a:p>
            <a:pPr lvl="1"/>
            <a:r>
              <a:rPr lang="en-US" sz="1700" dirty="0" smtClean="0"/>
              <a:t>the uplink band begins at channel 51 (698 MHz), and, depending on the amount of spectrum available from the spectrum usage rights that broadcasters voluntarily relinquish in the reverse auction, will expand downward toward channel 37.</a:t>
            </a:r>
          </a:p>
          <a:p>
            <a:pPr lvl="1"/>
            <a:r>
              <a:rPr lang="en-US" sz="1700" dirty="0" smtClean="0"/>
              <a:t>The downlink band would begin at channel 36 (608 MHz) and expand downward based on the amount of reclaimed spectrum.</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pic>
        <p:nvPicPr>
          <p:cNvPr id="1026" name="Picture 2"/>
          <p:cNvPicPr>
            <a:picLocks noChangeAspect="1" noChangeArrowheads="1"/>
          </p:cNvPicPr>
          <p:nvPr/>
        </p:nvPicPr>
        <p:blipFill>
          <a:blip r:embed="rId2" cstate="print"/>
          <a:srcRect/>
          <a:stretch>
            <a:fillRect/>
          </a:stretch>
        </p:blipFill>
        <p:spPr bwMode="auto">
          <a:xfrm>
            <a:off x="152400" y="3962400"/>
            <a:ext cx="8839200" cy="1733550"/>
          </a:xfrm>
          <a:prstGeom prst="rect">
            <a:avLst/>
          </a:prstGeom>
          <a:noFill/>
          <a:ln w="9525">
            <a:noFill/>
            <a:miter lim="800000"/>
            <a:headEnd/>
            <a:tailEnd/>
          </a:ln>
        </p:spPr>
      </p:pic>
      <p:sp>
        <p:nvSpPr>
          <p:cNvPr id="6" name="Rectangle 5"/>
          <p:cNvSpPr/>
          <p:nvPr/>
        </p:nvSpPr>
        <p:spPr>
          <a:xfrm>
            <a:off x="5867400" y="5867400"/>
            <a:ext cx="2913618" cy="369332"/>
          </a:xfrm>
          <a:prstGeom prst="rect">
            <a:avLst/>
          </a:prstGeom>
        </p:spPr>
        <p:txBody>
          <a:bodyPr wrap="none">
            <a:spAutoFit/>
          </a:bodyPr>
          <a:lstStyle/>
          <a:p>
            <a:r>
              <a:rPr lang="en-US" b="1" dirty="0" smtClean="0"/>
              <a:t>Figure 4. 600 MHz Band Plan</a:t>
            </a:r>
            <a:endParaRPr lang="en-US"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600 MHz BAND PLAN (2)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92500" lnSpcReduction="10000"/>
          </a:bodyPr>
          <a:lstStyle/>
          <a:p>
            <a:r>
              <a:rPr lang="en-US" sz="2000" b="1" dirty="0" smtClean="0"/>
              <a:t>Block size of 600 MHz Spectrum Band</a:t>
            </a:r>
          </a:p>
          <a:p>
            <a:pPr lvl="1"/>
            <a:r>
              <a:rPr lang="en-US" sz="1700" dirty="0" smtClean="0"/>
              <a:t>It is proposed to license the 600 MHz spectrum in </a:t>
            </a:r>
            <a:r>
              <a:rPr lang="en-US" sz="1700" b="1" dirty="0" smtClean="0">
                <a:solidFill>
                  <a:srgbClr val="FF0000"/>
                </a:solidFill>
              </a:rPr>
              <a:t>5 megahertz </a:t>
            </a:r>
            <a:r>
              <a:rPr lang="en-US" sz="1700" dirty="0" smtClean="0"/>
              <a:t>“building blocks.”</a:t>
            </a:r>
          </a:p>
          <a:p>
            <a:pPr lvl="1"/>
            <a:r>
              <a:rPr lang="en-US" sz="1700" dirty="0" smtClean="0"/>
              <a:t>comment sought on licensing the 600 MHz spectrum in </a:t>
            </a:r>
            <a:r>
              <a:rPr lang="en-US" sz="1700" b="1" dirty="0" smtClean="0">
                <a:solidFill>
                  <a:srgbClr val="FF0000"/>
                </a:solidFill>
              </a:rPr>
              <a:t>6 megahertz </a:t>
            </a:r>
            <a:r>
              <a:rPr lang="en-US" sz="1700" dirty="0" smtClean="0"/>
              <a:t>blocks.</a:t>
            </a:r>
          </a:p>
          <a:p>
            <a:pPr lvl="1"/>
            <a:r>
              <a:rPr lang="en-US" sz="1700" dirty="0" smtClean="0"/>
              <a:t>Larger blocks to be facilitated by </a:t>
            </a:r>
            <a:r>
              <a:rPr lang="en-US" sz="1700" b="1" dirty="0" smtClean="0">
                <a:solidFill>
                  <a:srgbClr val="FF0000"/>
                </a:solidFill>
              </a:rPr>
              <a:t>the aggregation of larger contiguous blocks </a:t>
            </a:r>
            <a:r>
              <a:rPr lang="en-US" sz="1700" dirty="0" smtClean="0"/>
              <a:t>composed of multiple 5 megahertz building blocks.</a:t>
            </a:r>
          </a:p>
          <a:p>
            <a:r>
              <a:rPr lang="en-US" sz="2000" b="1" dirty="0" smtClean="0"/>
              <a:t>Block Configuration</a:t>
            </a:r>
          </a:p>
          <a:p>
            <a:pPr lvl="1"/>
            <a:r>
              <a:rPr lang="en-US" sz="1700" dirty="0" smtClean="0"/>
              <a:t>to offer a </a:t>
            </a:r>
            <a:r>
              <a:rPr lang="en-US" sz="1700" b="1" dirty="0" smtClean="0">
                <a:solidFill>
                  <a:srgbClr val="FF0000"/>
                </a:solidFill>
              </a:rPr>
              <a:t>uniform amount of downlink spectrum</a:t>
            </a:r>
            <a:r>
              <a:rPr lang="en-US" sz="1700" dirty="0" smtClean="0"/>
              <a:t>.</a:t>
            </a:r>
          </a:p>
          <a:p>
            <a:pPr lvl="1"/>
            <a:r>
              <a:rPr lang="en-US" sz="1700" dirty="0" smtClean="0"/>
              <a:t>to offer </a:t>
            </a:r>
            <a:r>
              <a:rPr lang="en-US" sz="1700" b="1" dirty="0" smtClean="0">
                <a:solidFill>
                  <a:srgbClr val="FF0000"/>
                </a:solidFill>
              </a:rPr>
              <a:t>varying amounts of uplink spectrum in each service area</a:t>
            </a:r>
            <a:r>
              <a:rPr lang="en-US" sz="1700" dirty="0" smtClean="0"/>
              <a:t>, depending on the amount of spectrum available.</a:t>
            </a:r>
          </a:p>
          <a:p>
            <a:pPr lvl="1"/>
            <a:r>
              <a:rPr lang="en-US" sz="1700" dirty="0" smtClean="0"/>
              <a:t>to</a:t>
            </a:r>
            <a:r>
              <a:rPr lang="en-US" sz="1700" b="1" dirty="0" smtClean="0">
                <a:solidFill>
                  <a:srgbClr val="FF0000"/>
                </a:solidFill>
              </a:rPr>
              <a:t> pair spectrum for FDD operations </a:t>
            </a:r>
            <a:r>
              <a:rPr lang="en-US" sz="1700" dirty="0" smtClean="0"/>
              <a:t>when possible, but may yield varying amounts of unpaired downlink spectrum blocks in different areas.</a:t>
            </a:r>
          </a:p>
          <a:p>
            <a:pPr lvl="2"/>
            <a:r>
              <a:rPr lang="en-US" sz="1600" b="1" dirty="0" smtClean="0">
                <a:solidFill>
                  <a:srgbClr val="FF0000"/>
                </a:solidFill>
              </a:rPr>
              <a:t>Paired Blocks</a:t>
            </a:r>
            <a:r>
              <a:rPr lang="en-US" sz="1600" dirty="0" smtClean="0"/>
              <a:t>:</a:t>
            </a:r>
            <a:r>
              <a:rPr lang="en-US" sz="1600" i="1" dirty="0" smtClean="0"/>
              <a:t> </a:t>
            </a:r>
            <a:r>
              <a:rPr lang="en-US" sz="1600" dirty="0" smtClean="0"/>
              <a:t>Existing transmission procedures for mobile broadband FDD operations generally operated on paired spectrum bands.</a:t>
            </a:r>
          </a:p>
          <a:p>
            <a:pPr lvl="2"/>
            <a:r>
              <a:rPr lang="en-US" sz="1600" b="1" dirty="0" smtClean="0">
                <a:solidFill>
                  <a:srgbClr val="FF0000"/>
                </a:solidFill>
              </a:rPr>
              <a:t>Unpaired spectrum</a:t>
            </a:r>
            <a:r>
              <a:rPr lang="en-US" sz="1600" dirty="0" smtClean="0"/>
              <a:t>: to propose to offer unpaired downlink spectrum that can serve as supplemental downlink expansion for FDD operations where we have excess wireless spectrum that cannot be paired. Licensing the unpaired downlink spectrum in 5 megahertz increments is considered too.</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600 MHz BAND PLAN (3)</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b="1" dirty="0" smtClean="0"/>
              <a:t>Offering Different Amounts of Spectrum in Different Markets</a:t>
            </a:r>
          </a:p>
          <a:p>
            <a:pPr lvl="1"/>
            <a:r>
              <a:rPr lang="en-US" sz="1600" dirty="0" smtClean="0"/>
              <a:t>The alternative – requiring the same amount of broadcast spectrum to be cleared in all markets – would limit the total amount of spectrum usage rights that broadcasters can choose to relinquish and that wireless providers can use for wireless broadband services.</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pic>
        <p:nvPicPr>
          <p:cNvPr id="2050" name="Picture 2"/>
          <p:cNvPicPr>
            <a:picLocks noChangeAspect="1" noChangeArrowheads="1"/>
          </p:cNvPicPr>
          <p:nvPr/>
        </p:nvPicPr>
        <p:blipFill>
          <a:blip r:embed="rId2" cstate="print"/>
          <a:srcRect/>
          <a:stretch>
            <a:fillRect/>
          </a:stretch>
        </p:blipFill>
        <p:spPr bwMode="auto">
          <a:xfrm>
            <a:off x="0" y="2971800"/>
            <a:ext cx="9144000" cy="2895600"/>
          </a:xfrm>
          <a:prstGeom prst="rect">
            <a:avLst/>
          </a:prstGeom>
          <a:noFill/>
          <a:ln w="9525">
            <a:noFill/>
            <a:miter lim="800000"/>
            <a:headEnd/>
            <a:tailEnd/>
          </a:ln>
        </p:spPr>
      </p:pic>
      <p:sp>
        <p:nvSpPr>
          <p:cNvPr id="6" name="Rectangle 5"/>
          <p:cNvSpPr/>
          <p:nvPr/>
        </p:nvSpPr>
        <p:spPr>
          <a:xfrm>
            <a:off x="228600" y="5410200"/>
            <a:ext cx="3124200" cy="489878"/>
          </a:xfrm>
          <a:prstGeom prst="rect">
            <a:avLst/>
          </a:prstGeom>
        </p:spPr>
        <p:txBody>
          <a:bodyPr wrap="square">
            <a:spAutoFit/>
          </a:bodyPr>
          <a:lstStyle/>
          <a:p>
            <a:pPr>
              <a:lnSpc>
                <a:spcPts val="1500"/>
              </a:lnSpc>
            </a:pPr>
            <a:r>
              <a:rPr lang="en-US" b="1" dirty="0" smtClean="0"/>
              <a:t>Figure 5. Fixed downlink with uplink varying by market</a:t>
            </a:r>
            <a:endParaRPr lang="en-US"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600 MHz BAND PLAN (4)</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b="1" dirty="0" smtClean="0"/>
              <a:t>Band Plan “Families” with Consistent Nationwide Downlink Bandwidth</a:t>
            </a:r>
          </a:p>
          <a:p>
            <a:pPr lvl="1"/>
            <a:r>
              <a:rPr lang="en-US" sz="1600" dirty="0" smtClean="0"/>
              <a:t>A band plan “family” is a group of possible band plans with a consistent amount of nationwide downlink spectrum to allow for market-by-market differences in the quantity of uplink spectrum.</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pic>
        <p:nvPicPr>
          <p:cNvPr id="3074" name="Picture 2"/>
          <p:cNvPicPr>
            <a:picLocks noChangeAspect="1" noChangeArrowheads="1"/>
          </p:cNvPicPr>
          <p:nvPr/>
        </p:nvPicPr>
        <p:blipFill>
          <a:blip r:embed="rId2" cstate="print"/>
          <a:srcRect/>
          <a:stretch>
            <a:fillRect/>
          </a:stretch>
        </p:blipFill>
        <p:spPr bwMode="auto">
          <a:xfrm>
            <a:off x="0" y="2895600"/>
            <a:ext cx="9144000" cy="2705100"/>
          </a:xfrm>
          <a:prstGeom prst="rect">
            <a:avLst/>
          </a:prstGeom>
          <a:noFill/>
          <a:ln w="9525">
            <a:noFill/>
            <a:miter lim="800000"/>
            <a:headEnd/>
            <a:tailEnd/>
          </a:ln>
        </p:spPr>
      </p:pic>
      <p:sp>
        <p:nvSpPr>
          <p:cNvPr id="8" name="Rectangle 7"/>
          <p:cNvSpPr/>
          <p:nvPr/>
        </p:nvSpPr>
        <p:spPr>
          <a:xfrm>
            <a:off x="5486400" y="5715000"/>
            <a:ext cx="3657600" cy="512320"/>
          </a:xfrm>
          <a:prstGeom prst="rect">
            <a:avLst/>
          </a:prstGeom>
        </p:spPr>
        <p:txBody>
          <a:bodyPr wrap="square">
            <a:spAutoFit/>
          </a:bodyPr>
          <a:lstStyle/>
          <a:p>
            <a:pPr>
              <a:lnSpc>
                <a:spcPts val="1600"/>
              </a:lnSpc>
            </a:pPr>
            <a:r>
              <a:rPr lang="en-US" b="1" dirty="0" smtClean="0"/>
              <a:t>Figure 6. Example family for minimum clearing of 7 channels</a:t>
            </a:r>
            <a:endParaRPr lang="en-US"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600 MHz BAND PLAN (5)</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b="1" dirty="0" smtClean="0"/>
              <a:t>“Extended Families” Using Multiple Downlink Band Plans</a:t>
            </a:r>
          </a:p>
          <a:p>
            <a:pPr lvl="1"/>
            <a:r>
              <a:rPr lang="en-US" sz="1600" dirty="0" smtClean="0"/>
              <a:t>If broadcasters voluntarily relinquish spectrum usage rights in </a:t>
            </a:r>
            <a:r>
              <a:rPr lang="en-US" sz="1600" b="1" dirty="0" smtClean="0">
                <a:solidFill>
                  <a:srgbClr val="FF0000"/>
                </a:solidFill>
              </a:rPr>
              <a:t>more spectrum than can be supported in one pass band due to current technical limitations</a:t>
            </a:r>
            <a:r>
              <a:rPr lang="en-US" sz="1600" dirty="0" smtClean="0"/>
              <a:t>, we may need to support two downlink band plans from the outset.</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pic>
        <p:nvPicPr>
          <p:cNvPr id="4098" name="Picture 2"/>
          <p:cNvPicPr>
            <a:picLocks noChangeAspect="1" noChangeArrowheads="1"/>
          </p:cNvPicPr>
          <p:nvPr/>
        </p:nvPicPr>
        <p:blipFill>
          <a:blip r:embed="rId2" cstate="print"/>
          <a:srcRect/>
          <a:stretch>
            <a:fillRect/>
          </a:stretch>
        </p:blipFill>
        <p:spPr bwMode="auto">
          <a:xfrm>
            <a:off x="0" y="2895600"/>
            <a:ext cx="9144000" cy="2469443"/>
          </a:xfrm>
          <a:prstGeom prst="rect">
            <a:avLst/>
          </a:prstGeom>
          <a:noFill/>
          <a:ln w="9525">
            <a:noFill/>
            <a:miter lim="800000"/>
            <a:headEnd/>
            <a:tailEnd/>
          </a:ln>
        </p:spPr>
      </p:pic>
      <p:sp>
        <p:nvSpPr>
          <p:cNvPr id="9" name="Rectangle 8"/>
          <p:cNvSpPr/>
          <p:nvPr/>
        </p:nvSpPr>
        <p:spPr>
          <a:xfrm>
            <a:off x="1752600" y="5562600"/>
            <a:ext cx="6400800" cy="307135"/>
          </a:xfrm>
          <a:prstGeom prst="rect">
            <a:avLst/>
          </a:prstGeom>
        </p:spPr>
        <p:txBody>
          <a:bodyPr wrap="square">
            <a:spAutoFit/>
          </a:bodyPr>
          <a:lstStyle/>
          <a:p>
            <a:pPr algn="ctr">
              <a:lnSpc>
                <a:spcPts val="1600"/>
              </a:lnSpc>
            </a:pPr>
            <a:r>
              <a:rPr lang="en-US" b="1" dirty="0" smtClean="0"/>
              <a:t>Figure 7. Example of family requiring two filters</a:t>
            </a:r>
            <a:endParaRPr lang="en-US"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600 MHz BAND PLAN (6)</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b="1" dirty="0" smtClean="0"/>
              <a:t>“Extended Families” Using Multiple Downlink Band Plans</a:t>
            </a:r>
          </a:p>
          <a:p>
            <a:pPr lvl="1"/>
            <a:r>
              <a:rPr lang="en-US" sz="1600" dirty="0" smtClean="0"/>
              <a:t>Mobile devices would need two filters rather than one filter to support service in the entire band</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pic>
        <p:nvPicPr>
          <p:cNvPr id="5122" name="Picture 2"/>
          <p:cNvPicPr>
            <a:picLocks noChangeAspect="1" noChangeArrowheads="1"/>
          </p:cNvPicPr>
          <p:nvPr/>
        </p:nvPicPr>
        <p:blipFill>
          <a:blip r:embed="rId2" cstate="print"/>
          <a:srcRect/>
          <a:stretch>
            <a:fillRect/>
          </a:stretch>
        </p:blipFill>
        <p:spPr bwMode="auto">
          <a:xfrm>
            <a:off x="93873" y="2590800"/>
            <a:ext cx="9050128" cy="3048000"/>
          </a:xfrm>
          <a:prstGeom prst="rect">
            <a:avLst/>
          </a:prstGeom>
          <a:noFill/>
          <a:ln w="9525">
            <a:noFill/>
            <a:miter lim="800000"/>
            <a:headEnd/>
            <a:tailEnd/>
          </a:ln>
        </p:spPr>
      </p:pic>
      <p:sp>
        <p:nvSpPr>
          <p:cNvPr id="8" name="Rectangle 7"/>
          <p:cNvSpPr/>
          <p:nvPr/>
        </p:nvSpPr>
        <p:spPr>
          <a:xfrm>
            <a:off x="5410200" y="5638800"/>
            <a:ext cx="3733800" cy="502702"/>
          </a:xfrm>
          <a:prstGeom prst="rect">
            <a:avLst/>
          </a:prstGeom>
        </p:spPr>
        <p:txBody>
          <a:bodyPr wrap="square">
            <a:spAutoFit/>
          </a:bodyPr>
          <a:lstStyle/>
          <a:p>
            <a:pPr>
              <a:lnSpc>
                <a:spcPts val="1600"/>
              </a:lnSpc>
            </a:pPr>
            <a:r>
              <a:rPr lang="en-US" b="1" dirty="0" smtClean="0"/>
              <a:t>Figure 8. Two related plans based on aligning filters, an “extended family”</a:t>
            </a:r>
            <a:endParaRPr lang="en-US"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600 MHz BAND PLAN (7)</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b="1" dirty="0" smtClean="0"/>
              <a:t>“Extended Families” Using Multiple Downlink Band Plans</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
        <p:nvSpPr>
          <p:cNvPr id="8" name="Rectangle 7"/>
          <p:cNvSpPr/>
          <p:nvPr/>
        </p:nvSpPr>
        <p:spPr>
          <a:xfrm>
            <a:off x="5410200" y="5791200"/>
            <a:ext cx="3733800" cy="512320"/>
          </a:xfrm>
          <a:prstGeom prst="rect">
            <a:avLst/>
          </a:prstGeom>
        </p:spPr>
        <p:txBody>
          <a:bodyPr wrap="square">
            <a:spAutoFit/>
          </a:bodyPr>
          <a:lstStyle/>
          <a:p>
            <a:pPr>
              <a:lnSpc>
                <a:spcPts val="1600"/>
              </a:lnSpc>
            </a:pPr>
            <a:r>
              <a:rPr lang="en-US" b="1" dirty="0" smtClean="0"/>
              <a:t>Figure 9. Example of an extended family combining two families</a:t>
            </a:r>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228599" y="1905000"/>
            <a:ext cx="8763001" cy="3810000"/>
          </a:xfrm>
          <a:prstGeom prst="rect">
            <a:avLst/>
          </a:prstGeom>
          <a:noFill/>
          <a:ln w="9525">
            <a:noFill/>
            <a:miter lim="800000"/>
            <a:headEnd/>
            <a:tailEnd/>
          </a:ln>
        </p:spPr>
      </p:pic>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GEOGRAPHIC AREA LICENSING</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dirty="0" smtClean="0"/>
              <a:t>It is proposed to </a:t>
            </a:r>
            <a:r>
              <a:rPr lang="en-US" sz="2000" b="1" dirty="0" smtClean="0">
                <a:solidFill>
                  <a:srgbClr val="FF0000"/>
                </a:solidFill>
              </a:rPr>
              <a:t>license the 600 MHz band using a geographic area licensing approach</a:t>
            </a:r>
            <a:r>
              <a:rPr lang="en-US" sz="2000" dirty="0" smtClean="0"/>
              <a:t>.</a:t>
            </a:r>
            <a:endParaRPr lang="en-US" sz="2000" b="1" dirty="0" smtClean="0"/>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TECHNICAL CONSIDERATIONS, GUARD BANDS</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1800" dirty="0" smtClean="0"/>
              <a:t>In order to minimize interference between dissimilar adjacent operations, it is proposed to create </a:t>
            </a:r>
            <a:r>
              <a:rPr lang="en-US" sz="1800" b="1" dirty="0" smtClean="0">
                <a:solidFill>
                  <a:srgbClr val="FF0000"/>
                </a:solidFill>
              </a:rPr>
              <a:t>guard bands in which there are no high powered operations</a:t>
            </a:r>
            <a:r>
              <a:rPr lang="en-US" sz="1800" dirty="0" smtClean="0"/>
              <a:t>. </a:t>
            </a:r>
          </a:p>
          <a:p>
            <a:r>
              <a:rPr lang="en-US" sz="1800" dirty="0" smtClean="0"/>
              <a:t>These guard bands may be used for </a:t>
            </a:r>
            <a:r>
              <a:rPr lang="en-US" sz="1800" b="1" dirty="0" smtClean="0">
                <a:solidFill>
                  <a:srgbClr val="FF0000"/>
                </a:solidFill>
              </a:rPr>
              <a:t>low-powered unlicensed operations that are secondary and cannot cause interference</a:t>
            </a:r>
            <a:r>
              <a:rPr lang="en-US" sz="1800" dirty="0" smtClean="0"/>
              <a:t>.</a:t>
            </a:r>
          </a:p>
          <a:p>
            <a:r>
              <a:rPr lang="en-US" sz="1800" dirty="0" smtClean="0"/>
              <a:t>A </a:t>
            </a:r>
            <a:r>
              <a:rPr lang="en-US" sz="1800" b="1" dirty="0" smtClean="0">
                <a:solidFill>
                  <a:srgbClr val="FF0000"/>
                </a:solidFill>
              </a:rPr>
              <a:t>six megahertz guard band </a:t>
            </a:r>
            <a:r>
              <a:rPr lang="en-US" sz="1800" dirty="0" smtClean="0"/>
              <a:t>is proposed to protect television operations and 600 MHz uplink and downlink operations. Additionally, it is proposed to </a:t>
            </a:r>
            <a:r>
              <a:rPr lang="en-US" sz="1800" b="1" dirty="0" smtClean="0">
                <a:solidFill>
                  <a:srgbClr val="FF0000"/>
                </a:solidFill>
              </a:rPr>
              <a:t>add “remainder” spectrum to the guard bands </a:t>
            </a:r>
            <a:r>
              <a:rPr lang="en-US" sz="1800" dirty="0" smtClean="0"/>
              <a:t>to further mitigate any potential interference concerns.</a:t>
            </a:r>
            <a:endParaRPr lang="en-US" sz="1800" b="1" dirty="0" smtClean="0"/>
          </a:p>
        </p:txBody>
      </p:sp>
      <p:sp>
        <p:nvSpPr>
          <p:cNvPr id="7" name="TextBox 6"/>
          <p:cNvSpPr txBox="1"/>
          <p:nvPr/>
        </p:nvSpPr>
        <p:spPr>
          <a:xfrm>
            <a:off x="685800" y="6096000"/>
            <a:ext cx="4002506" cy="276999"/>
          </a:xfrm>
          <a:prstGeom prst="rect">
            <a:avLst/>
          </a:prstGeom>
          <a:noFill/>
        </p:spPr>
        <p:txBody>
          <a:bodyPr wrap="none" rtlCol="0">
            <a:spAutoFit/>
          </a:bodyPr>
          <a:lstStyle/>
          <a:p>
            <a:r>
              <a:rPr lang="en-US" sz="1200" dirty="0" smtClean="0"/>
              <a:t>* FCC 12-118, Notice of Proposed Rulemaking, Sep. 28, 2012 </a:t>
            </a:r>
            <a:endParaRPr lang="en-US" sz="1200" dirty="0"/>
          </a:p>
        </p:txBody>
      </p:sp>
      <p:pic>
        <p:nvPicPr>
          <p:cNvPr id="7170" name="Picture 2"/>
          <p:cNvPicPr>
            <a:picLocks noChangeAspect="1" noChangeArrowheads="1"/>
          </p:cNvPicPr>
          <p:nvPr/>
        </p:nvPicPr>
        <p:blipFill>
          <a:blip r:embed="rId2" cstate="print"/>
          <a:srcRect/>
          <a:stretch>
            <a:fillRect/>
          </a:stretch>
        </p:blipFill>
        <p:spPr bwMode="auto">
          <a:xfrm>
            <a:off x="609600" y="4038600"/>
            <a:ext cx="7924800" cy="1472966"/>
          </a:xfrm>
          <a:prstGeom prst="rect">
            <a:avLst/>
          </a:prstGeom>
          <a:noFill/>
          <a:ln w="9525">
            <a:noFill/>
            <a:miter lim="800000"/>
            <a:headEnd/>
            <a:tailEnd/>
          </a:ln>
        </p:spPr>
      </p:pic>
      <p:sp>
        <p:nvSpPr>
          <p:cNvPr id="6" name="Rectangle 5"/>
          <p:cNvSpPr/>
          <p:nvPr/>
        </p:nvSpPr>
        <p:spPr>
          <a:xfrm>
            <a:off x="914400" y="5638800"/>
            <a:ext cx="7315200" cy="369332"/>
          </a:xfrm>
          <a:prstGeom prst="rect">
            <a:avLst/>
          </a:prstGeom>
        </p:spPr>
        <p:txBody>
          <a:bodyPr wrap="square">
            <a:spAutoFit/>
          </a:bodyPr>
          <a:lstStyle/>
          <a:p>
            <a:pPr algn="ctr"/>
            <a:r>
              <a:rPr lang="en-US" b="1" dirty="0" smtClean="0"/>
              <a:t>Figure 10. Guard band locations in the proposed band plan</a:t>
            </a:r>
            <a:endParaRPr lang="en-US"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TWO AREAS FOR COMMENTS SOUGHT</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dirty="0" smtClean="0"/>
              <a:t>Two specific issues raised in </a:t>
            </a:r>
            <a:r>
              <a:rPr lang="en-US" sz="2000" i="1" dirty="0" smtClean="0"/>
              <a:t>2010 wireless microphones further notice, 25 FCC </a:t>
            </a:r>
            <a:r>
              <a:rPr lang="en-US" sz="2000" i="1" dirty="0" err="1" smtClean="0"/>
              <a:t>rcd</a:t>
            </a:r>
            <a:r>
              <a:rPr lang="en-US" sz="2000" i="1" dirty="0" smtClean="0"/>
              <a:t> 643 (2010) </a:t>
            </a:r>
          </a:p>
          <a:p>
            <a:pPr marL="800100" lvl="1" indent="-342900">
              <a:buAutoNum type="arabicParenBoth"/>
            </a:pPr>
            <a:r>
              <a:rPr lang="en-US" sz="1600" dirty="0" smtClean="0"/>
              <a:t>for a limited </a:t>
            </a:r>
            <a:r>
              <a:rPr lang="en-US" sz="1600" b="1" dirty="0" smtClean="0">
                <a:solidFill>
                  <a:srgbClr val="FF0000"/>
                </a:solidFill>
              </a:rPr>
              <a:t>expansion of license eligibility </a:t>
            </a:r>
            <a:r>
              <a:rPr lang="en-US" sz="1600" dirty="0" smtClean="0"/>
              <a:t>that would permit some wireless microphone and other low power auxiliary station users, </a:t>
            </a:r>
          </a:p>
          <a:p>
            <a:pPr marL="1200150" lvl="2" indent="-342900"/>
            <a:r>
              <a:rPr lang="en-US" sz="1600" dirty="0" smtClean="0"/>
              <a:t>which currently operate in the TV broadcast spectrum on an unlicensed basis, </a:t>
            </a:r>
          </a:p>
          <a:p>
            <a:pPr marL="1200150" lvl="2" indent="-342900"/>
            <a:r>
              <a:rPr lang="en-US" sz="1600" dirty="0" smtClean="0"/>
              <a:t>to operate on a licensed basis under the Part 74 rules applicable to low power auxiliary stations (LPAS)</a:t>
            </a:r>
          </a:p>
          <a:p>
            <a:pPr marL="806450" lvl="1" indent="-349250">
              <a:buNone/>
            </a:pPr>
            <a:r>
              <a:rPr lang="en-US" sz="1600" dirty="0" smtClean="0"/>
              <a:t>(2)	what steps to promote </a:t>
            </a:r>
            <a:r>
              <a:rPr lang="en-US" sz="1600" b="1" dirty="0" smtClean="0">
                <a:solidFill>
                  <a:srgbClr val="FF0000"/>
                </a:solidFill>
              </a:rPr>
              <a:t>more efficient use of this spectrum by wireless microphones</a:t>
            </a:r>
          </a:p>
          <a:p>
            <a:r>
              <a:rPr lang="en-US" sz="2000" dirty="0" smtClean="0"/>
              <a:t>Considerations to be taken into to seek comments in these two areas</a:t>
            </a:r>
          </a:p>
          <a:p>
            <a:pPr lvl="1"/>
            <a:r>
              <a:rPr lang="en-US" sz="1600" dirty="0" smtClean="0"/>
              <a:t>recent industry developments, including advances in wireless microphone technologies, </a:t>
            </a:r>
          </a:p>
          <a:p>
            <a:pPr lvl="1"/>
            <a:r>
              <a:rPr lang="en-US" sz="1600" dirty="0" smtClean="0"/>
              <a:t>related Commission proceedings that affect use of wireless microphones, including </a:t>
            </a:r>
          </a:p>
          <a:p>
            <a:pPr lvl="2"/>
            <a:r>
              <a:rPr lang="en-US" sz="1600" dirty="0" smtClean="0"/>
              <a:t>the </a:t>
            </a:r>
            <a:r>
              <a:rPr lang="en-US" sz="1600" b="1" dirty="0" smtClean="0">
                <a:solidFill>
                  <a:srgbClr val="FF0000"/>
                </a:solidFill>
              </a:rPr>
              <a:t>TV White Spaces proceeding </a:t>
            </a:r>
            <a:r>
              <a:rPr lang="en-US" sz="1600" dirty="0" smtClean="0"/>
              <a:t>and </a:t>
            </a:r>
          </a:p>
          <a:p>
            <a:pPr lvl="2"/>
            <a:r>
              <a:rPr lang="en-US" sz="1600" dirty="0" smtClean="0"/>
              <a:t>the </a:t>
            </a:r>
            <a:r>
              <a:rPr lang="en-US" sz="1600" b="1" dirty="0" smtClean="0">
                <a:solidFill>
                  <a:srgbClr val="FF0000"/>
                </a:solidFill>
              </a:rPr>
              <a:t>Incentive Auctions </a:t>
            </a:r>
            <a:r>
              <a:rPr lang="en-US" sz="1600" dirty="0" smtClean="0"/>
              <a:t>proceeding proposing auction of spectrum currently allocated to television broadcasting</a:t>
            </a:r>
          </a:p>
          <a:p>
            <a:pPr lvl="1"/>
            <a:endParaRPr lang="en-US" sz="1600" dirty="0" smtClean="0"/>
          </a:p>
        </p:txBody>
      </p:sp>
      <p:sp>
        <p:nvSpPr>
          <p:cNvPr id="7" name="TextBox 6"/>
          <p:cNvSpPr txBox="1"/>
          <p:nvPr/>
        </p:nvSpPr>
        <p:spPr>
          <a:xfrm>
            <a:off x="685800" y="6096000"/>
            <a:ext cx="3216458" cy="307777"/>
          </a:xfrm>
          <a:prstGeom prst="rect">
            <a:avLst/>
          </a:prstGeom>
          <a:noFill/>
        </p:spPr>
        <p:txBody>
          <a:bodyPr wrap="none" rtlCol="0">
            <a:spAutoFit/>
          </a:bodyPr>
          <a:lstStyle/>
          <a:p>
            <a:r>
              <a:rPr lang="en-US" sz="1400" dirty="0" smtClean="0"/>
              <a:t>* DA 12-1570, Released:  October 5, 2012</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Autofit/>
          </a:bodyPr>
          <a:lstStyle/>
          <a:p>
            <a:pPr>
              <a:lnSpc>
                <a:spcPts val="3200"/>
              </a:lnSpc>
            </a:pPr>
            <a:r>
              <a:rPr lang="en-US" sz="3200" b="1" i="1" dirty="0" smtClean="0">
                <a:solidFill>
                  <a:srgbClr val="00B0F0"/>
                </a:solidFill>
              </a:rPr>
              <a:t>TECHNICAL CONSIDERATIONS, REMAINDER SPECTRUM FOR UNLICENSED USE</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1800" dirty="0" smtClean="0"/>
              <a:t>There could be between 6 and 10 megahertz of spectrum for a guard band, which means between 0 and 4 megahertz of spectrum for remainder spectrum. </a:t>
            </a:r>
            <a:endParaRPr lang="en-US" sz="1800" b="1" dirty="0" smtClean="0"/>
          </a:p>
        </p:txBody>
      </p:sp>
      <p:sp>
        <p:nvSpPr>
          <p:cNvPr id="7" name="TextBox 6"/>
          <p:cNvSpPr txBox="1"/>
          <p:nvPr/>
        </p:nvSpPr>
        <p:spPr>
          <a:xfrm>
            <a:off x="685800" y="6096000"/>
            <a:ext cx="4002506" cy="276999"/>
          </a:xfrm>
          <a:prstGeom prst="rect">
            <a:avLst/>
          </a:prstGeom>
          <a:noFill/>
        </p:spPr>
        <p:txBody>
          <a:bodyPr wrap="none" rtlCol="0">
            <a:spAutoFit/>
          </a:bodyPr>
          <a:lstStyle/>
          <a:p>
            <a:r>
              <a:rPr lang="en-US" sz="1200" dirty="0" smtClean="0"/>
              <a:t>* FCC 12-118, Notice of Proposed Rulemaking, Sep. 28, 2012 </a:t>
            </a:r>
            <a:endParaRPr lang="en-US" sz="12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TECHNICAL CONSIDERATIONS, DUPLEX GAP</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dirty="0" smtClean="0"/>
              <a:t>Required </a:t>
            </a:r>
            <a:r>
              <a:rPr lang="en-US" sz="2000" b="1" dirty="0" smtClean="0">
                <a:solidFill>
                  <a:srgbClr val="FF0000"/>
                </a:solidFill>
              </a:rPr>
              <a:t>separation between the uplink and downlink bands</a:t>
            </a:r>
          </a:p>
          <a:p>
            <a:pPr lvl="1"/>
            <a:r>
              <a:rPr lang="en-US" sz="1800" dirty="0" smtClean="0"/>
              <a:t>The duplex spacing is 90 megahertz, but a specific size for the duplex gap is not proposed.</a:t>
            </a:r>
            <a:endParaRPr lang="en-US" sz="1800" b="1" dirty="0" smtClean="0"/>
          </a:p>
        </p:txBody>
      </p:sp>
      <p:sp>
        <p:nvSpPr>
          <p:cNvPr id="7" name="TextBox 6"/>
          <p:cNvSpPr txBox="1"/>
          <p:nvPr/>
        </p:nvSpPr>
        <p:spPr>
          <a:xfrm>
            <a:off x="685800" y="6096000"/>
            <a:ext cx="4002506" cy="276999"/>
          </a:xfrm>
          <a:prstGeom prst="rect">
            <a:avLst/>
          </a:prstGeom>
          <a:noFill/>
        </p:spPr>
        <p:txBody>
          <a:bodyPr wrap="none" rtlCol="0">
            <a:spAutoFit/>
          </a:bodyPr>
          <a:lstStyle/>
          <a:p>
            <a:r>
              <a:rPr lang="en-US" sz="1200" dirty="0" smtClean="0"/>
              <a:t>* FCC 12-118, Notice of Proposed Rulemaking, Sep. 28, 2012 </a:t>
            </a:r>
            <a:endParaRPr lang="en-US" sz="1200" dirty="0"/>
          </a:p>
        </p:txBody>
      </p:sp>
      <p:sp>
        <p:nvSpPr>
          <p:cNvPr id="6" name="Rectangle 5"/>
          <p:cNvSpPr/>
          <p:nvPr/>
        </p:nvSpPr>
        <p:spPr>
          <a:xfrm>
            <a:off x="914400" y="5638800"/>
            <a:ext cx="7315200" cy="369332"/>
          </a:xfrm>
          <a:prstGeom prst="rect">
            <a:avLst/>
          </a:prstGeom>
        </p:spPr>
        <p:txBody>
          <a:bodyPr wrap="square">
            <a:spAutoFit/>
          </a:bodyPr>
          <a:lstStyle/>
          <a:p>
            <a:pPr algn="ctr"/>
            <a:r>
              <a:rPr lang="en-US" b="1" dirty="0" smtClean="0"/>
              <a:t>Figure 11. Illustration of </a:t>
            </a:r>
            <a:r>
              <a:rPr lang="en-US" b="1" dirty="0" err="1" smtClean="0"/>
              <a:t>duplexing</a:t>
            </a:r>
            <a:r>
              <a:rPr lang="en-US" b="1" dirty="0" smtClean="0"/>
              <a:t> terminology</a:t>
            </a:r>
            <a:endParaRPr lang="en-US" dirty="0"/>
          </a:p>
        </p:txBody>
      </p:sp>
      <p:pic>
        <p:nvPicPr>
          <p:cNvPr id="8194" name="Picture 2"/>
          <p:cNvPicPr>
            <a:picLocks noChangeAspect="1" noChangeArrowheads="1"/>
          </p:cNvPicPr>
          <p:nvPr/>
        </p:nvPicPr>
        <p:blipFill>
          <a:blip r:embed="rId2" cstate="print"/>
          <a:srcRect/>
          <a:stretch>
            <a:fillRect/>
          </a:stretch>
        </p:blipFill>
        <p:spPr bwMode="auto">
          <a:xfrm>
            <a:off x="352425" y="2743200"/>
            <a:ext cx="8410575" cy="2647950"/>
          </a:xfrm>
          <a:prstGeom prst="rect">
            <a:avLst/>
          </a:prstGeom>
          <a:noFill/>
          <a:ln w="9525">
            <a:noFill/>
            <a:miter lim="800000"/>
            <a:headEnd/>
            <a:tailEnd/>
          </a:ln>
        </p:spPr>
      </p:pic>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ALTERNATIVE BAND PLAN APPROACHES (1)</a:t>
            </a:r>
            <a:endParaRPr lang="en-US" sz="3200" b="1" i="1" dirty="0">
              <a:solidFill>
                <a:srgbClr val="00B0F0"/>
              </a:solidFill>
              <a:cs typeface="Times New Roman" pitchFamily="18" charset="0"/>
            </a:endParaRPr>
          </a:p>
        </p:txBody>
      </p:sp>
      <p:sp>
        <p:nvSpPr>
          <p:cNvPr id="7" name="TextBox 6"/>
          <p:cNvSpPr txBox="1"/>
          <p:nvPr/>
        </p:nvSpPr>
        <p:spPr>
          <a:xfrm>
            <a:off x="685800" y="6096000"/>
            <a:ext cx="4002506" cy="276999"/>
          </a:xfrm>
          <a:prstGeom prst="rect">
            <a:avLst/>
          </a:prstGeom>
          <a:noFill/>
        </p:spPr>
        <p:txBody>
          <a:bodyPr wrap="none" rtlCol="0">
            <a:spAutoFit/>
          </a:bodyPr>
          <a:lstStyle/>
          <a:p>
            <a:r>
              <a:rPr lang="en-US" sz="1200" dirty="0" smtClean="0"/>
              <a:t>* FCC 12-118, Notice of Proposed Rulemaking, Sep. 28, 2012 </a:t>
            </a:r>
            <a:endParaRPr lang="en-US" sz="1200" dirty="0"/>
          </a:p>
        </p:txBody>
      </p:sp>
      <p:pic>
        <p:nvPicPr>
          <p:cNvPr id="9218" name="Picture 2"/>
          <p:cNvPicPr>
            <a:picLocks noChangeAspect="1" noChangeArrowheads="1"/>
          </p:cNvPicPr>
          <p:nvPr/>
        </p:nvPicPr>
        <p:blipFill>
          <a:blip r:embed="rId2" cstate="print"/>
          <a:srcRect/>
          <a:stretch>
            <a:fillRect/>
          </a:stretch>
        </p:blipFill>
        <p:spPr bwMode="auto">
          <a:xfrm>
            <a:off x="1" y="1524000"/>
            <a:ext cx="9144000" cy="1676243"/>
          </a:xfrm>
          <a:prstGeom prst="rect">
            <a:avLst/>
          </a:prstGeom>
          <a:noFill/>
          <a:ln w="9525">
            <a:noFill/>
            <a:miter lim="800000"/>
            <a:headEnd/>
            <a:tailEnd/>
          </a:ln>
        </p:spPr>
      </p:pic>
      <p:sp>
        <p:nvSpPr>
          <p:cNvPr id="6" name="Rectangle 5"/>
          <p:cNvSpPr/>
          <p:nvPr/>
        </p:nvSpPr>
        <p:spPr>
          <a:xfrm>
            <a:off x="1828800" y="3221593"/>
            <a:ext cx="5486400" cy="369332"/>
          </a:xfrm>
          <a:prstGeom prst="rect">
            <a:avLst/>
          </a:prstGeom>
        </p:spPr>
        <p:txBody>
          <a:bodyPr wrap="square">
            <a:spAutoFit/>
          </a:bodyPr>
          <a:lstStyle/>
          <a:p>
            <a:pPr algn="ctr"/>
            <a:r>
              <a:rPr lang="en-US" b="1" dirty="0" smtClean="0"/>
              <a:t>Figure 12. Alternative Approach, Down from 51</a:t>
            </a:r>
            <a:endParaRPr lang="en-US" dirty="0"/>
          </a:p>
        </p:txBody>
      </p:sp>
      <p:pic>
        <p:nvPicPr>
          <p:cNvPr id="9219" name="Picture 3"/>
          <p:cNvPicPr>
            <a:picLocks noChangeAspect="1" noChangeArrowheads="1"/>
          </p:cNvPicPr>
          <p:nvPr/>
        </p:nvPicPr>
        <p:blipFill>
          <a:blip r:embed="rId3" cstate="print"/>
          <a:srcRect/>
          <a:stretch>
            <a:fillRect/>
          </a:stretch>
        </p:blipFill>
        <p:spPr bwMode="auto">
          <a:xfrm>
            <a:off x="0" y="3648546"/>
            <a:ext cx="9144000" cy="1599260"/>
          </a:xfrm>
          <a:prstGeom prst="rect">
            <a:avLst/>
          </a:prstGeom>
          <a:noFill/>
          <a:ln w="9525">
            <a:noFill/>
            <a:miter lim="800000"/>
            <a:headEnd/>
            <a:tailEnd/>
          </a:ln>
        </p:spPr>
      </p:pic>
      <p:sp>
        <p:nvSpPr>
          <p:cNvPr id="8" name="Rectangle 7"/>
          <p:cNvSpPr/>
          <p:nvPr/>
        </p:nvSpPr>
        <p:spPr>
          <a:xfrm>
            <a:off x="914400" y="5421868"/>
            <a:ext cx="7315200" cy="369332"/>
          </a:xfrm>
          <a:prstGeom prst="rect">
            <a:avLst/>
          </a:prstGeom>
        </p:spPr>
        <p:txBody>
          <a:bodyPr wrap="square">
            <a:spAutoFit/>
          </a:bodyPr>
          <a:lstStyle/>
          <a:p>
            <a:pPr algn="ctr"/>
            <a:r>
              <a:rPr lang="en-US" b="1" dirty="0" smtClean="0"/>
              <a:t>Figure 13. Impact of Fixed 37 on Down from 51 Alternative Approach</a:t>
            </a:r>
            <a:endParaRPr lang="en-US"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ALTERNATIVE BAND PLAN APPROACHES (2)</a:t>
            </a:r>
            <a:endParaRPr lang="en-US" sz="3200" b="1" i="1" dirty="0">
              <a:solidFill>
                <a:srgbClr val="00B0F0"/>
              </a:solidFill>
              <a:cs typeface="Times New Roman" pitchFamily="18" charset="0"/>
            </a:endParaRPr>
          </a:p>
        </p:txBody>
      </p:sp>
      <p:sp>
        <p:nvSpPr>
          <p:cNvPr id="7" name="TextBox 6"/>
          <p:cNvSpPr txBox="1"/>
          <p:nvPr/>
        </p:nvSpPr>
        <p:spPr>
          <a:xfrm>
            <a:off x="685800" y="6096000"/>
            <a:ext cx="4002506" cy="276999"/>
          </a:xfrm>
          <a:prstGeom prst="rect">
            <a:avLst/>
          </a:prstGeom>
          <a:noFill/>
        </p:spPr>
        <p:txBody>
          <a:bodyPr wrap="none" rtlCol="0">
            <a:spAutoFit/>
          </a:bodyPr>
          <a:lstStyle/>
          <a:p>
            <a:r>
              <a:rPr lang="en-US" sz="1200" dirty="0" smtClean="0"/>
              <a:t>* FCC 12-118, Notice of Proposed Rulemaking, Sep. 28, 2012 </a:t>
            </a:r>
            <a:endParaRPr lang="en-US" sz="1200" dirty="0"/>
          </a:p>
        </p:txBody>
      </p:sp>
      <p:pic>
        <p:nvPicPr>
          <p:cNvPr id="10242" name="Picture 2"/>
          <p:cNvPicPr>
            <a:picLocks noChangeAspect="1" noChangeArrowheads="1"/>
          </p:cNvPicPr>
          <p:nvPr/>
        </p:nvPicPr>
        <p:blipFill>
          <a:blip r:embed="rId2" cstate="print"/>
          <a:srcRect/>
          <a:stretch>
            <a:fillRect/>
          </a:stretch>
        </p:blipFill>
        <p:spPr bwMode="auto">
          <a:xfrm>
            <a:off x="0" y="1600200"/>
            <a:ext cx="9144000" cy="2168165"/>
          </a:xfrm>
          <a:prstGeom prst="rect">
            <a:avLst/>
          </a:prstGeom>
          <a:noFill/>
          <a:ln w="9525">
            <a:noFill/>
            <a:miter lim="800000"/>
            <a:headEnd/>
            <a:tailEnd/>
          </a:ln>
        </p:spPr>
      </p:pic>
      <p:sp>
        <p:nvSpPr>
          <p:cNvPr id="9" name="Rectangle 8"/>
          <p:cNvSpPr/>
          <p:nvPr/>
        </p:nvSpPr>
        <p:spPr>
          <a:xfrm>
            <a:off x="1828800" y="3821668"/>
            <a:ext cx="5486400" cy="369332"/>
          </a:xfrm>
          <a:prstGeom prst="rect">
            <a:avLst/>
          </a:prstGeom>
        </p:spPr>
        <p:txBody>
          <a:bodyPr wrap="square">
            <a:spAutoFit/>
          </a:bodyPr>
          <a:lstStyle/>
          <a:p>
            <a:pPr algn="ctr"/>
            <a:r>
              <a:rPr lang="en-US" b="1" dirty="0" smtClean="0"/>
              <a:t>Figure 14. Alternatives, Relocation of Channel 37</a:t>
            </a:r>
            <a:endParaRPr lang="en-US" dirty="0"/>
          </a:p>
        </p:txBody>
      </p:sp>
      <p:pic>
        <p:nvPicPr>
          <p:cNvPr id="10243" name="Picture 3"/>
          <p:cNvPicPr>
            <a:picLocks noChangeAspect="1" noChangeArrowheads="1"/>
          </p:cNvPicPr>
          <p:nvPr/>
        </p:nvPicPr>
        <p:blipFill>
          <a:blip r:embed="rId3" cstate="print"/>
          <a:srcRect/>
          <a:stretch>
            <a:fillRect/>
          </a:stretch>
        </p:blipFill>
        <p:spPr bwMode="auto">
          <a:xfrm>
            <a:off x="0" y="4467225"/>
            <a:ext cx="9144000" cy="790575"/>
          </a:xfrm>
          <a:prstGeom prst="rect">
            <a:avLst/>
          </a:prstGeom>
          <a:noFill/>
          <a:ln w="9525">
            <a:noFill/>
            <a:miter lim="800000"/>
            <a:headEnd/>
            <a:tailEnd/>
          </a:ln>
        </p:spPr>
      </p:pic>
      <p:sp>
        <p:nvSpPr>
          <p:cNvPr id="11" name="Rectangle 10"/>
          <p:cNvSpPr/>
          <p:nvPr/>
        </p:nvSpPr>
        <p:spPr>
          <a:xfrm>
            <a:off x="1828800" y="5345668"/>
            <a:ext cx="5486400" cy="369332"/>
          </a:xfrm>
          <a:prstGeom prst="rect">
            <a:avLst/>
          </a:prstGeom>
        </p:spPr>
        <p:txBody>
          <a:bodyPr wrap="square">
            <a:spAutoFit/>
          </a:bodyPr>
          <a:lstStyle/>
          <a:p>
            <a:pPr algn="ctr"/>
            <a:r>
              <a:rPr lang="en-US" b="1" dirty="0" smtClean="0"/>
              <a:t>Figure 15. Alternatives, In from Channels 51 and 21</a:t>
            </a:r>
            <a:endParaRPr lang="en-US"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TECHNICAL RULES (1) </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1800" dirty="0" smtClean="0"/>
              <a:t>To establish technical rules that maximize flexible use of the spectrum while appropriately protecting incumbent operations in neighboring bands.</a:t>
            </a:r>
            <a:endParaRPr lang="en-US" sz="1800" b="1" dirty="0" smtClean="0"/>
          </a:p>
          <a:p>
            <a:r>
              <a:rPr lang="en-US" sz="2000" b="1" dirty="0" smtClean="0"/>
              <a:t>OOBE Limits</a:t>
            </a:r>
          </a:p>
          <a:p>
            <a:pPr lvl="1"/>
            <a:r>
              <a:rPr lang="en-US" sz="1800" dirty="0" smtClean="0"/>
              <a:t>OOBE (Out-Of-Band Emission) attenuation of </a:t>
            </a:r>
            <a:r>
              <a:rPr lang="en-US" sz="1800" b="1" dirty="0" smtClean="0">
                <a:solidFill>
                  <a:srgbClr val="FF0000"/>
                </a:solidFill>
              </a:rPr>
              <a:t>43+10*log10(</a:t>
            </a:r>
            <a:r>
              <a:rPr lang="en-US" sz="1800" b="1" i="1" dirty="0" smtClean="0">
                <a:solidFill>
                  <a:srgbClr val="FF0000"/>
                </a:solidFill>
              </a:rPr>
              <a:t>P</a:t>
            </a:r>
            <a:r>
              <a:rPr lang="en-US" sz="1800" b="1" dirty="0" smtClean="0">
                <a:solidFill>
                  <a:srgbClr val="FF0000"/>
                </a:solidFill>
              </a:rPr>
              <a:t>) dB  </a:t>
            </a:r>
            <a:r>
              <a:rPr lang="en-US" sz="1800" dirty="0" smtClean="0"/>
              <a:t>for 600MHz band where </a:t>
            </a:r>
            <a:r>
              <a:rPr lang="en-US" sz="1800" i="1" dirty="0" smtClean="0"/>
              <a:t>P</a:t>
            </a:r>
            <a:r>
              <a:rPr lang="en-US" sz="1800" dirty="0" smtClean="0"/>
              <a:t> is the transmit power in watts and the measurement bandwidth is 100kHz.</a:t>
            </a:r>
          </a:p>
          <a:p>
            <a:r>
              <a:rPr lang="en-US" sz="2000" b="1" dirty="0" smtClean="0"/>
              <a:t>Power Limits</a:t>
            </a:r>
          </a:p>
          <a:p>
            <a:pPr lvl="1"/>
            <a:r>
              <a:rPr lang="en-US" sz="1900" i="1" dirty="0" smtClean="0"/>
              <a:t>600 MHz Downlink Operations:</a:t>
            </a:r>
          </a:p>
          <a:p>
            <a:pPr lvl="2"/>
            <a:r>
              <a:rPr lang="en-US" sz="1600" dirty="0" smtClean="0"/>
              <a:t>to limit fixed and base station power for downlink operations </a:t>
            </a:r>
            <a:r>
              <a:rPr lang="en-US" sz="1600" b="1" dirty="0" smtClean="0">
                <a:solidFill>
                  <a:srgbClr val="FF0000"/>
                </a:solidFill>
              </a:rPr>
              <a:t>in non-rural areas </a:t>
            </a:r>
            <a:r>
              <a:rPr lang="en-US" sz="1600" dirty="0" smtClean="0"/>
              <a:t>to </a:t>
            </a:r>
            <a:r>
              <a:rPr lang="en-US" sz="1600" b="1" dirty="0" smtClean="0">
                <a:solidFill>
                  <a:srgbClr val="FF0000"/>
                </a:solidFill>
              </a:rPr>
              <a:t>1000 watts per MHz ERP for emission bandwidths less than 1 MHz </a:t>
            </a:r>
            <a:r>
              <a:rPr lang="en-US" sz="1600" dirty="0" smtClean="0"/>
              <a:t>and</a:t>
            </a:r>
            <a:r>
              <a:rPr lang="en-US" sz="1600" b="1" dirty="0" smtClean="0">
                <a:solidFill>
                  <a:srgbClr val="FF0000"/>
                </a:solidFill>
              </a:rPr>
              <a:t> to 1000 watts per MHz ERP for emission bandwidths greater than 1 MHz</a:t>
            </a:r>
            <a:r>
              <a:rPr lang="en-US" sz="1600" dirty="0" smtClean="0"/>
              <a:t>, and to </a:t>
            </a:r>
            <a:r>
              <a:rPr lang="en-US" sz="1600" b="1" dirty="0" smtClean="0">
                <a:solidFill>
                  <a:srgbClr val="FF0000"/>
                </a:solidFill>
              </a:rPr>
              <a:t>double these limits (2000 watts ERP) in rural areas</a:t>
            </a:r>
            <a:r>
              <a:rPr lang="en-US" sz="1600" dirty="0" smtClean="0"/>
              <a:t>.</a:t>
            </a:r>
          </a:p>
          <a:p>
            <a:pPr lvl="1"/>
            <a:r>
              <a:rPr lang="en-US" sz="1900" i="1" dirty="0" smtClean="0"/>
              <a:t>600 MHz Uplink Operations:</a:t>
            </a:r>
          </a:p>
          <a:p>
            <a:pPr lvl="2"/>
            <a:r>
              <a:rPr lang="en-US" sz="1600" dirty="0" smtClean="0"/>
              <a:t>power limit of </a:t>
            </a:r>
            <a:r>
              <a:rPr lang="en-US" sz="1600" b="1" dirty="0" smtClean="0">
                <a:solidFill>
                  <a:srgbClr val="FF0000"/>
                </a:solidFill>
              </a:rPr>
              <a:t>3 watts ERP </a:t>
            </a:r>
            <a:r>
              <a:rPr lang="en-US" sz="1600" dirty="0" smtClean="0"/>
              <a:t>for both portables and mobiles and prohibit fixed and base station operations</a:t>
            </a:r>
            <a:endParaRPr lang="en-US" sz="1600" b="1" dirty="0" smtClean="0"/>
          </a:p>
        </p:txBody>
      </p:sp>
      <p:sp>
        <p:nvSpPr>
          <p:cNvPr id="7" name="TextBox 6"/>
          <p:cNvSpPr txBox="1"/>
          <p:nvPr/>
        </p:nvSpPr>
        <p:spPr>
          <a:xfrm>
            <a:off x="685800" y="6096000"/>
            <a:ext cx="4002506" cy="276999"/>
          </a:xfrm>
          <a:prstGeom prst="rect">
            <a:avLst/>
          </a:prstGeom>
          <a:noFill/>
        </p:spPr>
        <p:txBody>
          <a:bodyPr wrap="none" rtlCol="0">
            <a:spAutoFit/>
          </a:bodyPr>
          <a:lstStyle/>
          <a:p>
            <a:r>
              <a:rPr lang="en-US" sz="1200" dirty="0" smtClean="0"/>
              <a:t>* FCC 12-118, Notice of Proposed Rulemaking, Sep. 28, 2012 </a:t>
            </a:r>
            <a:endParaRPr lang="en-US" sz="12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TECHNICAL RULES (2) </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b="1" dirty="0" smtClean="0"/>
              <a:t>Antenna Height Restrictions</a:t>
            </a:r>
          </a:p>
          <a:p>
            <a:pPr lvl="1"/>
            <a:r>
              <a:rPr lang="en-US" sz="1800" dirty="0" smtClean="0"/>
              <a:t>to apply the </a:t>
            </a:r>
            <a:r>
              <a:rPr lang="en-US" sz="1800" b="1" dirty="0" smtClean="0">
                <a:solidFill>
                  <a:srgbClr val="FF0000"/>
                </a:solidFill>
              </a:rPr>
              <a:t>700 MHz flexible antenna height rules</a:t>
            </a:r>
            <a:r>
              <a:rPr lang="en-US" sz="1800" dirty="0" smtClean="0"/>
              <a:t>, as set forth in 27.50(c)</a:t>
            </a:r>
            <a:endParaRPr lang="en-US" sz="1800" b="1" dirty="0" smtClean="0"/>
          </a:p>
          <a:p>
            <a:r>
              <a:rPr lang="en-US" sz="2000" b="1" dirty="0" smtClean="0"/>
              <a:t>Co-Channel Interference Among 600 MHz Systems</a:t>
            </a:r>
          </a:p>
          <a:p>
            <a:pPr lvl="1"/>
            <a:r>
              <a:rPr lang="en-US" sz="1800" dirty="0" smtClean="0"/>
              <a:t>setting a </a:t>
            </a:r>
            <a:r>
              <a:rPr lang="en-US" sz="1800" b="1" dirty="0" smtClean="0">
                <a:solidFill>
                  <a:srgbClr val="FF0000"/>
                </a:solidFill>
              </a:rPr>
              <a:t>field strength limit of 40 </a:t>
            </a:r>
            <a:r>
              <a:rPr lang="en-US" sz="1800" b="1" dirty="0" err="1" smtClean="0">
                <a:solidFill>
                  <a:srgbClr val="FF0000"/>
                </a:solidFill>
              </a:rPr>
              <a:t>dBμV</a:t>
            </a:r>
            <a:r>
              <a:rPr lang="en-US" sz="1800" b="1" dirty="0" smtClean="0">
                <a:solidFill>
                  <a:srgbClr val="FF0000"/>
                </a:solidFill>
              </a:rPr>
              <a:t>/m at the edge of the license area</a:t>
            </a:r>
            <a:r>
              <a:rPr lang="en-US" sz="1800" dirty="0" smtClean="0"/>
              <a:t>.</a:t>
            </a:r>
            <a:endParaRPr lang="en-US" sz="1800" b="1" dirty="0" smtClean="0"/>
          </a:p>
          <a:p>
            <a:r>
              <a:rPr lang="en-US" sz="2000" b="1" dirty="0" smtClean="0"/>
              <a:t>Canadian and Mexican Coordination</a:t>
            </a:r>
          </a:p>
          <a:p>
            <a:pPr lvl="1"/>
            <a:r>
              <a:rPr lang="en-US" sz="1800" dirty="0" smtClean="0"/>
              <a:t>Section 27.57(b) of our rules indicates that 700 MHz operations are subject to international agreements with Mexico and Canada.</a:t>
            </a:r>
          </a:p>
          <a:p>
            <a:pPr lvl="1"/>
            <a:r>
              <a:rPr lang="en-US" sz="1800" dirty="0" smtClean="0"/>
              <a:t>Modification of the 700 MHz band arrangements or the creation of new separate arrangements pertaining to the 600 MHz spectrum will be necessary to implement 600 MHz operations in areas along the common border and to protect these 600 MHz operations from cross-border interference.</a:t>
            </a:r>
            <a:endParaRPr lang="en-US" sz="1800" b="1" dirty="0" smtClean="0"/>
          </a:p>
        </p:txBody>
      </p:sp>
      <p:sp>
        <p:nvSpPr>
          <p:cNvPr id="7" name="TextBox 6"/>
          <p:cNvSpPr txBox="1"/>
          <p:nvPr/>
        </p:nvSpPr>
        <p:spPr>
          <a:xfrm>
            <a:off x="685800" y="6096000"/>
            <a:ext cx="4002506" cy="276999"/>
          </a:xfrm>
          <a:prstGeom prst="rect">
            <a:avLst/>
          </a:prstGeom>
          <a:noFill/>
        </p:spPr>
        <p:txBody>
          <a:bodyPr wrap="none" rtlCol="0">
            <a:spAutoFit/>
          </a:bodyPr>
          <a:lstStyle/>
          <a:p>
            <a:r>
              <a:rPr lang="en-US" sz="1200" dirty="0" smtClean="0"/>
              <a:t>* FCC 12-118, Notice of Proposed Rulemaking, Sep. 28, 2012 </a:t>
            </a:r>
            <a:endParaRPr lang="en-US" sz="12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POSSIBLE IMPACTS FROM THIS AUCTION</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dirty="0" smtClean="0"/>
              <a:t>Spectrum to be available to TVBD devices can be reduced due to shrinking the TV broadcast bands. </a:t>
            </a:r>
            <a:endParaRPr lang="en-US" sz="2100" dirty="0" smtClean="0"/>
          </a:p>
          <a:p>
            <a:pPr lvl="1"/>
            <a:r>
              <a:rPr lang="en-US" sz="1800" dirty="0" smtClean="0"/>
              <a:t>Rural areas will experience more serious reduction.</a:t>
            </a:r>
          </a:p>
          <a:p>
            <a:pPr lvl="1"/>
            <a:r>
              <a:rPr lang="en-US" sz="1800" dirty="0" smtClean="0"/>
              <a:t>Unlicensed usage also can be reduced with the same reason.</a:t>
            </a:r>
          </a:p>
          <a:p>
            <a:pPr lvl="1"/>
            <a:endParaRPr lang="en-US" sz="1800" dirty="0" smtClean="0"/>
          </a:p>
          <a:p>
            <a:r>
              <a:rPr lang="en-US" sz="2000" dirty="0" smtClean="0"/>
              <a:t>Unlicensed usage in channel 37 and guard bands may allow more spectrum to the unlicensed low power radio users, </a:t>
            </a:r>
          </a:p>
          <a:p>
            <a:pPr lvl="1"/>
            <a:r>
              <a:rPr lang="en-US" sz="1800" dirty="0" smtClean="0"/>
              <a:t>but with restrictions for TVBD devices to protect licensed users in these bands because licensed usage in channel 37 and guard bands will be protected using geo-location database approach.</a:t>
            </a:r>
          </a:p>
          <a:p>
            <a:endParaRPr lang="en-US" sz="2000" dirty="0" smtClean="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rPr>
              <a:t>2010 WIRELESS MICROPHONES FURTHER NOTICE, 25 FCC </a:t>
            </a:r>
            <a:r>
              <a:rPr lang="en-US" sz="3200" b="1" i="1" dirty="0" err="1" smtClean="0">
                <a:solidFill>
                  <a:srgbClr val="00B0F0"/>
                </a:solidFill>
              </a:rPr>
              <a:t>Rcd</a:t>
            </a:r>
            <a:r>
              <a:rPr lang="en-US" sz="3200" b="1" i="1" dirty="0" smtClean="0">
                <a:solidFill>
                  <a:srgbClr val="00B0F0"/>
                </a:solidFill>
              </a:rPr>
              <a:t> 643 (2010) </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dirty="0" smtClean="0"/>
              <a:t>Comments sought</a:t>
            </a:r>
          </a:p>
          <a:p>
            <a:pPr lvl="1"/>
            <a:r>
              <a:rPr lang="en-US" sz="1800" dirty="0" smtClean="0"/>
              <a:t>comment on </a:t>
            </a:r>
            <a:r>
              <a:rPr lang="en-US" sz="1800" b="1" dirty="0" smtClean="0">
                <a:solidFill>
                  <a:srgbClr val="FF0000"/>
                </a:solidFill>
              </a:rPr>
              <a:t>the use of wireless microphones and other low power auxiliary stations on an unlicensed basis in the current TV bands </a:t>
            </a:r>
            <a:r>
              <a:rPr lang="en-US" sz="1800" dirty="0" smtClean="0"/>
              <a:t>(Channels 2-51, excluding Channel 37). </a:t>
            </a:r>
          </a:p>
          <a:p>
            <a:pPr lvl="1"/>
            <a:r>
              <a:rPr lang="en-US" sz="1800" dirty="0" smtClean="0"/>
              <a:t>comment on whether it should </a:t>
            </a:r>
            <a:r>
              <a:rPr lang="en-US" sz="1800" b="1" dirty="0" smtClean="0">
                <a:solidFill>
                  <a:srgbClr val="FF0000"/>
                </a:solidFill>
              </a:rPr>
              <a:t>revise the Part 74 low power auxiliary station (LPAS) rules to provide for a limited expansion of the categories of entities </a:t>
            </a:r>
            <a:r>
              <a:rPr lang="en-US" sz="1800" dirty="0" smtClean="0"/>
              <a:t>that would be eligible for licensed use of wireless microphones and other related LPAS. </a:t>
            </a:r>
          </a:p>
          <a:p>
            <a:pPr lvl="1"/>
            <a:r>
              <a:rPr lang="en-US" sz="1800" dirty="0" smtClean="0"/>
              <a:t>comment on </a:t>
            </a:r>
            <a:r>
              <a:rPr lang="en-US" sz="1800" b="1" dirty="0" smtClean="0">
                <a:solidFill>
                  <a:srgbClr val="FF0000"/>
                </a:solidFill>
              </a:rPr>
              <a:t>possible long-term reform</a:t>
            </a:r>
            <a:r>
              <a:rPr lang="en-US" sz="1800" dirty="0" smtClean="0"/>
              <a:t>, based in part on technological innovations </a:t>
            </a:r>
            <a:endParaRPr lang="en-US" sz="1800" u="sng" dirty="0" smtClean="0"/>
          </a:p>
        </p:txBody>
      </p:sp>
      <p:sp>
        <p:nvSpPr>
          <p:cNvPr id="7" name="TextBox 6"/>
          <p:cNvSpPr txBox="1"/>
          <p:nvPr/>
        </p:nvSpPr>
        <p:spPr>
          <a:xfrm>
            <a:off x="685800" y="6096000"/>
            <a:ext cx="3216458" cy="307777"/>
          </a:xfrm>
          <a:prstGeom prst="rect">
            <a:avLst/>
          </a:prstGeom>
          <a:noFill/>
        </p:spPr>
        <p:txBody>
          <a:bodyPr wrap="none" rtlCol="0">
            <a:spAutoFit/>
          </a:bodyPr>
          <a:lstStyle/>
          <a:p>
            <a:r>
              <a:rPr lang="en-US" sz="1400" dirty="0" smtClean="0"/>
              <a:t>* DA 12-1570, Released:  October 5, 2012</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rPr>
              <a:t>TV WHITE SPACES SECOND MO&amp;O ADOPTED IN SEPTEMBER 2010</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dirty="0" smtClean="0"/>
              <a:t>To make unused spectrum in the TV bands available for use by unlicensed TV band devices - “white space devices”</a:t>
            </a:r>
          </a:p>
          <a:p>
            <a:r>
              <a:rPr lang="en-US" sz="2000" dirty="0" smtClean="0"/>
              <a:t>Three types of </a:t>
            </a:r>
            <a:r>
              <a:rPr lang="en-US" sz="2000" b="1" dirty="0" smtClean="0">
                <a:solidFill>
                  <a:srgbClr val="FF0000"/>
                </a:solidFill>
              </a:rPr>
              <a:t>operations of both licensed and unlicensed wireless microphones</a:t>
            </a:r>
            <a:r>
              <a:rPr lang="en-US" sz="2000" b="1" dirty="0" smtClean="0"/>
              <a:t> </a:t>
            </a:r>
            <a:r>
              <a:rPr lang="en-US" sz="2000" dirty="0" smtClean="0"/>
              <a:t>addressed with respect to unlicensed white space devices. </a:t>
            </a:r>
          </a:p>
          <a:p>
            <a:pPr lvl="1"/>
            <a:r>
              <a:rPr lang="en-US" sz="1600" b="1" dirty="0" smtClean="0">
                <a:solidFill>
                  <a:srgbClr val="FF0000"/>
                </a:solidFill>
              </a:rPr>
              <a:t>White space devices were excluded from two of the unused channels </a:t>
            </a:r>
            <a:r>
              <a:rPr lang="en-US" sz="1600" dirty="0" smtClean="0"/>
              <a:t>in the UHF TV band near Channel 37 </a:t>
            </a:r>
            <a:r>
              <a:rPr lang="en-US" sz="1600" dirty="0" smtClean="0">
                <a:sym typeface="Wingdings" pitchFamily="2" charset="2"/>
              </a:rPr>
              <a:t></a:t>
            </a:r>
            <a:r>
              <a:rPr lang="en-US" sz="1600" dirty="0" smtClean="0"/>
              <a:t> if these channels were available they could be used for wireless microphones.  </a:t>
            </a:r>
          </a:p>
          <a:p>
            <a:pPr lvl="1"/>
            <a:r>
              <a:rPr lang="en-US" sz="1600" b="1" dirty="0" smtClean="0">
                <a:solidFill>
                  <a:srgbClr val="FF0000"/>
                </a:solidFill>
              </a:rPr>
              <a:t>LPAS licensees could register their wireless microphones </a:t>
            </a:r>
            <a:r>
              <a:rPr lang="en-US" sz="1600" dirty="0" smtClean="0"/>
              <a:t>(and related low power auxiliary station operations) in the TV bands databases </a:t>
            </a:r>
            <a:r>
              <a:rPr lang="en-US" sz="1600" dirty="0" smtClean="0">
                <a:sym typeface="Wingdings" pitchFamily="2" charset="2"/>
              </a:rPr>
              <a:t></a:t>
            </a:r>
            <a:r>
              <a:rPr lang="en-US" sz="1600" dirty="0" smtClean="0"/>
              <a:t> they may be protected from interference from unlicensed white space devices on available channels at specified times.  </a:t>
            </a:r>
          </a:p>
          <a:p>
            <a:pPr lvl="1"/>
            <a:r>
              <a:rPr lang="en-US" sz="1600" b="1" dirty="0" smtClean="0"/>
              <a:t>Certain </a:t>
            </a:r>
            <a:r>
              <a:rPr lang="en-US" sz="1600" b="1" dirty="0" smtClean="0">
                <a:solidFill>
                  <a:srgbClr val="FF0000"/>
                </a:solidFill>
              </a:rPr>
              <a:t>unlicensed microphone users </a:t>
            </a:r>
            <a:r>
              <a:rPr lang="en-US" sz="1600" dirty="0" smtClean="0"/>
              <a:t>(</a:t>
            </a:r>
            <a:r>
              <a:rPr lang="en-US" sz="1600" i="1" dirty="0" smtClean="0"/>
              <a:t>e.g</a:t>
            </a:r>
            <a:r>
              <a:rPr lang="en-US" sz="1600" dirty="0" smtClean="0"/>
              <a:t>., those operating at major events where wireless microphone operations cannot be accommodated on channels not available for white space devices) </a:t>
            </a:r>
            <a:r>
              <a:rPr lang="en-US" sz="1600" b="1" dirty="0" smtClean="0">
                <a:solidFill>
                  <a:srgbClr val="FF0000"/>
                </a:solidFill>
              </a:rPr>
              <a:t>were permitted, subject to its approval, to register their wireless microphone operations in the TV bands databases</a:t>
            </a:r>
            <a:r>
              <a:rPr lang="en-US" sz="1600" dirty="0" smtClean="0"/>
              <a:t>.</a:t>
            </a:r>
          </a:p>
        </p:txBody>
      </p:sp>
      <p:sp>
        <p:nvSpPr>
          <p:cNvPr id="7" name="TextBox 6"/>
          <p:cNvSpPr txBox="1"/>
          <p:nvPr/>
        </p:nvSpPr>
        <p:spPr>
          <a:xfrm>
            <a:off x="685800" y="6096000"/>
            <a:ext cx="3216458" cy="307777"/>
          </a:xfrm>
          <a:prstGeom prst="rect">
            <a:avLst/>
          </a:prstGeom>
          <a:noFill/>
        </p:spPr>
        <p:txBody>
          <a:bodyPr wrap="none" rtlCol="0">
            <a:spAutoFit/>
          </a:bodyPr>
          <a:lstStyle/>
          <a:p>
            <a:r>
              <a:rPr lang="en-US" sz="1400" dirty="0" smtClean="0"/>
              <a:t>* DA 12-1570, Released:  October 5, 2012</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Autofit/>
          </a:bodyPr>
          <a:lstStyle/>
          <a:p>
            <a:pPr>
              <a:lnSpc>
                <a:spcPts val="3200"/>
              </a:lnSpc>
            </a:pPr>
            <a:r>
              <a:rPr lang="en-US" sz="3200" b="1" i="1" dirty="0" smtClean="0">
                <a:solidFill>
                  <a:srgbClr val="00B0F0"/>
                </a:solidFill>
              </a:rPr>
              <a:t>INCENTIVE AUCTIONS NPRM ADOPTED ON SEPTEMBER 28, 2012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dirty="0" smtClean="0"/>
              <a:t>In the </a:t>
            </a:r>
            <a:r>
              <a:rPr lang="en-US" sz="2000" i="1" dirty="0" smtClean="0"/>
              <a:t>Incentive Auctions NPRM </a:t>
            </a:r>
            <a:r>
              <a:rPr lang="en-US" sz="2000" dirty="0" smtClean="0"/>
              <a:t>adopted on September 28, 2012, the Commission proposed to repack television stations.  </a:t>
            </a:r>
          </a:p>
          <a:p>
            <a:pPr lvl="1"/>
            <a:r>
              <a:rPr lang="en-US" sz="1800" b="1" dirty="0" smtClean="0">
                <a:solidFill>
                  <a:srgbClr val="FF0000"/>
                </a:solidFill>
              </a:rPr>
              <a:t>This auction may reduce the spectrum available in the TV bands for secondary use </a:t>
            </a:r>
            <a:r>
              <a:rPr lang="en-US" sz="1800" dirty="0" smtClean="0"/>
              <a:t>by licensed and unlicensed wireless microphones as well as for unlicensed white space devices.</a:t>
            </a:r>
          </a:p>
        </p:txBody>
      </p:sp>
      <p:sp>
        <p:nvSpPr>
          <p:cNvPr id="7" name="TextBox 6"/>
          <p:cNvSpPr txBox="1"/>
          <p:nvPr/>
        </p:nvSpPr>
        <p:spPr>
          <a:xfrm>
            <a:off x="685800" y="6096000"/>
            <a:ext cx="3216458" cy="307777"/>
          </a:xfrm>
          <a:prstGeom prst="rect">
            <a:avLst/>
          </a:prstGeom>
          <a:noFill/>
        </p:spPr>
        <p:txBody>
          <a:bodyPr wrap="none" rtlCol="0">
            <a:spAutoFit/>
          </a:bodyPr>
          <a:lstStyle/>
          <a:p>
            <a:r>
              <a:rPr lang="en-US" sz="1400" dirty="0" smtClean="0"/>
              <a:t>* DA 12-1570, Released:  October 5, 2012</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Autofit/>
          </a:bodyPr>
          <a:lstStyle/>
          <a:p>
            <a:pPr>
              <a:lnSpc>
                <a:spcPts val="3200"/>
              </a:lnSpc>
            </a:pPr>
            <a:r>
              <a:rPr lang="en-US" sz="3200" b="1" i="1" dirty="0">
                <a:solidFill>
                  <a:srgbClr val="00B0F0"/>
                </a:solidFill>
              </a:rPr>
              <a:t>NOTICE OF PROPOSED </a:t>
            </a:r>
            <a:r>
              <a:rPr lang="en-US" sz="3200" b="1" i="1" dirty="0" smtClean="0">
                <a:solidFill>
                  <a:srgbClr val="00B0F0"/>
                </a:solidFill>
              </a:rPr>
              <a:t>RULEMAKING, FCC 12-118</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92500" lnSpcReduction="20000"/>
          </a:bodyPr>
          <a:lstStyle/>
          <a:p>
            <a:r>
              <a:rPr lang="en-US" sz="2000" dirty="0" smtClean="0"/>
              <a:t>Key dates:</a:t>
            </a:r>
          </a:p>
          <a:p>
            <a:pPr lvl="1"/>
            <a:r>
              <a:rPr lang="en-US" sz="1800" dirty="0" smtClean="0"/>
              <a:t>Adopted</a:t>
            </a:r>
            <a:r>
              <a:rPr lang="en-US" sz="1800" dirty="0"/>
              <a:t>: September 28, </a:t>
            </a:r>
            <a:r>
              <a:rPr lang="en-US" sz="1800" dirty="0" smtClean="0"/>
              <a:t>2012, </a:t>
            </a:r>
            <a:r>
              <a:rPr lang="en-US" sz="1800" dirty="0"/>
              <a:t>Released: October 2, </a:t>
            </a:r>
            <a:r>
              <a:rPr lang="en-US" sz="1800" dirty="0" smtClean="0"/>
              <a:t>2012</a:t>
            </a:r>
          </a:p>
          <a:p>
            <a:pPr lvl="1"/>
            <a:r>
              <a:rPr lang="en-US" sz="1800" dirty="0" smtClean="0"/>
              <a:t>Comment </a:t>
            </a:r>
            <a:r>
              <a:rPr lang="en-US" sz="1800" dirty="0"/>
              <a:t>Date: December 21, 2012</a:t>
            </a:r>
          </a:p>
          <a:p>
            <a:pPr lvl="1"/>
            <a:r>
              <a:rPr lang="en-US" sz="1800" dirty="0"/>
              <a:t>Reply Comment Date: February 19, </a:t>
            </a:r>
            <a:r>
              <a:rPr lang="en-US" sz="1800" dirty="0" smtClean="0"/>
              <a:t>2013</a:t>
            </a:r>
          </a:p>
          <a:p>
            <a:r>
              <a:rPr lang="en-US" sz="2000" dirty="0"/>
              <a:t>In the Matter </a:t>
            </a:r>
            <a:r>
              <a:rPr lang="en-US" sz="2000" dirty="0" smtClean="0"/>
              <a:t>of Expanding </a:t>
            </a:r>
            <a:r>
              <a:rPr lang="en-US" sz="2000" dirty="0"/>
              <a:t>the Economic and </a:t>
            </a:r>
            <a:r>
              <a:rPr lang="en-US" sz="2000" dirty="0" smtClean="0"/>
              <a:t>Innovation Opportunities </a:t>
            </a:r>
            <a:r>
              <a:rPr lang="en-US" sz="2000" dirty="0"/>
              <a:t>of Spectrum Through </a:t>
            </a:r>
            <a:r>
              <a:rPr lang="en-US" sz="2000" dirty="0" smtClean="0"/>
              <a:t>Incentive Auctions, </a:t>
            </a:r>
            <a:r>
              <a:rPr lang="en-US" sz="2000" b="1" dirty="0">
                <a:solidFill>
                  <a:srgbClr val="FF0000"/>
                </a:solidFill>
              </a:rPr>
              <a:t>Docket No. </a:t>
            </a:r>
            <a:r>
              <a:rPr lang="en-US" sz="2000" b="1" dirty="0" smtClean="0">
                <a:solidFill>
                  <a:srgbClr val="FF0000"/>
                </a:solidFill>
              </a:rPr>
              <a:t>12-268</a:t>
            </a:r>
          </a:p>
          <a:p>
            <a:r>
              <a:rPr lang="en-US" sz="2000" dirty="0"/>
              <a:t>2010 National Broadband </a:t>
            </a:r>
            <a:r>
              <a:rPr lang="en-US" sz="2000" dirty="0" smtClean="0"/>
              <a:t>Plan</a:t>
            </a:r>
          </a:p>
          <a:p>
            <a:pPr lvl="1"/>
            <a:r>
              <a:rPr lang="en-US" sz="1800" b="1" dirty="0">
                <a:solidFill>
                  <a:srgbClr val="FF0000"/>
                </a:solidFill>
              </a:rPr>
              <a:t>introduced the idea of incentive auctions </a:t>
            </a:r>
            <a:r>
              <a:rPr lang="en-US" sz="1800" dirty="0"/>
              <a:t>as a tool </a:t>
            </a:r>
            <a:r>
              <a:rPr lang="en-US" sz="1800" dirty="0" smtClean="0"/>
              <a:t>to help </a:t>
            </a:r>
            <a:r>
              <a:rPr lang="en-US" sz="1800" dirty="0"/>
              <a:t>meet the Nation’s spectrum needs</a:t>
            </a:r>
            <a:r>
              <a:rPr lang="en-US" sz="1800" dirty="0" smtClean="0"/>
              <a:t>.</a:t>
            </a:r>
          </a:p>
          <a:p>
            <a:pPr lvl="1"/>
            <a:r>
              <a:rPr lang="en-US" sz="1800" dirty="0" smtClean="0"/>
              <a:t>to ensure that every American has “access to broadband capability.”</a:t>
            </a:r>
          </a:p>
          <a:p>
            <a:pPr lvl="1"/>
            <a:r>
              <a:rPr lang="en-US" sz="1800" dirty="0" smtClean="0"/>
              <a:t>Congress passed </a:t>
            </a:r>
            <a:r>
              <a:rPr lang="en-US" sz="1800" b="1" dirty="0" smtClean="0">
                <a:solidFill>
                  <a:srgbClr val="FF0000"/>
                </a:solidFill>
              </a:rPr>
              <a:t>the Spectrum Act </a:t>
            </a:r>
            <a:r>
              <a:rPr lang="en-US" sz="1800" dirty="0" smtClean="0"/>
              <a:t>in early 2012, </a:t>
            </a:r>
            <a:r>
              <a:rPr lang="en-US" sz="1800" b="1" dirty="0" smtClean="0">
                <a:solidFill>
                  <a:srgbClr val="FF0000"/>
                </a:solidFill>
              </a:rPr>
              <a:t>authorized the Commission to conduct incentive auctions</a:t>
            </a:r>
            <a:r>
              <a:rPr lang="en-US" sz="1800" dirty="0" smtClean="0"/>
              <a:t>.</a:t>
            </a:r>
          </a:p>
          <a:p>
            <a:r>
              <a:rPr lang="en-US" sz="2200" dirty="0"/>
              <a:t>Incentive </a:t>
            </a:r>
            <a:r>
              <a:rPr lang="en-US" sz="2200" dirty="0" smtClean="0"/>
              <a:t>auctions</a:t>
            </a:r>
          </a:p>
          <a:p>
            <a:pPr lvl="1"/>
            <a:r>
              <a:rPr lang="en-US" sz="1900" b="1" dirty="0" smtClean="0">
                <a:solidFill>
                  <a:srgbClr val="FF0000"/>
                </a:solidFill>
              </a:rPr>
              <a:t>a </a:t>
            </a:r>
            <a:r>
              <a:rPr lang="en-US" sz="1900" b="1" dirty="0">
                <a:solidFill>
                  <a:srgbClr val="FF0000"/>
                </a:solidFill>
              </a:rPr>
              <a:t>voluntary, market-based means </a:t>
            </a:r>
            <a:r>
              <a:rPr lang="en-US" sz="1900" b="1" dirty="0" smtClean="0">
                <a:solidFill>
                  <a:srgbClr val="FF0000"/>
                </a:solidFill>
              </a:rPr>
              <a:t>of repurposing </a:t>
            </a:r>
            <a:r>
              <a:rPr lang="en-US" sz="1900" b="1" dirty="0">
                <a:solidFill>
                  <a:srgbClr val="FF0000"/>
                </a:solidFill>
              </a:rPr>
              <a:t>spectrum by encouraging licensees to voluntarily relinquish spectrum usage rights </a:t>
            </a:r>
            <a:r>
              <a:rPr lang="en-US" sz="1900" b="1" dirty="0" smtClean="0">
                <a:solidFill>
                  <a:srgbClr val="FF0000"/>
                </a:solidFill>
              </a:rPr>
              <a:t>in exchange </a:t>
            </a:r>
            <a:r>
              <a:rPr lang="en-US" sz="1900" b="1" dirty="0">
                <a:solidFill>
                  <a:srgbClr val="FF0000"/>
                </a:solidFill>
              </a:rPr>
              <a:t>for a share of the proceeds from an auction of new licenses to use the repurposed spectrum.</a:t>
            </a:r>
            <a:endParaRPr lang="en-US" sz="1900" b="1" u="sng" dirty="0" smtClean="0">
              <a:solidFill>
                <a:srgbClr val="FF0000"/>
              </a:solidFill>
            </a:endParaRP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Autofit/>
          </a:bodyPr>
          <a:lstStyle/>
          <a:p>
            <a:pPr>
              <a:lnSpc>
                <a:spcPts val="3200"/>
              </a:lnSpc>
            </a:pPr>
            <a:r>
              <a:rPr lang="en-US" sz="3200" b="1" i="1" dirty="0" smtClean="0">
                <a:solidFill>
                  <a:srgbClr val="00B0F0"/>
                </a:solidFill>
              </a:rPr>
              <a:t>INCENTIVE AUCTION OF BROADCAST TELEVISION SPECTRUM</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dirty="0" smtClean="0"/>
              <a:t>Three pieces of the </a:t>
            </a:r>
            <a:r>
              <a:rPr lang="en-US" sz="2000" dirty="0"/>
              <a:t>incentive auction of broadcast television </a:t>
            </a:r>
            <a:r>
              <a:rPr lang="en-US" sz="2000" dirty="0" smtClean="0"/>
              <a:t>spectrum</a:t>
            </a:r>
          </a:p>
          <a:p>
            <a:pPr marL="800100" lvl="1" indent="-342900">
              <a:buFont typeface="+mj-lt"/>
              <a:buAutoNum type="arabicPeriod"/>
            </a:pPr>
            <a:r>
              <a:rPr lang="en-US" sz="1800" b="1" dirty="0" smtClean="0">
                <a:solidFill>
                  <a:srgbClr val="FF0000"/>
                </a:solidFill>
              </a:rPr>
              <a:t>Reverse auction</a:t>
            </a:r>
          </a:p>
          <a:p>
            <a:pPr lvl="2"/>
            <a:r>
              <a:rPr lang="en-US" sz="1600" dirty="0"/>
              <a:t>broadcast television licensees submit bids to voluntarily relinquish </a:t>
            </a:r>
            <a:r>
              <a:rPr lang="en-US" sz="1600" dirty="0" smtClean="0"/>
              <a:t>spectrum usage </a:t>
            </a:r>
            <a:r>
              <a:rPr lang="en-US" sz="1600" dirty="0"/>
              <a:t>rights in exchange for payments</a:t>
            </a:r>
            <a:endParaRPr lang="en-US" sz="1600" dirty="0" smtClean="0"/>
          </a:p>
          <a:p>
            <a:pPr marL="800100" lvl="1" indent="-342900">
              <a:buFont typeface="+mj-lt"/>
              <a:buAutoNum type="arabicPeriod"/>
            </a:pPr>
            <a:r>
              <a:rPr lang="en-US" sz="1800" b="1" dirty="0" smtClean="0">
                <a:solidFill>
                  <a:srgbClr val="FF0000"/>
                </a:solidFill>
              </a:rPr>
              <a:t>Reorganization or repacking of the broadcast television bands</a:t>
            </a:r>
          </a:p>
          <a:p>
            <a:pPr lvl="2"/>
            <a:r>
              <a:rPr lang="en-US" sz="1600" dirty="0"/>
              <a:t>in order to free up a portion of the ultra high frequency (UHF) band for other </a:t>
            </a:r>
            <a:r>
              <a:rPr lang="en-US" sz="1600" dirty="0" smtClean="0"/>
              <a:t>uses</a:t>
            </a:r>
          </a:p>
          <a:p>
            <a:pPr marL="800100" lvl="1" indent="-342900">
              <a:buFont typeface="+mj-lt"/>
              <a:buAutoNum type="arabicPeriod"/>
            </a:pPr>
            <a:r>
              <a:rPr lang="en-US" sz="1800" b="1" dirty="0" smtClean="0">
                <a:solidFill>
                  <a:srgbClr val="FF0000"/>
                </a:solidFill>
              </a:rPr>
              <a:t>Forward auction</a:t>
            </a:r>
          </a:p>
          <a:p>
            <a:pPr lvl="2"/>
            <a:r>
              <a:rPr lang="en-US" sz="1600" dirty="0" smtClean="0"/>
              <a:t>To grant initial </a:t>
            </a:r>
            <a:r>
              <a:rPr lang="en-US" sz="1600" dirty="0"/>
              <a:t>licenses for flexible use of the newly available spectrum</a:t>
            </a:r>
            <a:r>
              <a:rPr lang="en-US" sz="1600" dirty="0" smtClean="0"/>
              <a:t>.</a:t>
            </a:r>
          </a:p>
          <a:p>
            <a:r>
              <a:rPr lang="en-US" sz="2000" dirty="0"/>
              <a:t>Each of the </a:t>
            </a:r>
            <a:r>
              <a:rPr lang="en-US" sz="2000" dirty="0" smtClean="0"/>
              <a:t>three pieces </a:t>
            </a:r>
          </a:p>
          <a:p>
            <a:pPr lvl="1"/>
            <a:r>
              <a:rPr lang="en-US" sz="1800" dirty="0" smtClean="0"/>
              <a:t>presents </a:t>
            </a:r>
            <a:r>
              <a:rPr lang="en-US" sz="1800" dirty="0"/>
              <a:t>distinct policy, auction design, implementation and other issues, and the statute in </a:t>
            </a:r>
            <a:r>
              <a:rPr lang="en-US" sz="1800" dirty="0" smtClean="0"/>
              <a:t>a number </a:t>
            </a:r>
            <a:r>
              <a:rPr lang="en-US" sz="1800" dirty="0"/>
              <a:t>of cases imposes specific requirements for each piece. </a:t>
            </a:r>
            <a:endParaRPr lang="en-US" sz="1800" dirty="0" smtClean="0"/>
          </a:p>
          <a:p>
            <a:pPr lvl="1"/>
            <a:r>
              <a:rPr lang="en-US" sz="1800" dirty="0" smtClean="0"/>
              <a:t>At </a:t>
            </a:r>
            <a:r>
              <a:rPr lang="en-US" sz="1800" dirty="0"/>
              <a:t>the same time, all three pieces </a:t>
            </a:r>
            <a:r>
              <a:rPr lang="en-US" sz="1800" dirty="0" smtClean="0"/>
              <a:t>are </a:t>
            </a:r>
            <a:r>
              <a:rPr lang="en-US" sz="1800" b="1" dirty="0" smtClean="0">
                <a:solidFill>
                  <a:srgbClr val="FF0000"/>
                </a:solidFill>
              </a:rPr>
              <a:t>interdependent</a:t>
            </a:r>
            <a:r>
              <a:rPr lang="en-US" sz="1800" dirty="0" smtClean="0"/>
              <a:t>.</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Autofit/>
          </a:bodyPr>
          <a:lstStyle/>
          <a:p>
            <a:pPr>
              <a:lnSpc>
                <a:spcPts val="3200"/>
              </a:lnSpc>
            </a:pPr>
            <a:r>
              <a:rPr lang="en-US" sz="3200" b="1" i="1" dirty="0" smtClean="0">
                <a:solidFill>
                  <a:srgbClr val="00B0F0"/>
                </a:solidFill>
              </a:rPr>
              <a:t>REVERSE AUCTION OF BROADCAST TELEVISION SPECTRUM</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dirty="0"/>
              <a:t>The issues presented by the reverse </a:t>
            </a:r>
            <a:r>
              <a:rPr lang="en-US" sz="2000" dirty="0" smtClean="0"/>
              <a:t>auction</a:t>
            </a:r>
          </a:p>
          <a:p>
            <a:pPr lvl="1"/>
            <a:r>
              <a:rPr lang="en-US" sz="1800" dirty="0"/>
              <a:t>bid collection</a:t>
            </a:r>
            <a:r>
              <a:rPr lang="en-US" sz="1800" dirty="0" smtClean="0"/>
              <a:t>,</a:t>
            </a:r>
          </a:p>
          <a:p>
            <a:pPr lvl="1"/>
            <a:r>
              <a:rPr lang="en-US" sz="1800" dirty="0"/>
              <a:t>determination of which bids are accepted</a:t>
            </a:r>
            <a:r>
              <a:rPr lang="en-US" sz="1800" dirty="0" smtClean="0"/>
              <a:t>,</a:t>
            </a:r>
          </a:p>
          <a:p>
            <a:pPr lvl="1"/>
            <a:r>
              <a:rPr lang="en-US" sz="1800" dirty="0"/>
              <a:t>determination of payment amounts </a:t>
            </a:r>
            <a:r>
              <a:rPr lang="en-US" sz="1800" dirty="0" smtClean="0"/>
              <a:t>to winners.</a:t>
            </a:r>
          </a:p>
          <a:p>
            <a:r>
              <a:rPr lang="en-US" sz="2000" dirty="0" smtClean="0"/>
              <a:t>Spectrum Act (Title VI of the Middle Class Tax Relief and Job Creation Act of 2012)</a:t>
            </a:r>
          </a:p>
          <a:p>
            <a:pPr lvl="1"/>
            <a:r>
              <a:rPr lang="en-US" sz="1800" b="1" dirty="0" smtClean="0">
                <a:solidFill>
                  <a:srgbClr val="FF0000"/>
                </a:solidFill>
              </a:rPr>
              <a:t>limits eligibility to participate in </a:t>
            </a:r>
            <a:r>
              <a:rPr lang="en-US" sz="1800" dirty="0" smtClean="0"/>
              <a:t>the reverse auction to commercial and noncommercial full power and Class A broadcast television licensees.</a:t>
            </a:r>
          </a:p>
        </p:txBody>
      </p:sp>
      <p:sp>
        <p:nvSpPr>
          <p:cNvPr id="7" name="TextBox 6"/>
          <p:cNvSpPr txBox="1"/>
          <p:nvPr/>
        </p:nvSpPr>
        <p:spPr>
          <a:xfrm>
            <a:off x="685800" y="6096000"/>
            <a:ext cx="4628896" cy="307777"/>
          </a:xfrm>
          <a:prstGeom prst="rect">
            <a:avLst/>
          </a:prstGeom>
          <a:noFill/>
        </p:spPr>
        <p:txBody>
          <a:bodyPr wrap="none" rtlCol="0">
            <a:spAutoFit/>
          </a:bodyPr>
          <a:lstStyle/>
          <a:p>
            <a:r>
              <a:rPr lang="en-US" sz="1400" dirty="0" smtClean="0"/>
              <a:t>* FCC 12-118, Notice of Proposed Rulemaking, Sep. 28, 2012 </a:t>
            </a:r>
            <a:endParaRPr lang="en-US" sz="1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8211</TotalTime>
  <Words>3700</Words>
  <Application>Microsoft Office PowerPoint</Application>
  <PresentationFormat>On-screen Show (4:3)</PresentationFormat>
  <Paragraphs>258</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Slide 1</vt:lpstr>
      <vt:lpstr>Incentive Auction  NPRM FCC 12-118</vt:lpstr>
      <vt:lpstr>TWO AREAS FOR COMMENTS SOUGHT</vt:lpstr>
      <vt:lpstr>2010 WIRELESS MICROPHONES FURTHER NOTICE, 25 FCC Rcd 643 (2010) </vt:lpstr>
      <vt:lpstr>TV WHITE SPACES SECOND MO&amp;O ADOPTED IN SEPTEMBER 2010</vt:lpstr>
      <vt:lpstr>INCENTIVE AUCTIONS NPRM ADOPTED ON SEPTEMBER 28, 2012</vt:lpstr>
      <vt:lpstr>NOTICE OF PROPOSED RULEMAKING, FCC 12-118</vt:lpstr>
      <vt:lpstr>INCENTIVE AUCTION OF BROADCAST TELEVISION SPECTRUM</vt:lpstr>
      <vt:lpstr>REVERSE AUCTION OF BROADCAST TELEVISION SPECTRUM</vt:lpstr>
      <vt:lpstr>REPACKING OF BROADCAST TELEVISION SPECTRUM (1)</vt:lpstr>
      <vt:lpstr>REPACKING OF BROADCAST TELEVISION SPECTRUM (2)</vt:lpstr>
      <vt:lpstr>REPACKING OF BROADCAST TELEVISION SPECTRUM (3)</vt:lpstr>
      <vt:lpstr>CURRENT BROADCAST TELEVISION BANDS (1)</vt:lpstr>
      <vt:lpstr>CURRENT BROADCAST TELEVISION BANDS (2)</vt:lpstr>
      <vt:lpstr>CURRENT BROADCAST TELEVISION BANDS (3)</vt:lpstr>
      <vt:lpstr>TECHNICAL ASPECTS OF THE REPACKING PROCESS</vt:lpstr>
      <vt:lpstr>FORWARD AUCTION—RECONFIGURING THE UHF BAND</vt:lpstr>
      <vt:lpstr>FORWARD AUCTION—RECONFIGURING THE UHF BAND (1)</vt:lpstr>
      <vt:lpstr>FORWARD AUCTION—RECONFIGURING THE UHF BAND (2)</vt:lpstr>
      <vt:lpstr>FORWARD AUCTION—RECONFIGURING THE UHF BAND (3)</vt:lpstr>
      <vt:lpstr>600 MHz BAND PLAN (1)</vt:lpstr>
      <vt:lpstr>600 MHz BAND PLAN (2)</vt:lpstr>
      <vt:lpstr>600 MHz BAND PLAN (3)</vt:lpstr>
      <vt:lpstr>600 MHz BAND PLAN (4)</vt:lpstr>
      <vt:lpstr>600 MHz BAND PLAN (5)</vt:lpstr>
      <vt:lpstr>600 MHz BAND PLAN (6)</vt:lpstr>
      <vt:lpstr>600 MHz BAND PLAN (7)</vt:lpstr>
      <vt:lpstr>GEOGRAPHIC AREA LICENSING</vt:lpstr>
      <vt:lpstr>TECHNICAL CONSIDERATIONS, GUARD BANDS</vt:lpstr>
      <vt:lpstr>TECHNICAL CONSIDERATIONS, REMAINDER SPECTRUM FOR UNLICENSED USE</vt:lpstr>
      <vt:lpstr>TECHNICAL CONSIDERATIONS, DUPLEX GAP</vt:lpstr>
      <vt:lpstr>ALTERNATIVE BAND PLAN APPROACHES (1)</vt:lpstr>
      <vt:lpstr>ALTERNATIVE BAND PLAN APPROACHES (2)</vt:lpstr>
      <vt:lpstr>TECHNICAL RULES (1) </vt:lpstr>
      <vt:lpstr>TECHNICAL RULES (2) </vt:lpstr>
      <vt:lpstr>POSSIBLE IMPACTS FROM THIS AUCTION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Soo-Young Chang</dc:creator>
  <cp:lastModifiedBy>Soo-Young Chang</cp:lastModifiedBy>
  <cp:revision>112</cp:revision>
  <dcterms:created xsi:type="dcterms:W3CDTF">2012-10-23T19:22:37Z</dcterms:created>
  <dcterms:modified xsi:type="dcterms:W3CDTF">2012-11-12T19:59:49Z</dcterms:modified>
</cp:coreProperties>
</file>