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6" r:id="rId3"/>
    <p:sldId id="261" r:id="rId4"/>
    <p:sldId id="262" r:id="rId5"/>
    <p:sldId id="263" r:id="rId6"/>
    <p:sldId id="264" r:id="rId7"/>
    <p:sldId id="265" r:id="rId8"/>
    <p:sldId id="273" r:id="rId9"/>
    <p:sldId id="274" r:id="rId10"/>
    <p:sldId id="275" r:id="rId11"/>
    <p:sldId id="260"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37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2346" y="-9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p14="http://schemas.microsoft.com/office/powerpoint/2010/main" xmlns=""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p14="http://schemas.microsoft.com/office/powerpoint/2010/main" xmlns=""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a:t>
            </a:fld>
            <a:endParaRPr lang="en-US" altLang="ja-JP" dirty="0"/>
          </a:p>
        </p:txBody>
      </p:sp>
    </p:spTree>
    <p:extLst>
      <p:ext uri="{BB962C8B-B14F-4D97-AF65-F5344CB8AC3E}">
        <p14:creationId xmlns:p14="http://schemas.microsoft.com/office/powerpoint/2010/main" xmlns="" val="84306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11</a:t>
            </a:fld>
            <a:endParaRPr lang="en-US" altLang="ja-JP" dirty="0"/>
          </a:p>
        </p:txBody>
      </p:sp>
    </p:spTree>
    <p:extLst>
      <p:ext uri="{BB962C8B-B14F-4D97-AF65-F5344CB8AC3E}">
        <p14:creationId xmlns:p14="http://schemas.microsoft.com/office/powerpoint/2010/main" xmlns="" val="3935676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2</a:t>
            </a:fld>
            <a:endParaRPr lang="en-US" altLang="ja-JP" dirty="0"/>
          </a:p>
        </p:txBody>
      </p:sp>
    </p:spTree>
    <p:extLst>
      <p:ext uri="{BB962C8B-B14F-4D97-AF65-F5344CB8AC3E}">
        <p14:creationId xmlns:p14="http://schemas.microsoft.com/office/powerpoint/2010/main" xmlns="" val="377778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9F258983-03B6-4F05-AA97-95A9C27F8A2C}" type="slidenum">
              <a:rPr lang="en-US" altLang="ja-JP" smtClean="0"/>
              <a:pPr/>
              <a:t>3</a:t>
            </a:fld>
            <a:endParaRPr lang="en-US" altLang="ja-JP" dirty="0" smtClean="0"/>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dirty="0"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19720E95-5491-413D-B7AB-FBEC52874F45}" type="slidenum">
              <a:rPr lang="en-US" altLang="ja-JP" smtClean="0"/>
              <a:pPr/>
              <a:t>4</a:t>
            </a:fld>
            <a:endParaRPr lang="en-US" altLang="ja-JP" dirty="0" smtClean="0"/>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5699BC59-E7E3-4565-8465-C0E216F7DA05}" type="slidenum">
              <a:rPr lang="en-US" altLang="ja-JP" smtClean="0"/>
              <a:pPr/>
              <a:t>5</a:t>
            </a:fld>
            <a:endParaRPr lang="en-US" altLang="ja-JP" dirty="0" smtClean="0"/>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8</a:t>
            </a:fld>
            <a:endParaRPr lang="en-US" altLang="ja-JP" dirty="0"/>
          </a:p>
        </p:txBody>
      </p:sp>
    </p:spTree>
    <p:extLst>
      <p:ext uri="{BB962C8B-B14F-4D97-AF65-F5344CB8AC3E}">
        <p14:creationId xmlns:p14="http://schemas.microsoft.com/office/powerpoint/2010/main" xmlns="" val="1563284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9</a:t>
            </a:fld>
            <a:endParaRPr lang="en-US" altLang="ja-JP" dirty="0"/>
          </a:p>
        </p:txBody>
      </p:sp>
    </p:spTree>
    <p:extLst>
      <p:ext uri="{BB962C8B-B14F-4D97-AF65-F5344CB8AC3E}">
        <p14:creationId xmlns:p14="http://schemas.microsoft.com/office/powerpoint/2010/main" xmlns="" val="1600110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November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November 2012</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November 2012</a:t>
            </a:r>
            <a:endParaRPr lang="en-US" altLang="ja-JP" dirty="0"/>
          </a:p>
        </p:txBody>
      </p:sp>
      <p:sp>
        <p:nvSpPr>
          <p:cNvPr id="8" name="フッター プレースホルダー 7"/>
          <p:cNvSpPr>
            <a:spLocks noGrp="1"/>
          </p:cNvSpPr>
          <p:nvPr>
            <p:ph type="ftr" sz="quarter" idx="11"/>
          </p:nvPr>
        </p:nvSpPr>
        <p:spPr/>
        <p:txBody>
          <a:bodyPr/>
          <a:lstStyle/>
          <a:p>
            <a:pPr>
              <a:defRPr/>
            </a:pPr>
            <a:r>
              <a:rPr lang="en-US" altLang="ja-JP"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November 2012</a:t>
            </a:r>
            <a:endParaRPr lang="en-US" altLang="ja-JP" dirty="0"/>
          </a:p>
        </p:txBody>
      </p:sp>
      <p:sp>
        <p:nvSpPr>
          <p:cNvPr id="10" name="フッター プレースホルダー 9"/>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November 2012</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15-12-0612-00-0sru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a:t>
            </a:r>
            <a:r>
              <a:rPr lang="en-US" altLang="ja-JP" sz="1600" dirty="0" smtClean="0">
                <a:latin typeface="Times New Roman" pitchFamily="16" charset="0"/>
              </a:rPr>
              <a:t>for November 2012]</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[12</a:t>
            </a:r>
            <a:r>
              <a:rPr lang="en-US" altLang="ja-JP" sz="1600" dirty="0" smtClean="0">
                <a:latin typeface="Times New Roman" pitchFamily="16" charset="0"/>
              </a:rPr>
              <a:t>, November 2012</a:t>
            </a:r>
            <a:r>
              <a:rPr lang="en-US" altLang="ja-JP" sz="1600" dirty="0" smtClean="0">
                <a:solidFill>
                  <a:schemeClr val="tx2"/>
                </a:solidFill>
                <a:latin typeface="Times New Roman" pitchFamily="16" charset="0"/>
              </a:rPr>
              <a:t>]</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meeting.</a:t>
            </a:r>
          </a:p>
          <a:p>
            <a:r>
              <a:rPr lang="en-US" altLang="ja-JP" sz="2200" dirty="0" smtClean="0"/>
              <a:t>1</a:t>
            </a:r>
            <a:r>
              <a:rPr lang="en-US" altLang="ja-JP" sz="2200" baseline="30000" dirty="0" smtClean="0"/>
              <a:t>st</a:t>
            </a:r>
            <a:r>
              <a:rPr lang="en-US" altLang="ja-JP" sz="2200" dirty="0" smtClean="0"/>
              <a:t> version of technical document of IG SRU released March 2012 (1</a:t>
            </a:r>
            <a:r>
              <a:rPr lang="en-GB" altLang="ja-JP" sz="2200" dirty="0" smtClean="0"/>
              <a:t>2-0184-00</a:t>
            </a:r>
            <a:r>
              <a:rPr lang="en-US" altLang="ja-JP" sz="2200" dirty="0" smtClean="0"/>
              <a:t>).</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2012</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10</a:t>
            </a:fld>
            <a:endParaRPr lang="en-US" altLang="ja-JP"/>
          </a:p>
        </p:txBody>
      </p:sp>
      <p:graphicFrame>
        <p:nvGraphicFramePr>
          <p:cNvPr id="8" name="コンテンツ プレースホルダー 6"/>
          <p:cNvGraphicFramePr>
            <a:graphicFrameLocks/>
          </p:cNvGraphicFramePr>
          <p:nvPr>
            <p:extLst>
              <p:ext uri="{D42A27DB-BD31-4B8C-83A1-F6EECF244321}">
                <p14:modId xmlns="" xmlns:p14="http://schemas.microsoft.com/office/powerpoint/2010/main" val="628963047"/>
              </p:ext>
            </p:extLst>
          </p:nvPr>
        </p:nvGraphicFramePr>
        <p:xfrm>
          <a:off x="575556" y="3789050"/>
          <a:ext cx="7920880" cy="2401200"/>
        </p:xfrm>
        <a:graphic>
          <a:graphicData uri="http://schemas.openxmlformats.org/drawingml/2006/table">
            <a:tbl>
              <a:tblPr firstRow="1" bandRow="1">
                <a:tableStyleId>{F5AB1C69-6EDB-4FF4-983F-18BD219EF322}</a:tableStyleId>
              </a:tblPr>
              <a:tblGrid>
                <a:gridCol w="720080"/>
                <a:gridCol w="1080120"/>
                <a:gridCol w="1296144"/>
                <a:gridCol w="1224136"/>
                <a:gridCol w="1296144"/>
                <a:gridCol w="1224136"/>
                <a:gridCol w="1080120"/>
              </a:tblGrid>
              <a:tr h="370840">
                <a:tc>
                  <a:txBody>
                    <a:bodyPr/>
                    <a:lstStyle/>
                    <a:p>
                      <a:r>
                        <a:rPr kumimoji="1" lang="en-US" altLang="ja-JP" sz="1200" dirty="0" smtClean="0">
                          <a:solidFill>
                            <a:sysClr val="windowText" lastClr="000000"/>
                          </a:solidFill>
                        </a:rPr>
                        <a:t>Year</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Month</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Venue</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Agenda</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Closing Report</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Minutes</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Number of</a:t>
                      </a:r>
                      <a:r>
                        <a:rPr kumimoji="1" lang="en-US" altLang="ja-JP" sz="1200" baseline="0" dirty="0" smtClean="0">
                          <a:solidFill>
                            <a:sysClr val="windowText" lastClr="000000"/>
                          </a:solidFill>
                        </a:rPr>
                        <a:t> participant</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Dallas</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15-10-0839-01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15-10-0924-01</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15-10-0934-00</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Singapore</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15-11-0159-01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15-11-0298-00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15-11-0440-00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8</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Francisco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15-11-0456-00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15-11-0552-00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15-11-755-00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Atlanta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15-11-0757-01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15-11-0830-00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15-12-0106-00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13</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2">
                  <a:txBody>
                    <a:bodyPr/>
                    <a:lstStyle/>
                    <a:p>
                      <a:r>
                        <a:rPr kumimoji="1" lang="en-US" altLang="ja-JP" sz="1200" dirty="0" smtClean="0"/>
                        <a:t>2012</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de-DE" altLang="ja-JP" sz="1200" kern="1200" dirty="0" smtClean="0">
                          <a:solidFill>
                            <a:schemeClr val="dk1"/>
                          </a:solidFill>
                          <a:effectLst/>
                          <a:latin typeface="+mn-lt"/>
                          <a:ea typeface="+mn-ea"/>
                          <a:cs typeface="+mn-cs"/>
                        </a:rPr>
                        <a:t>Waikoloa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15-12-0191-00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4</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Diego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15-12-301-01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15-12-0425-00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15-12-0440-00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9</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937835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November 2012</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11</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Conceptual proposal of autonomously distributed wireless system based on dynamic multi-layer control for fair satisfaction of </a:t>
            </a:r>
            <a:r>
              <a:rPr lang="en-US" altLang="ja-JP" sz="2000" dirty="0" err="1" smtClean="0">
                <a:ea typeface="ＭＳ Ｐゴシック" pitchFamily="50" charset="-128"/>
              </a:rPr>
              <a:t>QoE</a:t>
            </a:r>
            <a:r>
              <a:rPr lang="ja-JP" altLang="en-US" sz="2000" dirty="0" smtClean="0">
                <a:ea typeface="ＭＳ Ｐゴシック" pitchFamily="50" charset="-128"/>
              </a:rPr>
              <a:t>　</a:t>
            </a:r>
            <a:r>
              <a:rPr lang="en-US" altLang="ja-JP" sz="2000" dirty="0" smtClean="0">
                <a:ea typeface="ＭＳ Ｐゴシック" pitchFamily="50" charset="-128"/>
              </a:rPr>
              <a:t>(15-12-0603r0)</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Call for contributions</a:t>
            </a:r>
          </a:p>
          <a:p>
            <a:pPr lvl="1">
              <a:lnSpc>
                <a:spcPct val="80000"/>
              </a:lnSpc>
            </a:pPr>
            <a:r>
              <a:rPr lang="en-US" altLang="ja-JP" sz="2000" dirty="0" smtClean="0">
                <a:ea typeface="ＭＳ Ｐゴシック" pitchFamily="50" charset="-128"/>
              </a:rPr>
              <a:t>Next meeting </a:t>
            </a:r>
            <a:r>
              <a:rPr lang="en-US" altLang="ja-JP" sz="2000" dirty="0" smtClean="0">
                <a:ea typeface="ＭＳ Ｐゴシック" pitchFamily="50" charset="-128"/>
              </a:rPr>
              <a:t>s</a:t>
            </a:r>
            <a:r>
              <a:rPr lang="en-US" altLang="ja-JP" sz="2000" dirty="0" smtClean="0">
                <a:ea typeface="ＭＳ Ｐゴシック" pitchFamily="50" charset="-128"/>
              </a:rPr>
              <a:t>chedule</a:t>
            </a:r>
            <a:endParaRPr lang="en-US" altLang="ja-JP" sz="2000" dirty="0" smtClean="0">
              <a:ea typeface="ＭＳ Ｐゴシック" pitchFamily="50" charset="-128"/>
            </a:endParaRP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November 2012</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San Antonio, TX</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November 12,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0BD36B27-27F2-4D48-B613-1B47A3096AF5}" type="slidenum">
              <a:rPr lang="en-US" altLang="ja-JP"/>
              <a:pPr>
                <a:defRPr/>
              </a:pPr>
              <a:t>3</a:t>
            </a:fld>
            <a:endParaRPr lang="en-US" altLang="ja-JP" dirty="0"/>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E2749400-9370-4D69-B996-CCE5A4228F4C}" type="slidenum">
              <a:rPr lang="en-US" altLang="ja-JP">
                <a:latin typeface="Times New Roman" pitchFamily="16" charset="0"/>
              </a:rPr>
              <a:pPr algn="ctr"/>
              <a:t>3</a:t>
            </a:fld>
            <a:endParaRPr lang="en-US" altLang="ja-JP" dirty="0">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dirty="0"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dirty="0" smtClean="0">
                <a:ea typeface="ＭＳ Ｐゴシック" pitchFamily="50" charset="-128"/>
              </a:rPr>
              <a:t>	</a:t>
            </a:r>
            <a:r>
              <a:rPr lang="en-US" altLang="ja-JP" sz="1400" b="1" dirty="0" smtClean="0">
                <a:ea typeface="ＭＳ Ｐゴシック" pitchFamily="50" charset="-128"/>
              </a:rPr>
              <a:t>The IEEE-SA strongly recommends that at each WG meeting the chair or a designee:</a:t>
            </a:r>
            <a:endParaRPr lang="en-US" altLang="ja-JP" sz="1400" dirty="0" smtClean="0">
              <a:ea typeface="ＭＳ Ｐゴシック" pitchFamily="50" charset="-128"/>
            </a:endParaRPr>
          </a:p>
          <a:p>
            <a:pPr lvl="1">
              <a:lnSpc>
                <a:spcPct val="80000"/>
              </a:lnSpc>
            </a:pPr>
            <a:r>
              <a:rPr lang="en-US" altLang="ja-JP" sz="1400" b="1" dirty="0" smtClean="0">
                <a:ea typeface="ＭＳ Ｐゴシック" pitchFamily="50" charset="-128"/>
              </a:rPr>
              <a:t>Show slides #1 through #4 of this presentation</a:t>
            </a:r>
          </a:p>
          <a:p>
            <a:pPr lvl="1">
              <a:lnSpc>
                <a:spcPct val="80000"/>
              </a:lnSpc>
            </a:pPr>
            <a:r>
              <a:rPr lang="en-US" altLang="ja-JP" sz="1400" b="1" dirty="0" smtClean="0">
                <a:ea typeface="ＭＳ Ｐゴシック" pitchFamily="50" charset="-128"/>
              </a:rPr>
              <a:t>Advise the WG attendees that:</a:t>
            </a:r>
            <a:r>
              <a:rPr lang="en-US" altLang="ja-JP" sz="1400" dirty="0" smtClean="0">
                <a:ea typeface="ＭＳ Ｐゴシック" pitchFamily="50" charset="-128"/>
              </a:rPr>
              <a:t> </a:t>
            </a:r>
          </a:p>
          <a:p>
            <a:pPr lvl="2">
              <a:lnSpc>
                <a:spcPct val="80000"/>
              </a:lnSpc>
            </a:pPr>
            <a:r>
              <a:rPr lang="en-US" altLang="ja-JP" sz="1400" dirty="0" smtClean="0">
                <a:ea typeface="ＭＳ Ｐゴシック" pitchFamily="50" charset="-128"/>
              </a:rPr>
              <a:t>The IEEE’s patent policy is consistent with the ANSI patent policy and is described in Clause 6 of the </a:t>
            </a:r>
            <a:r>
              <a:rPr lang="en-US" altLang="ja-JP" sz="1400" i="1" dirty="0" smtClean="0">
                <a:ea typeface="ＭＳ Ｐゴシック" pitchFamily="50" charset="-128"/>
              </a:rPr>
              <a:t>IEEE-SA Standards Board Bylaws</a:t>
            </a:r>
            <a:r>
              <a:rPr lang="en-US" altLang="ja-JP" sz="1400" dirty="0" smtClean="0">
                <a:ea typeface="ＭＳ Ｐゴシック" pitchFamily="50" charset="-128"/>
              </a:rPr>
              <a:t>;</a:t>
            </a:r>
          </a:p>
          <a:p>
            <a:pPr lvl="2">
              <a:lnSpc>
                <a:spcPct val="80000"/>
              </a:lnSpc>
            </a:pPr>
            <a:r>
              <a:rPr lang="en-US" altLang="ja-JP" sz="1400" dirty="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dirty="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ea typeface="ＭＳ Ｐゴシック" pitchFamily="50" charset="-128"/>
              </a:rPr>
            </a:br>
            <a:endParaRPr lang="en-US" altLang="ja-JP" sz="1400" dirty="0" smtClean="0">
              <a:ea typeface="ＭＳ Ｐゴシック" pitchFamily="50" charset="-128"/>
            </a:endParaRPr>
          </a:p>
          <a:p>
            <a:pPr lvl="1">
              <a:lnSpc>
                <a:spcPct val="20000"/>
              </a:lnSpc>
            </a:pPr>
            <a:r>
              <a:rPr lang="en-US" altLang="ja-JP" sz="1400" b="1" dirty="0" smtClean="0">
                <a:ea typeface="ＭＳ Ｐゴシック" pitchFamily="50" charset="-128"/>
              </a:rPr>
              <a:t>Instruct the WG Secretary to record in the minutes of the relevant WG meeting:</a:t>
            </a:r>
            <a:r>
              <a:rPr lang="en-US" altLang="ja-JP" sz="800" dirty="0" smtClean="0">
                <a:ea typeface="ＭＳ Ｐゴシック" pitchFamily="50" charset="-128"/>
              </a:rPr>
              <a:t> </a:t>
            </a:r>
          </a:p>
          <a:p>
            <a:pPr lvl="2">
              <a:lnSpc>
                <a:spcPct val="80000"/>
              </a:lnSpc>
            </a:pPr>
            <a:r>
              <a:rPr lang="en-US" altLang="ja-JP" sz="1400" dirty="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dirty="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dirty="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dirty="0" smtClean="0">
              <a:ea typeface="ＭＳ Ｐゴシック" pitchFamily="50" charset="-128"/>
            </a:endParaRPr>
          </a:p>
          <a:p>
            <a:pPr lvl="1">
              <a:lnSpc>
                <a:spcPct val="80000"/>
              </a:lnSpc>
              <a:spcBef>
                <a:spcPct val="5000"/>
              </a:spcBef>
            </a:pPr>
            <a:r>
              <a:rPr lang="en-US" altLang="ja-JP" sz="1400" dirty="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dirty="0" smtClean="0">
                <a:ea typeface="ＭＳ Ｐゴシック" pitchFamily="50" charset="-128"/>
              </a:rPr>
              <a:t>It is recommended that the WG chair review the guidance in </a:t>
            </a:r>
            <a:r>
              <a:rPr lang="en-US" altLang="ja-JP" sz="1400" i="1" dirty="0" smtClean="0">
                <a:ea typeface="ＭＳ Ｐゴシック" pitchFamily="50" charset="-128"/>
              </a:rPr>
              <a:t>IEEE-SA Standards Board Operations Manual</a:t>
            </a:r>
            <a:r>
              <a:rPr lang="en-US" altLang="ja-JP" sz="1400" dirty="0" smtClean="0">
                <a:ea typeface="ＭＳ Ｐゴシック" pitchFamily="50" charset="-128"/>
              </a:rPr>
              <a:t> 6.3.5 and in FAQs 12 and 12a on inclusion of potential Essential Patent Claims by incorporation or by reference.</a:t>
            </a:r>
            <a:r>
              <a:rPr lang="en-US" altLang="ja-JP" sz="1400" dirty="0" smtClean="0">
                <a:solidFill>
                  <a:srgbClr val="FF3300"/>
                </a:solidFill>
                <a:ea typeface="ＭＳ Ｐゴシック" pitchFamily="50" charset="-128"/>
              </a:rPr>
              <a:t> </a:t>
            </a:r>
          </a:p>
          <a:p>
            <a:pPr lvl="1">
              <a:lnSpc>
                <a:spcPct val="80000"/>
              </a:lnSpc>
              <a:spcBef>
                <a:spcPct val="5000"/>
              </a:spcBef>
              <a:buFontTx/>
              <a:buNone/>
            </a:pPr>
            <a:endParaRPr lang="en-US" altLang="ja-JP" sz="1200" dirty="0" smtClean="0">
              <a:ea typeface="ＭＳ Ｐゴシック" pitchFamily="50" charset="-128"/>
            </a:endParaRPr>
          </a:p>
          <a:p>
            <a:pPr lvl="1">
              <a:lnSpc>
                <a:spcPct val="80000"/>
              </a:lnSpc>
              <a:spcBef>
                <a:spcPct val="5000"/>
              </a:spcBef>
              <a:buFontTx/>
              <a:buNone/>
            </a:pPr>
            <a:r>
              <a:rPr lang="en-US" altLang="ja-JP" sz="1200" dirty="0" smtClean="0">
                <a:ea typeface="ＭＳ Ｐゴシック" pitchFamily="50" charset="-128"/>
              </a:rPr>
              <a:t>	Note: </a:t>
            </a:r>
            <a:r>
              <a:rPr lang="en-US" altLang="ja-JP" sz="1200" b="1" dirty="0" smtClean="0">
                <a:ea typeface="ＭＳ Ｐゴシック" pitchFamily="50" charset="-128"/>
              </a:rPr>
              <a:t>WG</a:t>
            </a:r>
            <a:r>
              <a:rPr lang="en-US" altLang="ja-JP" sz="1200" dirty="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dirty="0">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dirty="0"/>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541D4279-C376-4CA7-9D38-2EB4CE777724}" type="slidenum">
              <a:rPr lang="en-US" altLang="ja-JP"/>
              <a:pPr>
                <a:defRPr/>
              </a:pPr>
              <a:t>4</a:t>
            </a:fld>
            <a:endParaRPr lang="en-US" altLang="ja-JP" dirty="0"/>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C4B04606-54D0-4D4B-8DA8-6B63FC57C45B}" type="slidenum">
              <a:rPr lang="en-US" altLang="ja-JP">
                <a:latin typeface="Times New Roman" pitchFamily="16" charset="0"/>
              </a:rPr>
              <a:pPr algn="ctr"/>
              <a:t>4</a:t>
            </a:fld>
            <a:endParaRPr lang="en-US" altLang="ja-JP" dirty="0">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dirty="0" smtClean="0">
                <a:ea typeface="ＭＳ Ｐゴシック" pitchFamily="50" charset="-128"/>
              </a:rPr>
              <a:t>Participants, Patents, and Duty to Inform</a:t>
            </a: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dirty="0">
              <a:solidFill>
                <a:srgbClr val="FF0000"/>
              </a:solidFill>
              <a:latin typeface="Times New Roman" pitchFamily="16" charset="0"/>
            </a:endParaRPr>
          </a:p>
          <a:p>
            <a:pPr marL="230188" indent="-230188">
              <a:spcBef>
                <a:spcPct val="20000"/>
              </a:spcBef>
            </a:pPr>
            <a:r>
              <a:rPr lang="ja-JP" altLang="en-US" dirty="0">
                <a:latin typeface="Times New Roman" pitchFamily="16" charset="0"/>
              </a:rPr>
              <a:t>	</a:t>
            </a:r>
            <a:r>
              <a:rPr lang="en-US" altLang="ja-JP" sz="1600" dirty="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dirty="0">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dirty="0">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dirty="0">
                <a:solidFill>
                  <a:srgbClr val="FF3300"/>
                </a:solidFill>
                <a:latin typeface="Times New Roman" pitchFamily="16" charset="0"/>
              </a:rPr>
              <a:t> </a:t>
            </a:r>
            <a:r>
              <a:rPr lang="en-US" altLang="ja-JP" sz="1400" b="1" dirty="0">
                <a:latin typeface="Times New Roman" pitchFamily="16" charset="0"/>
              </a:rPr>
              <a:t>patent claims</a:t>
            </a:r>
          </a:p>
          <a:p>
            <a:pPr marL="630238" lvl="1" indent="-285750">
              <a:spcBef>
                <a:spcPct val="20000"/>
              </a:spcBef>
              <a:buFontTx/>
              <a:buChar char="–"/>
            </a:pPr>
            <a:r>
              <a:rPr lang="en-US" altLang="ja-JP" sz="1600" b="1" dirty="0">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dirty="0">
                <a:latin typeface="Times New Roman" pitchFamily="16" charset="0"/>
              </a:rPr>
              <a:t>The above does not apply if the patent</a:t>
            </a:r>
            <a:r>
              <a:rPr lang="en-US" altLang="ja-JP" sz="1600" b="1" dirty="0">
                <a:solidFill>
                  <a:srgbClr val="FF3300"/>
                </a:solidFill>
                <a:latin typeface="Times New Roman" pitchFamily="16" charset="0"/>
              </a:rPr>
              <a:t> </a:t>
            </a:r>
            <a:r>
              <a:rPr lang="en-US" altLang="ja-JP" sz="1600" b="1" dirty="0">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dirty="0">
                <a:latin typeface="Times New Roman" pitchFamily="16" charset="0"/>
              </a:rPr>
              <a:t>		Quoted text excerpted from IEEE-SA Standards Board Bylaws subclause 6.2</a:t>
            </a:r>
            <a:endParaRPr lang="en-US" altLang="ja-JP" sz="1600" b="1" dirty="0">
              <a:latin typeface="Times New Roman" pitchFamily="16" charset="0"/>
            </a:endParaRPr>
          </a:p>
          <a:p>
            <a:pPr marL="230188" indent="-230188">
              <a:spcBef>
                <a:spcPct val="20000"/>
              </a:spcBef>
              <a:buFontTx/>
              <a:buChar char="•"/>
            </a:pPr>
            <a:r>
              <a:rPr lang="en-US" altLang="ja-JP" sz="1600" dirty="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dirty="0">
                <a:latin typeface="Times New Roman" pitchFamily="16" charset="0"/>
              </a:rPr>
              <a:t>No duty to perform a patent search</a:t>
            </a:r>
            <a:endParaRPr lang="en-GB" altLang="ja-JP" sz="1600" dirty="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#1</a:t>
            </a:r>
            <a:endParaRPr lang="en-US" altLang="ja-JP" sz="2400" dirty="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B21B68C7-C6C6-485D-A5CA-1288093F936D}" type="slidenum">
              <a:rPr lang="en-US" altLang="ja-JP"/>
              <a:pPr>
                <a:defRPr/>
              </a:pPr>
              <a:t>5</a:t>
            </a:fld>
            <a:endParaRPr lang="en-US" altLang="ja-JP" dirty="0"/>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B616E6E0-9BF9-4AF2-8B0A-D34669061A89}" type="slidenum">
              <a:rPr lang="en-US" altLang="ja-JP">
                <a:latin typeface="Times New Roman" pitchFamily="16" charset="0"/>
              </a:rPr>
              <a:pPr algn="ctr"/>
              <a:t>5</a:t>
            </a:fld>
            <a:endParaRPr lang="en-US" altLang="ja-JP" dirty="0">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dirty="0" smtClean="0">
                <a:ea typeface="ＭＳ Ｐゴシック" pitchFamily="50" charset="-128"/>
              </a:rPr>
              <a:t>Patent Related Links</a:t>
            </a:r>
            <a:endParaRPr lang="en-US" altLang="ja-JP" u="sng" dirty="0"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dirty="0" smtClean="0">
                <a:ea typeface="ＭＳ Ｐゴシック" pitchFamily="50" charset="-128"/>
                <a:cs typeface="Times New Roman" pitchFamily="16" charset="0"/>
              </a:rPr>
              <a:t>	</a:t>
            </a:r>
            <a:r>
              <a:rPr lang="en-US" altLang="ja-JP" dirty="0"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dirty="0" smtClean="0">
                <a:ea typeface="ＭＳ Ｐゴシック" pitchFamily="50" charset="-128"/>
                <a:cs typeface="Times New Roman" pitchFamily="16" charset="0"/>
              </a:rPr>
              <a:t>	Patent Policy is stated in these sources:</a:t>
            </a:r>
          </a:p>
          <a:p>
            <a:pPr lvl="1">
              <a:lnSpc>
                <a:spcPct val="90000"/>
              </a:lnSpc>
              <a:buFontTx/>
              <a:buNone/>
            </a:pPr>
            <a:r>
              <a:rPr lang="en-GB" altLang="ja-JP" dirty="0" smtClean="0">
                <a:ea typeface="ＭＳ Ｐゴシック" pitchFamily="50" charset="-128"/>
                <a:cs typeface="Times New Roman" pitchFamily="16" charset="0"/>
              </a:rPr>
              <a:t>		IEEE-SA Standards Boards Bylaws</a:t>
            </a:r>
          </a:p>
          <a:p>
            <a:pPr lvl="1">
              <a:lnSpc>
                <a:spcPct val="90000"/>
              </a:lnSpc>
              <a:buFontTx/>
              <a:buNone/>
            </a:pPr>
            <a:r>
              <a:rPr lang="en-US" altLang="ja-JP" sz="2500"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http://standards.ieee.org/guides/bylaws/sect6-7.html#6</a:t>
            </a:r>
          </a:p>
          <a:p>
            <a:pPr lvl="1">
              <a:lnSpc>
                <a:spcPct val="90000"/>
              </a:lnSpc>
              <a:buFontTx/>
              <a:buNone/>
            </a:pPr>
            <a:r>
              <a:rPr lang="en-GB" altLang="ja-JP" dirty="0" smtClean="0">
                <a:ea typeface="ＭＳ Ｐゴシック" pitchFamily="50" charset="-128"/>
                <a:cs typeface="Times New Roman" pitchFamily="16" charset="0"/>
              </a:rPr>
              <a:t>		IEEE-SA Standards Board Operations Manual</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http://standards.ieee.org/guides/opman/sect6.html#6.3</a:t>
            </a:r>
            <a:endParaRPr lang="en-US" altLang="ja-JP" dirty="0" smtClean="0">
              <a:ea typeface="ＭＳ Ｐゴシック" pitchFamily="50" charset="-128"/>
              <a:cs typeface="Times New Roman" pitchFamily="16" charset="0"/>
            </a:endParaRPr>
          </a:p>
          <a:p>
            <a:pPr lvl="1">
              <a:lnSpc>
                <a:spcPct val="90000"/>
              </a:lnSpc>
              <a:buFontTx/>
              <a:buNone/>
            </a:pPr>
            <a:r>
              <a:rPr lang="en-US" altLang="ja-JP" dirty="0"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#2</a:t>
            </a:r>
            <a:endParaRPr lang="en-US" altLang="ja-JP" sz="2400" dirty="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November 2012</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smtClean="0">
                <a:ea typeface="ＭＳ Ｐゴシック" pitchFamily="50" charset="-128"/>
              </a:rPr>
              <a:t>IG </a:t>
            </a:r>
            <a:r>
              <a:rPr kumimoji="1" lang="en-US" altLang="ja-JP" sz="2800" dirty="0">
                <a:ea typeface="ＭＳ Ｐゴシック" pitchFamily="50" charset="-128"/>
              </a:rPr>
              <a:t>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November 2012</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p14="http://schemas.microsoft.com/office/powerpoint/2010/main" xmlns="" val="127050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November 2012</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p14="http://schemas.microsoft.com/office/powerpoint/2010/main" xmlns="" val="458042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2877</TotalTime>
  <Words>826</Words>
  <Application>Microsoft Office PowerPoint</Application>
  <PresentationFormat>画面に合わせる (4:3)</PresentationFormat>
  <Paragraphs>215</Paragraphs>
  <Slides>11</Slides>
  <Notes>10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IEEE 802.15 IG SRU  Opening Information  San Antonio, TX  November 12, 2012</vt:lpstr>
      <vt:lpstr>Instructions for the WG Chair</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IG SRU Sessions</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44</cp:revision>
  <cp:lastPrinted>2011-10-30T06:47:17Z</cp:lastPrinted>
  <dcterms:created xsi:type="dcterms:W3CDTF">2010-11-03T06:31:56Z</dcterms:created>
  <dcterms:modified xsi:type="dcterms:W3CDTF">2012-11-12T17:35:27Z</dcterms:modified>
</cp:coreProperties>
</file>