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1" r:id="rId3"/>
    <p:sldId id="262" r:id="rId4"/>
    <p:sldId id="263" r:id="rId5"/>
    <p:sldId id="264" r:id="rId6"/>
    <p:sldId id="265" r:id="rId7"/>
    <p:sldId id="266" r:id="rId8"/>
    <p:sldId id="267" r:id="rId9"/>
    <p:sldId id="268"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111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D4C36CE-F993-734F-B262-7811880C8BA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5941018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4A3D57C-0D0F-C34B-AECA-07A88A455455}"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3566516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2</a:t>
            </a:fld>
            <a:endParaRPr lang="en-US"/>
          </a:p>
        </p:txBody>
      </p:sp>
    </p:spTree>
    <p:extLst>
      <p:ext uri="{BB962C8B-B14F-4D97-AF65-F5344CB8AC3E}">
        <p14:creationId xmlns:p14="http://schemas.microsoft.com/office/powerpoint/2010/main" val="3583395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BE4C740-B8AF-FA4B-8963-80CF1736D2B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9490433-4057-5346-8F3B-CBC96726980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8B6406B6-43BA-E149-8427-7B757AA7936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85F7822-D151-2148-B4DA-EB7F595E4EE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262D212-2269-4E4F-9A75-40AF9791E94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Silver Spring Networks</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E268AB58-CDFC-3240-8C9C-1F19AC9E5EF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Silver Spring Networks</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0FAA84F4-7087-FD4C-9314-F60D4AE4D46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Silver Spring Networks</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04083565-E069-D944-944E-6AA093956D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November 2012</a:t>
            </a:r>
            <a:endParaRPr lang="en-US" dirty="0"/>
          </a:p>
        </p:txBody>
      </p:sp>
      <p:sp>
        <p:nvSpPr>
          <p:cNvPr id="3" name="Footer Placeholder 2"/>
          <p:cNvSpPr>
            <a:spLocks noGrp="1"/>
          </p:cNvSpPr>
          <p:nvPr>
            <p:ph type="ftr" sz="quarter" idx="11"/>
          </p:nvPr>
        </p:nvSpPr>
        <p:spPr/>
        <p:txBody>
          <a:bodyPr/>
          <a:lstStyle>
            <a:lvl1pPr>
              <a:defRPr/>
            </a:lvl1pPr>
          </a:lstStyle>
          <a:p>
            <a:r>
              <a:rPr lang="en-US" smtClean="0"/>
              <a:t>John Notor, Silver Spring Networks</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CC2D7F09-EAB1-9C42-97D2-AD8E556B43C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Silver Spring Networks</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EFE02DC-3C08-1843-A5F8-D1E605D49B4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Silver Spring Networks</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03527D7-ECD6-5946-9A4C-8FB86B8EE99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John Notor, Silver Spring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4F508D3-BA95-D44B-B2CB-28924FABE81E}" type="slidenum">
              <a:rPr lang="en-US"/>
              <a:pPr/>
              <a:t>‹#›</a:t>
            </a:fld>
            <a:endParaRPr lang="en-US"/>
          </a:p>
        </p:txBody>
      </p:sp>
      <p:sp>
        <p:nvSpPr>
          <p:cNvPr id="1031" name="Rectangle 7"/>
          <p:cNvSpPr>
            <a:spLocks noChangeArrowheads="1"/>
          </p:cNvSpPr>
          <p:nvPr/>
        </p:nvSpPr>
        <p:spPr bwMode="auto">
          <a:xfrm>
            <a:off x="3429000" y="394156"/>
            <a:ext cx="5029200" cy="215444"/>
          </a:xfrm>
          <a:prstGeom prst="rect">
            <a:avLst/>
          </a:prstGeom>
          <a:noFill/>
          <a:ln w="9525">
            <a:noFill/>
            <a:miter lim="800000"/>
            <a:headEnd/>
            <a:tailEnd/>
          </a:ln>
          <a:effectLst/>
        </p:spPr>
        <p:txBody>
          <a:bodyPr wrap="square" lIns="0" tIns="0" rIns="0" bIns="0" anchor="b">
            <a:prstTxWarp prst="textNoShape">
              <a:avLst/>
            </a:prstTxWarp>
            <a:spAutoFit/>
          </a:bodyPr>
          <a:lstStyle/>
          <a:p>
            <a:pPr lvl="4" algn="r"/>
            <a:r>
              <a:rPr lang="en-US" sz="1400" b="1" dirty="0"/>
              <a:t>doc.: </a:t>
            </a:r>
            <a:r>
              <a:rPr lang="en-US" sz="1400" b="1" dirty="0" smtClean="0"/>
              <a:t>IEEE</a:t>
            </a:r>
            <a:r>
              <a:rPr lang="en-US" sz="1400" b="1" baseline="0" dirty="0" smtClean="0"/>
              <a:t> </a:t>
            </a:r>
            <a:r>
              <a:rPr lang="en-US" sz="1400" b="1" dirty="0" smtClean="0"/>
              <a:t>802.15/0608r0 </a:t>
            </a:r>
            <a:r>
              <a:rPr lang="en-US" sz="1400" b="1" baseline="0" dirty="0" smtClean="0"/>
              <a:t> TG4m</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defRPr>
      </a:lvl2pPr>
      <a:lvl3pPr algn="ctr" rtl="0" eaLnBrk="0" fontAlgn="base" hangingPunct="0">
        <a:spcBef>
          <a:spcPct val="0"/>
        </a:spcBef>
        <a:spcAft>
          <a:spcPct val="0"/>
        </a:spcAft>
        <a:defRPr sz="3600">
          <a:solidFill>
            <a:schemeClr val="tx2"/>
          </a:solidFill>
          <a:latin typeface="Times New Roman" charset="0"/>
        </a:defRPr>
      </a:lvl3pPr>
      <a:lvl4pPr algn="ctr" rtl="0" eaLnBrk="0" fontAlgn="base" hangingPunct="0">
        <a:spcBef>
          <a:spcPct val="0"/>
        </a:spcBef>
        <a:spcAft>
          <a:spcPct val="0"/>
        </a:spcAft>
        <a:defRPr sz="3600">
          <a:solidFill>
            <a:schemeClr val="tx2"/>
          </a:solidFill>
          <a:latin typeface="Times New Roman" charset="0"/>
        </a:defRPr>
      </a:lvl4pPr>
      <a:lvl5pPr algn="ctr" rtl="0" eaLnBrk="0" fontAlgn="base" hangingPunct="0">
        <a:spcBef>
          <a:spcPct val="0"/>
        </a:spcBef>
        <a:spcAft>
          <a:spcPct val="0"/>
        </a:spcAft>
        <a:defRPr sz="3600">
          <a:solidFill>
            <a:schemeClr val="tx2"/>
          </a:solidFill>
          <a:latin typeface="Times New Roman" charset="0"/>
        </a:defRPr>
      </a:lvl5pPr>
      <a:lvl6pPr marL="457200" algn="ctr" rtl="0" eaLnBrk="0" fontAlgn="base" hangingPunct="0">
        <a:spcBef>
          <a:spcPct val="0"/>
        </a:spcBef>
        <a:spcAft>
          <a:spcPct val="0"/>
        </a:spcAft>
        <a:defRPr sz="3600">
          <a:solidFill>
            <a:schemeClr val="tx2"/>
          </a:solidFill>
          <a:latin typeface="Times New Roman" charset="0"/>
        </a:defRPr>
      </a:lvl6pPr>
      <a:lvl7pPr marL="914400" algn="ctr" rtl="0" eaLnBrk="0" fontAlgn="base" hangingPunct="0">
        <a:spcBef>
          <a:spcPct val="0"/>
        </a:spcBef>
        <a:spcAft>
          <a:spcPct val="0"/>
        </a:spcAft>
        <a:defRPr sz="3600">
          <a:solidFill>
            <a:schemeClr val="tx2"/>
          </a:solidFill>
          <a:latin typeface="Times New Roman" charset="0"/>
        </a:defRPr>
      </a:lvl7pPr>
      <a:lvl8pPr marL="1371600" algn="ctr" rtl="0" eaLnBrk="0" fontAlgn="base" hangingPunct="0">
        <a:spcBef>
          <a:spcPct val="0"/>
        </a:spcBef>
        <a:spcAft>
          <a:spcPct val="0"/>
        </a:spcAft>
        <a:defRPr sz="3600">
          <a:solidFill>
            <a:schemeClr val="tx2"/>
          </a:solidFill>
          <a:latin typeface="Times New Roman" charset="0"/>
        </a:defRPr>
      </a:lvl8pPr>
      <a:lvl9pPr marL="1828800" algn="ctr" rtl="0" eaLnBrk="0" fontAlgn="base" hangingPunct="0">
        <a:spcBef>
          <a:spcPct val="0"/>
        </a:spcBef>
        <a:spcAft>
          <a:spcPct val="0"/>
        </a:spcAft>
        <a:defRPr sz="36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November 2012</a:t>
            </a:r>
            <a:endParaRPr lang="en-US" dirty="0"/>
          </a:p>
        </p:txBody>
      </p:sp>
      <p:sp>
        <p:nvSpPr>
          <p:cNvPr id="5" name="Footer Placeholder 2"/>
          <p:cNvSpPr>
            <a:spLocks noGrp="1"/>
          </p:cNvSpPr>
          <p:nvPr>
            <p:ph type="ftr" sz="quarter" idx="11"/>
          </p:nvPr>
        </p:nvSpPr>
        <p:spPr/>
        <p:txBody>
          <a:bodyPr/>
          <a:lstStyle/>
          <a:p>
            <a:r>
              <a:rPr lang="en-US" smtClean="0"/>
              <a:t>John Notor, Silver Spring Networks</a:t>
            </a:r>
            <a:endParaRPr lang="en-US"/>
          </a:p>
        </p:txBody>
      </p:sp>
      <p:sp>
        <p:nvSpPr>
          <p:cNvPr id="6" name="Slide Number Placeholder 3"/>
          <p:cNvSpPr>
            <a:spLocks noGrp="1"/>
          </p:cNvSpPr>
          <p:nvPr>
            <p:ph type="sldNum" sz="quarter" idx="12"/>
          </p:nvPr>
        </p:nvSpPr>
        <p:spPr/>
        <p:txBody>
          <a:bodyPr/>
          <a:lstStyle/>
          <a:p>
            <a:r>
              <a:rPr lang="en-US"/>
              <a:t>Slide </a:t>
            </a:r>
            <a:fld id="{1D0ACF15-C2C7-6B45-BC1E-2EC369E68363}"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prstTxWarp prst="textNoShape">
              <a:avLst/>
            </a:prstTxWarp>
          </a:bodyP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prstTxWarp prst="textNoShape">
              <a:avLst/>
            </a:prstTxWarp>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a:t>
            </a:r>
            <a:r>
              <a:rPr lang="en-US" sz="1800" b="1" u="sng" dirty="0" err="1">
                <a:solidFill>
                  <a:schemeClr val="tx2"/>
                </a:solidFill>
                <a:effectLst>
                  <a:outerShdw blurRad="38100" dist="38100" dir="2700000" algn="tl">
                    <a:srgbClr val="DDDDDD"/>
                  </a:outerShdw>
                </a:effectLst>
              </a:rPr>
              <a:t>WPANs</a:t>
            </a:r>
            <a:r>
              <a:rPr lang="en-US" sz="1800" b="1" u="sng" dirty="0">
                <a:solidFill>
                  <a:schemeClr val="tx2"/>
                </a:solidFill>
                <a:effectLst>
                  <a:outerShdw blurRad="38100" dist="38100" dir="2700000" algn="tl">
                    <a:srgbClr val="DDDDDD"/>
                  </a:outerShdw>
                </a:effectLst>
              </a:rPr>
              <a:t>)</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smtClean="0">
                <a:solidFill>
                  <a:schemeClr val="tx2"/>
                </a:solidFill>
              </a:rPr>
              <a:t> </a:t>
            </a:r>
            <a:r>
              <a:rPr lang="en-US" sz="1600" dirty="0" smtClean="0"/>
              <a:t>FCC </a:t>
            </a:r>
            <a:r>
              <a:rPr lang="en-US" sz="1600" dirty="0"/>
              <a:t>TV Band Incentive </a:t>
            </a:r>
            <a:r>
              <a:rPr lang="en-US" sz="1600" dirty="0" smtClean="0"/>
              <a:t>Auction: Impact </a:t>
            </a:r>
            <a:r>
              <a:rPr lang="en-US" sz="1600" dirty="0"/>
              <a:t>on Unlicensed Operation</a:t>
            </a:r>
            <a:r>
              <a:rPr lang="en-US" sz="1600" dirty="0" smtClean="0">
                <a:solidFill>
                  <a:schemeClr val="tx2"/>
                </a:solidFill>
              </a:rPr>
              <a:t>	</a:t>
            </a:r>
            <a:endParaRPr lang="en-US" sz="1600" dirty="0">
              <a:solidFill>
                <a:schemeClr val="tx2"/>
              </a:solidFill>
            </a:endParaRPr>
          </a:p>
          <a:p>
            <a:r>
              <a:rPr lang="en-US" sz="1600" b="1" dirty="0">
                <a:solidFill>
                  <a:schemeClr val="tx2"/>
                </a:solidFill>
              </a:rPr>
              <a:t>Date Submitted:</a:t>
            </a:r>
            <a:r>
              <a:rPr lang="en-US" sz="1600" b="1" dirty="0" smtClean="0">
                <a:solidFill>
                  <a:schemeClr val="tx2"/>
                </a:solidFill>
              </a:rPr>
              <a:t> </a:t>
            </a:r>
            <a:r>
              <a:rPr lang="en-US" sz="1600" dirty="0" smtClean="0">
                <a:solidFill>
                  <a:schemeClr val="tx2"/>
                </a:solidFill>
              </a:rPr>
              <a:t>November 12, 2012	</a:t>
            </a:r>
            <a:endParaRPr lang="en-US" sz="1600" dirty="0">
              <a:solidFill>
                <a:schemeClr val="tx2"/>
              </a:solidFill>
            </a:endParaRPr>
          </a:p>
          <a:p>
            <a:r>
              <a:rPr lang="en-US" sz="1600" b="1" dirty="0">
                <a:solidFill>
                  <a:schemeClr val="tx2"/>
                </a:solidFill>
              </a:rPr>
              <a:t>Source:</a:t>
            </a:r>
            <a:r>
              <a:rPr lang="en-US" sz="1600" dirty="0" smtClean="0">
                <a:solidFill>
                  <a:schemeClr val="tx2"/>
                </a:solidFill>
              </a:rPr>
              <a:t> John Notor, </a:t>
            </a:r>
            <a:r>
              <a:rPr lang="en-US" sz="1600" dirty="0" err="1" smtClean="0">
                <a:solidFill>
                  <a:schemeClr val="tx2"/>
                </a:solidFill>
              </a:rPr>
              <a:t>Notor</a:t>
            </a:r>
            <a:r>
              <a:rPr lang="en-US" sz="1600" dirty="0" smtClean="0">
                <a:solidFill>
                  <a:schemeClr val="tx2"/>
                </a:solidFill>
              </a:rPr>
              <a:t> Research, Silver Spring Networks</a:t>
            </a:r>
          </a:p>
          <a:p>
            <a:r>
              <a:rPr lang="en-US" sz="1600" dirty="0">
                <a:solidFill>
                  <a:schemeClr val="tx2"/>
                </a:solidFill>
              </a:rPr>
              <a:t>Address</a:t>
            </a:r>
            <a:r>
              <a:rPr lang="en-US" sz="1600" dirty="0" smtClean="0">
                <a:solidFill>
                  <a:schemeClr val="tx2"/>
                </a:solidFill>
              </a:rPr>
              <a:t> 1548 </a:t>
            </a:r>
            <a:r>
              <a:rPr lang="en-US" sz="1600" dirty="0" err="1" smtClean="0">
                <a:solidFill>
                  <a:schemeClr val="tx2"/>
                </a:solidFill>
              </a:rPr>
              <a:t>Arata</a:t>
            </a:r>
            <a:r>
              <a:rPr lang="en-US" sz="1600" dirty="0" smtClean="0">
                <a:solidFill>
                  <a:schemeClr val="tx2"/>
                </a:solidFill>
              </a:rPr>
              <a:t> Court, San Jose, CA 95125</a:t>
            </a:r>
          </a:p>
          <a:p>
            <a:r>
              <a:rPr lang="en-US" sz="1600" dirty="0">
                <a:solidFill>
                  <a:schemeClr val="tx2"/>
                </a:solidFill>
              </a:rPr>
              <a:t>Voice</a:t>
            </a:r>
            <a:r>
              <a:rPr lang="en-US" sz="1600" dirty="0" smtClean="0">
                <a:solidFill>
                  <a:schemeClr val="tx2"/>
                </a:solidFill>
              </a:rPr>
              <a:t>: 1-408-799-2738, E</a:t>
            </a:r>
            <a:r>
              <a:rPr lang="en-US" sz="1600" dirty="0">
                <a:solidFill>
                  <a:schemeClr val="tx2"/>
                </a:solidFill>
              </a:rPr>
              <a:t>-</a:t>
            </a:r>
            <a:r>
              <a:rPr lang="en-US" sz="1600" dirty="0" smtClean="0">
                <a:solidFill>
                  <a:schemeClr val="tx2"/>
                </a:solidFill>
              </a:rPr>
              <a:t>Mail: </a:t>
            </a:r>
            <a:r>
              <a:rPr lang="en-US" sz="1600" dirty="0" err="1" smtClean="0">
                <a:solidFill>
                  <a:schemeClr val="tx2"/>
                </a:solidFill>
              </a:rPr>
              <a:t>gnu@notor.com</a:t>
            </a:r>
            <a:r>
              <a:rPr lang="en-US" sz="1600" dirty="0" smtClean="0">
                <a:solidFill>
                  <a:schemeClr val="tx2"/>
                </a:solidFill>
              </a:rPr>
              <a:t>	</a:t>
            </a:r>
          </a:p>
          <a:p>
            <a:pPr>
              <a:spcBef>
                <a:spcPts val="600"/>
              </a:spcBef>
              <a:spcAft>
                <a:spcPts val="600"/>
              </a:spcAft>
            </a:pPr>
            <a:r>
              <a:rPr lang="en-US" dirty="0" smtClean="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smtClean="0">
                <a:solidFill>
                  <a:schemeClr val="tx2"/>
                </a:solidFill>
              </a:rPr>
              <a:t>	Summary of TV Band Incentive Auction NPRM.</a:t>
            </a:r>
          </a:p>
          <a:p>
            <a:pPr>
              <a:spcBef>
                <a:spcPts val="600"/>
              </a:spcBef>
              <a:spcAft>
                <a:spcPts val="600"/>
              </a:spcAft>
            </a:pPr>
            <a:r>
              <a:rPr lang="en-US" sz="1600" b="1" dirty="0">
                <a:solidFill>
                  <a:schemeClr val="tx2"/>
                </a:solidFill>
              </a:rPr>
              <a:t>Purpose:</a:t>
            </a:r>
            <a:r>
              <a:rPr lang="en-US" sz="1600" dirty="0" smtClean="0">
                <a:solidFill>
                  <a:schemeClr val="tx2"/>
                </a:solidFill>
              </a:rPr>
              <a:t>	To inform the members of 802.15 issues of the FCC NPRM affecting unlicensed operations.</a:t>
            </a:r>
          </a:p>
          <a:p>
            <a:pPr>
              <a:spcBef>
                <a:spcPts val="600"/>
              </a:spcBef>
              <a:spcAft>
                <a:spcPts val="600"/>
              </a:spcAft>
            </a:pPr>
            <a:r>
              <a:rPr lang="en-US" sz="1600" b="1" dirty="0" smtClean="0">
                <a:solidFill>
                  <a:schemeClr val="tx2"/>
                </a:solidFill>
              </a:rPr>
              <a:t>Notice</a:t>
            </a:r>
            <a:r>
              <a:rPr lang="en-US" sz="1600" b="1" dirty="0">
                <a:solidFill>
                  <a:schemeClr val="tx2"/>
                </a:solidFill>
              </a:rPr>
              <a:t>:</a:t>
            </a:r>
            <a:r>
              <a:rPr lang="en-US" sz="1600" dirty="0">
                <a:solidFill>
                  <a:schemeClr val="tx2"/>
                </a:solidFill>
              </a:rPr>
              <a:t>	This document has been prepared to assist the IEEE P802.15.  It is offered as a basis for discussion and is not binding on the contributing </a:t>
            </a:r>
            <a:r>
              <a:rPr lang="en-US" sz="1600" dirty="0" err="1">
                <a:solidFill>
                  <a:schemeClr val="tx2"/>
                </a:solidFill>
              </a:rPr>
              <a:t>individual(s</a:t>
            </a:r>
            <a:r>
              <a:rPr lang="en-US" sz="1600" dirty="0">
                <a:solidFill>
                  <a:schemeClr val="tx2"/>
                </a:solidFill>
              </a:rPr>
              <a:t>) or </a:t>
            </a:r>
            <a:r>
              <a:rPr lang="en-US" sz="1600" dirty="0" err="1">
                <a:solidFill>
                  <a:schemeClr val="tx2"/>
                </a:solidFill>
              </a:rPr>
              <a:t>organization(s</a:t>
            </a:r>
            <a:r>
              <a:rPr lang="en-US" sz="1600" dirty="0">
                <a:solidFill>
                  <a:schemeClr val="tx2"/>
                </a:solidFill>
              </a:rPr>
              <a:t>). The material in this document is subject to change in form and content after further study. The </a:t>
            </a:r>
            <a:r>
              <a:rPr lang="en-US" sz="1600" dirty="0" err="1">
                <a:solidFill>
                  <a:schemeClr val="tx2"/>
                </a:solidFill>
              </a:rPr>
              <a:t>contributor(s</a:t>
            </a:r>
            <a:r>
              <a:rPr lang="en-US" sz="1600" dirty="0">
                <a:solidFill>
                  <a:schemeClr val="tx2"/>
                </a:solidFill>
              </a:rPr>
              <a:t>) </a:t>
            </a:r>
            <a:r>
              <a:rPr lang="en-US" sz="1600" dirty="0" err="1">
                <a:solidFill>
                  <a:schemeClr val="tx2"/>
                </a:solidFill>
              </a:rPr>
              <a:t>reserve(s</a:t>
            </a:r>
            <a:r>
              <a:rPr lang="en-US" sz="1600" dirty="0">
                <a:solidFill>
                  <a:schemeClr val="tx2"/>
                </a:solidFill>
              </a:rPr>
              <a:t>)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85800" y="685800"/>
            <a:ext cx="7772400" cy="533400"/>
          </a:xfrm>
        </p:spPr>
        <p:txBody>
          <a:bodyPr/>
          <a:lstStyle/>
          <a:p>
            <a:r>
              <a:rPr lang="en-US" sz="2400" dirty="0">
                <a:latin typeface="Garamond" charset="0"/>
                <a:ea typeface="ＭＳ Ｐゴシック" charset="0"/>
              </a:rPr>
              <a:t>Final Thoughts</a:t>
            </a:r>
          </a:p>
        </p:txBody>
      </p:sp>
      <p:sp>
        <p:nvSpPr>
          <p:cNvPr id="24578" name="Content Placeholder 2"/>
          <p:cNvSpPr>
            <a:spLocks noGrp="1"/>
          </p:cNvSpPr>
          <p:nvPr>
            <p:ph idx="1"/>
          </p:nvPr>
        </p:nvSpPr>
        <p:spPr>
          <a:xfrm>
            <a:off x="457200" y="1219200"/>
            <a:ext cx="8229600" cy="5181600"/>
          </a:xfrm>
        </p:spPr>
        <p:txBody>
          <a:bodyPr/>
          <a:lstStyle/>
          <a:p>
            <a:r>
              <a:rPr lang="en-US" sz="2000" dirty="0">
                <a:latin typeface="Garamond" charset="0"/>
                <a:ea typeface="ＭＳ Ｐゴシック" charset="0"/>
              </a:rPr>
              <a:t>The FCC is proposing no specific changes to the Part 15 rules in this proceeding.</a:t>
            </a:r>
          </a:p>
          <a:p>
            <a:r>
              <a:rPr lang="en-US" sz="2000" dirty="0">
                <a:latin typeface="Garamond" charset="0"/>
                <a:ea typeface="ＭＳ Ｐゴシック" charset="0"/>
              </a:rPr>
              <a:t>The reallocation of TV spectrum to flexible terrestrial services reduces the number of channels available to TVWDs overall, especially in suburban and rural areas.</a:t>
            </a:r>
          </a:p>
          <a:p>
            <a:r>
              <a:rPr lang="en-US" sz="2000" dirty="0">
                <a:latin typeface="Garamond" charset="0"/>
                <a:ea typeface="ＭＳ Ｐゴシック" charset="0"/>
              </a:rPr>
              <a:t>Because the downlink guard band will be a fixed frequency band nation wide when the final band plan is rolled out, the rules for operation of unlicensed devices may be more flexible in the downlink guard band.</a:t>
            </a:r>
          </a:p>
          <a:p>
            <a:r>
              <a:rPr lang="en-US" sz="2000" dirty="0">
                <a:latin typeface="Garamond" charset="0"/>
                <a:ea typeface="ＭＳ Ｐゴシック" charset="0"/>
              </a:rPr>
              <a:t>Because the uplink guard band varies by geographic market area, operation in the uplink guard band will likely be subject to present TVWS rules which require access to a database to gain authorization to operate.</a:t>
            </a:r>
          </a:p>
          <a:p>
            <a:r>
              <a:rPr lang="en-US" sz="2000" dirty="0">
                <a:latin typeface="Garamond" charset="0"/>
                <a:ea typeface="ＭＳ Ｐゴシック" charset="0"/>
              </a:rPr>
              <a:t>The need for spectrum for wireless microphone operations may lead to additional restrictions on the use of guard band frequencies for TVWDs, and other unlicensed devices, especially in and near major metropolitan areas.</a:t>
            </a:r>
          </a:p>
        </p:txBody>
      </p:sp>
      <p:sp>
        <p:nvSpPr>
          <p:cNvPr id="24579"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4581" name="Slide Number Placeholder 5"/>
          <p:cNvSpPr>
            <a:spLocks noGrp="1"/>
          </p:cNvSpPr>
          <p:nvPr>
            <p:ph type="sldNum" sz="quarter" idx="12"/>
          </p:nvPr>
        </p:nvSpPr>
        <p:spPr bwMode="auto">
          <a:xfrm>
            <a:off x="4533156" y="6475413"/>
            <a:ext cx="153888"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C357940-7FA2-F643-9E2E-B293BC1E3B02}" type="slidenum">
              <a:rPr lang="en-US" sz="1200">
                <a:solidFill>
                  <a:srgbClr val="000000"/>
                </a:solidFill>
                <a:latin typeface="Garamond" charset="0"/>
                <a:cs typeface="Garamond" charset="0"/>
              </a:rPr>
              <a:pPr eaLnBrk="1" hangingPunct="1"/>
              <a:t>10</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3785927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685800" y="685800"/>
            <a:ext cx="7772400" cy="609600"/>
          </a:xfrm>
        </p:spPr>
        <p:txBody>
          <a:bodyPr/>
          <a:lstStyle/>
          <a:p>
            <a:r>
              <a:rPr lang="en-US" sz="2400" dirty="0">
                <a:latin typeface="Garamond" charset="0"/>
                <a:ea typeface="ＭＳ Ｐゴシック" charset="0"/>
              </a:rPr>
              <a:t>Background</a:t>
            </a:r>
          </a:p>
        </p:txBody>
      </p:sp>
      <p:sp>
        <p:nvSpPr>
          <p:cNvPr id="16386" name="Content Placeholder 2"/>
          <p:cNvSpPr>
            <a:spLocks noGrp="1"/>
          </p:cNvSpPr>
          <p:nvPr>
            <p:ph idx="1"/>
          </p:nvPr>
        </p:nvSpPr>
        <p:spPr>
          <a:xfrm>
            <a:off x="685800" y="1371600"/>
            <a:ext cx="7772400" cy="4572000"/>
          </a:xfrm>
        </p:spPr>
        <p:txBody>
          <a:bodyPr/>
          <a:lstStyle/>
          <a:p>
            <a:r>
              <a:rPr lang="en-US" sz="2000" dirty="0">
                <a:latin typeface="Garamond" charset="0"/>
                <a:ea typeface="ＭＳ Ｐゴシック" charset="0"/>
              </a:rPr>
              <a:t>The Incentive Auction Notice of Proposed Rule Making (NPRM), FCC </a:t>
            </a:r>
            <a:r>
              <a:rPr lang="sv-SE" sz="2000" dirty="0" err="1">
                <a:latin typeface="Garamond" charset="0"/>
                <a:ea typeface="ＭＳ Ｐゴシック" charset="0"/>
              </a:rPr>
              <a:t>Docket</a:t>
            </a:r>
            <a:r>
              <a:rPr lang="sv-SE" sz="2000" dirty="0">
                <a:latin typeface="Garamond" charset="0"/>
                <a:ea typeface="ＭＳ Ｐゴシック" charset="0"/>
              </a:rPr>
              <a:t> No. 12-268, is the </a:t>
            </a:r>
            <a:r>
              <a:rPr lang="sv-SE" sz="2000" dirty="0" err="1">
                <a:latin typeface="Garamond" charset="0"/>
                <a:ea typeface="ＭＳ Ｐゴシック" charset="0"/>
              </a:rPr>
              <a:t>next</a:t>
            </a:r>
            <a:r>
              <a:rPr lang="sv-SE" sz="2000" dirty="0">
                <a:latin typeface="Garamond" charset="0"/>
                <a:ea typeface="ＭＳ Ｐゴシック" charset="0"/>
              </a:rPr>
              <a:t> step in the evolution </a:t>
            </a:r>
            <a:r>
              <a:rPr lang="sv-SE" sz="2000" dirty="0" err="1">
                <a:latin typeface="Garamond" charset="0"/>
                <a:ea typeface="ＭＳ Ｐゴシック" charset="0"/>
              </a:rPr>
              <a:t>of</a:t>
            </a:r>
            <a:r>
              <a:rPr lang="sv-SE" sz="2000" dirty="0">
                <a:latin typeface="Garamond" charset="0"/>
                <a:ea typeface="ＭＳ Ｐゴシック" charset="0"/>
              </a:rPr>
              <a:t> US </a:t>
            </a:r>
            <a:r>
              <a:rPr lang="sv-SE" sz="2000" dirty="0" err="1">
                <a:latin typeface="Garamond" charset="0"/>
                <a:ea typeface="ＭＳ Ｐゴシック" charset="0"/>
              </a:rPr>
              <a:t>spectrum</a:t>
            </a:r>
            <a:r>
              <a:rPr lang="sv-SE" sz="2000" dirty="0">
                <a:latin typeface="Garamond" charset="0"/>
                <a:ea typeface="ＭＳ Ｐゴシック" charset="0"/>
              </a:rPr>
              <a:t> </a:t>
            </a:r>
            <a:r>
              <a:rPr lang="sv-SE" sz="2000" dirty="0" smtClean="0">
                <a:latin typeface="Garamond" charset="0"/>
                <a:ea typeface="ＭＳ Ｐゴシック" charset="0"/>
              </a:rPr>
              <a:t>planning, </a:t>
            </a:r>
            <a:r>
              <a:rPr lang="sv-SE" sz="2000" dirty="0" err="1">
                <a:latin typeface="Garamond" charset="0"/>
                <a:ea typeface="ＭＳ Ｐゴシック" charset="0"/>
              </a:rPr>
              <a:t>which</a:t>
            </a:r>
            <a:r>
              <a:rPr lang="sv-SE" sz="2000" dirty="0">
                <a:latin typeface="Garamond" charset="0"/>
                <a:ea typeface="ＭＳ Ｐゴシック" charset="0"/>
              </a:rPr>
              <a:t> </a:t>
            </a:r>
            <a:r>
              <a:rPr lang="sv-SE" sz="2000" dirty="0" err="1">
                <a:latin typeface="Garamond" charset="0"/>
                <a:ea typeface="ＭＳ Ｐゴシック" charset="0"/>
              </a:rPr>
              <a:t>began</a:t>
            </a:r>
            <a:r>
              <a:rPr lang="sv-SE" sz="2000" dirty="0">
                <a:latin typeface="Garamond" charset="0"/>
                <a:ea typeface="ＭＳ Ｐゴシック" charset="0"/>
              </a:rPr>
              <a:t> </a:t>
            </a:r>
            <a:r>
              <a:rPr lang="sv-SE" sz="2000" dirty="0" err="1">
                <a:latin typeface="Garamond" charset="0"/>
                <a:ea typeface="ＭＳ Ｐゴシック" charset="0"/>
              </a:rPr>
              <a:t>with</a:t>
            </a:r>
            <a:r>
              <a:rPr lang="sv-SE" sz="2000" dirty="0">
                <a:latin typeface="Garamond" charset="0"/>
                <a:ea typeface="ＭＳ Ｐゴシック" charset="0"/>
              </a:rPr>
              <a:t>:</a:t>
            </a:r>
          </a:p>
          <a:p>
            <a:pPr lvl="1"/>
            <a:r>
              <a:rPr lang="en-US" sz="1800" dirty="0">
                <a:latin typeface="Garamond" charset="0"/>
                <a:ea typeface="ＭＳ Ｐゴシック" charset="0"/>
              </a:rPr>
              <a:t>The National Broadband Plan of 2010: </a:t>
            </a:r>
          </a:p>
          <a:p>
            <a:pPr lvl="2"/>
            <a:r>
              <a:rPr lang="en-US" sz="1800" dirty="0">
                <a:latin typeface="Garamond" charset="0"/>
                <a:ea typeface="ＭＳ Ｐゴシック" charset="0"/>
              </a:rPr>
              <a:t>Introduced concept of incentive auctions.</a:t>
            </a:r>
          </a:p>
          <a:p>
            <a:pPr lvl="1"/>
            <a:r>
              <a:rPr lang="en-US" sz="1800" dirty="0">
                <a:latin typeface="Garamond" charset="0"/>
                <a:ea typeface="ＭＳ Ｐゴシック" charset="0"/>
              </a:rPr>
              <a:t>The Middle Class Tax Relief and Job Creation Act of 2012: </a:t>
            </a:r>
          </a:p>
          <a:p>
            <a:pPr lvl="2"/>
            <a:r>
              <a:rPr lang="en-US" sz="1800" dirty="0">
                <a:latin typeface="Garamond" charset="0"/>
                <a:ea typeface="ＭＳ Ｐゴシック" charset="0"/>
              </a:rPr>
              <a:t>Authorized the FCC to conduct incentive auctions.</a:t>
            </a:r>
          </a:p>
          <a:p>
            <a:pPr lvl="2"/>
            <a:r>
              <a:rPr lang="en-US" sz="1800" dirty="0">
                <a:latin typeface="Garamond" charset="0"/>
                <a:ea typeface="ＭＳ Ｐゴシック" charset="0"/>
              </a:rPr>
              <a:t>Directed the FCC to conduct an incentive auction of broadcast television spectrum.</a:t>
            </a:r>
          </a:p>
          <a:p>
            <a:r>
              <a:rPr lang="en-US" sz="2000" dirty="0">
                <a:latin typeface="Garamond" charset="0"/>
                <a:ea typeface="ＭＳ Ｐゴシック" charset="0"/>
              </a:rPr>
              <a:t>NPRM Critical Dates:</a:t>
            </a:r>
          </a:p>
          <a:p>
            <a:pPr lvl="1"/>
            <a:r>
              <a:rPr lang="en-US" sz="1800" dirty="0">
                <a:latin typeface="Garamond" charset="0"/>
                <a:ea typeface="ＭＳ Ｐゴシック" charset="0"/>
              </a:rPr>
              <a:t>Comment deadline: December 21, 2012.</a:t>
            </a:r>
          </a:p>
          <a:p>
            <a:pPr lvl="1"/>
            <a:r>
              <a:rPr lang="en-US" sz="1800" dirty="0">
                <a:latin typeface="Garamond" charset="0"/>
                <a:ea typeface="ＭＳ Ｐゴシック" charset="0"/>
              </a:rPr>
              <a:t>Reply comment deadline: February 19, 2013.</a:t>
            </a:r>
          </a:p>
          <a:p>
            <a:pPr lvl="1"/>
            <a:endParaRPr lang="en-US" dirty="0">
              <a:latin typeface="Garamond" charset="0"/>
              <a:ea typeface="ＭＳ Ｐゴシック" charset="0"/>
            </a:endParaRPr>
          </a:p>
        </p:txBody>
      </p:sp>
      <p:sp>
        <p:nvSpPr>
          <p:cNvPr id="16387" name="Date Placeholder 3"/>
          <p:cNvSpPr>
            <a:spLocks noGrp="1"/>
          </p:cNvSpPr>
          <p:nvPr>
            <p:ph type="dt" sz="quarter" idx="10"/>
          </p:nvPr>
        </p:nvSpPr>
        <p:spPr bwMode="auto">
          <a:xfrm>
            <a:off x="685800" y="316726"/>
            <a:ext cx="16002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latin typeface="Garamond" charset="0"/>
                <a:cs typeface="Garamond" charset="0"/>
              </a:rPr>
              <a:t>November 2012</a:t>
            </a:r>
            <a:endParaRPr lang="en-US" sz="1800" dirty="0">
              <a:latin typeface="Garamond" charset="0"/>
              <a:cs typeface="Garamond" charset="0"/>
            </a:endParaRPr>
          </a:p>
        </p:txBody>
      </p:sp>
      <p:sp>
        <p:nvSpPr>
          <p:cNvPr id="16389" name="Slide Number Placeholder 5"/>
          <p:cNvSpPr>
            <a:spLocks noGrp="1"/>
          </p:cNvSpPr>
          <p:nvPr>
            <p:ph type="sldNum" sz="quarter" idx="12"/>
          </p:nvPr>
        </p:nvSpPr>
        <p:spPr bwMode="auto">
          <a:xfrm>
            <a:off x="4570040" y="6477000"/>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E844ABA-D873-AF42-8F6B-3BEA95860886}" type="slidenum">
              <a:rPr lang="en-US" sz="1200">
                <a:solidFill>
                  <a:srgbClr val="000000"/>
                </a:solidFill>
                <a:latin typeface="+mj-lt"/>
                <a:cs typeface="Garamond" charset="0"/>
              </a:rPr>
              <a:pPr eaLnBrk="1" hangingPunct="1"/>
              <a:t>2</a:t>
            </a:fld>
            <a:endParaRPr lang="en-US" sz="1200" dirty="0">
              <a:solidFill>
                <a:srgbClr val="000000"/>
              </a:solidFill>
              <a:latin typeface="+mj-lt"/>
              <a:cs typeface="Garamond" charset="0"/>
            </a:endParaRPr>
          </a:p>
        </p:txBody>
      </p:sp>
      <p:sp>
        <p:nvSpPr>
          <p:cNvPr id="6" name="Footer Placeholder 5"/>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423691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Incentive Auction Overview</a:t>
            </a:r>
          </a:p>
        </p:txBody>
      </p:sp>
      <p:sp>
        <p:nvSpPr>
          <p:cNvPr id="17410" name="Content Placeholder 2"/>
          <p:cNvSpPr>
            <a:spLocks noGrp="1"/>
          </p:cNvSpPr>
          <p:nvPr>
            <p:ph idx="1"/>
          </p:nvPr>
        </p:nvSpPr>
        <p:spPr>
          <a:xfrm>
            <a:off x="685800" y="1447800"/>
            <a:ext cx="7772400" cy="4114800"/>
          </a:xfrm>
        </p:spPr>
        <p:txBody>
          <a:bodyPr/>
          <a:lstStyle/>
          <a:p>
            <a:r>
              <a:rPr lang="en-US" sz="2000" dirty="0">
                <a:latin typeface="Garamond" charset="0"/>
                <a:ea typeface="ＭＳ Ｐゴシック" charset="0"/>
              </a:rPr>
              <a:t>Key elements of the Incentive Auction:</a:t>
            </a:r>
          </a:p>
          <a:p>
            <a:pPr marL="800100" lvl="1" indent="-342900">
              <a:buFont typeface="Calibri" charset="0"/>
              <a:buAutoNum type="arabicPeriod"/>
            </a:pPr>
            <a:r>
              <a:rPr lang="en-US" sz="1800" dirty="0">
                <a:latin typeface="Garamond" charset="0"/>
                <a:ea typeface="ＭＳ Ｐゴシック" charset="0"/>
              </a:rPr>
              <a:t>A “reverse auction” in which broadcast television licensees submit bids to voluntarily relinquish spectrum usage rights in exchange for payments.</a:t>
            </a:r>
          </a:p>
          <a:p>
            <a:pPr marL="800100" lvl="1" indent="-342900">
              <a:buFont typeface="Calibri" charset="0"/>
              <a:buAutoNum type="arabicPeriod"/>
            </a:pPr>
            <a:r>
              <a:rPr lang="en-US" sz="1800" dirty="0">
                <a:latin typeface="Garamond" charset="0"/>
                <a:ea typeface="ＭＳ Ｐゴシック" charset="0"/>
              </a:rPr>
              <a:t>A reorganization or “repacking” of the broadcast television bands in order to free up a portion of the ultra high frequency (UHF) band for other uses. </a:t>
            </a:r>
          </a:p>
          <a:p>
            <a:pPr marL="800100" lvl="1" indent="-342900">
              <a:buFont typeface="Calibri" charset="0"/>
              <a:buAutoNum type="arabicPeriod"/>
            </a:pPr>
            <a:r>
              <a:rPr lang="en-US" sz="1800" dirty="0">
                <a:latin typeface="Garamond" charset="0"/>
                <a:ea typeface="ＭＳ Ｐゴシック" charset="0"/>
              </a:rPr>
              <a:t>A “forward auction” of initial licenses for flexible use of the newly available spectrum.</a:t>
            </a:r>
          </a:p>
          <a:p>
            <a:r>
              <a:rPr lang="en-US" sz="2000" dirty="0">
                <a:latin typeface="Garamond" charset="0"/>
                <a:ea typeface="ＭＳ Ｐゴシック" charset="0"/>
              </a:rPr>
              <a:t>Relationship of auction elements:</a:t>
            </a:r>
          </a:p>
          <a:p>
            <a:pPr marL="800100" lvl="1" indent="-342900">
              <a:buFont typeface="Calibri" charset="0"/>
              <a:buAutoNum type="arabicPeriod"/>
            </a:pPr>
            <a:r>
              <a:rPr lang="en-US" sz="1800" dirty="0">
                <a:latin typeface="Garamond" charset="0"/>
                <a:ea typeface="ＭＳ Ｐゴシック" charset="0"/>
              </a:rPr>
              <a:t>Each of the three pieces presents distinct issues to resolve.</a:t>
            </a:r>
          </a:p>
          <a:p>
            <a:pPr marL="800100" lvl="1" indent="-342900">
              <a:buFont typeface="Calibri" charset="0"/>
              <a:buAutoNum type="arabicPeriod"/>
            </a:pPr>
            <a:r>
              <a:rPr lang="en-US" sz="1800" dirty="0">
                <a:latin typeface="Garamond" charset="0"/>
                <a:ea typeface="ＭＳ Ｐゴシック" charset="0"/>
              </a:rPr>
              <a:t>All three pieces are interdependent.</a:t>
            </a:r>
          </a:p>
          <a:p>
            <a:pPr marL="800100" lvl="1" indent="-342900">
              <a:buFont typeface="Calibri" charset="0"/>
              <a:buAutoNum type="arabicPeriod"/>
            </a:pPr>
            <a:r>
              <a:rPr lang="en-US" sz="1800" dirty="0">
                <a:latin typeface="Garamond" charset="0"/>
                <a:ea typeface="ＭＳ Ｐゴシック" charset="0"/>
              </a:rPr>
              <a:t>For the incentive auction to succeed, all three pieces have to work together.</a:t>
            </a:r>
          </a:p>
        </p:txBody>
      </p:sp>
      <p:sp>
        <p:nvSpPr>
          <p:cNvPr id="17411"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17413" name="Slide Number Placeholder 5"/>
          <p:cNvSpPr>
            <a:spLocks noGrp="1"/>
          </p:cNvSpPr>
          <p:nvPr>
            <p:ph type="sldNum" sz="quarter" idx="12"/>
          </p:nvPr>
        </p:nvSpPr>
        <p:spPr bwMode="auto">
          <a:xfrm>
            <a:off x="4571628" y="6475412"/>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26C1E41-0664-C345-8129-D92A01252517}" type="slidenum">
              <a:rPr lang="en-US" sz="1200">
                <a:solidFill>
                  <a:srgbClr val="000000"/>
                </a:solidFill>
                <a:latin typeface="+mj-lt"/>
                <a:cs typeface="Garamond" charset="0"/>
              </a:rPr>
              <a:pPr eaLnBrk="1" hangingPunct="1"/>
              <a:t>3</a:t>
            </a:fld>
            <a:endParaRPr lang="en-US" sz="1200" dirty="0">
              <a:solidFill>
                <a:srgbClr val="000000"/>
              </a:solidFill>
              <a:latin typeface="+mj-lt"/>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296753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685800"/>
            <a:ext cx="7772400" cy="762000"/>
          </a:xfrm>
        </p:spPr>
        <p:txBody>
          <a:bodyPr/>
          <a:lstStyle/>
          <a:p>
            <a:r>
              <a:rPr lang="en-US" sz="2400" dirty="0">
                <a:latin typeface="Garamond" charset="0"/>
                <a:ea typeface="ＭＳ Ｐゴシック" charset="0"/>
              </a:rPr>
              <a:t>TV Band Allocations</a:t>
            </a:r>
          </a:p>
        </p:txBody>
      </p:sp>
      <p:sp>
        <p:nvSpPr>
          <p:cNvPr id="18434" name="Content Placeholder 2"/>
          <p:cNvSpPr>
            <a:spLocks noGrp="1"/>
          </p:cNvSpPr>
          <p:nvPr>
            <p:ph idx="1"/>
          </p:nvPr>
        </p:nvSpPr>
        <p:spPr>
          <a:xfrm>
            <a:off x="457200" y="1447800"/>
            <a:ext cx="8229600" cy="4692650"/>
          </a:xfrm>
        </p:spPr>
        <p:txBody>
          <a:bodyPr/>
          <a:lstStyle/>
          <a:p>
            <a:r>
              <a:rPr lang="en-US" sz="2000" dirty="0">
                <a:latin typeface="Garamond" charset="0"/>
                <a:ea typeface="ＭＳ Ｐゴシック" charset="0"/>
              </a:rPr>
              <a:t>Presently, the TV broadcast band has the following characteristics:</a:t>
            </a:r>
          </a:p>
          <a:p>
            <a:pPr marL="800100" lvl="1" indent="-342900">
              <a:buFont typeface="Calibri" charset="0"/>
              <a:buAutoNum type="arabicPeriod"/>
            </a:pPr>
            <a:r>
              <a:rPr lang="en-US" sz="1800" dirty="0">
                <a:latin typeface="Garamond" charset="0"/>
                <a:ea typeface="ＭＳ Ｐゴシック" charset="0"/>
              </a:rPr>
              <a:t>Occupies 294 MHz of spectrum, with 6 MHz channels, </a:t>
            </a:r>
            <a:r>
              <a:rPr lang="en-US" sz="1800" dirty="0" err="1">
                <a:latin typeface="Garamond" charset="0"/>
                <a:ea typeface="ＭＳ Ｐゴシック" charset="0"/>
              </a:rPr>
              <a:t>Ch</a:t>
            </a:r>
            <a:r>
              <a:rPr lang="en-US" sz="1800" dirty="0">
                <a:latin typeface="Garamond" charset="0"/>
                <a:ea typeface="ＭＳ Ｐゴシック" charset="0"/>
              </a:rPr>
              <a:t> 2 to </a:t>
            </a:r>
            <a:r>
              <a:rPr lang="en-US" sz="1800" dirty="0" err="1">
                <a:latin typeface="Garamond" charset="0"/>
                <a:ea typeface="ＭＳ Ｐゴシック" charset="0"/>
              </a:rPr>
              <a:t>Ch</a:t>
            </a:r>
            <a:r>
              <a:rPr lang="en-US" sz="1800" dirty="0">
                <a:latin typeface="Garamond" charset="0"/>
                <a:ea typeface="ＭＳ Ｐゴシック" charset="0"/>
              </a:rPr>
              <a:t> 51.</a:t>
            </a:r>
          </a:p>
          <a:p>
            <a:pPr marL="800100" lvl="1" indent="-342900">
              <a:buFont typeface="Calibri" charset="0"/>
              <a:buAutoNum type="arabicPeriod"/>
            </a:pPr>
            <a:r>
              <a:rPr lang="en-US" sz="1800" dirty="0">
                <a:latin typeface="Garamond" charset="0"/>
                <a:ea typeface="ＭＳ Ｐゴシック" charset="0"/>
              </a:rPr>
              <a:t>Includes co-primary operation of fixed and land mobile services in the UHF frequency range from 470-512 MHz (</a:t>
            </a:r>
            <a:r>
              <a:rPr lang="en-US" sz="1800" dirty="0" err="1">
                <a:latin typeface="Garamond" charset="0"/>
                <a:ea typeface="ＭＳ Ｐゴシック" charset="0"/>
              </a:rPr>
              <a:t>Ch</a:t>
            </a:r>
            <a:r>
              <a:rPr lang="en-US" sz="1800" dirty="0">
                <a:latin typeface="Garamond" charset="0"/>
                <a:ea typeface="ＭＳ Ｐゴシック" charset="0"/>
              </a:rPr>
              <a:t> 14-20).</a:t>
            </a:r>
          </a:p>
          <a:p>
            <a:pPr marL="800100" lvl="1" indent="-342900">
              <a:buFont typeface="Calibri" charset="0"/>
              <a:buAutoNum type="arabicPeriod"/>
            </a:pPr>
            <a:r>
              <a:rPr lang="en-US" sz="1800" dirty="0">
                <a:latin typeface="Garamond" charset="0"/>
                <a:ea typeface="ＭＳ Ｐゴシック" charset="0"/>
              </a:rPr>
              <a:t>Broadcasting stations operation under Part 73 of the Commission’s rules.</a:t>
            </a:r>
          </a:p>
          <a:p>
            <a:r>
              <a:rPr lang="en-US" sz="2000" dirty="0">
                <a:latin typeface="Garamond" charset="0"/>
                <a:ea typeface="ＭＳ Ｐゴシック" charset="0"/>
              </a:rPr>
              <a:t>Other services which use the TV band:</a:t>
            </a:r>
          </a:p>
          <a:p>
            <a:pPr marL="800100" lvl="1" indent="-342900">
              <a:buFont typeface="Calibri" charset="0"/>
              <a:buAutoNum type="arabicPeriod"/>
            </a:pPr>
            <a:r>
              <a:rPr lang="en-US" sz="1800" dirty="0">
                <a:latin typeface="Garamond" charset="0"/>
                <a:ea typeface="ＭＳ Ｐゴシック" charset="0"/>
              </a:rPr>
              <a:t>Broadcast Auxiliary Service (BAS) operate on a secondary basis under Part 74 rules, restricted to entities which hold TV broadcast licenses for operation on channels 14-51.</a:t>
            </a:r>
          </a:p>
          <a:p>
            <a:pPr marL="800100" lvl="1" indent="-342900">
              <a:buFont typeface="Calibri" charset="0"/>
              <a:buAutoNum type="arabicPeriod"/>
            </a:pPr>
            <a:r>
              <a:rPr lang="en-US" sz="1800" dirty="0">
                <a:latin typeface="Garamond" charset="0"/>
                <a:ea typeface="ＭＳ Ｐゴシック" charset="0"/>
              </a:rPr>
              <a:t>Low Power Auxiliary Stations (LPAS)/Wireless Microphones operate under Part 74 subpart H rules in vacant TV channels on a secondary, non-interference basis.</a:t>
            </a:r>
          </a:p>
          <a:p>
            <a:pPr marL="800100" lvl="1" indent="-342900">
              <a:buFont typeface="Calibri" charset="0"/>
              <a:buAutoNum type="arabicPeriod"/>
            </a:pPr>
            <a:r>
              <a:rPr lang="en-US" sz="1800" dirty="0">
                <a:latin typeface="Garamond" charset="0"/>
                <a:ea typeface="ＭＳ Ｐゴシック" charset="0"/>
              </a:rPr>
              <a:t>Channel 37 (608-614 MHz): reserved for radio astronomy, Wireless Medical Telemetry Service (WMTS) is permitted in </a:t>
            </a:r>
            <a:r>
              <a:rPr lang="en-US" sz="1800" dirty="0" err="1">
                <a:latin typeface="Garamond" charset="0"/>
                <a:ea typeface="ＭＳ Ｐゴシック" charset="0"/>
              </a:rPr>
              <a:t>Ch</a:t>
            </a:r>
            <a:r>
              <a:rPr lang="en-US" sz="1800" dirty="0">
                <a:latin typeface="Garamond" charset="0"/>
                <a:ea typeface="ＭＳ Ｐゴシック" charset="0"/>
              </a:rPr>
              <a:t> 37 under Part 95 rules.</a:t>
            </a:r>
          </a:p>
          <a:p>
            <a:pPr marL="800100" lvl="1" indent="-342900">
              <a:buFont typeface="Calibri" charset="0"/>
              <a:buAutoNum type="arabicPeriod"/>
            </a:pPr>
            <a:r>
              <a:rPr lang="en-US" sz="1800" dirty="0">
                <a:latin typeface="Garamond" charset="0"/>
                <a:ea typeface="ＭＳ Ｐゴシック" charset="0"/>
              </a:rPr>
              <a:t>Unlicensed devices under Part 15 rules, including wireless microphones and devices operating under TV White Spaces (TVWS) rules.</a:t>
            </a:r>
          </a:p>
        </p:txBody>
      </p:sp>
      <p:sp>
        <p:nvSpPr>
          <p:cNvPr id="18435"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18437" name="Slide Number Placeholder 5"/>
          <p:cNvSpPr>
            <a:spLocks noGrp="1"/>
          </p:cNvSpPr>
          <p:nvPr>
            <p:ph type="sldNum" sz="quarter" idx="12"/>
          </p:nvPr>
        </p:nvSpPr>
        <p:spPr bwMode="auto">
          <a:xfrm>
            <a:off x="4574033"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DACCA87-BFCA-3045-9599-AD40F9707AD2}" type="slidenum">
              <a:rPr lang="en-US" sz="1200">
                <a:solidFill>
                  <a:srgbClr val="000000"/>
                </a:solidFill>
                <a:latin typeface="Garamond" charset="0"/>
                <a:cs typeface="Garamond" charset="0"/>
              </a:rPr>
              <a:pPr eaLnBrk="1" hangingPunct="1"/>
              <a:t>4</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3151147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800" y="685800"/>
            <a:ext cx="7772400" cy="533400"/>
          </a:xfrm>
        </p:spPr>
        <p:txBody>
          <a:bodyPr/>
          <a:lstStyle/>
          <a:p>
            <a:r>
              <a:rPr lang="en-US" sz="2400" dirty="0">
                <a:latin typeface="Garamond" charset="0"/>
                <a:ea typeface="ＭＳ Ｐゴシック" charset="0"/>
              </a:rPr>
              <a:t>Proposed Changes in TV Band</a:t>
            </a:r>
          </a:p>
        </p:txBody>
      </p:sp>
      <p:sp>
        <p:nvSpPr>
          <p:cNvPr id="19458" name="Content Placeholder 2"/>
          <p:cNvSpPr>
            <a:spLocks noGrp="1"/>
          </p:cNvSpPr>
          <p:nvPr>
            <p:ph idx="1"/>
          </p:nvPr>
        </p:nvSpPr>
        <p:spPr>
          <a:xfrm>
            <a:off x="457200" y="1295400"/>
            <a:ext cx="8442325" cy="2971800"/>
          </a:xfrm>
        </p:spPr>
        <p:txBody>
          <a:bodyPr/>
          <a:lstStyle/>
          <a:p>
            <a:r>
              <a:rPr lang="en-US" sz="2000" dirty="0">
                <a:latin typeface="Garamond" charset="0"/>
                <a:ea typeface="ＭＳ Ｐゴシック" charset="0"/>
              </a:rPr>
              <a:t>The FCC proposes a 600 MHz Band Plan for licensed flexible use spectrum:</a:t>
            </a:r>
          </a:p>
          <a:p>
            <a:pPr marL="800100" lvl="1" indent="-342900">
              <a:buFont typeface="Calibri" charset="0"/>
              <a:buAutoNum type="arabicPeriod"/>
            </a:pPr>
            <a:r>
              <a:rPr lang="en-US" sz="1600" dirty="0">
                <a:latin typeface="Garamond" charset="0"/>
                <a:ea typeface="ＭＳ Ｐゴシック" charset="0"/>
              </a:rPr>
              <a:t>Derived from relinquished broadcast spectrum usage rights focused on FDD operation.</a:t>
            </a:r>
          </a:p>
          <a:p>
            <a:pPr marL="800100" lvl="1" indent="-342900">
              <a:buFont typeface="Calibri" charset="0"/>
              <a:buAutoNum type="arabicPeriod"/>
            </a:pPr>
            <a:r>
              <a:rPr lang="en-US" sz="1600" dirty="0">
                <a:latin typeface="Garamond" charset="0"/>
                <a:ea typeface="ＭＳ Ｐゴシック" charset="0"/>
              </a:rPr>
              <a:t>Keeps downlink spectrum (base station to user device) consistent nation wide.</a:t>
            </a:r>
          </a:p>
          <a:p>
            <a:pPr marL="800100" lvl="1" indent="-342900">
              <a:buFont typeface="Calibri" charset="0"/>
              <a:buAutoNum type="arabicPeriod"/>
            </a:pPr>
            <a:r>
              <a:rPr lang="en-US" sz="1600" dirty="0">
                <a:latin typeface="Garamond" charset="0"/>
                <a:ea typeface="ＭＳ Ｐゴシック" charset="0"/>
              </a:rPr>
              <a:t>Allows variation in uplink spectrum (user device to base station) by geographic area.</a:t>
            </a:r>
          </a:p>
          <a:p>
            <a:pPr marL="800100" lvl="1" indent="-342900">
              <a:buFont typeface="Calibri" charset="0"/>
              <a:buAutoNum type="arabicPeriod"/>
            </a:pPr>
            <a:r>
              <a:rPr lang="en-US" sz="1600" dirty="0">
                <a:latin typeface="Garamond" charset="0"/>
                <a:ea typeface="ＭＳ Ｐゴシック" charset="0"/>
              </a:rPr>
              <a:t>Designates specific uplink and downlink 5 MHz spectrum blocks, pairing them where possible.</a:t>
            </a:r>
          </a:p>
          <a:p>
            <a:pPr marL="800100" lvl="1" indent="-342900">
              <a:buFont typeface="Calibri" charset="0"/>
              <a:buAutoNum type="arabicPeriod"/>
            </a:pPr>
            <a:r>
              <a:rPr lang="en-US" sz="1600" dirty="0">
                <a:latin typeface="Garamond" charset="0"/>
                <a:ea typeface="ＭＳ Ｐゴシック" charset="0"/>
              </a:rPr>
              <a:t>Unpaired downlink blocks will be allocated for supplemental expansion, or possible operation as TDD spectrum.</a:t>
            </a:r>
          </a:p>
          <a:p>
            <a:pPr marL="800100" lvl="1" indent="-342900">
              <a:buFont typeface="Calibri" charset="0"/>
              <a:buAutoNum type="arabicPeriod"/>
            </a:pPr>
            <a:r>
              <a:rPr lang="en-US" sz="1600" dirty="0">
                <a:latin typeface="Garamond" charset="0"/>
                <a:ea typeface="ＭＳ Ｐゴシック" charset="0"/>
              </a:rPr>
              <a:t>Guard bands are restricted to be “no larger than technically reasonable to prevent harmful interference” between adjacent licensed services. </a:t>
            </a:r>
          </a:p>
          <a:p>
            <a:pPr marL="800100" lvl="1" indent="-342900">
              <a:buFont typeface="Calibri" charset="0"/>
              <a:buAutoNum type="arabicPeriod"/>
            </a:pPr>
            <a:r>
              <a:rPr lang="en-US" sz="1600" dirty="0">
                <a:latin typeface="Garamond" charset="0"/>
                <a:ea typeface="ＭＳ Ｐゴシック" charset="0"/>
              </a:rPr>
              <a:t>Retains </a:t>
            </a:r>
            <a:r>
              <a:rPr lang="en-US" sz="1600" dirty="0" err="1">
                <a:latin typeface="Garamond" charset="0"/>
                <a:ea typeface="ＭＳ Ｐゴシック" charset="0"/>
              </a:rPr>
              <a:t>Ch</a:t>
            </a:r>
            <a:r>
              <a:rPr lang="en-US" sz="1600" dirty="0">
                <a:latin typeface="Garamond" charset="0"/>
                <a:ea typeface="ＭＳ Ｐゴシック" charset="0"/>
              </a:rPr>
              <a:t> 37 as a protected channel for radio astronomy, continues WMTS under Part 95.</a:t>
            </a:r>
          </a:p>
        </p:txBody>
      </p:sp>
      <p:sp>
        <p:nvSpPr>
          <p:cNvPr id="1945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19461"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DEE815-2BA6-3945-A316-10AE7D8BAE69}" type="slidenum">
              <a:rPr lang="en-US" sz="1200">
                <a:solidFill>
                  <a:srgbClr val="000000"/>
                </a:solidFill>
                <a:latin typeface="Garamond" charset="0"/>
                <a:cs typeface="Garamond" charset="0"/>
              </a:rPr>
              <a:pPr eaLnBrk="1" hangingPunct="1"/>
              <a:t>5</a:t>
            </a:fld>
            <a:endParaRPr lang="en-US" sz="1200" dirty="0">
              <a:solidFill>
                <a:srgbClr val="000000"/>
              </a:solidFill>
              <a:latin typeface="Garamond" charset="0"/>
              <a:cs typeface="Garamond" charset="0"/>
            </a:endParaRPr>
          </a:p>
        </p:txBody>
      </p:sp>
      <p:pic>
        <p:nvPicPr>
          <p:cNvPr id="194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267200"/>
            <a:ext cx="866513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233152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Uplink Band Variation by Market</a:t>
            </a:r>
          </a:p>
        </p:txBody>
      </p:sp>
      <p:sp>
        <p:nvSpPr>
          <p:cNvPr id="20482" name="Content Placeholder 2"/>
          <p:cNvSpPr>
            <a:spLocks noGrp="1"/>
          </p:cNvSpPr>
          <p:nvPr>
            <p:ph idx="1"/>
          </p:nvPr>
        </p:nvSpPr>
        <p:spPr>
          <a:xfrm>
            <a:off x="457200" y="1417638"/>
            <a:ext cx="8229600" cy="2392362"/>
          </a:xfrm>
        </p:spPr>
        <p:txBody>
          <a:bodyPr/>
          <a:lstStyle/>
          <a:p>
            <a:r>
              <a:rPr lang="en-US" sz="2000" dirty="0">
                <a:latin typeface="Garamond" charset="0"/>
                <a:ea typeface="ＭＳ Ｐゴシック" charset="0"/>
              </a:rPr>
              <a:t>The FCC proposes to allow the Uplink Band to vary by market depending upon circumstances.</a:t>
            </a:r>
          </a:p>
          <a:p>
            <a:r>
              <a:rPr lang="en-US" sz="2000" dirty="0">
                <a:latin typeface="Garamond" charset="0"/>
                <a:ea typeface="ＭＳ Ｐゴシック" charset="0"/>
              </a:rPr>
              <a:t>The Uplink guard band frequency will also vary by market as a consequence of this approach.</a:t>
            </a:r>
          </a:p>
          <a:p>
            <a:r>
              <a:rPr lang="en-US" sz="2000" dirty="0">
                <a:latin typeface="Garamond" charset="0"/>
                <a:ea typeface="ＭＳ Ｐゴシック" charset="0"/>
              </a:rPr>
              <a:t>Variations in Uplink allocations by market creates unpaired downlink channels which will be allocated to supplemental expansion of downlink services, or </a:t>
            </a:r>
            <a:r>
              <a:rPr lang="en-US" sz="2000" dirty="0" smtClean="0">
                <a:latin typeface="Garamond" charset="0"/>
                <a:ea typeface="ＭＳ Ｐゴシック" charset="0"/>
              </a:rPr>
              <a:t>possibly TDD </a:t>
            </a:r>
            <a:r>
              <a:rPr lang="en-US" sz="2000" dirty="0">
                <a:latin typeface="Garamond" charset="0"/>
                <a:ea typeface="ＭＳ Ｐゴシック" charset="0"/>
              </a:rPr>
              <a:t>operation.</a:t>
            </a:r>
          </a:p>
        </p:txBody>
      </p:sp>
      <p:sp>
        <p:nvSpPr>
          <p:cNvPr id="20483"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0485"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D1DC3BC-2997-B648-B106-6864B8E59302}" type="slidenum">
              <a:rPr lang="en-US" sz="1200">
                <a:solidFill>
                  <a:srgbClr val="000000"/>
                </a:solidFill>
                <a:latin typeface="Garamond" charset="0"/>
                <a:cs typeface="Garamond" charset="0"/>
              </a:rPr>
              <a:pPr eaLnBrk="1" hangingPunct="1"/>
              <a:t>6</a:t>
            </a:fld>
            <a:endParaRPr lang="en-US" sz="1200" dirty="0">
              <a:solidFill>
                <a:srgbClr val="000000"/>
              </a:solidFill>
              <a:latin typeface="Garamond" charset="0"/>
              <a:cs typeface="Garamond" charset="0"/>
            </a:endParaRPr>
          </a:p>
        </p:txBody>
      </p:sp>
      <p:pic>
        <p:nvPicPr>
          <p:cNvPr id="2048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962400"/>
            <a:ext cx="6703895"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1539041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FCC Seeks Input on Guard Band Requirements</a:t>
            </a:r>
          </a:p>
        </p:txBody>
      </p:sp>
      <p:sp>
        <p:nvSpPr>
          <p:cNvPr id="21506" name="Content Placeholder 2"/>
          <p:cNvSpPr>
            <a:spLocks noGrp="1"/>
          </p:cNvSpPr>
          <p:nvPr>
            <p:ph idx="1"/>
          </p:nvPr>
        </p:nvSpPr>
        <p:spPr>
          <a:xfrm>
            <a:off x="457200" y="1417638"/>
            <a:ext cx="8229600" cy="1973262"/>
          </a:xfrm>
        </p:spPr>
        <p:txBody>
          <a:bodyPr/>
          <a:lstStyle/>
          <a:p>
            <a:r>
              <a:rPr lang="en-US" sz="2000" dirty="0">
                <a:latin typeface="Garamond" charset="0"/>
                <a:ea typeface="ＭＳ Ｐゴシック" charset="0"/>
              </a:rPr>
              <a:t>Commenters are encouraged to provide technical analysis.</a:t>
            </a:r>
          </a:p>
          <a:p>
            <a:r>
              <a:rPr lang="en-US" sz="2000" dirty="0">
                <a:latin typeface="Garamond" charset="0"/>
                <a:ea typeface="ＭＳ Ｐゴシック" charset="0"/>
              </a:rPr>
              <a:t>FCC proposes that guard bands be used for low power unlicensed operations that are secondary and cannot cause interference (high power operations will not be permitted).</a:t>
            </a:r>
          </a:p>
          <a:p>
            <a:r>
              <a:rPr lang="en-US" sz="2000" dirty="0">
                <a:latin typeface="Garamond" charset="0"/>
                <a:ea typeface="ＭＳ Ｐゴシック" charset="0"/>
              </a:rPr>
              <a:t>FCC initially proposes guard bands of 6 MHz, subject to review of technical analysis provided by commenters.</a:t>
            </a:r>
          </a:p>
        </p:txBody>
      </p:sp>
      <p:sp>
        <p:nvSpPr>
          <p:cNvPr id="2150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1509" name="Slide Number Placeholder 5"/>
          <p:cNvSpPr>
            <a:spLocks noGrp="1"/>
          </p:cNvSpPr>
          <p:nvPr>
            <p:ph type="sldNum" sz="quarter" idx="12"/>
          </p:nvPr>
        </p:nvSpPr>
        <p:spPr bwMode="auto">
          <a:xfrm>
            <a:off x="4571628" y="6475413"/>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026FEA6-BDB4-F543-B7D7-0E921534B5A9}" type="slidenum">
              <a:rPr lang="en-US" sz="1200">
                <a:solidFill>
                  <a:srgbClr val="000000"/>
                </a:solidFill>
                <a:latin typeface="Garamond" charset="0"/>
                <a:cs typeface="Garamond" charset="0"/>
              </a:rPr>
              <a:pPr eaLnBrk="1" hangingPunct="1"/>
              <a:t>7</a:t>
            </a:fld>
            <a:endParaRPr lang="en-US" sz="1200" dirty="0">
              <a:solidFill>
                <a:srgbClr val="000000"/>
              </a:solidFill>
              <a:latin typeface="Garamond" charset="0"/>
              <a:cs typeface="Garamond" charset="0"/>
            </a:endParaRPr>
          </a:p>
        </p:txBody>
      </p:sp>
      <p:pic>
        <p:nvPicPr>
          <p:cNvPr id="215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7788" y="3505200"/>
            <a:ext cx="9261613"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4171711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Part 15 Wireless Microphones</a:t>
            </a:r>
          </a:p>
        </p:txBody>
      </p:sp>
      <p:sp>
        <p:nvSpPr>
          <p:cNvPr id="22530" name="Content Placeholder 2"/>
          <p:cNvSpPr>
            <a:spLocks noGrp="1"/>
          </p:cNvSpPr>
          <p:nvPr>
            <p:ph idx="1"/>
          </p:nvPr>
        </p:nvSpPr>
        <p:spPr>
          <a:xfrm>
            <a:off x="457200" y="1414463"/>
            <a:ext cx="8229600" cy="4692650"/>
          </a:xfrm>
        </p:spPr>
        <p:txBody>
          <a:bodyPr/>
          <a:lstStyle/>
          <a:p>
            <a:r>
              <a:rPr lang="en-US" sz="2000" dirty="0">
                <a:latin typeface="Garamond" charset="0"/>
                <a:ea typeface="ＭＳ Ｐゴシック" charset="0"/>
              </a:rPr>
              <a:t>Part 15 wireless microphones are permitted on unused TV channels per rules in a previous waiver.</a:t>
            </a:r>
          </a:p>
          <a:p>
            <a:pPr marL="800100" lvl="1" indent="-342900">
              <a:buFont typeface="Calibri" charset="0"/>
              <a:buAutoNum type="arabicPeriod"/>
            </a:pPr>
            <a:r>
              <a:rPr lang="en-US" sz="1800" dirty="0">
                <a:latin typeface="Garamond" charset="0"/>
                <a:ea typeface="ＭＳ Ｐゴシック" charset="0"/>
              </a:rPr>
              <a:t>This continues pending the outcome of WT Docket 08-166, Wireless Microphone Order and Further Notice.</a:t>
            </a:r>
          </a:p>
          <a:p>
            <a:pPr marL="1200150" lvl="2" indent="-342900"/>
            <a:r>
              <a:rPr lang="en-US" sz="1800" dirty="0">
                <a:latin typeface="Garamond" charset="0"/>
                <a:ea typeface="ＭＳ Ｐゴシック" charset="0"/>
              </a:rPr>
              <a:t>The FCC has requested a refresh of comments related to WT Docket Nos. 08-166, 08-167, ET Docket No. 10-24 in DA 12-1570, released October 5, 2012. </a:t>
            </a:r>
          </a:p>
          <a:p>
            <a:pPr marL="800100" lvl="1" indent="-342900">
              <a:buFont typeface="Calibri" charset="0"/>
              <a:buAutoNum type="arabicPeriod"/>
            </a:pPr>
            <a:r>
              <a:rPr lang="en-US" sz="1800" dirty="0">
                <a:latin typeface="Garamond" charset="0"/>
                <a:ea typeface="ＭＳ Ｐゴシック" charset="0"/>
              </a:rPr>
              <a:t>The FCC, in the TVWS proceeding, excluded TVWS devices from two channels near </a:t>
            </a:r>
            <a:r>
              <a:rPr lang="en-US" sz="1800" dirty="0" err="1">
                <a:latin typeface="Garamond" charset="0"/>
                <a:ea typeface="ＭＳ Ｐゴシック" charset="0"/>
              </a:rPr>
              <a:t>Ch</a:t>
            </a:r>
            <a:r>
              <a:rPr lang="en-US" sz="1800" dirty="0">
                <a:latin typeface="Garamond" charset="0"/>
                <a:ea typeface="ＭＳ Ｐゴシック" charset="0"/>
              </a:rPr>
              <a:t> 37 which, if available, could be used for wireless microphones.</a:t>
            </a:r>
          </a:p>
          <a:p>
            <a:pPr marL="800100" lvl="1" indent="-342900">
              <a:buFont typeface="Calibri" charset="0"/>
              <a:buAutoNum type="arabicPeriod"/>
            </a:pPr>
            <a:r>
              <a:rPr lang="en-US" sz="1800" dirty="0">
                <a:latin typeface="Garamond" charset="0"/>
                <a:ea typeface="ＭＳ Ｐゴシック" charset="0"/>
              </a:rPr>
              <a:t>In addition to protected LPAS devices, the FCC permits certain qualified unlicensed microphone operators to register in the TVWS database for protection from TVWS devices at certain specific times and locations.</a:t>
            </a:r>
          </a:p>
          <a:p>
            <a:r>
              <a:rPr lang="en-US" sz="2000" dirty="0">
                <a:latin typeface="Garamond" charset="0"/>
                <a:ea typeface="ＭＳ Ｐゴシック" charset="0"/>
              </a:rPr>
              <a:t>The FCC seeks comment regarding operation of wireless microphones, including both LPAS and Part 15 devices, in the packed TV band spectrum that results from establishing the 600 MHz band plan.</a:t>
            </a:r>
          </a:p>
        </p:txBody>
      </p:sp>
      <p:sp>
        <p:nvSpPr>
          <p:cNvPr id="22531"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2533"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FC56872-6BF1-3B41-9F57-53B642A96CD2}" type="slidenum">
              <a:rPr lang="en-US" sz="1200">
                <a:solidFill>
                  <a:srgbClr val="000000"/>
                </a:solidFill>
                <a:latin typeface="Garamond" charset="0"/>
                <a:cs typeface="Garamond" charset="0"/>
              </a:rPr>
              <a:pPr eaLnBrk="1" hangingPunct="1"/>
              <a:t>8</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3887263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85800" y="685800"/>
            <a:ext cx="7772400" cy="457200"/>
          </a:xfrm>
        </p:spPr>
        <p:txBody>
          <a:bodyPr/>
          <a:lstStyle/>
          <a:p>
            <a:r>
              <a:rPr lang="en-US" sz="2400" dirty="0">
                <a:latin typeface="Garamond" charset="0"/>
                <a:ea typeface="ＭＳ Ｐゴシック" charset="0"/>
              </a:rPr>
              <a:t>Part 15 TV White Spaces</a:t>
            </a:r>
          </a:p>
        </p:txBody>
      </p:sp>
      <p:sp>
        <p:nvSpPr>
          <p:cNvPr id="23554" name="Content Placeholder 2"/>
          <p:cNvSpPr>
            <a:spLocks noGrp="1"/>
          </p:cNvSpPr>
          <p:nvPr>
            <p:ph idx="1"/>
          </p:nvPr>
        </p:nvSpPr>
        <p:spPr>
          <a:xfrm>
            <a:off x="457200" y="1219200"/>
            <a:ext cx="8229600" cy="5105400"/>
          </a:xfrm>
        </p:spPr>
        <p:txBody>
          <a:bodyPr/>
          <a:lstStyle/>
          <a:p>
            <a:r>
              <a:rPr lang="en-US" sz="2000" dirty="0">
                <a:latin typeface="Garamond" charset="0"/>
                <a:ea typeface="ＭＳ Ｐゴシック" charset="0"/>
              </a:rPr>
              <a:t>The FCC proposes to continue to allow TV White Space Devices (TVWDs) to operate under current rules on unused TV spectrum available after the 600 MHz band plan is implemented.</a:t>
            </a:r>
          </a:p>
          <a:p>
            <a:r>
              <a:rPr lang="en-US" sz="2000" dirty="0">
                <a:latin typeface="Garamond" charset="0"/>
                <a:ea typeface="ＭＳ Ｐゴシック" charset="0"/>
              </a:rPr>
              <a:t>The FCC proposes allowing TVWDs to use the guard band spectrum.</a:t>
            </a:r>
          </a:p>
          <a:p>
            <a:pPr lvl="1"/>
            <a:r>
              <a:rPr lang="en-US" sz="1800" dirty="0">
                <a:latin typeface="Garamond" charset="0"/>
                <a:ea typeface="ＭＳ Ｐゴシック" charset="0"/>
              </a:rPr>
              <a:t>The FCC is expecting guard bands to be 6 MHz wide.</a:t>
            </a:r>
          </a:p>
          <a:p>
            <a:pPr lvl="1"/>
            <a:r>
              <a:rPr lang="en-US" sz="1800" dirty="0">
                <a:latin typeface="Garamond" charset="0"/>
                <a:ea typeface="ＭＳ Ｐゴシック" charset="0"/>
              </a:rPr>
              <a:t>Guard bands may include an additional 0-4 MHz of remainder spectrum which may result in individual mobile markets when the final 600 MHz band plan for each market is implemented</a:t>
            </a:r>
            <a:r>
              <a:rPr lang="en-US" dirty="0">
                <a:latin typeface="Garamond" charset="0"/>
                <a:ea typeface="ＭＳ Ｐゴシック" charset="0"/>
              </a:rPr>
              <a:t>.</a:t>
            </a:r>
          </a:p>
          <a:p>
            <a:r>
              <a:rPr lang="en-US" sz="2000" dirty="0">
                <a:latin typeface="Garamond" charset="0"/>
                <a:ea typeface="ＭＳ Ｐゴシック" charset="0"/>
              </a:rPr>
              <a:t>FCC seeks comment on these proposals, comments on the technical conditions for operation of TVWDs in the guard band spectrum, and other comments on other issues related to TVWDs.</a:t>
            </a:r>
          </a:p>
          <a:p>
            <a:r>
              <a:rPr lang="en-US" sz="2000" dirty="0">
                <a:latin typeface="Garamond" charset="0"/>
                <a:ea typeface="ＭＳ Ｐゴシック" charset="0"/>
              </a:rPr>
              <a:t>The FCC seeks comment on whether </a:t>
            </a:r>
            <a:r>
              <a:rPr lang="en-US" sz="2000" dirty="0" err="1">
                <a:latin typeface="Garamond" charset="0"/>
                <a:ea typeface="ＭＳ Ｐゴシック" charset="0"/>
              </a:rPr>
              <a:t>Ch</a:t>
            </a:r>
            <a:r>
              <a:rPr lang="en-US" sz="2000" dirty="0">
                <a:latin typeface="Garamond" charset="0"/>
                <a:ea typeface="ＭＳ Ｐゴシック" charset="0"/>
              </a:rPr>
              <a:t> 37 should be made available for unlicensed use.</a:t>
            </a:r>
          </a:p>
          <a:p>
            <a:r>
              <a:rPr lang="en-US" sz="2000" dirty="0">
                <a:latin typeface="Garamond" charset="0"/>
                <a:ea typeface="ＭＳ Ｐゴシック" charset="0"/>
              </a:rPr>
              <a:t>The FCC seeks comment on whether the FCC should maintain the designation of two channels near </a:t>
            </a:r>
            <a:r>
              <a:rPr lang="en-US" sz="2000" dirty="0" err="1">
                <a:latin typeface="Garamond" charset="0"/>
                <a:ea typeface="ＭＳ Ｐゴシック" charset="0"/>
              </a:rPr>
              <a:t>Ch</a:t>
            </a:r>
            <a:r>
              <a:rPr lang="en-US" sz="2000" dirty="0">
                <a:latin typeface="Garamond" charset="0"/>
                <a:ea typeface="ＭＳ Ｐゴシック" charset="0"/>
              </a:rPr>
              <a:t> 37 for wireless microphones.</a:t>
            </a:r>
          </a:p>
          <a:p>
            <a:endParaRPr lang="en-US" dirty="0">
              <a:latin typeface="Garamond" charset="0"/>
              <a:ea typeface="ＭＳ Ｐゴシック" charset="0"/>
            </a:endParaRPr>
          </a:p>
        </p:txBody>
      </p:sp>
      <p:sp>
        <p:nvSpPr>
          <p:cNvPr id="23555"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3557" name="Slide Number Placeholder 5"/>
          <p:cNvSpPr>
            <a:spLocks noGrp="1"/>
          </p:cNvSpPr>
          <p:nvPr>
            <p:ph type="sldNum" sz="quarter" idx="12"/>
          </p:nvPr>
        </p:nvSpPr>
        <p:spPr bwMode="auto">
          <a:xfrm>
            <a:off x="4571628" y="6475413"/>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71AC56-5B22-3D42-80A8-241BD41B9172}" type="slidenum">
              <a:rPr lang="en-US" sz="1200">
                <a:solidFill>
                  <a:srgbClr val="000000"/>
                </a:solidFill>
                <a:latin typeface="Garamond" charset="0"/>
                <a:cs typeface="Garamond" charset="0"/>
              </a:rPr>
              <a:pPr eaLnBrk="1" hangingPunct="1"/>
              <a:t>9</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569935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100</TotalTime>
  <Words>1316</Words>
  <Application>Microsoft Office PowerPoint</Application>
  <PresentationFormat>On-screen Show (4:3)</PresentationFormat>
  <Paragraphs>115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IEEE-P802_15</vt:lpstr>
      <vt:lpstr>PowerPoint Presentation</vt:lpstr>
      <vt:lpstr>Background</vt:lpstr>
      <vt:lpstr>Incentive Auction Overview</vt:lpstr>
      <vt:lpstr>TV Band Allocations</vt:lpstr>
      <vt:lpstr>Proposed Changes in TV Band</vt:lpstr>
      <vt:lpstr>Uplink Band Variation by Market</vt:lpstr>
      <vt:lpstr>FCC Seeks Input on Guard Band Requirements</vt:lpstr>
      <vt:lpstr>Part 15 Wireless Microphones</vt:lpstr>
      <vt:lpstr>Part 15 TV White Spaces</vt:lpstr>
      <vt:lpstr>Final Thoughts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 TV Band Incentive Auction: Impact on Unlicensed Operation</dc:title>
  <dc:subject>IEEE 802.15 &lt;subject&gt;</dc:subject>
  <dc:creator>John H Notor</dc:creator>
  <dc:description>&lt;doc#&gt;</dc:description>
  <cp:lastModifiedBy>John Notor</cp:lastModifiedBy>
  <cp:revision>29</cp:revision>
  <cp:lastPrinted>1998-02-10T13:28:06Z</cp:lastPrinted>
  <dcterms:created xsi:type="dcterms:W3CDTF">2011-05-12T19:07:38Z</dcterms:created>
  <dcterms:modified xsi:type="dcterms:W3CDTF">2012-11-12T22:46:06Z</dcterms:modified>
</cp:coreProperties>
</file>