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4"/>
  </p:notesMasterIdLst>
  <p:handoutMasterIdLst>
    <p:handoutMasterId r:id="rId25"/>
  </p:handoutMasterIdLst>
  <p:sldIdLst>
    <p:sldId id="383" r:id="rId7"/>
    <p:sldId id="391" r:id="rId8"/>
    <p:sldId id="390" r:id="rId9"/>
    <p:sldId id="373" r:id="rId10"/>
    <p:sldId id="399" r:id="rId11"/>
    <p:sldId id="401" r:id="rId12"/>
    <p:sldId id="392" r:id="rId13"/>
    <p:sldId id="374" r:id="rId14"/>
    <p:sldId id="376" r:id="rId15"/>
    <p:sldId id="377" r:id="rId16"/>
    <p:sldId id="378" r:id="rId17"/>
    <p:sldId id="379" r:id="rId18"/>
    <p:sldId id="380" r:id="rId19"/>
    <p:sldId id="393" r:id="rId20"/>
    <p:sldId id="394" r:id="rId21"/>
    <p:sldId id="386" r:id="rId22"/>
    <p:sldId id="397" r:id="rId2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00"/>
    <a:srgbClr val="FFFF99"/>
    <a:srgbClr val="FF33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p:scale>
          <a:sx n="50" d="100"/>
          <a:sy n="50" d="100"/>
        </p:scale>
        <p:origin x="-1128"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11/13/2012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11/13/2012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12</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8</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8</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9</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9</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10</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10</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15-12-0606-00-004m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November 2012 </a:t>
            </a:r>
            <a:endParaRPr lang="en-US" sz="1800" dirty="0"/>
          </a:p>
          <a:p>
            <a:pPr marL="914400" indent="-914400" eaLnBrk="0" hangingPunct="0">
              <a:spcBef>
                <a:spcPts val="600"/>
              </a:spcBef>
              <a:defRPr/>
            </a:pPr>
            <a:r>
              <a:rPr lang="en-US" sz="1800" b="1" dirty="0"/>
              <a:t>Date Submitted: </a:t>
            </a:r>
            <a:r>
              <a:rPr lang="en-US" sz="1800" dirty="0" smtClean="0"/>
              <a:t>12 November 2012</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November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San Antonio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12</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solidFill>
                  <a:srgbClr val="FF0000"/>
                </a:solidFill>
              </a:rPr>
              <a:t>   - Preliminary draft document                             November 2012</a:t>
            </a:r>
          </a:p>
          <a:p>
            <a:pPr>
              <a:tabLst>
                <a:tab pos="7448550" algn="l"/>
              </a:tabLst>
            </a:pPr>
            <a:r>
              <a:rPr lang="en-US" altLang="ko-KR" sz="2400" dirty="0">
                <a:solidFill>
                  <a:srgbClr val="FF0000"/>
                </a:solidFill>
              </a:rPr>
              <a:t> </a:t>
            </a:r>
            <a:r>
              <a:rPr lang="en-US" altLang="ko-KR" sz="2400" dirty="0" smtClean="0">
                <a:solidFill>
                  <a:srgbClr val="FF0000"/>
                </a:solidFill>
              </a:rPr>
              <a:t>  - </a:t>
            </a:r>
            <a:r>
              <a:rPr lang="en-US" altLang="ko-KR" sz="2400" dirty="0" smtClean="0"/>
              <a:t>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t>   - Letter ballot                                                           March 2013</a:t>
            </a:r>
          </a:p>
          <a:p>
            <a:pPr>
              <a:tabLst>
                <a:tab pos="7448550" algn="l"/>
              </a:tabLst>
            </a:pPr>
            <a:r>
              <a:rPr lang="en-US" altLang="ko-KR" sz="2400" dirty="0" smtClean="0"/>
              <a:t>   - Recirculation                                 May, July, September, 2013</a:t>
            </a:r>
          </a:p>
          <a:p>
            <a:pPr>
              <a:tabLst>
                <a:tab pos="7448550" algn="l"/>
              </a:tabLst>
            </a:pPr>
            <a:r>
              <a:rPr lang="en-US" altLang="ko-KR" sz="2400" dirty="0" smtClean="0"/>
              <a:t>   - Sponsor ballot                                                  November 2013</a:t>
            </a:r>
          </a:p>
          <a:p>
            <a:pPr>
              <a:tabLst>
                <a:tab pos="7448550" algn="l"/>
              </a:tabLst>
            </a:pPr>
            <a:r>
              <a:rPr lang="en-US" altLang="ko-KR" sz="2400" dirty="0"/>
              <a:t> </a:t>
            </a:r>
            <a:r>
              <a:rPr lang="en-US" altLang="ko-KR" sz="2400" dirty="0" smtClean="0"/>
              <a:t>  - Recirculation                                            January, March 2014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November 2012</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Status(2)</a:t>
            </a: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a:t>
            </a:r>
            <a:r>
              <a:rPr lang="en-US" altLang="ko-KR" dirty="0" smtClean="0">
                <a:ea typeface="ＭＳ Ｐゴシック" pitchFamily="-65" charset="-128"/>
              </a:rPr>
              <a:t>pr</a:t>
            </a:r>
            <a:r>
              <a:rPr lang="en-US" altLang="ko-KR" dirty="0" smtClean="0">
                <a:ea typeface="ＭＳ Ｐゴシック" pitchFamily="-65" charset="-128"/>
              </a:rPr>
              <a:t>oposals , and adopted 5 </a:t>
            </a:r>
            <a:r>
              <a:rPr lang="en-US" altLang="ko-KR" dirty="0" smtClean="0">
                <a:ea typeface="ＭＳ Ｐゴシック" pitchFamily="-65" charset="-128"/>
              </a:rPr>
              <a:t>baseline documents in September meeting at Palm Springs, CA.</a:t>
            </a:r>
            <a:endParaRPr lang="en-US" altLang="ko-KR" dirty="0">
              <a:ea typeface="ＭＳ Ｐゴシック" pitchFamily="-65" charset="-128"/>
            </a:endParaRPr>
          </a:p>
          <a:p>
            <a:pPr>
              <a:spcBef>
                <a:spcPts val="2400"/>
              </a:spcBef>
            </a:pPr>
            <a:endParaRPr lang="en-US" altLang="ko-KR" dirty="0" smtClean="0">
              <a:ea typeface="ＭＳ Ｐゴシック" pitchFamily="-65" charset="-128"/>
            </a:endParaRPr>
          </a:p>
          <a:p>
            <a:pPr>
              <a:spcBef>
                <a:spcPts val="1200"/>
              </a:spcBef>
            </a:pPr>
            <a:endParaRPr lang="en-US" altLang="ko-KR" dirty="0" smtClean="0">
              <a:ea typeface="ＭＳ Ｐゴシック" pitchFamily="-65" charset="-128"/>
            </a:endParaRPr>
          </a:p>
          <a:p>
            <a:pPr>
              <a:spcBef>
                <a:spcPts val="1200"/>
              </a:spcBef>
              <a:buNone/>
            </a:pPr>
            <a:r>
              <a:rPr lang="en-US" altLang="ko-KR" dirty="0" smtClean="0">
                <a:ea typeface="ＭＳ Ｐゴシック" pitchFamily="-65" charset="-128"/>
              </a:rPr>
              <a:t>    </a:t>
            </a:r>
            <a:endParaRPr lang="en-US" sz="2800" dirty="0" smtClean="0">
              <a:ea typeface="ＭＳ Ｐゴシック" pitchFamily="-65" charset="-128"/>
            </a:endParaRP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Status(3)</a:t>
            </a: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Documents</a:t>
            </a:r>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marL="0" indent="0">
              <a:spcBef>
                <a:spcPts val="1200"/>
              </a:spcBef>
              <a:buNone/>
            </a:pPr>
            <a:endParaRPr lang="en-US" dirty="0" smtClean="0">
              <a:ea typeface="ＭＳ Ｐゴシック" pitchFamily="-65" charset="-128"/>
            </a:endParaRPr>
          </a:p>
          <a:p>
            <a:pPr lvl="0"/>
            <a:r>
              <a:rPr lang="en-US" altLang="ko-KR" dirty="0" smtClean="0">
                <a:solidFill>
                  <a:srgbClr val="000000"/>
                </a:solidFill>
              </a:rPr>
              <a:t>Editors Provided </a:t>
            </a:r>
            <a:r>
              <a:rPr lang="en-US" altLang="ko-KR" dirty="0" smtClean="0">
                <a:ea typeface="ＭＳ Ｐゴシック" pitchFamily="-65" charset="-128"/>
              </a:rPr>
              <a:t>Preliminary </a:t>
            </a:r>
            <a:r>
              <a:rPr lang="en-US" altLang="ko-KR" dirty="0" smtClean="0">
                <a:ea typeface="ＭＳ Ｐゴシック" pitchFamily="-65" charset="-128"/>
              </a:rPr>
              <a:t>draft document before November </a:t>
            </a:r>
            <a:r>
              <a:rPr lang="en-US" altLang="ko-KR" dirty="0" smtClean="0">
                <a:ea typeface="ＭＳ Ｐゴシック" pitchFamily="-65" charset="-128"/>
              </a:rPr>
              <a:t>meeting</a:t>
            </a:r>
            <a:endParaRPr lang="en-US" altLang="ko-KR" dirty="0">
              <a:solidFill>
                <a:srgbClr val="000000"/>
              </a:solidFill>
            </a:endParaRPr>
          </a:p>
          <a:p>
            <a:pPr marL="0" lvl="0" indent="0">
              <a:buNone/>
            </a:pPr>
            <a:r>
              <a:rPr lang="en-US" altLang="ko-KR" sz="2800" dirty="0">
                <a:solidFill>
                  <a:srgbClr val="000000"/>
                </a:solidFill>
              </a:rPr>
              <a:t>  </a:t>
            </a:r>
            <a:endParaRPr lang="en-US" altLang="ko-KR" sz="2800" dirty="0">
              <a:solidFill>
                <a:srgbClr val="000000"/>
              </a:solidFill>
              <a:ea typeface="ＭＳ Ｐゴシック" pitchFamily="-65" charset="-128"/>
            </a:endParaRPr>
          </a:p>
          <a:p>
            <a:pPr marL="0" indent="0">
              <a:spcBef>
                <a:spcPts val="1200"/>
              </a:spcBef>
              <a:buNone/>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2012</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888390427"/>
              </p:ext>
            </p:extLst>
          </p:nvPr>
        </p:nvGraphicFramePr>
        <p:xfrm>
          <a:off x="533400" y="2057400"/>
          <a:ext cx="8077200" cy="2331746"/>
        </p:xfrm>
        <a:graphic>
          <a:graphicData uri="http://schemas.openxmlformats.org/drawingml/2006/table">
            <a:tbl>
              <a:tblPr>
                <a:tableStyleId>{5C22544A-7EE6-4342-B048-85BDC9FD1C3A}</a:tableStyleId>
              </a:tblPr>
              <a:tblGrid>
                <a:gridCol w="717974"/>
                <a:gridCol w="1415626"/>
                <a:gridCol w="2907171"/>
                <a:gridCol w="1944511"/>
                <a:gridCol w="1091918"/>
              </a:tblGrid>
              <a:tr h="211550">
                <a:tc>
                  <a:txBody>
                    <a:bodyPr/>
                    <a:lstStyle/>
                    <a:p>
                      <a:pPr algn="ctr" fontAlgn="b"/>
                      <a:r>
                        <a:rPr lang="en-US" sz="1200" b="0" u="none" strike="noStrike" dirty="0">
                          <a:effectLst/>
                          <a:latin typeface="HY견고딕" pitchFamily="18" charset="-127"/>
                          <a:ea typeface="HY견고딕" pitchFamily="18" charset="-127"/>
                        </a:rPr>
                        <a:t>No.</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Doc. #</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Title</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Sub-group Leader</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Remarks</a:t>
                      </a:r>
                      <a:endParaRPr lang="en-US" sz="12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200" b="0" u="none" strike="noStrike">
                          <a:effectLst/>
                          <a:latin typeface="HY견고딕" pitchFamily="18" charset="-127"/>
                          <a:ea typeface="HY견고딕" pitchFamily="18" charset="-127"/>
                        </a:rPr>
                        <a:t>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15-12-0483-00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tvws</a:t>
                      </a:r>
                      <a:r>
                        <a:rPr lang="en-US" sz="1200" b="0" u="none" strike="noStrike" dirty="0">
                          <a:effectLst/>
                          <a:latin typeface="HY견고딕" pitchFamily="18" charset="-127"/>
                          <a:ea typeface="HY견고딕" pitchFamily="18" charset="-127"/>
                        </a:rPr>
                        <a:t> </a:t>
                      </a:r>
                      <a:r>
                        <a:rPr lang="en-US" sz="1200" b="0" u="none" strike="noStrike" dirty="0" err="1">
                          <a:effectLst/>
                          <a:latin typeface="HY견고딕" pitchFamily="18" charset="-127"/>
                          <a:ea typeface="HY견고딕" pitchFamily="18" charset="-127"/>
                        </a:rPr>
                        <a:t>fsk</a:t>
                      </a:r>
                      <a:r>
                        <a:rPr lang="en-US" sz="1200" b="0" u="none" strike="noStrike" dirty="0">
                          <a:effectLst/>
                          <a:latin typeface="HY견고딕" pitchFamily="18" charset="-127"/>
                          <a:ea typeface="HY견고딕" pitchFamily="18" charset="-127"/>
                        </a:rPr>
                        <a:t> merged proposal draft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Cristina Seibert(SSN)</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FSK PHY</a:t>
                      </a:r>
                      <a:endParaRPr lang="en-US" sz="12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2</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15-12-0480-01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ofdm</a:t>
                      </a:r>
                      <a:r>
                        <a:rPr lang="en-US" sz="1200" b="0" u="none" strike="noStrike" dirty="0">
                          <a:effectLst/>
                          <a:latin typeface="HY견고딕" pitchFamily="18" charset="-127"/>
                          <a:ea typeface="HY견고딕" pitchFamily="18" charset="-127"/>
                        </a:rPr>
                        <a:t> merged text proposal</a:t>
                      </a:r>
                      <a:endParaRPr lang="en-US" sz="12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err="1">
                          <a:effectLst/>
                          <a:latin typeface="HY견고딕" pitchFamily="18" charset="-127"/>
                          <a:ea typeface="HY견고딕" pitchFamily="18" charset="-127"/>
                        </a:rPr>
                        <a:t>Soo</a:t>
                      </a:r>
                      <a:r>
                        <a:rPr lang="en-US" sz="1200" b="0" u="none" strike="noStrike" dirty="0">
                          <a:effectLst/>
                          <a:latin typeface="HY견고딕" pitchFamily="18" charset="-127"/>
                          <a:ea typeface="HY견고딕" pitchFamily="18" charset="-127"/>
                        </a:rPr>
                        <a:t>-Young Chang(CSUS)</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OFDM PHY</a:t>
                      </a:r>
                      <a:endParaRPr lang="en-US" sz="12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15-12-0481-01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ofdm-phy-merged-proposal-for-tg4m</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3</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15-12-0511-01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tvws nb ofdm merged proposal to tg4m</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 Hiroshi Harada(NICT)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NB-OFDM PHY</a:t>
                      </a:r>
                      <a:endParaRPr lang="en-US" sz="12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4</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15-12-0512-01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merged-mac-proposal</a:t>
                      </a:r>
                      <a:endParaRPr lang="en-US" sz="12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a:effectLst/>
                          <a:latin typeface="HY견고딕" pitchFamily="18" charset="-127"/>
                          <a:ea typeface="HY견고딕" pitchFamily="18" charset="-127"/>
                        </a:rPr>
                        <a:t>Benjamin A. Rolfe(BCA)</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MAC</a:t>
                      </a:r>
                      <a:endParaRPr lang="en-US" sz="12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15-12-0513-00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merged mac proposal summary</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5</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15-12-0473-01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suggested baseline for optional </a:t>
                      </a:r>
                      <a:endParaRPr lang="en-US" sz="1200" b="0" u="none" strike="noStrike" dirty="0" smtClean="0">
                        <a:effectLst/>
                        <a:latin typeface="HY견고딕" pitchFamily="18" charset="-127"/>
                        <a:ea typeface="HY견고딕" pitchFamily="18" charset="-127"/>
                      </a:endParaRPr>
                    </a:p>
                    <a:p>
                      <a:pPr algn="l" fontAlgn="b"/>
                      <a:r>
                        <a:rPr lang="en-US" sz="1200" b="0" u="none" strike="noStrike" dirty="0" smtClean="0">
                          <a:effectLst/>
                          <a:latin typeface="HY견고딕" pitchFamily="18" charset="-127"/>
                          <a:ea typeface="HY견고딕" pitchFamily="18" charset="-127"/>
                        </a:rPr>
                        <a:t>tg4m </a:t>
                      </a:r>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err="1">
                          <a:effectLst/>
                          <a:latin typeface="HY견고딕" pitchFamily="18" charset="-127"/>
                          <a:ea typeface="HY견고딕" pitchFamily="18" charset="-127"/>
                        </a:rPr>
                        <a:t>Mi</a:t>
                      </a:r>
                      <a:r>
                        <a:rPr lang="en-US" sz="1200" b="0" u="none" strike="noStrike" dirty="0">
                          <a:effectLst/>
                          <a:latin typeface="HY견고딕" pitchFamily="18" charset="-127"/>
                          <a:ea typeface="HY견고딕" pitchFamily="18" charset="-127"/>
                        </a:rPr>
                        <a:t>-Kyung Oh(ETRI)</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305800" cy="4038600"/>
          </a:xfrm>
        </p:spPr>
        <p:txBody>
          <a:bodyPr/>
          <a:lstStyle/>
          <a:p>
            <a:r>
              <a:rPr lang="en-US" altLang="ko-KR" dirty="0" smtClean="0">
                <a:ea typeface="ＭＳ Ｐゴシック" pitchFamily="-65" charset="-128"/>
              </a:rPr>
              <a:t>Review the preliminary </a:t>
            </a:r>
            <a:r>
              <a:rPr lang="en-US" altLang="ko-KR" dirty="0">
                <a:ea typeface="ＭＳ Ｐゴシック" pitchFamily="-65" charset="-128"/>
              </a:rPr>
              <a:t>draft document </a:t>
            </a:r>
            <a:endParaRPr lang="en-US" altLang="ko-KR" dirty="0" smtClean="0">
              <a:ea typeface="ＭＳ Ｐゴシック" pitchFamily="-65" charset="-128"/>
            </a:endParaRPr>
          </a:p>
          <a:p>
            <a:r>
              <a:rPr lang="en-US" dirty="0">
                <a:ea typeface="ＭＳ Ｐゴシック" pitchFamily="-65" charset="-128"/>
              </a:rPr>
              <a:t>Discussion and resolutions on issues, concerns, and TBDs </a:t>
            </a:r>
            <a:r>
              <a:rPr lang="en-US" dirty="0" smtClean="0">
                <a:ea typeface="ＭＳ Ｐゴシック" pitchFamily="-65" charset="-128"/>
              </a:rPr>
              <a:t>in </a:t>
            </a:r>
            <a:r>
              <a:rPr lang="en-US" altLang="ko-KR" dirty="0">
                <a:ea typeface="ＭＳ Ｐゴシック" pitchFamily="-65" charset="-128"/>
              </a:rPr>
              <a:t>preliminary draft document </a:t>
            </a:r>
            <a:endParaRPr lang="en-US" dirty="0" smtClean="0">
              <a:ea typeface="ＭＳ Ｐゴシック" pitchFamily="-65" charset="-128"/>
            </a:endParaRPr>
          </a:p>
          <a:p>
            <a:r>
              <a:rPr lang="en-US" dirty="0" smtClean="0">
                <a:ea typeface="ＭＳ Ｐゴシック" pitchFamily="-65" charset="-128"/>
              </a:rPr>
              <a:t> Hear and discussion of contributor’s presentations for TVWS regulation</a:t>
            </a:r>
          </a:p>
          <a:p>
            <a:pPr>
              <a:spcBef>
                <a:spcPts val="1200"/>
              </a:spcBef>
            </a:pPr>
            <a:r>
              <a:rPr lang="en-US" dirty="0">
                <a:ea typeface="ＭＳ Ｐゴシック" pitchFamily="-65" charset="-128"/>
              </a:rPr>
              <a:t>Discussion on </a:t>
            </a:r>
            <a:r>
              <a:rPr lang="en-US" dirty="0" smtClean="0">
                <a:ea typeface="ＭＳ Ｐゴシック" pitchFamily="-65" charset="-128"/>
              </a:rPr>
              <a:t>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146191445"/>
              </p:ext>
            </p:extLst>
          </p:nvPr>
        </p:nvGraphicFramePr>
        <p:xfrm>
          <a:off x="228600" y="1600200"/>
          <a:ext cx="8610600" cy="4572000"/>
        </p:xfrm>
        <a:graphic>
          <a:graphicData uri="http://schemas.openxmlformats.org/drawingml/2006/table">
            <a:tbl>
              <a:tblPr/>
              <a:tblGrid>
                <a:gridCol w="685799"/>
                <a:gridCol w="2133601"/>
                <a:gridCol w="1828800"/>
                <a:gridCol w="1981200"/>
                <a:gridCol w="19812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6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Edit text of PHY &amp; MAC session</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altLang="ko-KR"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PHY session of draft</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marR="0" lvl="0" indent="-285750"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Edit text of General session</a:t>
                      </a:r>
                    </a:p>
                    <a:p>
                      <a:pPr marL="179388" marR="0" lvl="0" indent="-179388" algn="l" defTabSz="457200" rtl="0" eaLnBrk="1" fontAlgn="auto" latinLnBrk="0" hangingPunct="1">
                        <a:lnSpc>
                          <a:spcPct val="100000"/>
                        </a:lnSpc>
                        <a:spcBef>
                          <a:spcPts val="6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next step</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general session of draft</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MAC session of draft</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r>
                        <a:rPr lang="en-US" altLang="ko-KR" baseline="0" dirty="0" smtClean="0">
                          <a:ea typeface="ＭＳ Ｐゴシック" pitchFamily="-65" charset="-128"/>
                        </a:rPr>
                        <a:t>PHY </a:t>
                      </a:r>
                      <a:r>
                        <a:rPr lang="en-US" altLang="ko-KR" dirty="0" smtClean="0">
                          <a:ea typeface="ＭＳ Ｐゴシック" pitchFamily="-65" charset="-128"/>
                        </a:rPr>
                        <a:t>resolution of issues &amp; TBDs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presentations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MAC session of draft</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marR="0" indent="-285750"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MAC</a:t>
                      </a:r>
                      <a:r>
                        <a:rPr lang="en-US" altLang="ko-KR" baseline="0" dirty="0" smtClean="0">
                          <a:ea typeface="ＭＳ Ｐゴシック" pitchFamily="-65" charset="-128"/>
                        </a:rPr>
                        <a:t> </a:t>
                      </a:r>
                      <a:r>
                        <a:rPr lang="en-US" altLang="ko-KR" dirty="0" smtClean="0">
                          <a:ea typeface="ＭＳ Ｐゴシック" pitchFamily="-65" charset="-128"/>
                        </a:rPr>
                        <a:t>resolution of issues &amp; TBDs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9</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18752</TotalTime>
  <Words>1325</Words>
  <Application>Microsoft Office PowerPoint</Application>
  <PresentationFormat>화면 슬라이드 쇼(4:3)</PresentationFormat>
  <Paragraphs>295</Paragraphs>
  <Slides>17</Slides>
  <Notes>8</Notes>
  <HiddenSlides>0</HiddenSlides>
  <MMClips>0</MMClips>
  <ScaleCrop>false</ScaleCrop>
  <HeadingPairs>
    <vt:vector size="4" baseType="variant">
      <vt:variant>
        <vt:lpstr>테마</vt:lpstr>
      </vt:variant>
      <vt:variant>
        <vt:i4>6</vt:i4>
      </vt:variant>
      <vt:variant>
        <vt:lpstr>슬라이드 제목</vt:lpstr>
      </vt:variant>
      <vt:variant>
        <vt:i4>17</vt:i4>
      </vt:variant>
    </vt:vector>
  </HeadingPairs>
  <TitlesOfParts>
    <vt:vector size="23"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Current Status(1)</vt:lpstr>
      <vt:lpstr>Current Status(2)</vt:lpstr>
      <vt:lpstr>Current Status(3)</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951</cp:revision>
  <cp:lastPrinted>2000-03-07T00:55:37Z</cp:lastPrinted>
  <dcterms:created xsi:type="dcterms:W3CDTF">2008-07-14T18:46:05Z</dcterms:created>
  <dcterms:modified xsi:type="dcterms:W3CDTF">2012-11-12T16:09:50Z</dcterms:modified>
</cp:coreProperties>
</file>