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63" r:id="rId2"/>
    <p:sldId id="264" r:id="rId3"/>
    <p:sldId id="268" r:id="rId4"/>
    <p:sldId id="270" r:id="rId5"/>
    <p:sldId id="271" r:id="rId6"/>
    <p:sldId id="272" r:id="rId7"/>
    <p:sldId id="273" r:id="rId8"/>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7797"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2946" y="-78"/>
      </p:cViewPr>
      <p:guideLst>
        <p:guide orient="horz" pos="3223"/>
        <p:guide pos="22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lvl1pPr>
          </a:lstStyle>
          <a:p>
            <a:r>
              <a:rPr lang="en-US" altLang="zh-CN"/>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lvl1pPr>
          </a:lstStyle>
          <a:p>
            <a:r>
              <a:rPr lang="en-US" altLang="zh-CN"/>
              <a:t>Page </a:t>
            </a:r>
            <a:fld id="{F6D32F90-F177-42A7-940E-CB4881A06257}" type="slidenum">
              <a:rPr lang="en-US" altLang="zh-CN"/>
              <a:pPr/>
              <a:t>‹#›</a:t>
            </a:fld>
            <a:endParaRPr lang="en-US" altLang="zh-CN"/>
          </a:p>
        </p:txBody>
      </p:sp>
      <p:sp>
        <p:nvSpPr>
          <p:cNvPr id="3078"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3079" name="Rectangle 7"/>
          <p:cNvSpPr>
            <a:spLocks noChangeArrowheads="1"/>
          </p:cNvSpPr>
          <p:nvPr/>
        </p:nvSpPr>
        <p:spPr bwMode="auto">
          <a:xfrm>
            <a:off x="710732" y="9905482"/>
            <a:ext cx="728622" cy="184666"/>
          </a:xfrm>
          <a:prstGeom prst="rect">
            <a:avLst/>
          </a:prstGeom>
          <a:noFill/>
          <a:ln w="9525">
            <a:noFill/>
            <a:miter lim="800000"/>
            <a:headEnd/>
            <a:tailEnd/>
          </a:ln>
          <a:effectLst/>
        </p:spPr>
        <p:txBody>
          <a:bodyPr lIns="0" tIns="0" rIns="0" bIns="0">
            <a:spAutoFit/>
          </a:bodyPr>
          <a:lstStyle/>
          <a:p>
            <a:pPr defTabSz="998138"/>
            <a:r>
              <a:rPr lang="en-US" altLang="zh-CN" dirty="0"/>
              <a:t>Submission</a:t>
            </a:r>
          </a:p>
        </p:txBody>
      </p:sp>
      <p:sp>
        <p:nvSpPr>
          <p:cNvPr id="3080"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zh-CN"/>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lvl1pPr>
          </a:lstStyle>
          <a:p>
            <a:r>
              <a:rPr lang="en-US" altLang="zh-CN"/>
              <a:t>Page </a:t>
            </a:r>
            <a:fld id="{3E35A601-F755-4C51-AD02-9F62E92B8E5E}" type="slidenum">
              <a:rPr lang="en-US" altLang="zh-CN"/>
              <a:pPr/>
              <a:t>‹#›</a:t>
            </a:fld>
            <a:endParaRPr lang="en-US" altLang="zh-CN"/>
          </a:p>
        </p:txBody>
      </p:sp>
      <p:sp>
        <p:nvSpPr>
          <p:cNvPr id="2056" name="Rectangle 8"/>
          <p:cNvSpPr>
            <a:spLocks noChangeArrowheads="1"/>
          </p:cNvSpPr>
          <p:nvPr/>
        </p:nvSpPr>
        <p:spPr bwMode="auto">
          <a:xfrm>
            <a:off x="741633" y="9908983"/>
            <a:ext cx="728622" cy="184666"/>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205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3</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4</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5</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6</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7</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zh-CN" smtClean="0"/>
              <a:t>Slide </a:t>
            </a:r>
            <a:fld id="{78FA3202-FC50-4E38-A7EC-BB1F03B338EC}" type="slidenum">
              <a:rPr lang="en-US" altLang="zh-CN" smtClean="0"/>
              <a:pPr/>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标题 5"/>
          <p:cNvSpPr>
            <a:spLocks noGrp="1"/>
          </p:cNvSpPr>
          <p:nvPr>
            <p:ph type="title"/>
          </p:nvPr>
        </p:nvSpPr>
        <p:spPr>
          <a:xfrm>
            <a:off x="685800" y="685800"/>
            <a:ext cx="7772400" cy="814374"/>
          </a:xfrm>
        </p:spPr>
        <p:txBody>
          <a:bodyPr/>
          <a:lstStyle/>
          <a:p>
            <a:r>
              <a:rPr lang="zh-CN" altLang="en-US" dirty="0" smtClean="0"/>
              <a:t>单击此处编辑母版标题样式</a:t>
            </a:r>
            <a:endParaRPr lang="zh-CN" altLang="en-US" dirty="0"/>
          </a:p>
        </p:txBody>
      </p:sp>
      <p:sp>
        <p:nvSpPr>
          <p:cNvPr id="8" name="灯片编号占位符 7"/>
          <p:cNvSpPr>
            <a:spLocks noGrp="1"/>
          </p:cNvSpPr>
          <p:nvPr>
            <p:ph type="sldNum" sz="quarter" idx="11"/>
          </p:nvPr>
        </p:nvSpPr>
        <p:spPr/>
        <p:txBody>
          <a:bodyPr/>
          <a:lstStyle/>
          <a:p>
            <a:r>
              <a:rPr lang="en-US" altLang="zh-CN" smtClean="0"/>
              <a:t>Slide </a:t>
            </a:r>
            <a:fld id="{78FA3202-FC50-4E38-A7EC-BB1F03B338EC}" type="slidenum">
              <a:rPr lang="en-US" altLang="zh-CN" smtClean="0"/>
              <a:pPr/>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78FA3202-FC50-4E38-A7EC-BB1F03B338EC}" type="slidenum">
              <a:rPr lang="en-US" altLang="zh-CN"/>
              <a:pPr/>
              <a:t>‹#›</a:t>
            </a:fld>
            <a:endParaRPr lang="en-US" altLang="zh-CN" dirty="0"/>
          </a:p>
        </p:txBody>
      </p:sp>
      <p:sp>
        <p:nvSpPr>
          <p:cNvPr id="1031" name="Rectangle 7"/>
          <p:cNvSpPr>
            <a:spLocks noChangeArrowheads="1"/>
          </p:cNvSpPr>
          <p:nvPr/>
        </p:nvSpPr>
        <p:spPr bwMode="auto">
          <a:xfrm>
            <a:off x="3714744" y="396875"/>
            <a:ext cx="4743456" cy="215444"/>
          </a:xfrm>
          <a:prstGeom prst="rect">
            <a:avLst/>
          </a:prstGeom>
          <a:noFill/>
          <a:ln w="9525">
            <a:noFill/>
            <a:miter lim="800000"/>
            <a:headEnd/>
            <a:tailEnd/>
          </a:ln>
          <a:effectLst/>
        </p:spPr>
        <p:txBody>
          <a:bodyPr wrap="square" lIns="0" tIns="0" rIns="0" bIns="0" anchor="b">
            <a:spAutoFit/>
          </a:bodyPr>
          <a:lstStyle/>
          <a:p>
            <a:pPr lvl="4" algn="r"/>
            <a:r>
              <a:rPr lang="en-US" altLang="zh-CN" sz="1400" b="1" dirty="0">
                <a:ea typeface="宋体" charset="-122"/>
              </a:rPr>
              <a:t>doc.: IEEE </a:t>
            </a:r>
            <a:r>
              <a:rPr lang="en-US" altLang="zh-CN" sz="1400" b="1" kern="1200" dirty="0" smtClean="0">
                <a:solidFill>
                  <a:schemeClr val="tx1"/>
                </a:solidFill>
                <a:latin typeface="Times New Roman" pitchFamily="18" charset="0"/>
                <a:ea typeface="宋体" charset="-122"/>
                <a:cs typeface="+mn-cs"/>
              </a:rPr>
              <a:t>15-12-0605-00-004k</a:t>
            </a:r>
            <a:endParaRPr lang="en-US" altLang="zh-CN" sz="1400" b="1" kern="1200" dirty="0">
              <a:solidFill>
                <a:schemeClr val="tx1"/>
              </a:solidFill>
              <a:latin typeface="Times New Roman" pitchFamily="18" charset="0"/>
              <a:ea typeface="宋体"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500834"/>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4" name="Rectangle 9"/>
          <p:cNvSpPr>
            <a:spLocks noChangeArrowheads="1"/>
          </p:cNvSpPr>
          <p:nvPr userDrawn="1"/>
        </p:nvSpPr>
        <p:spPr bwMode="auto">
          <a:xfrm>
            <a:off x="714348" y="357166"/>
            <a:ext cx="928694" cy="215444"/>
          </a:xfrm>
          <a:prstGeom prst="rect">
            <a:avLst/>
          </a:prstGeom>
          <a:noFill/>
          <a:ln w="9525">
            <a:noFill/>
            <a:miter lim="800000"/>
            <a:headEnd/>
            <a:tailEnd/>
          </a:ln>
          <a:effectLst/>
        </p:spPr>
        <p:txBody>
          <a:bodyPr wrap="square" lIns="0" tIns="0" rIns="0" bIns="0">
            <a:spAutoFit/>
          </a:bodyPr>
          <a:lstStyle/>
          <a:p>
            <a:r>
              <a:rPr lang="en-US" altLang="zh-CN" sz="1400" b="1" dirty="0" smtClean="0">
                <a:ea typeface="宋体" charset="-122"/>
              </a:rPr>
              <a:t>Nov, 2012</a:t>
            </a:r>
            <a:endParaRPr lang="en-US" altLang="zh-CN" sz="1400" b="1" dirty="0">
              <a:ea typeface="宋体" charset="-122"/>
            </a:endParaRPr>
          </a:p>
        </p:txBody>
      </p:sp>
      <p:sp>
        <p:nvSpPr>
          <p:cNvPr id="15" name="Rectangle 9"/>
          <p:cNvSpPr>
            <a:spLocks noChangeArrowheads="1"/>
          </p:cNvSpPr>
          <p:nvPr userDrawn="1"/>
        </p:nvSpPr>
        <p:spPr bwMode="auto">
          <a:xfrm>
            <a:off x="5148064" y="6500834"/>
            <a:ext cx="3424464" cy="184666"/>
          </a:xfrm>
          <a:prstGeom prst="rect">
            <a:avLst/>
          </a:prstGeom>
          <a:noFill/>
          <a:ln w="9525">
            <a:noFill/>
            <a:miter lim="800000"/>
            <a:headEnd/>
            <a:tailEnd/>
          </a:ln>
          <a:effectLst/>
        </p:spPr>
        <p:txBody>
          <a:bodyPr wrap="square" lIns="0" tIns="0" rIns="0" bIns="0">
            <a:spAutoFit/>
          </a:bodyPr>
          <a:lstStyle/>
          <a:p>
            <a:pPr algn="r"/>
            <a:r>
              <a:rPr lang="en-US" altLang="zh-CN" dirty="0" smtClean="0"/>
              <a:t>&lt;Xiang Wang, Yang </a:t>
            </a:r>
            <a:r>
              <a:rPr lang="en-US" altLang="zh-CN" dirty="0" err="1" smtClean="0"/>
              <a:t>Yang</a:t>
            </a:r>
            <a:r>
              <a:rPr lang="en-US" altLang="zh-CN" dirty="0" smtClean="0"/>
              <a:t>, etc&gt;, &lt;Wuxi </a:t>
            </a:r>
            <a:r>
              <a:rPr lang="en-US" altLang="zh-CN" dirty="0" err="1" smtClean="0"/>
              <a:t>SensingNet</a:t>
            </a:r>
            <a:r>
              <a:rPr lang="en-US" altLang="zh-CN" dirty="0" smtClean="0"/>
              <a:t>&gt;</a:t>
            </a:r>
            <a:endParaRPr lang="en-US" altLang="zh-CN"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zh-CN" smtClean="0"/>
              <a:t>Slide </a:t>
            </a:r>
            <a:fld id="{78FA3202-FC50-4E38-A7EC-BB1F03B338EC}" type="slidenum">
              <a:rPr lang="en-US" altLang="zh-CN" smtClean="0"/>
              <a:pPr/>
              <a:t>1</a:t>
            </a:fld>
            <a:endParaRPr lang="en-US" altLang="zh-CN" dirty="0"/>
          </a:p>
        </p:txBody>
      </p:sp>
      <p:sp>
        <p:nvSpPr>
          <p:cNvPr id="4" name="矩形 3"/>
          <p:cNvSpPr/>
          <p:nvPr/>
        </p:nvSpPr>
        <p:spPr>
          <a:xfrm>
            <a:off x="642910" y="714356"/>
            <a:ext cx="7858180" cy="4524315"/>
          </a:xfrm>
          <a:prstGeom prst="rect">
            <a:avLst/>
          </a:prstGeom>
        </p:spPr>
        <p:txBody>
          <a:bodyPr wrap="square">
            <a:spAutoFit/>
          </a:bodyPr>
          <a:lstStyle/>
          <a:p>
            <a:pPr algn="ctr">
              <a:defRPr/>
            </a:pPr>
            <a:r>
              <a:rPr lang="en-US" altLang="ko-KR" sz="1600" b="1" u="sng" dirty="0" smtClean="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smtClean="0">
              <a:solidFill>
                <a:schemeClr val="tx2"/>
              </a:solidFill>
              <a:ea typeface="굴림" charset="-127"/>
            </a:endParaRPr>
          </a:p>
          <a:p>
            <a:pPr>
              <a:defRPr/>
            </a:pPr>
            <a:endParaRPr lang="en-US" altLang="ko-KR" sz="1600" dirty="0" smtClean="0">
              <a:solidFill>
                <a:schemeClr val="tx2"/>
              </a:solidFill>
              <a:ea typeface="굴림" charset="-127"/>
            </a:endParaRPr>
          </a:p>
          <a:p>
            <a:pPr>
              <a:spcBef>
                <a:spcPts val="0"/>
              </a:spcBef>
              <a:spcAft>
                <a:spcPts val="0"/>
              </a:spcAft>
              <a:defRPr/>
            </a:pPr>
            <a:r>
              <a:rPr lang="en-US" altLang="ko-KR" sz="1600" b="1" dirty="0" smtClean="0">
                <a:solidFill>
                  <a:schemeClr val="tx2"/>
                </a:solidFill>
                <a:ea typeface="굴림" charset="-127"/>
              </a:rPr>
              <a:t>Submission Title:</a:t>
            </a:r>
            <a:r>
              <a:rPr lang="en-US" altLang="ko-KR" sz="1600" dirty="0" smtClean="0">
                <a:solidFill>
                  <a:schemeClr val="tx2"/>
                </a:solidFill>
                <a:ea typeface="굴림" charset="-127"/>
              </a:rPr>
              <a:t> [</a:t>
            </a:r>
            <a:r>
              <a:rPr lang="en-US" sz="1600" dirty="0" smtClean="0"/>
              <a:t>Proposed Resolution to CID 371 about </a:t>
            </a:r>
            <a:r>
              <a:rPr lang="en-US" sz="1600" dirty="0" err="1" smtClean="0"/>
              <a:t>phyMaxFrameDuration</a:t>
            </a:r>
            <a:r>
              <a:rPr lang="en-US" altLang="ko-KR" sz="1600" dirty="0" smtClean="0">
                <a:solidFill>
                  <a:schemeClr val="tx2"/>
                </a:solidFill>
                <a:ea typeface="굴림" charset="-127"/>
              </a:rPr>
              <a:t>]	</a:t>
            </a:r>
          </a:p>
          <a:p>
            <a:pPr>
              <a:spcBef>
                <a:spcPts val="0"/>
              </a:spcBef>
              <a:spcAft>
                <a:spcPts val="0"/>
              </a:spcAft>
              <a:defRPr/>
            </a:pPr>
            <a:r>
              <a:rPr lang="en-US" altLang="ko-KR" sz="1600" b="1" dirty="0" smtClean="0">
                <a:solidFill>
                  <a:schemeClr val="tx2"/>
                </a:solidFill>
                <a:ea typeface="굴림" charset="-127"/>
              </a:rPr>
              <a:t>Date Submitted</a:t>
            </a:r>
            <a:r>
              <a:rPr lang="en-US" altLang="ko-KR" sz="1600" b="1" dirty="0" smtClean="0">
                <a:ea typeface="굴림" charset="-127"/>
              </a:rPr>
              <a:t>: </a:t>
            </a:r>
            <a:r>
              <a:rPr lang="en-US" altLang="ko-KR" sz="1600" dirty="0" smtClean="0">
                <a:ea typeface="굴림" charset="-127"/>
              </a:rPr>
              <a:t>[November, 2012]</a:t>
            </a:r>
          </a:p>
          <a:p>
            <a:pPr>
              <a:spcBef>
                <a:spcPts val="0"/>
              </a:spcBef>
              <a:spcAft>
                <a:spcPts val="0"/>
              </a:spcAft>
              <a:defRPr/>
            </a:pPr>
            <a:r>
              <a:rPr lang="en-US" altLang="ko-KR" sz="1600" b="1" dirty="0" smtClean="0">
                <a:ea typeface="굴림" charset="-127"/>
              </a:rPr>
              <a:t>Source:</a:t>
            </a:r>
            <a:r>
              <a:rPr lang="en-US" altLang="ko-KR" sz="1600" dirty="0" smtClean="0">
                <a:ea typeface="굴림" charset="-127"/>
              </a:rPr>
              <a:t> [Xiang Wang</a:t>
            </a:r>
            <a:r>
              <a:rPr lang="en-US" altLang="ko-KR" sz="1600" baseline="30000" dirty="0" smtClean="0">
                <a:ea typeface="굴림" charset="-127"/>
              </a:rPr>
              <a:t>1</a:t>
            </a:r>
            <a:r>
              <a:rPr lang="en-US" altLang="ko-KR" sz="1600" dirty="0" smtClean="0">
                <a:ea typeface="굴림" charset="-127"/>
              </a:rPr>
              <a:t>, </a:t>
            </a:r>
            <a:r>
              <a:rPr lang="en-US" altLang="ko-KR" sz="1600" dirty="0" err="1" smtClean="0">
                <a:ea typeface="굴림" charset="-127"/>
              </a:rPr>
              <a:t>Jie</a:t>
            </a:r>
            <a:r>
              <a:rPr lang="en-US" altLang="ko-KR" sz="1600" dirty="0" smtClean="0">
                <a:ea typeface="굴림" charset="-127"/>
              </a:rPr>
              <a:t> Shen</a:t>
            </a:r>
            <a:r>
              <a:rPr lang="en-US" altLang="ko-KR" sz="1600" baseline="30000" dirty="0" smtClean="0">
                <a:ea typeface="굴림" charset="-127"/>
              </a:rPr>
              <a:t>1</a:t>
            </a:r>
            <a:r>
              <a:rPr lang="en-US" altLang="ko-KR" sz="1600" dirty="0" smtClean="0">
                <a:ea typeface="굴림" charset="-127"/>
              </a:rPr>
              <a:t>, Yang Yang</a:t>
            </a:r>
            <a:r>
              <a:rPr lang="en-US" altLang="ko-KR" sz="1600" baseline="30000" dirty="0" smtClean="0">
                <a:ea typeface="굴림" charset="-127"/>
              </a:rPr>
              <a:t>1</a:t>
            </a:r>
            <a:r>
              <a:rPr lang="en-US" altLang="ko-KR" sz="1600" dirty="0" smtClean="0">
                <a:ea typeface="굴림" charset="-127"/>
              </a:rPr>
              <a:t>, </a:t>
            </a:r>
            <a:r>
              <a:rPr lang="en-US" altLang="ko-KR" sz="1600" dirty="0" err="1" smtClean="0">
                <a:ea typeface="굴림" charset="-127"/>
              </a:rPr>
              <a:t>Heqing</a:t>
            </a:r>
            <a:r>
              <a:rPr lang="en-US" altLang="ko-KR" sz="1600" dirty="0" smtClean="0">
                <a:ea typeface="굴림" charset="-127"/>
              </a:rPr>
              <a:t> Huang</a:t>
            </a:r>
            <a:r>
              <a:rPr lang="en-US" altLang="ko-KR" sz="1600" baseline="30000" dirty="0" smtClean="0">
                <a:ea typeface="굴림" charset="-127"/>
              </a:rPr>
              <a:t>1</a:t>
            </a:r>
            <a:r>
              <a:rPr lang="en-US" altLang="ko-KR" sz="1600" dirty="0" smtClean="0">
                <a:ea typeface="굴림" charset="-127"/>
              </a:rPr>
              <a:t>, Tao Xing</a:t>
            </a:r>
            <a:r>
              <a:rPr lang="en-US" altLang="ko-KR" sz="1600" baseline="30000" dirty="0" smtClean="0">
                <a:ea typeface="굴림" charset="-127"/>
              </a:rPr>
              <a:t>1,2</a:t>
            </a:r>
            <a:r>
              <a:rPr lang="en-US" altLang="ko-KR" sz="1600" dirty="0" smtClean="0">
                <a:ea typeface="굴림" charset="-127"/>
              </a:rPr>
              <a:t> ] </a:t>
            </a:r>
          </a:p>
          <a:p>
            <a:pPr>
              <a:spcBef>
                <a:spcPts val="0"/>
              </a:spcBef>
              <a:spcAft>
                <a:spcPts val="0"/>
              </a:spcAft>
              <a:defRPr/>
            </a:pPr>
            <a:r>
              <a:rPr lang="en-US" altLang="ko-KR" sz="1600" b="1" dirty="0" smtClean="0">
                <a:ea typeface="굴림" charset="-127"/>
              </a:rPr>
              <a:t>Company</a:t>
            </a:r>
            <a:r>
              <a:rPr lang="en-US" altLang="ko-KR" sz="1600" dirty="0" smtClean="0">
                <a:ea typeface="굴림" charset="-127"/>
              </a:rPr>
              <a:t>: [Wuxi </a:t>
            </a:r>
            <a:r>
              <a:rPr lang="en-US" altLang="ko-KR" sz="1600" dirty="0" err="1" smtClean="0">
                <a:ea typeface="굴림" charset="-127"/>
              </a:rPr>
              <a:t>SensingNet</a:t>
            </a:r>
            <a:r>
              <a:rPr lang="en-US" altLang="ko-KR" sz="1600" dirty="0" smtClean="0">
                <a:ea typeface="굴림" charset="-127"/>
              </a:rPr>
              <a:t> </a:t>
            </a:r>
            <a:r>
              <a:rPr lang="en-US" sz="1600" dirty="0" smtClean="0"/>
              <a:t>Industrialization Research Institute</a:t>
            </a:r>
            <a:r>
              <a:rPr lang="en-US" sz="1600" baseline="30000" dirty="0" smtClean="0"/>
              <a:t>1</a:t>
            </a:r>
            <a:r>
              <a:rPr lang="en-US" altLang="ko-KR" sz="1600" dirty="0" smtClean="0">
                <a:ea typeface="굴림" charset="-127"/>
              </a:rPr>
              <a:t> , SIMIT</a:t>
            </a:r>
            <a:r>
              <a:rPr lang="en-US" altLang="ko-KR" sz="1600" baseline="30000" dirty="0" smtClean="0">
                <a:ea typeface="굴림" charset="-127"/>
              </a:rPr>
              <a:t>2</a:t>
            </a:r>
            <a:r>
              <a:rPr lang="en-US" altLang="ko-KR" sz="1600" dirty="0" smtClean="0">
                <a:ea typeface="굴림" charset="-127"/>
              </a:rPr>
              <a:t>]</a:t>
            </a:r>
          </a:p>
          <a:p>
            <a:pPr>
              <a:spcBef>
                <a:spcPts val="0"/>
              </a:spcBef>
              <a:spcAft>
                <a:spcPts val="0"/>
              </a:spcAft>
              <a:defRPr/>
            </a:pPr>
            <a:r>
              <a:rPr lang="en-US" altLang="ko-KR" sz="1600" dirty="0" smtClean="0">
                <a:ea typeface="굴림" charset="-127"/>
              </a:rPr>
              <a:t>  Address [No.18, </a:t>
            </a:r>
            <a:r>
              <a:rPr lang="en-US" altLang="ko-KR" sz="1600" dirty="0" err="1" smtClean="0">
                <a:ea typeface="굴림" charset="-127"/>
              </a:rPr>
              <a:t>Zhenze</a:t>
            </a:r>
            <a:r>
              <a:rPr lang="en-US" altLang="ko-KR" sz="1600" dirty="0" smtClean="0">
                <a:ea typeface="굴림" charset="-127"/>
              </a:rPr>
              <a:t> Rd, Wuxi]</a:t>
            </a:r>
          </a:p>
          <a:p>
            <a:pPr>
              <a:spcBef>
                <a:spcPts val="0"/>
              </a:spcBef>
              <a:spcAft>
                <a:spcPts val="0"/>
              </a:spcAft>
              <a:defRPr/>
            </a:pPr>
            <a:r>
              <a:rPr lang="en-US" altLang="ko-KR" sz="1600" dirty="0" smtClean="0">
                <a:ea typeface="굴림" charset="-127"/>
              </a:rPr>
              <a:t>  Voice:[+86-0510-81156888], FAX: [+86-0510-81156888]</a:t>
            </a:r>
          </a:p>
          <a:p>
            <a:pPr>
              <a:spcBef>
                <a:spcPts val="0"/>
              </a:spcBef>
              <a:spcAft>
                <a:spcPts val="0"/>
              </a:spcAft>
              <a:defRPr/>
            </a:pPr>
            <a:r>
              <a:rPr lang="en-US" altLang="ko-KR" sz="1600" dirty="0" smtClean="0">
                <a:ea typeface="굴림" charset="-127"/>
              </a:rPr>
              <a:t>  E-  Mail:[wilsonwangxiang@gmail.com</a:t>
            </a:r>
            <a:r>
              <a:rPr lang="en-US" altLang="ko-KR" sz="1600" dirty="0" smtClean="0">
                <a:solidFill>
                  <a:schemeClr val="tx2"/>
                </a:solidFill>
                <a:ea typeface="굴림" charset="-127"/>
              </a:rPr>
              <a:t>]	</a:t>
            </a:r>
          </a:p>
          <a:p>
            <a:pPr>
              <a:spcBef>
                <a:spcPts val="0"/>
              </a:spcBef>
              <a:spcAft>
                <a:spcPts val="0"/>
              </a:spcAft>
              <a:defRPr/>
            </a:pPr>
            <a:r>
              <a:rPr lang="en-US" altLang="ko-KR" sz="1600" b="1" dirty="0" smtClean="0">
                <a:solidFill>
                  <a:schemeClr val="tx2"/>
                </a:solidFill>
                <a:ea typeface="굴림" charset="-127"/>
              </a:rPr>
              <a:t>Re:</a:t>
            </a:r>
            <a:r>
              <a:rPr lang="en-US" altLang="ko-KR" sz="1600" dirty="0" smtClean="0">
                <a:solidFill>
                  <a:schemeClr val="tx2"/>
                </a:solidFill>
                <a:ea typeface="굴림" charset="-127"/>
              </a:rPr>
              <a:t> []</a:t>
            </a:r>
          </a:p>
          <a:p>
            <a:pPr>
              <a:spcBef>
                <a:spcPts val="0"/>
              </a:spcBef>
              <a:spcAft>
                <a:spcPts val="0"/>
              </a:spcAft>
              <a:defRPr/>
            </a:pPr>
            <a:r>
              <a:rPr lang="en-US" altLang="ko-KR" sz="1600" b="1" dirty="0" smtClean="0">
                <a:solidFill>
                  <a:schemeClr val="tx2"/>
                </a:solidFill>
                <a:ea typeface="굴림" charset="-127"/>
              </a:rPr>
              <a:t>Abstract:</a:t>
            </a:r>
            <a:r>
              <a:rPr lang="en-US" altLang="ko-KR" sz="1600" dirty="0" smtClean="0">
                <a:solidFill>
                  <a:schemeClr val="tx2"/>
                </a:solidFill>
                <a:ea typeface="굴림" charset="-127"/>
              </a:rPr>
              <a:t>	[</a:t>
            </a:r>
            <a:r>
              <a:rPr lang="en-US" altLang="ja-JP" sz="1600" dirty="0" smtClean="0">
                <a:ea typeface="Batang" pitchFamily="18" charset="-127"/>
                <a:cs typeface="Times New Roman" pitchFamily="18" charset="0"/>
              </a:rPr>
              <a:t>Resolution to Letter Ballot Comments</a:t>
            </a:r>
            <a:r>
              <a:rPr lang="en-US" altLang="ko-KR" sz="1600" dirty="0" smtClean="0">
                <a:solidFill>
                  <a:schemeClr val="tx2"/>
                </a:solidFill>
                <a:ea typeface="굴림" charset="-127"/>
              </a:rPr>
              <a:t>]</a:t>
            </a:r>
          </a:p>
          <a:p>
            <a:pPr>
              <a:spcBef>
                <a:spcPts val="0"/>
              </a:spcBef>
              <a:spcAft>
                <a:spcPts val="0"/>
              </a:spcAft>
              <a:defRPr/>
            </a:pPr>
            <a:r>
              <a:rPr lang="en-US" altLang="ko-KR" sz="1600" b="1" dirty="0" smtClean="0">
                <a:solidFill>
                  <a:schemeClr val="tx2"/>
                </a:solidFill>
                <a:ea typeface="굴림" charset="-127"/>
              </a:rPr>
              <a:t>Purpose:</a:t>
            </a:r>
            <a:r>
              <a:rPr lang="en-US" altLang="ko-KR" sz="1600" dirty="0" smtClean="0">
                <a:solidFill>
                  <a:schemeClr val="tx2"/>
                </a:solidFill>
                <a:ea typeface="굴림" charset="-127"/>
              </a:rPr>
              <a:t>	[</a:t>
            </a:r>
            <a:r>
              <a:rPr lang="en-US" altLang="ko-KR" sz="1600" dirty="0" smtClean="0">
                <a:ea typeface="굴림" pitchFamily="50" charset="-127"/>
              </a:rPr>
              <a:t>To be considered TG4k</a:t>
            </a:r>
            <a:r>
              <a:rPr lang="en-US" altLang="ko-KR" sz="1600" dirty="0" smtClean="0">
                <a:solidFill>
                  <a:schemeClr val="tx2"/>
                </a:solidFill>
                <a:ea typeface="굴림" charset="-127"/>
              </a:rPr>
              <a:t>]</a:t>
            </a:r>
          </a:p>
          <a:p>
            <a:pPr>
              <a:defRPr/>
            </a:pPr>
            <a:r>
              <a:rPr lang="en-US" altLang="ko-KR" sz="1600" b="1" dirty="0" smtClean="0">
                <a:solidFill>
                  <a:schemeClr val="tx2"/>
                </a:solidFill>
                <a:ea typeface="굴림" charset="-127"/>
              </a:rPr>
              <a:t>Notice:</a:t>
            </a:r>
            <a:r>
              <a:rPr lang="en-US" altLang="ko-KR" sz="1600" dirty="0" smtClean="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smtClean="0">
                <a:solidFill>
                  <a:schemeClr val="tx2"/>
                </a:solidFill>
                <a:ea typeface="굴림" charset="-127"/>
              </a:rPr>
              <a:t>Release:</a:t>
            </a:r>
            <a:r>
              <a:rPr lang="en-US" altLang="ko-KR" sz="1600" dirty="0" smtClean="0">
                <a:solidFill>
                  <a:schemeClr val="tx2"/>
                </a:solidFill>
                <a:ea typeface="굴림" charset="-127"/>
              </a:rPr>
              <a:t>	The contributor acknowledges and accepts that this contribution becomes the property of IEEE and may be made publicly available by P802.15.	</a:t>
            </a:r>
            <a:endParaRPr lang="en-US" altLang="ko-KR" sz="1600" dirty="0">
              <a:solidFill>
                <a:schemeClr val="tx2"/>
              </a:solidFill>
              <a:ea typeface="굴림" charset="-127"/>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Comments</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2</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39290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 typeface="Arial" pitchFamily="34" charset="0"/>
              <a:buChar char="•"/>
              <a:tabLst/>
              <a:defRPr/>
            </a:pPr>
            <a:r>
              <a:rPr lang="en-US" altLang="zh-CN" sz="3200" kern="0" dirty="0" smtClean="0">
                <a:solidFill>
                  <a:schemeClr val="tx2"/>
                </a:solidFill>
                <a:latin typeface="+mj-lt"/>
                <a:ea typeface="+mj-ea"/>
                <a:cs typeface="+mj-cs"/>
              </a:rPr>
              <a:t> </a:t>
            </a:r>
            <a:r>
              <a:rPr lang="en-US" altLang="zh-CN" sz="2800" kern="0" dirty="0" smtClean="0">
                <a:solidFill>
                  <a:schemeClr val="tx2"/>
                </a:solidFill>
                <a:latin typeface="+mn-lt"/>
                <a:ea typeface="+mj-ea"/>
                <a:cs typeface="+mj-cs"/>
              </a:rPr>
              <a:t>Comment 377</a:t>
            </a:r>
            <a:endParaRPr lang="en-US" altLang="zh-CN" sz="3200" kern="0" dirty="0" smtClean="0">
              <a:solidFill>
                <a:schemeClr val="tx2"/>
              </a:solidFill>
              <a:latin typeface="+mn-lt"/>
              <a:ea typeface="+mj-ea"/>
              <a:cs typeface="+mj-cs"/>
            </a:endParaRPr>
          </a:p>
          <a:p>
            <a:pPr lvl="1" eaLnBrk="1" hangingPunct="1">
              <a:buFont typeface="Arial" pitchFamily="34" charset="0"/>
              <a:buChar char="•"/>
            </a:pPr>
            <a:r>
              <a:rPr lang="en-US" altLang="zh-CN" sz="3200" kern="0" dirty="0" smtClean="0">
                <a:solidFill>
                  <a:schemeClr val="tx2"/>
                </a:solidFill>
                <a:latin typeface="+mn-lt"/>
                <a:ea typeface="+mj-ea"/>
                <a:cs typeface="+mj-cs"/>
              </a:rPr>
              <a:t> </a:t>
            </a:r>
            <a:r>
              <a:rPr lang="en-US" altLang="zh-CN" sz="2400" kern="0" dirty="0" smtClean="0">
                <a:solidFill>
                  <a:schemeClr val="tx2"/>
                </a:solidFill>
                <a:latin typeface="+mn-lt"/>
                <a:ea typeface="+mj-ea"/>
                <a:cs typeface="+mj-cs"/>
              </a:rPr>
              <a:t>Wrong equation, </a:t>
            </a:r>
            <a:r>
              <a:rPr lang="en-US" altLang="zh-CN" sz="2400" kern="0" dirty="0" err="1" smtClean="0">
                <a:solidFill>
                  <a:schemeClr val="tx2"/>
                </a:solidFill>
                <a:latin typeface="+mn-lt"/>
                <a:ea typeface="+mj-ea"/>
                <a:cs typeface="+mj-cs"/>
              </a:rPr>
              <a:t>eg</a:t>
            </a:r>
            <a:r>
              <a:rPr lang="en-US" altLang="zh-CN" sz="2400" kern="0" dirty="0" smtClean="0">
                <a:solidFill>
                  <a:schemeClr val="tx2"/>
                </a:solidFill>
                <a:latin typeface="+mn-lt"/>
                <a:ea typeface="+mj-ea"/>
                <a:cs typeface="+mj-cs"/>
              </a:rPr>
              <a:t>. miss SFD duration, </a:t>
            </a:r>
            <a:r>
              <a:rPr lang="en-US" altLang="zh-CN" sz="2400" kern="0" dirty="0" err="1" smtClean="0">
                <a:solidFill>
                  <a:schemeClr val="tx2"/>
                </a:solidFill>
                <a:latin typeface="+mn-lt"/>
                <a:ea typeface="+mj-ea"/>
                <a:cs typeface="+mj-cs"/>
              </a:rPr>
              <a:t>phyLECIMDSSSPSDUSize</a:t>
            </a:r>
            <a:r>
              <a:rPr lang="en-US" altLang="zh-CN" sz="2400" kern="0" dirty="0" smtClean="0">
                <a:solidFill>
                  <a:schemeClr val="tx2"/>
                </a:solidFill>
                <a:latin typeface="+mn-lt"/>
                <a:ea typeface="+mj-ea"/>
                <a:cs typeface="+mj-cs"/>
              </a:rPr>
              <a:t> </a:t>
            </a:r>
            <a:r>
              <a:rPr lang="en-US" altLang="zh-CN" sz="2400" kern="0" dirty="0" err="1" smtClean="0">
                <a:solidFill>
                  <a:schemeClr val="tx2"/>
                </a:solidFill>
                <a:latin typeface="+mn-lt"/>
                <a:ea typeface="+mj-ea"/>
                <a:cs typeface="+mj-cs"/>
              </a:rPr>
              <a:t>shoud</a:t>
            </a:r>
            <a:r>
              <a:rPr lang="en-US" altLang="zh-CN" sz="2400" kern="0" dirty="0" smtClean="0">
                <a:solidFill>
                  <a:schemeClr val="tx2"/>
                </a:solidFill>
                <a:latin typeface="+mn-lt"/>
                <a:ea typeface="+mj-ea"/>
                <a:cs typeface="+mj-cs"/>
              </a:rPr>
              <a:t> </a:t>
            </a:r>
            <a:r>
              <a:rPr lang="en-US" altLang="zh-CN" sz="2400" kern="0" dirty="0" err="1" smtClean="0">
                <a:solidFill>
                  <a:schemeClr val="tx2"/>
                </a:solidFill>
                <a:latin typeface="+mn-lt"/>
                <a:ea typeface="+mj-ea"/>
                <a:cs typeface="+mj-cs"/>
              </a:rPr>
              <a:t>multipe</a:t>
            </a:r>
            <a:r>
              <a:rPr lang="en-US" altLang="zh-CN" sz="2400" kern="0" dirty="0" smtClean="0">
                <a:solidFill>
                  <a:schemeClr val="tx2"/>
                </a:solidFill>
                <a:latin typeface="+mn-lt"/>
                <a:ea typeface="+mj-ea"/>
                <a:cs typeface="+mj-cs"/>
              </a:rPr>
              <a:t> with </a:t>
            </a:r>
            <a:r>
              <a:rPr lang="en-US" altLang="zh-CN" sz="2400" kern="0" dirty="0" err="1" smtClean="0">
                <a:solidFill>
                  <a:schemeClr val="tx2"/>
                </a:solidFill>
                <a:latin typeface="+mn-lt"/>
                <a:ea typeface="+mj-ea"/>
                <a:cs typeface="+mj-cs"/>
              </a:rPr>
              <a:t>phyLECIMDSSSPSDUSpreadingFactor</a:t>
            </a:r>
            <a:r>
              <a:rPr lang="en-US" altLang="zh-CN" sz="2400" kern="0" dirty="0" smtClean="0">
                <a:solidFill>
                  <a:schemeClr val="tx2"/>
                </a:solidFill>
                <a:latin typeface="+mn-lt"/>
                <a:ea typeface="+mj-ea"/>
                <a:cs typeface="+mj-cs"/>
              </a:rPr>
              <a:t> not </a:t>
            </a:r>
            <a:r>
              <a:rPr lang="en-US" altLang="zh-CN" sz="2400" kern="0" dirty="0" err="1" smtClean="0">
                <a:solidFill>
                  <a:schemeClr val="tx2"/>
                </a:solidFill>
                <a:latin typeface="+mn-lt"/>
                <a:ea typeface="+mj-ea"/>
                <a:cs typeface="+mj-cs"/>
              </a:rPr>
              <a:t>phyLECIMDSSSSHRSpeadingFactor</a:t>
            </a:r>
            <a:r>
              <a:rPr lang="en-US" altLang="zh-CN" sz="2400" kern="0" dirty="0" smtClean="0">
                <a:solidFill>
                  <a:schemeClr val="tx2"/>
                </a:solidFill>
                <a:latin typeface="+mn-lt"/>
                <a:ea typeface="+mj-ea"/>
                <a:cs typeface="+mj-cs"/>
              </a:rPr>
              <a:t>, </a:t>
            </a:r>
            <a:r>
              <a:rPr lang="en-US" altLang="zh-CN" sz="2400" kern="0" dirty="0" err="1" smtClean="0">
                <a:solidFill>
                  <a:schemeClr val="tx2"/>
                </a:solidFill>
                <a:latin typeface="+mn-lt"/>
                <a:ea typeface="+mj-ea"/>
                <a:cs typeface="+mj-cs"/>
              </a:rPr>
              <a:t>phyLECIMDSSSSHRSpreadingFactor</a:t>
            </a:r>
            <a:r>
              <a:rPr lang="en-US" altLang="zh-CN" sz="2400" kern="0" dirty="0" smtClean="0">
                <a:solidFill>
                  <a:schemeClr val="tx2"/>
                </a:solidFill>
                <a:latin typeface="+mn-lt"/>
                <a:ea typeface="+mj-ea"/>
                <a:cs typeface="+mj-cs"/>
              </a:rPr>
              <a:t> is already 2^X-1 value</a:t>
            </a:r>
          </a:p>
          <a:p>
            <a:pPr eaLnBrk="1" hangingPunct="1">
              <a:buFont typeface="Arial" pitchFamily="34" charset="0"/>
              <a:buChar char="•"/>
            </a:pPr>
            <a:r>
              <a:rPr lang="en-US" altLang="zh-CN" sz="2400" kern="0" baseline="0" dirty="0" smtClean="0">
                <a:solidFill>
                  <a:schemeClr val="tx2"/>
                </a:solidFill>
                <a:latin typeface="+mn-lt"/>
                <a:ea typeface="+mj-ea"/>
                <a:cs typeface="+mj-cs"/>
              </a:rPr>
              <a:t> </a:t>
            </a:r>
            <a:r>
              <a:rPr lang="en-US" altLang="zh-CN" sz="2800" kern="0" dirty="0" smtClean="0">
                <a:solidFill>
                  <a:schemeClr val="tx2"/>
                </a:solidFill>
                <a:latin typeface="+mn-lt"/>
                <a:ea typeface="+mj-ea"/>
                <a:cs typeface="+mj-cs"/>
              </a:rPr>
              <a:t>Proposed Change</a:t>
            </a:r>
          </a:p>
          <a:p>
            <a:pPr lvl="1" eaLnBrk="1" hangingPunct="1">
              <a:buFont typeface="Arial" pitchFamily="34" charset="0"/>
              <a:buChar char="•"/>
            </a:pPr>
            <a:r>
              <a:rPr lang="en-US" altLang="zh-CN" sz="2400" kern="0" dirty="0" smtClean="0">
                <a:solidFill>
                  <a:schemeClr val="tx2"/>
                </a:solidFill>
                <a:latin typeface="+mn-lt"/>
                <a:ea typeface="+mj-ea"/>
                <a:cs typeface="+mj-cs"/>
              </a:rPr>
              <a:t> Correct it.</a:t>
            </a:r>
          </a:p>
          <a:p>
            <a:pPr marL="0" marR="0" lvl="0" indent="0" defTabSz="914400" rtl="0" eaLnBrk="1" fontAlgn="base" latinLnBrk="0" hangingPunct="1">
              <a:lnSpc>
                <a:spcPct val="100000"/>
              </a:lnSpc>
              <a:spcBef>
                <a:spcPct val="0"/>
              </a:spcBef>
              <a:spcAft>
                <a:spcPct val="0"/>
              </a:spcAft>
              <a:buClrTx/>
              <a:buSzTx/>
              <a:buFontTx/>
              <a:buNone/>
              <a:tabLst/>
              <a:defRPr/>
            </a:pPr>
            <a:endParaRPr kumimoji="0" lang="zh-CN" altLang="en-US" sz="3200" b="0"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Text in current Draft</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3</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39290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r>
              <a:rPr lang="en-US" altLang="zh-CN" sz="2000" dirty="0" smtClean="0">
                <a:latin typeface="+mn-lt"/>
              </a:rPr>
              <a:t>For the LECIM DSSS PHY, the attribute </a:t>
            </a:r>
            <a:r>
              <a:rPr lang="en-US" altLang="zh-CN" sz="2000" dirty="0" err="1" smtClean="0">
                <a:latin typeface="+mn-lt"/>
              </a:rPr>
              <a:t>phyMaxFrameDuration</a:t>
            </a:r>
            <a:r>
              <a:rPr lang="en-US" altLang="zh-CN" sz="2000" dirty="0" smtClean="0">
                <a:latin typeface="+mn-lt"/>
              </a:rPr>
              <a:t> is given by:</a:t>
            </a:r>
          </a:p>
          <a:p>
            <a:endParaRPr lang="en-US" altLang="zh-CN" sz="2000" dirty="0" smtClean="0">
              <a:latin typeface="+mn-lt"/>
            </a:endParaRPr>
          </a:p>
          <a:p>
            <a:r>
              <a:rPr lang="en-US" altLang="zh-CN" sz="1600" i="1" dirty="0" err="1" smtClean="0">
                <a:latin typeface="+mn-lt"/>
              </a:rPr>
              <a:t>phyMaxFrameDuration</a:t>
            </a:r>
            <a:r>
              <a:rPr lang="en-US" altLang="zh-CN" sz="1600" i="1" dirty="0" smtClean="0">
                <a:latin typeface="+mn-lt"/>
              </a:rPr>
              <a:t> = </a:t>
            </a:r>
          </a:p>
          <a:p>
            <a:r>
              <a:rPr lang="en-US" altLang="zh-CN" sz="1600" i="1" dirty="0" smtClean="0">
                <a:latin typeface="+mn-lt"/>
              </a:rPr>
              <a:t>[(</a:t>
            </a:r>
            <a:r>
              <a:rPr lang="en-US" altLang="zh-CN" sz="1600" i="1" dirty="0" err="1" smtClean="0">
                <a:latin typeface="+mn-lt"/>
              </a:rPr>
              <a:t>phyLECIMDSSSPreambleSize</a:t>
            </a:r>
            <a:r>
              <a:rPr lang="en-US" altLang="zh-CN" sz="1600" i="1" dirty="0" smtClean="0">
                <a:latin typeface="+mn-lt"/>
              </a:rPr>
              <a:t> *</a:t>
            </a:r>
            <a:r>
              <a:rPr lang="en-US" altLang="zh-CN" sz="1600" i="1" dirty="0" err="1" smtClean="0">
                <a:latin typeface="+mn-lt"/>
              </a:rPr>
              <a:t>phyLECIMDSSSPreambleRepetition</a:t>
            </a:r>
            <a:r>
              <a:rPr lang="en-US" altLang="zh-CN" sz="1600" i="1" dirty="0" smtClean="0">
                <a:latin typeface="+mn-lt"/>
              </a:rPr>
              <a:t>)+ K +</a:t>
            </a:r>
          </a:p>
          <a:p>
            <a:r>
              <a:rPr lang="en-US" altLang="zh-CN" sz="1600" i="1" dirty="0" smtClean="0">
                <a:latin typeface="+mn-lt"/>
              </a:rPr>
              <a:t></a:t>
            </a:r>
            <a:r>
              <a:rPr lang="en-US" altLang="zh-CN" sz="1600" i="1" dirty="0" err="1" smtClean="0">
                <a:latin typeface="+mn-lt"/>
              </a:rPr>
              <a:t>phyLECIMDSSSPSDUSize</a:t>
            </a:r>
            <a:r>
              <a:rPr lang="en-US" altLang="zh-CN" sz="1600" i="1" dirty="0" smtClean="0">
                <a:latin typeface="+mn-lt"/>
              </a:rPr>
              <a:t> *8 *2</a:t>
            </a:r>
            <a:r>
              <a:rPr lang="en-US" altLang="zh-CN" sz="1600" i="1" baseline="30000" dirty="0" smtClean="0">
                <a:latin typeface="+mn-lt"/>
              </a:rPr>
              <a:t>phyLECIMDSSSSHRSpreadingFactor</a:t>
            </a:r>
            <a:r>
              <a:rPr lang="en-US" altLang="zh-CN" sz="1600" i="1" dirty="0" smtClean="0">
                <a:latin typeface="+mn-lt"/>
              </a:rPr>
              <a:t>)]* </a:t>
            </a:r>
          </a:p>
          <a:p>
            <a:r>
              <a:rPr lang="en-US" altLang="zh-CN" sz="1600" i="1" dirty="0" smtClean="0">
                <a:latin typeface="+mn-lt"/>
              </a:rPr>
              <a:t>(</a:t>
            </a:r>
            <a:r>
              <a:rPr lang="en-US" altLang="zh-CN" sz="1600" i="1" dirty="0" err="1" smtClean="0">
                <a:latin typeface="+mn-lt"/>
              </a:rPr>
              <a:t>phyLECIMDSSSPPDUModulation</a:t>
            </a:r>
            <a:r>
              <a:rPr lang="en-US" altLang="zh-CN" sz="1600" i="1" dirty="0" smtClean="0">
                <a:latin typeface="+mn-lt"/>
              </a:rPr>
              <a:t>*1000)</a:t>
            </a:r>
            <a:endParaRPr lang="zh-CN" altLang="en-US" sz="1600" i="1" dirty="0" err="1" smtClean="0">
              <a:latin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Change</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4</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39290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r>
              <a:rPr lang="en-US" altLang="zh-CN" sz="1600" i="1" dirty="0" err="1" smtClean="0">
                <a:latin typeface="+mn-lt"/>
              </a:rPr>
              <a:t>phyMaxFrameDuration</a:t>
            </a:r>
            <a:r>
              <a:rPr lang="en-US" altLang="zh-CN" sz="1600" i="1" dirty="0" smtClean="0">
                <a:latin typeface="+mn-lt"/>
              </a:rPr>
              <a:t> = </a:t>
            </a:r>
          </a:p>
          <a:p>
            <a:endParaRPr lang="en-US" altLang="zh-CN" sz="1600" i="1" dirty="0" smtClean="0">
              <a:latin typeface="+mn-lt"/>
            </a:endParaRPr>
          </a:p>
          <a:p>
            <a:r>
              <a:rPr lang="en-US" altLang="zh-CN" sz="1600" i="1" dirty="0" smtClean="0">
                <a:latin typeface="+mn-lt"/>
              </a:rPr>
              <a:t>[(</a:t>
            </a:r>
            <a:r>
              <a:rPr lang="en-US" altLang="zh-CN" sz="1600" i="1" dirty="0" err="1" smtClean="0">
                <a:latin typeface="+mn-lt"/>
              </a:rPr>
              <a:t>phyLECIMDSSSPreambleSize</a:t>
            </a:r>
            <a:r>
              <a:rPr lang="en-US" altLang="zh-CN" sz="1600" i="1" dirty="0" smtClean="0">
                <a:latin typeface="+mn-lt"/>
              </a:rPr>
              <a:t>*</a:t>
            </a:r>
            <a:r>
              <a:rPr lang="en-US" altLang="zh-CN" sz="1600" i="1" dirty="0" err="1" smtClean="0">
                <a:latin typeface="+mn-lt"/>
              </a:rPr>
              <a:t>phyLECIMDSSSPreambleRepetition+M</a:t>
            </a:r>
            <a:r>
              <a:rPr lang="en-US" altLang="zh-CN" sz="1600" i="1" dirty="0" smtClean="0">
                <a:latin typeface="+mn-lt"/>
              </a:rPr>
              <a:t>)*</a:t>
            </a:r>
          </a:p>
          <a:p>
            <a:r>
              <a:rPr lang="en-US" altLang="zh-CN" sz="1600" i="1" dirty="0" err="1" smtClean="0">
                <a:latin typeface="+mn-lt"/>
              </a:rPr>
              <a:t>phyLECIMDSSSSHRSpreadingFactor</a:t>
            </a:r>
            <a:r>
              <a:rPr lang="en-US" altLang="zh-CN" sz="1600" i="1" dirty="0" smtClean="0">
                <a:latin typeface="+mn-lt"/>
              </a:rPr>
              <a:t>+</a:t>
            </a:r>
          </a:p>
          <a:p>
            <a:r>
              <a:rPr lang="en-US" altLang="zh-CN" sz="1600" i="1" dirty="0" err="1" smtClean="0">
                <a:latin typeface="+mn-lt"/>
              </a:rPr>
              <a:t>phyLECIMDSSSPSDUSize</a:t>
            </a:r>
            <a:r>
              <a:rPr lang="en-US" altLang="zh-CN" sz="1600" i="1" dirty="0" smtClean="0">
                <a:latin typeface="+mn-lt"/>
              </a:rPr>
              <a:t> *2*8 * </a:t>
            </a:r>
            <a:r>
              <a:rPr lang="en-US" altLang="zh-CN" sz="1600" i="1" dirty="0" err="1" smtClean="0">
                <a:latin typeface="+mn-lt"/>
              </a:rPr>
              <a:t>phyLECIMDSSSPSDUSpreadingFactor</a:t>
            </a:r>
            <a:r>
              <a:rPr lang="en-US" altLang="zh-CN" sz="1600" i="1" dirty="0" smtClean="0">
                <a:latin typeface="+mn-lt"/>
              </a:rPr>
              <a:t>]*</a:t>
            </a:r>
          </a:p>
          <a:p>
            <a:r>
              <a:rPr lang="en-US" altLang="zh-CN" sz="1600" i="1" dirty="0" smtClean="0">
                <a:latin typeface="+mn-lt"/>
              </a:rPr>
              <a:t>1000*(N+1)</a:t>
            </a:r>
          </a:p>
          <a:p>
            <a:endParaRPr lang="en-US" altLang="zh-CN" sz="1600" i="1" dirty="0" smtClean="0">
              <a:latin typeface="+mn-lt"/>
            </a:endParaRPr>
          </a:p>
          <a:p>
            <a:endParaRPr lang="en-US" altLang="zh-CN" sz="1600" i="1" dirty="0" smtClean="0">
              <a:latin typeface="+mn-lt"/>
            </a:endParaRPr>
          </a:p>
          <a:p>
            <a:r>
              <a:rPr lang="en-US" altLang="zh-CN" sz="1600" i="1" dirty="0" smtClean="0">
                <a:latin typeface="+mn-lt"/>
              </a:rPr>
              <a:t>M means SFD length in bits, </a:t>
            </a:r>
          </a:p>
          <a:p>
            <a:r>
              <a:rPr lang="en-US" altLang="zh-CN" sz="1600" i="1" dirty="0" smtClean="0">
                <a:latin typeface="+mn-lt"/>
              </a:rPr>
              <a:t>if </a:t>
            </a:r>
            <a:r>
              <a:rPr lang="en-US" altLang="zh-CN" sz="1600" i="1" dirty="0" err="1" smtClean="0">
                <a:latin typeface="+mn-lt"/>
              </a:rPr>
              <a:t>phyLECIMDSSSSFDPresent</a:t>
            </a:r>
            <a:r>
              <a:rPr lang="en-US" altLang="zh-CN" sz="1600" i="1" dirty="0" smtClean="0">
                <a:latin typeface="+mn-lt"/>
              </a:rPr>
              <a:t> = True, M =8; else, M = 0; </a:t>
            </a:r>
          </a:p>
          <a:p>
            <a:r>
              <a:rPr lang="en-US" altLang="zh-CN" sz="1600" i="1" dirty="0" smtClean="0">
                <a:latin typeface="+mn-lt"/>
              </a:rPr>
              <a:t>N changes according </a:t>
            </a:r>
            <a:r>
              <a:rPr lang="en-US" altLang="zh-CN" sz="1600" i="1" dirty="0" err="1" smtClean="0">
                <a:latin typeface="+mn-lt"/>
              </a:rPr>
              <a:t>phyLECIMDSSSPPDUModulation</a:t>
            </a:r>
            <a:r>
              <a:rPr lang="en-US" altLang="zh-CN" sz="1600" i="1" dirty="0" smtClean="0">
                <a:latin typeface="+mn-lt"/>
              </a:rPr>
              <a:t>,</a:t>
            </a:r>
          </a:p>
          <a:p>
            <a:r>
              <a:rPr lang="en-US" altLang="zh-CN" sz="1600" i="1" dirty="0" smtClean="0">
                <a:latin typeface="+mn-lt"/>
              </a:rPr>
              <a:t>if </a:t>
            </a:r>
            <a:r>
              <a:rPr lang="en-US" altLang="zh-CN" sz="1600" i="1" dirty="0" err="1" smtClean="0">
                <a:latin typeface="+mn-lt"/>
              </a:rPr>
              <a:t>phyLECIMDSSSPPDUModulation</a:t>
            </a:r>
            <a:r>
              <a:rPr lang="en-US" altLang="zh-CN" sz="1600" i="1" dirty="0" smtClean="0">
                <a:latin typeface="+mn-lt"/>
              </a:rPr>
              <a:t>= O-QPSK, N=1; else, N=0;</a:t>
            </a:r>
          </a:p>
          <a:p>
            <a:endParaRPr lang="en-US" altLang="zh-CN" sz="1600" i="1" dirty="0" smtClean="0">
              <a:latin typeface="+mn-lt"/>
            </a:endParaRPr>
          </a:p>
          <a:p>
            <a:endParaRPr lang="en-US" altLang="zh-CN" sz="1600" i="1" dirty="0" smtClean="0">
              <a:latin typeface="+mn-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Problem</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5</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39290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r>
              <a:rPr lang="en-US" altLang="zh-CN" sz="1600" dirty="0" smtClean="0">
                <a:latin typeface="+mn-lt"/>
              </a:rPr>
              <a:t>For Std15.4, a </a:t>
            </a:r>
            <a:r>
              <a:rPr lang="en-US" altLang="zh-CN" sz="1600" dirty="0" err="1" smtClean="0">
                <a:latin typeface="+mn-lt"/>
              </a:rPr>
              <a:t>superframe</a:t>
            </a:r>
            <a:r>
              <a:rPr lang="en-US" altLang="zh-CN" sz="1600" dirty="0" smtClean="0">
                <a:latin typeface="+mn-lt"/>
              </a:rPr>
              <a:t> duration is defined as </a:t>
            </a:r>
            <a:r>
              <a:rPr lang="en-US" altLang="zh-CN" sz="1600" i="1" dirty="0" smtClean="0">
                <a:latin typeface="+mn-lt"/>
              </a:rPr>
              <a:t>BI</a:t>
            </a:r>
            <a:r>
              <a:rPr lang="en-US" altLang="zh-CN" sz="1600" dirty="0" smtClean="0">
                <a:latin typeface="+mn-lt"/>
              </a:rPr>
              <a:t>, and</a:t>
            </a:r>
          </a:p>
          <a:p>
            <a:r>
              <a:rPr lang="en-US" altLang="zh-CN" sz="1600" i="1" dirty="0" smtClean="0">
                <a:latin typeface="+mn-lt"/>
              </a:rPr>
              <a:t>BI = </a:t>
            </a:r>
            <a:r>
              <a:rPr lang="en-US" altLang="zh-CN" sz="1600" i="1" dirty="0" err="1" smtClean="0">
                <a:latin typeface="+mn-lt"/>
              </a:rPr>
              <a:t>aBaseSuperframeDuration</a:t>
            </a:r>
            <a:r>
              <a:rPr lang="en-US" altLang="zh-CN" sz="1600" i="1" dirty="0" smtClean="0">
                <a:latin typeface="+mn-lt"/>
              </a:rPr>
              <a:t>*2</a:t>
            </a:r>
            <a:r>
              <a:rPr lang="en-US" altLang="zh-CN" sz="1600" i="1" baseline="30000" dirty="0" smtClean="0">
                <a:latin typeface="+mn-lt"/>
              </a:rPr>
              <a:t>macBeaconOrder</a:t>
            </a:r>
          </a:p>
          <a:p>
            <a:r>
              <a:rPr lang="en-US" altLang="zh-CN" sz="1600" i="1" dirty="0" err="1" smtClean="0">
                <a:latin typeface="+mn-lt"/>
              </a:rPr>
              <a:t>aBaseSuperframeDuration</a:t>
            </a:r>
            <a:r>
              <a:rPr lang="en-US" altLang="zh-CN" sz="1600" i="1" dirty="0" smtClean="0">
                <a:latin typeface="+mn-lt"/>
              </a:rPr>
              <a:t> = </a:t>
            </a:r>
            <a:r>
              <a:rPr lang="en-US" altLang="zh-CN" sz="1600" i="1" dirty="0" err="1" smtClean="0">
                <a:latin typeface="+mn-lt"/>
              </a:rPr>
              <a:t>aBaseSlotDuration</a:t>
            </a:r>
            <a:r>
              <a:rPr lang="en-US" altLang="zh-CN" sz="1600" i="1" dirty="0" smtClean="0">
                <a:latin typeface="+mn-lt"/>
              </a:rPr>
              <a:t>*</a:t>
            </a:r>
            <a:r>
              <a:rPr lang="en-US" altLang="zh-CN" sz="1600" i="1" dirty="0" err="1" smtClean="0">
                <a:latin typeface="+mn-lt"/>
              </a:rPr>
              <a:t>aNumSuperframeSlots</a:t>
            </a:r>
            <a:r>
              <a:rPr lang="en-US" altLang="zh-CN" sz="1600" i="1" dirty="0" smtClean="0">
                <a:latin typeface="+mn-lt"/>
              </a:rPr>
              <a:t> = 60*16</a:t>
            </a:r>
          </a:p>
          <a:p>
            <a:r>
              <a:rPr lang="en-US" altLang="zh-CN" sz="1600" i="1" dirty="0" smtClean="0">
                <a:latin typeface="+mn-lt"/>
              </a:rPr>
              <a:t>0=&lt;</a:t>
            </a:r>
            <a:r>
              <a:rPr lang="en-US" altLang="zh-CN" sz="1600" i="1" dirty="0" err="1" smtClean="0">
                <a:latin typeface="+mn-lt"/>
              </a:rPr>
              <a:t>macBeaconOrder</a:t>
            </a:r>
            <a:r>
              <a:rPr lang="en-US" altLang="zh-CN" sz="1600" i="1" dirty="0" smtClean="0">
                <a:latin typeface="+mn-lt"/>
              </a:rPr>
              <a:t>&lt;=14</a:t>
            </a:r>
          </a:p>
          <a:p>
            <a:endParaRPr lang="en-US" altLang="zh-CN" sz="1600" i="1" dirty="0" smtClean="0">
              <a:latin typeface="+mn-lt"/>
            </a:endParaRPr>
          </a:p>
          <a:p>
            <a:r>
              <a:rPr lang="en-US" altLang="zh-CN" sz="1600" dirty="0" smtClean="0">
                <a:latin typeface="+mn-lt"/>
              </a:rPr>
              <a:t>Which means</a:t>
            </a:r>
          </a:p>
          <a:p>
            <a:r>
              <a:rPr lang="en-US" altLang="zh-CN" sz="1600" i="1" dirty="0" smtClean="0">
                <a:latin typeface="+mn-lt"/>
              </a:rPr>
              <a:t>BI &lt;= 60*16*2^14</a:t>
            </a:r>
          </a:p>
          <a:p>
            <a:endParaRPr lang="en-US" altLang="zh-CN" sz="1600" i="1" dirty="0" smtClean="0">
              <a:latin typeface="+mn-lt"/>
            </a:endParaRPr>
          </a:p>
          <a:p>
            <a:r>
              <a:rPr lang="en-US" altLang="zh-CN" sz="1600" dirty="0" smtClean="0">
                <a:latin typeface="+mn-lt"/>
              </a:rPr>
              <a:t>and for current </a:t>
            </a:r>
            <a:r>
              <a:rPr lang="en-US" altLang="zh-CN" sz="1600" i="1" dirty="0" err="1" smtClean="0">
                <a:latin typeface="+mn-lt"/>
              </a:rPr>
              <a:t>phyMaxFrameDuration</a:t>
            </a:r>
            <a:r>
              <a:rPr lang="en-US" altLang="zh-CN" sz="1600" i="1" dirty="0" smtClean="0">
                <a:latin typeface="+mn-lt"/>
              </a:rPr>
              <a:t>, if  </a:t>
            </a:r>
            <a:r>
              <a:rPr lang="en-US" altLang="zh-CN" sz="1600" i="1" dirty="0" err="1" smtClean="0">
                <a:latin typeface="+mn-lt"/>
              </a:rPr>
              <a:t>phyLECIMDSSSPreambleSize</a:t>
            </a:r>
            <a:r>
              <a:rPr lang="en-US" altLang="zh-CN" sz="1600" i="1" dirty="0" smtClean="0">
                <a:latin typeface="+mn-lt"/>
              </a:rPr>
              <a:t> = 32, </a:t>
            </a:r>
          </a:p>
          <a:p>
            <a:endParaRPr lang="en-US" altLang="zh-CN" sz="1600" i="1" baseline="30000" dirty="0" smtClean="0">
              <a:latin typeface="+mn-lt"/>
            </a:endParaRPr>
          </a:p>
          <a:p>
            <a:endParaRPr lang="en-US" altLang="zh-CN" sz="1600" i="1" baseline="30000" dirty="0" smtClean="0">
              <a:latin typeface="+mn-lt"/>
            </a:endParaRPr>
          </a:p>
          <a:p>
            <a:endParaRPr lang="en-US" altLang="zh-CN" sz="1600" i="1" dirty="0" smtClean="0">
              <a:latin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Problem</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6</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39290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r>
              <a:rPr lang="en-US" altLang="zh-CN" sz="1600" dirty="0" smtClean="0">
                <a:latin typeface="+mn-lt"/>
              </a:rPr>
              <a:t>For current </a:t>
            </a:r>
            <a:r>
              <a:rPr lang="en-US" altLang="zh-CN" sz="1600" i="1" dirty="0" err="1" smtClean="0">
                <a:latin typeface="+mn-lt"/>
              </a:rPr>
              <a:t>phyMaxFrameDuration</a:t>
            </a:r>
            <a:r>
              <a:rPr lang="en-US" altLang="zh-CN" sz="1600" i="1" dirty="0" smtClean="0">
                <a:latin typeface="+mn-lt"/>
              </a:rPr>
              <a:t>, </a:t>
            </a:r>
          </a:p>
          <a:p>
            <a:r>
              <a:rPr lang="en-US" altLang="zh-CN" sz="1600" dirty="0" err="1" smtClean="0">
                <a:latin typeface="+mn-lt"/>
              </a:rPr>
              <a:t>eg</a:t>
            </a:r>
            <a:r>
              <a:rPr lang="en-US" altLang="zh-CN" sz="1600" dirty="0" smtClean="0">
                <a:latin typeface="+mn-lt"/>
              </a:rPr>
              <a:t>. </a:t>
            </a:r>
          </a:p>
          <a:p>
            <a:r>
              <a:rPr lang="en-US" altLang="zh-CN" sz="1600" i="1" dirty="0" err="1" smtClean="0">
                <a:latin typeface="+mn-lt"/>
              </a:rPr>
              <a:t>phyLECIMDSSSPreambleSize</a:t>
            </a:r>
            <a:r>
              <a:rPr lang="en-US" altLang="zh-CN" sz="1600" i="1" dirty="0" smtClean="0">
                <a:latin typeface="+mn-lt"/>
              </a:rPr>
              <a:t> = 32, </a:t>
            </a:r>
            <a:r>
              <a:rPr lang="en-US" altLang="zh-CN" sz="1600" i="1" dirty="0" err="1" smtClean="0">
                <a:latin typeface="+mn-lt"/>
              </a:rPr>
              <a:t>phyLECIMDSSSPreambleRepetition</a:t>
            </a:r>
            <a:r>
              <a:rPr lang="en-US" altLang="zh-CN" sz="1600" i="1" dirty="0" smtClean="0">
                <a:latin typeface="+mn-lt"/>
              </a:rPr>
              <a:t> = 8,</a:t>
            </a:r>
          </a:p>
          <a:p>
            <a:r>
              <a:rPr lang="en-US" altLang="zh-CN" sz="1600" i="1" dirty="0" err="1" smtClean="0">
                <a:latin typeface="+mn-lt"/>
              </a:rPr>
              <a:t>phyLECIMDSSSSFDPresent</a:t>
            </a:r>
            <a:r>
              <a:rPr lang="en-US" altLang="zh-CN" sz="1600" i="1" dirty="0" smtClean="0">
                <a:latin typeface="+mn-lt"/>
              </a:rPr>
              <a:t> = True, </a:t>
            </a:r>
            <a:r>
              <a:rPr lang="en-US" altLang="zh-CN" sz="1600" i="1" dirty="0" err="1" smtClean="0">
                <a:latin typeface="+mn-lt"/>
              </a:rPr>
              <a:t>phyLECIMDSSSSHRSpreadingFactor</a:t>
            </a:r>
            <a:r>
              <a:rPr lang="en-US" altLang="zh-CN" sz="1600" i="1" dirty="0" smtClean="0">
                <a:latin typeface="+mn-lt"/>
              </a:rPr>
              <a:t> =2^16-1,</a:t>
            </a:r>
          </a:p>
          <a:p>
            <a:r>
              <a:rPr lang="en-US" altLang="zh-CN" sz="1600" i="1" dirty="0" err="1" smtClean="0">
                <a:latin typeface="+mn-lt"/>
              </a:rPr>
              <a:t>phyLECIMDSSSPSDUSize</a:t>
            </a:r>
            <a:r>
              <a:rPr lang="en-US" altLang="zh-CN" sz="1600" i="1" dirty="0" smtClean="0">
                <a:latin typeface="+mn-lt"/>
              </a:rPr>
              <a:t> = 32, </a:t>
            </a:r>
            <a:r>
              <a:rPr lang="en-US" altLang="zh-CN" sz="1600" i="1" dirty="0" err="1" smtClean="0">
                <a:latin typeface="+mn-lt"/>
              </a:rPr>
              <a:t>phyLECIMDSSSPSDUSpreadingFactor</a:t>
            </a:r>
            <a:r>
              <a:rPr lang="en-US" altLang="zh-CN" sz="1600" i="1" dirty="0" smtClean="0">
                <a:latin typeface="+mn-lt"/>
              </a:rPr>
              <a:t>= 2^14-1 and</a:t>
            </a:r>
          </a:p>
          <a:p>
            <a:r>
              <a:rPr lang="en-US" altLang="zh-CN" sz="1600" i="1" dirty="0" err="1" smtClean="0">
                <a:latin typeface="+mn-lt"/>
              </a:rPr>
              <a:t>phyLECIMDSSSPPDUModulation</a:t>
            </a:r>
            <a:r>
              <a:rPr lang="en-US" altLang="zh-CN" sz="1600" i="1" dirty="0" smtClean="0">
                <a:latin typeface="+mn-lt"/>
              </a:rPr>
              <a:t> = BPSK</a:t>
            </a:r>
          </a:p>
          <a:p>
            <a:endParaRPr lang="en-US" altLang="zh-CN" sz="1600" i="1" dirty="0" smtClean="0">
              <a:latin typeface="+mn-lt"/>
            </a:endParaRPr>
          </a:p>
          <a:p>
            <a:r>
              <a:rPr lang="en-US" altLang="zh-CN" sz="1600" i="1" dirty="0" err="1" smtClean="0">
                <a:latin typeface="+mn-lt"/>
              </a:rPr>
              <a:t>phyMaxFrameDuration</a:t>
            </a:r>
            <a:r>
              <a:rPr lang="en-US" altLang="zh-CN" sz="1600" i="1" dirty="0" smtClean="0">
                <a:latin typeface="+mn-lt"/>
              </a:rPr>
              <a:t> = 2.5689336*10^10, </a:t>
            </a:r>
            <a:r>
              <a:rPr lang="en-US" altLang="zh-CN" sz="1600" dirty="0" smtClean="0">
                <a:latin typeface="+mn-lt"/>
              </a:rPr>
              <a:t>much larger than </a:t>
            </a:r>
            <a:r>
              <a:rPr lang="en-US" altLang="zh-CN" sz="1600" i="1" dirty="0" smtClean="0">
                <a:latin typeface="+mn-lt"/>
              </a:rPr>
              <a:t>BI, </a:t>
            </a:r>
            <a:r>
              <a:rPr lang="en-US" altLang="zh-CN" sz="1600" dirty="0" smtClean="0">
                <a:latin typeface="+mn-lt"/>
              </a:rPr>
              <a:t>make it </a:t>
            </a:r>
            <a:r>
              <a:rPr lang="en-US" altLang="zh-CN" sz="1600" dirty="0" err="1" smtClean="0">
                <a:latin typeface="+mn-lt"/>
              </a:rPr>
              <a:t>uncompatible</a:t>
            </a:r>
            <a:r>
              <a:rPr lang="en-US" altLang="zh-CN" sz="1600" dirty="0" smtClean="0">
                <a:latin typeface="+mn-lt"/>
              </a:rPr>
              <a:t>.</a:t>
            </a:r>
          </a:p>
          <a:p>
            <a:endParaRPr lang="en-US" altLang="zh-CN" sz="1600" i="1" dirty="0" smtClean="0"/>
          </a:p>
          <a:p>
            <a:r>
              <a:rPr lang="en-US" altLang="zh-CN" sz="1600" i="1" dirty="0" smtClean="0"/>
              <a:t> </a:t>
            </a:r>
          </a:p>
          <a:p>
            <a:endParaRPr lang="en-US" altLang="zh-CN" sz="1600" i="1" dirty="0" smtClean="0">
              <a:latin typeface="+mn-lt"/>
            </a:endParaRPr>
          </a:p>
          <a:p>
            <a:r>
              <a:rPr lang="en-US" altLang="zh-CN" sz="1600" i="1" dirty="0" smtClean="0">
                <a:latin typeface="+mn-lt"/>
              </a:rPr>
              <a:t> </a:t>
            </a:r>
          </a:p>
          <a:p>
            <a:endParaRPr lang="en-US" altLang="zh-CN" sz="1600" i="1" baseline="30000" dirty="0" smtClean="0">
              <a:latin typeface="+mn-lt"/>
            </a:endParaRPr>
          </a:p>
          <a:p>
            <a:endParaRPr lang="en-US" altLang="zh-CN" sz="1600" i="1" baseline="30000" dirty="0" smtClean="0">
              <a:latin typeface="+mn-lt"/>
            </a:endParaRPr>
          </a:p>
          <a:p>
            <a:endParaRPr lang="en-US" altLang="zh-CN" sz="1600" i="1" dirty="0" smtClean="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Resolution</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7</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39290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r>
              <a:rPr lang="en-US" altLang="zh-CN" sz="1600" dirty="0" smtClean="0">
                <a:latin typeface="+mn-lt"/>
              </a:rPr>
              <a:t>For the LECIM DSSS PHY, the symbol rate is defined as the bit rate of the SHR.</a:t>
            </a:r>
          </a:p>
          <a:p>
            <a:endParaRPr lang="en-US" altLang="zh-CN" sz="1600" i="1" dirty="0" smtClean="0"/>
          </a:p>
          <a:p>
            <a:r>
              <a:rPr lang="en-US" altLang="zh-CN" sz="1600" i="1" dirty="0" err="1" smtClean="0">
                <a:latin typeface="+mn-lt"/>
              </a:rPr>
              <a:t>phyMaxFrameDuration</a:t>
            </a:r>
            <a:r>
              <a:rPr lang="en-US" altLang="zh-CN" sz="1600" i="1" dirty="0" smtClean="0">
                <a:latin typeface="+mn-lt"/>
              </a:rPr>
              <a:t> = </a:t>
            </a:r>
            <a:r>
              <a:rPr lang="en-US" altLang="zh-CN" sz="1600" i="1" dirty="0" err="1" smtClean="0">
                <a:latin typeface="+mn-lt"/>
              </a:rPr>
              <a:t>phySHRDuration</a:t>
            </a:r>
            <a:r>
              <a:rPr lang="en-US" altLang="zh-CN" sz="1600" i="1" dirty="0" smtClean="0">
                <a:latin typeface="+mn-lt"/>
              </a:rPr>
              <a:t> + </a:t>
            </a:r>
            <a:r>
              <a:rPr lang="en-US" altLang="zh-CN" sz="1600" i="1" dirty="0" err="1" smtClean="0">
                <a:latin typeface="+mn-lt"/>
              </a:rPr>
              <a:t>phyPSDUDuration</a:t>
            </a:r>
            <a:r>
              <a:rPr lang="en-US" altLang="zh-CN" sz="1600" i="1" dirty="0" smtClean="0">
                <a:latin typeface="+mn-lt"/>
              </a:rPr>
              <a:t>;</a:t>
            </a:r>
          </a:p>
          <a:p>
            <a:endParaRPr lang="en-US" altLang="zh-CN" sz="1600" i="1" dirty="0" smtClean="0">
              <a:latin typeface="+mn-lt"/>
            </a:endParaRPr>
          </a:p>
          <a:p>
            <a:r>
              <a:rPr lang="en-US" altLang="zh-CN" sz="1600" i="1" dirty="0" err="1" smtClean="0">
                <a:latin typeface="+mn-lt"/>
              </a:rPr>
              <a:t>phySHRDuration</a:t>
            </a:r>
            <a:r>
              <a:rPr lang="en-US" altLang="zh-CN" sz="1600" i="1" dirty="0" smtClean="0">
                <a:latin typeface="+mn-lt"/>
              </a:rPr>
              <a:t> = </a:t>
            </a:r>
            <a:r>
              <a:rPr lang="en-US" altLang="zh-CN" sz="1600" i="1" dirty="0" err="1" smtClean="0">
                <a:latin typeface="+mn-lt"/>
              </a:rPr>
              <a:t>phyLECIMDSSSPreambleSize</a:t>
            </a:r>
            <a:r>
              <a:rPr lang="en-US" altLang="zh-CN" sz="1600" i="1" dirty="0" smtClean="0">
                <a:latin typeface="+mn-lt"/>
              </a:rPr>
              <a:t>*</a:t>
            </a:r>
            <a:r>
              <a:rPr lang="en-US" altLang="zh-CN" sz="1600" i="1" dirty="0" err="1" smtClean="0">
                <a:latin typeface="+mn-lt"/>
              </a:rPr>
              <a:t>phyLECIMDSSSPreambleRepetition+M</a:t>
            </a:r>
            <a:r>
              <a:rPr lang="en-US" altLang="zh-CN" sz="1600" i="1" dirty="0" smtClean="0">
                <a:latin typeface="+mn-lt"/>
              </a:rPr>
              <a:t>;</a:t>
            </a:r>
          </a:p>
          <a:p>
            <a:endParaRPr lang="en-US" altLang="zh-CN" sz="1600" i="1" dirty="0" smtClean="0">
              <a:latin typeface="+mn-lt"/>
            </a:endParaRPr>
          </a:p>
          <a:p>
            <a:r>
              <a:rPr lang="en-US" altLang="zh-CN" sz="1600" i="1" dirty="0" smtClean="0">
                <a:latin typeface="+mn-lt"/>
              </a:rPr>
              <a:t>M means SFD length in bits, </a:t>
            </a:r>
          </a:p>
          <a:p>
            <a:r>
              <a:rPr lang="en-US" altLang="zh-CN" sz="1600" i="1" dirty="0" smtClean="0">
                <a:latin typeface="+mn-lt"/>
              </a:rPr>
              <a:t>if </a:t>
            </a:r>
            <a:r>
              <a:rPr lang="en-US" altLang="zh-CN" sz="1600" i="1" dirty="0" err="1" smtClean="0">
                <a:latin typeface="+mn-lt"/>
              </a:rPr>
              <a:t>phyLECIMDSSSSFDPresent</a:t>
            </a:r>
            <a:r>
              <a:rPr lang="en-US" altLang="zh-CN" sz="1600" i="1" dirty="0" smtClean="0">
                <a:latin typeface="+mn-lt"/>
              </a:rPr>
              <a:t> = True, M =8; else, M = 0;</a:t>
            </a:r>
          </a:p>
          <a:p>
            <a:endParaRPr lang="en-US" altLang="zh-CN" sz="1600" i="1" dirty="0" smtClean="0">
              <a:latin typeface="+mn-lt"/>
            </a:endParaRPr>
          </a:p>
          <a:p>
            <a:r>
              <a:rPr lang="en-US" altLang="zh-CN" sz="1600" i="1" dirty="0" err="1" smtClean="0">
                <a:latin typeface="+mn-lt"/>
              </a:rPr>
              <a:t>phyPSDUDuration</a:t>
            </a:r>
            <a:r>
              <a:rPr lang="en-US" altLang="zh-CN" sz="1600" i="1" dirty="0" smtClean="0">
                <a:latin typeface="+mn-lt"/>
              </a:rPr>
              <a:t> = ceiling(</a:t>
            </a:r>
            <a:r>
              <a:rPr lang="en-US" altLang="zh-CN" sz="1600" i="1" dirty="0" err="1" smtClean="0">
                <a:latin typeface="+mn-lt"/>
              </a:rPr>
              <a:t>phyLECIMDSSSPSDUSize</a:t>
            </a:r>
            <a:r>
              <a:rPr lang="en-US" altLang="zh-CN" sz="1600" i="1" dirty="0" smtClean="0">
                <a:latin typeface="+mn-lt"/>
              </a:rPr>
              <a:t> *2*8 * </a:t>
            </a:r>
            <a:r>
              <a:rPr lang="en-US" altLang="zh-CN" sz="1600" i="1" dirty="0" err="1" smtClean="0">
                <a:latin typeface="+mn-lt"/>
              </a:rPr>
              <a:t>phyLECIMDSSSPSDUSpreadingFactor</a:t>
            </a:r>
            <a:r>
              <a:rPr lang="en-US" altLang="zh-CN" sz="1600" i="1" dirty="0" smtClean="0">
                <a:latin typeface="+mn-lt"/>
              </a:rPr>
              <a:t>/</a:t>
            </a:r>
            <a:r>
              <a:rPr lang="en-US" altLang="zh-CN" sz="1600" i="1" dirty="0" err="1" smtClean="0">
                <a:latin typeface="+mn-lt"/>
              </a:rPr>
              <a:t>phyLECIMDSSSSHRSpreadingFactor</a:t>
            </a:r>
            <a:r>
              <a:rPr lang="en-US" altLang="zh-CN" sz="1600" i="1" dirty="0" smtClean="0">
                <a:latin typeface="+mn-lt"/>
              </a:rPr>
              <a:t>);</a:t>
            </a:r>
          </a:p>
          <a:p>
            <a:endParaRPr lang="en-US" altLang="zh-CN" sz="1600" i="1" dirty="0" smtClean="0">
              <a:latin typeface="+mn-lt"/>
            </a:endParaRPr>
          </a:p>
          <a:p>
            <a:r>
              <a:rPr lang="en-US" altLang="zh-CN" sz="1600" i="1" dirty="0" smtClean="0">
                <a:latin typeface="+mn-lt"/>
              </a:rPr>
              <a:t> </a:t>
            </a:r>
          </a:p>
          <a:p>
            <a:endParaRPr lang="en-US" altLang="zh-CN" sz="1600" i="1" baseline="30000" dirty="0" smtClean="0">
              <a:latin typeface="+mn-lt"/>
            </a:endParaRPr>
          </a:p>
          <a:p>
            <a:endParaRPr lang="en-US" altLang="zh-CN" sz="1600" i="1" baseline="30000" dirty="0" smtClean="0">
              <a:latin typeface="+mn-lt"/>
            </a:endParaRPr>
          </a:p>
          <a:p>
            <a:endParaRPr lang="en-US" altLang="zh-CN" sz="1600" i="1" dirty="0" smtClean="0">
              <a:latin typeface="+mn-lt"/>
            </a:endParaRPr>
          </a:p>
        </p:txBody>
      </p:sp>
    </p:spTree>
  </p:cSld>
  <p:clrMapOvr>
    <a:masterClrMapping/>
  </p:clrMapOvr>
</p:sld>
</file>

<file path=ppt/theme/theme1.xml><?xml version="1.0" encoding="utf-8"?>
<a:theme xmlns:a="http://schemas.openxmlformats.org/drawingml/2006/main" name="IEEE-P802_15">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自定义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399</TotalTime>
  <Words>455</Words>
  <Application>Microsoft Office PowerPoint</Application>
  <PresentationFormat>全屏显示(4:3)</PresentationFormat>
  <Paragraphs>113</Paragraphs>
  <Slides>7</Slides>
  <Notes>7</Notes>
  <HiddenSlides>0</HiddenSlides>
  <MMClips>0</MMClips>
  <ScaleCrop>false</ScaleCrop>
  <HeadingPairs>
    <vt:vector size="4" baseType="variant">
      <vt:variant>
        <vt:lpstr>主题</vt:lpstr>
      </vt:variant>
      <vt:variant>
        <vt:i4>1</vt:i4>
      </vt:variant>
      <vt:variant>
        <vt:lpstr>幻灯片标题</vt:lpstr>
      </vt:variant>
      <vt:variant>
        <vt:i4>7</vt:i4>
      </vt:variant>
    </vt:vector>
  </HeadingPairs>
  <TitlesOfParts>
    <vt:vector size="8" baseType="lpstr">
      <vt:lpstr>IEEE-P802_15</vt:lpstr>
      <vt:lpstr>幻灯片 1</vt:lpstr>
      <vt:lpstr>Comments</vt:lpstr>
      <vt:lpstr>Text in current Draft</vt:lpstr>
      <vt:lpstr>Change</vt:lpstr>
      <vt:lpstr>Problem</vt:lpstr>
      <vt:lpstr>Problem</vt:lpstr>
      <vt:lpstr>Proposed Resolution</vt:lpstr>
    </vt:vector>
  </TitlesOfParts>
  <Company>微软中国</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微软用户</dc:creator>
  <dc:description>&lt;doc#&gt;</dc:description>
  <cp:lastModifiedBy>Wilson</cp:lastModifiedBy>
  <cp:revision>191</cp:revision>
  <cp:lastPrinted>1998-02-10T13:28:06Z</cp:lastPrinted>
  <dcterms:created xsi:type="dcterms:W3CDTF">2011-07-15T22:39:14Z</dcterms:created>
  <dcterms:modified xsi:type="dcterms:W3CDTF">2012-11-12T15:19:28Z</dcterms:modified>
</cp:coreProperties>
</file>