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9" r:id="rId2"/>
    <p:sldId id="258" r:id="rId3"/>
    <p:sldId id="276" r:id="rId4"/>
    <p:sldId id="279" r:id="rId5"/>
    <p:sldId id="260" r:id="rId6"/>
    <p:sldId id="273" r:id="rId7"/>
    <p:sldId id="261" r:id="rId8"/>
    <p:sldId id="262" r:id="rId9"/>
    <p:sldId id="263" r:id="rId10"/>
    <p:sldId id="264" r:id="rId11"/>
    <p:sldId id="265" r:id="rId12"/>
    <p:sldId id="266" r:id="rId13"/>
    <p:sldId id="268" r:id="rId14"/>
    <p:sldId id="278" r:id="rId15"/>
    <p:sldId id="269" r:id="rId16"/>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116" y="-96"/>
      </p:cViewPr>
      <p:guideLst>
        <p:guide orient="horz" pos="2160"/>
        <p:guide orient="horz" pos="1253"/>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43444" y="199731"/>
            <a:ext cx="261689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smtClean="0"/>
              <a:t>doc.: IEEE 802.15-15-12-0603-00-0sru</a:t>
            </a:r>
            <a:endParaRPr lang="en-US" altLang="ja-JP" dirty="0"/>
          </a:p>
        </p:txBody>
      </p:sp>
      <p:sp>
        <p:nvSpPr>
          <p:cNvPr id="3075" name="Rectangle 3"/>
          <p:cNvSpPr>
            <a:spLocks noGrp="1" noChangeArrowheads="1"/>
          </p:cNvSpPr>
          <p:nvPr>
            <p:ph type="dt" sz="quarter" idx="1"/>
          </p:nvPr>
        </p:nvSpPr>
        <p:spPr bwMode="auto">
          <a:xfrm>
            <a:off x="675427" y="199731"/>
            <a:ext cx="224371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dirty="0"/>
              <a:t>&lt;month year&gt;</a:t>
            </a:r>
          </a:p>
        </p:txBody>
      </p:sp>
      <p:sp>
        <p:nvSpPr>
          <p:cNvPr id="3076" name="Rectangle 4"/>
          <p:cNvSpPr>
            <a:spLocks noGrp="1" noChangeArrowheads="1"/>
          </p:cNvSpPr>
          <p:nvPr>
            <p:ph type="ftr" sz="quarter" idx="2"/>
          </p:nvPr>
        </p:nvSpPr>
        <p:spPr bwMode="auto">
          <a:xfrm>
            <a:off x="4041767" y="9549025"/>
            <a:ext cx="2095673"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ja-JP" dirty="0"/>
              <a:t>&lt;author&gt;, &lt;company&gt;</a:t>
            </a:r>
          </a:p>
        </p:txBody>
      </p:sp>
      <p:sp>
        <p:nvSpPr>
          <p:cNvPr id="3077" name="Rectangle 5"/>
          <p:cNvSpPr>
            <a:spLocks noGrp="1" noChangeArrowheads="1"/>
          </p:cNvSpPr>
          <p:nvPr>
            <p:ph type="sldNum" sz="quarter" idx="3"/>
          </p:nvPr>
        </p:nvSpPr>
        <p:spPr bwMode="auto">
          <a:xfrm>
            <a:off x="2619978" y="9549025"/>
            <a:ext cx="1346227"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ja-JP" dirty="0"/>
              <a:t>Page </a:t>
            </a:r>
            <a:fld id="{D278B964-11CA-40E7-BFB8-A5371617EEEF}" type="slidenum">
              <a:rPr lang="en-US" altLang="ja-JP"/>
              <a:pPr/>
              <a:t>&lt;#&gt;</a:t>
            </a:fld>
            <a:endParaRPr lang="en-US" altLang="ja-JP" dirty="0"/>
          </a:p>
        </p:txBody>
      </p:sp>
      <p:sp>
        <p:nvSpPr>
          <p:cNvPr id="3078" name="Line 6"/>
          <p:cNvSpPr>
            <a:spLocks noChangeShapeType="1"/>
          </p:cNvSpPr>
          <p:nvPr/>
        </p:nvSpPr>
        <p:spPr bwMode="auto">
          <a:xfrm>
            <a:off x="673885" y="411800"/>
            <a:ext cx="538799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dirty="0"/>
          </a:p>
        </p:txBody>
      </p:sp>
      <p:sp>
        <p:nvSpPr>
          <p:cNvPr id="3079" name="Rectangle 7"/>
          <p:cNvSpPr>
            <a:spLocks noChangeArrowheads="1"/>
          </p:cNvSpPr>
          <p:nvPr/>
        </p:nvSpPr>
        <p:spPr bwMode="auto">
          <a:xfrm>
            <a:off x="673885" y="9549026"/>
            <a:ext cx="69084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pPr defTabSz="933450"/>
            <a:r>
              <a:rPr lang="en-US" altLang="ja-JP" dirty="0"/>
              <a:t>Submission</a:t>
            </a:r>
          </a:p>
        </p:txBody>
      </p:sp>
      <p:sp>
        <p:nvSpPr>
          <p:cNvPr id="3080" name="Line 8"/>
          <p:cNvSpPr>
            <a:spLocks noChangeShapeType="1"/>
          </p:cNvSpPr>
          <p:nvPr/>
        </p:nvSpPr>
        <p:spPr bwMode="auto">
          <a:xfrm>
            <a:off x="673885" y="9537211"/>
            <a:ext cx="553757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dirty="0"/>
          </a:p>
        </p:txBody>
      </p:sp>
    </p:spTree>
    <p:extLst>
      <p:ext uri="{BB962C8B-B14F-4D97-AF65-F5344CB8AC3E}">
        <p14:creationId xmlns:p14="http://schemas.microsoft.com/office/powerpoint/2010/main" xmlns="" val="37508633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7882" y="115346"/>
            <a:ext cx="273409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smtClean="0"/>
              <a:t>doc.: IEEE 802.15-15-12-0603-00-0sru</a:t>
            </a:r>
            <a:endParaRPr lang="en-US" altLang="ja-JP" dirty="0"/>
          </a:p>
        </p:txBody>
      </p:sp>
      <p:sp>
        <p:nvSpPr>
          <p:cNvPr id="2051" name="Rectangle 3"/>
          <p:cNvSpPr>
            <a:spLocks noGrp="1" noChangeArrowheads="1"/>
          </p:cNvSpPr>
          <p:nvPr>
            <p:ph type="dt" idx="1"/>
          </p:nvPr>
        </p:nvSpPr>
        <p:spPr bwMode="auto">
          <a:xfrm>
            <a:off x="635333" y="115346"/>
            <a:ext cx="265852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dirty="0"/>
              <a:t>&lt;month year&gt;</a:t>
            </a:r>
          </a:p>
        </p:txBody>
      </p:sp>
      <p:sp>
        <p:nvSpPr>
          <p:cNvPr id="2052"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897485" y="4686752"/>
            <a:ext cx="4940793" cy="44403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663959" y="9552401"/>
            <a:ext cx="2438014"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ja-JP" dirty="0"/>
              <a:t>&lt;author&gt;, &lt;company&gt;</a:t>
            </a:r>
          </a:p>
        </p:txBody>
      </p:sp>
      <p:sp>
        <p:nvSpPr>
          <p:cNvPr id="2055" name="Rectangle 7"/>
          <p:cNvSpPr>
            <a:spLocks noGrp="1" noChangeArrowheads="1"/>
          </p:cNvSpPr>
          <p:nvPr>
            <p:ph type="sldNum" sz="quarter" idx="5"/>
          </p:nvPr>
        </p:nvSpPr>
        <p:spPr bwMode="auto">
          <a:xfrm>
            <a:off x="2849746" y="9552401"/>
            <a:ext cx="778746"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ja-JP" dirty="0"/>
              <a:t>Page </a:t>
            </a:r>
            <a:fld id="{5CCD9E5F-BF73-4EC9-9222-4A3552D48D42}" type="slidenum">
              <a:rPr lang="en-US" altLang="ja-JP"/>
              <a:pPr/>
              <a:t>&lt;#&gt;</a:t>
            </a:fld>
            <a:endParaRPr lang="en-US" altLang="ja-JP" dirty="0"/>
          </a:p>
        </p:txBody>
      </p:sp>
      <p:sp>
        <p:nvSpPr>
          <p:cNvPr id="2056" name="Rectangle 8"/>
          <p:cNvSpPr>
            <a:spLocks noChangeArrowheads="1"/>
          </p:cNvSpPr>
          <p:nvPr/>
        </p:nvSpPr>
        <p:spPr bwMode="auto">
          <a:xfrm>
            <a:off x="703184" y="9552401"/>
            <a:ext cx="69084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ja-JP" dirty="0"/>
              <a:t>Submission</a:t>
            </a:r>
          </a:p>
        </p:txBody>
      </p:sp>
      <p:sp>
        <p:nvSpPr>
          <p:cNvPr id="2057" name="Line 9"/>
          <p:cNvSpPr>
            <a:spLocks noChangeShapeType="1"/>
          </p:cNvSpPr>
          <p:nvPr/>
        </p:nvSpPr>
        <p:spPr bwMode="auto">
          <a:xfrm>
            <a:off x="703184" y="9550713"/>
            <a:ext cx="53293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dirty="0"/>
          </a:p>
        </p:txBody>
      </p:sp>
      <p:sp>
        <p:nvSpPr>
          <p:cNvPr id="2058" name="Line 10"/>
          <p:cNvSpPr>
            <a:spLocks noChangeShapeType="1"/>
          </p:cNvSpPr>
          <p:nvPr/>
        </p:nvSpPr>
        <p:spPr bwMode="auto">
          <a:xfrm>
            <a:off x="629165" y="315601"/>
            <a:ext cx="54774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dirty="0"/>
          </a:p>
        </p:txBody>
      </p:sp>
    </p:spTree>
    <p:extLst>
      <p:ext uri="{BB962C8B-B14F-4D97-AF65-F5344CB8AC3E}">
        <p14:creationId xmlns:p14="http://schemas.microsoft.com/office/powerpoint/2010/main" xmlns="" val="259815680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ヘッダー プレースホルダ 3"/>
          <p:cNvSpPr>
            <a:spLocks noGrp="1"/>
          </p:cNvSpPr>
          <p:nvPr>
            <p:ph type="hdr" sz="quarter" idx="10"/>
          </p:nvPr>
        </p:nvSpPr>
        <p:spPr/>
        <p:txBody>
          <a:bodyPr/>
          <a:lstStyle/>
          <a:p>
            <a:r>
              <a:rPr lang="en-US" altLang="ja-JP" smtClean="0"/>
              <a:t>doc.: IEEE 802.15-15-12-0603-00-0sru</a:t>
            </a:r>
            <a:endParaRPr lang="en-US" altLang="ja-JP" dirty="0"/>
          </a:p>
        </p:txBody>
      </p:sp>
      <p:sp>
        <p:nvSpPr>
          <p:cNvPr id="5" name="日付プレースホルダ 4"/>
          <p:cNvSpPr>
            <a:spLocks noGrp="1"/>
          </p:cNvSpPr>
          <p:nvPr>
            <p:ph type="dt" idx="11"/>
          </p:nvPr>
        </p:nvSpPr>
        <p:spPr/>
        <p:txBody>
          <a:bodyPr/>
          <a:lstStyle/>
          <a:p>
            <a:r>
              <a:rPr lang="en-US" altLang="ja-JP" smtClean="0"/>
              <a:t>&lt;month year&gt;</a:t>
            </a:r>
            <a:endParaRPr lang="en-US" altLang="ja-JP" dirty="0"/>
          </a:p>
        </p:txBody>
      </p:sp>
      <p:sp>
        <p:nvSpPr>
          <p:cNvPr id="6" name="フッター プレースホルダ 5"/>
          <p:cNvSpPr>
            <a:spLocks noGrp="1"/>
          </p:cNvSpPr>
          <p:nvPr>
            <p:ph type="ftr" sz="quarter" idx="12"/>
          </p:nvPr>
        </p:nvSpPr>
        <p:spPr/>
        <p:txBody>
          <a:bodyPr/>
          <a:lstStyle/>
          <a:p>
            <a:pPr lvl="4"/>
            <a:r>
              <a:rPr lang="en-US" altLang="ja-JP" smtClean="0"/>
              <a:t>&lt;author&gt;, &lt;company&gt;</a:t>
            </a:r>
            <a:endParaRPr lang="en-US" altLang="ja-JP" dirty="0"/>
          </a:p>
        </p:txBody>
      </p:sp>
      <p:sp>
        <p:nvSpPr>
          <p:cNvPr id="7" name="スライド番号プレースホルダ 6"/>
          <p:cNvSpPr>
            <a:spLocks noGrp="1"/>
          </p:cNvSpPr>
          <p:nvPr>
            <p:ph type="sldNum" sz="quarter" idx="13"/>
          </p:nvPr>
        </p:nvSpPr>
        <p:spPr/>
        <p:txBody>
          <a:bodyPr/>
          <a:lstStyle/>
          <a:p>
            <a:r>
              <a:rPr lang="en-US" altLang="ja-JP" smtClean="0"/>
              <a:t>Page </a:t>
            </a:r>
            <a:fld id="{5CCD9E5F-BF73-4EC9-9222-4A3552D48D42}" type="slidenum">
              <a:rPr lang="en-US" altLang="ja-JP" smtClean="0"/>
              <a:pPr/>
              <a:t>1</a:t>
            </a:fld>
            <a:endParaRPr lang="en-US"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ks8f1000_2012.03.02.10.09.25.546.png</a:t>
            </a:r>
          </a:p>
        </p:txBody>
      </p:sp>
      <p:sp>
        <p:nvSpPr>
          <p:cNvPr id="4" name="スライド番号プレースホルダー 3"/>
          <p:cNvSpPr>
            <a:spLocks noGrp="1"/>
          </p:cNvSpPr>
          <p:nvPr>
            <p:ph type="sldNum" sz="quarter" idx="10"/>
          </p:nvPr>
        </p:nvSpPr>
        <p:spPr/>
        <p:txBody>
          <a:bodyPr/>
          <a:lstStyle/>
          <a:p>
            <a:pPr>
              <a:defRPr/>
            </a:pPr>
            <a:fld id="{984A9CCE-E944-4489-A1BC-7D97328FB226}" type="slidenum">
              <a:rPr lang="en-US" altLang="ja-JP" smtClean="0"/>
              <a:pPr>
                <a:defRPr/>
              </a:pPr>
              <a:t>10</a:t>
            </a:fld>
            <a:endParaRPr lang="en-US" altLang="ja-JP"/>
          </a:p>
        </p:txBody>
      </p:sp>
    </p:spTree>
    <p:extLst>
      <p:ext uri="{BB962C8B-B14F-4D97-AF65-F5344CB8AC3E}">
        <p14:creationId xmlns="" xmlns:p14="http://schemas.microsoft.com/office/powerpoint/2010/main" val="1205163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84A9CCE-E944-4489-A1BC-7D97328FB226}" type="slidenum">
              <a:rPr lang="en-US" altLang="ja-JP" smtClean="0"/>
              <a:pPr>
                <a:defRPr/>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84A9CCE-E944-4489-A1BC-7D97328FB226}" type="slidenum">
              <a:rPr lang="en-US" altLang="ja-JP" smtClean="0"/>
              <a:pPr>
                <a:defRPr/>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84A9CCE-E944-4489-A1BC-7D97328FB226}" type="slidenum">
              <a:rPr lang="en-US" altLang="ja-JP" smtClean="0"/>
              <a:pPr>
                <a:defRPr/>
              </a:pPr>
              <a:t>13</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1700" y="739775"/>
            <a:ext cx="4932363" cy="37004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56B14A3-D59B-4C82-AC3D-F1B0E494C7DA}"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84A9CCE-E944-4489-A1BC-7D97328FB226}" type="slidenum">
              <a:rPr lang="en-US" altLang="ja-JP" smtClean="0"/>
              <a:pPr>
                <a:defRPr/>
              </a:pPr>
              <a:t>15</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ヘッダー プレースホルダ 3"/>
          <p:cNvSpPr>
            <a:spLocks noGrp="1"/>
          </p:cNvSpPr>
          <p:nvPr>
            <p:ph type="hdr" sz="quarter" idx="10"/>
          </p:nvPr>
        </p:nvSpPr>
        <p:spPr/>
        <p:txBody>
          <a:bodyPr/>
          <a:lstStyle/>
          <a:p>
            <a:r>
              <a:rPr lang="en-US" altLang="ja-JP" smtClean="0"/>
              <a:t>doc.: IEEE 802.15-15-12-0603-00-0sru</a:t>
            </a:r>
            <a:endParaRPr lang="en-US" altLang="ja-JP" dirty="0"/>
          </a:p>
        </p:txBody>
      </p:sp>
      <p:sp>
        <p:nvSpPr>
          <p:cNvPr id="5" name="日付プレースホルダ 4"/>
          <p:cNvSpPr>
            <a:spLocks noGrp="1"/>
          </p:cNvSpPr>
          <p:nvPr>
            <p:ph type="dt" idx="11"/>
          </p:nvPr>
        </p:nvSpPr>
        <p:spPr/>
        <p:txBody>
          <a:bodyPr/>
          <a:lstStyle/>
          <a:p>
            <a:r>
              <a:rPr lang="en-US" altLang="ja-JP" smtClean="0"/>
              <a:t>&lt;month year&gt;</a:t>
            </a:r>
            <a:endParaRPr lang="en-US" altLang="ja-JP" dirty="0"/>
          </a:p>
        </p:txBody>
      </p:sp>
      <p:sp>
        <p:nvSpPr>
          <p:cNvPr id="6" name="フッター プレースホルダ 5"/>
          <p:cNvSpPr>
            <a:spLocks noGrp="1"/>
          </p:cNvSpPr>
          <p:nvPr>
            <p:ph type="ftr" sz="quarter" idx="12"/>
          </p:nvPr>
        </p:nvSpPr>
        <p:spPr/>
        <p:txBody>
          <a:bodyPr/>
          <a:lstStyle/>
          <a:p>
            <a:pPr lvl="4"/>
            <a:r>
              <a:rPr lang="en-US" altLang="ja-JP" smtClean="0"/>
              <a:t>&lt;author&gt;, &lt;company&gt;</a:t>
            </a:r>
            <a:endParaRPr lang="en-US" altLang="ja-JP" dirty="0"/>
          </a:p>
        </p:txBody>
      </p:sp>
      <p:sp>
        <p:nvSpPr>
          <p:cNvPr id="7" name="スライド番号プレースホルダ 6"/>
          <p:cNvSpPr>
            <a:spLocks noGrp="1"/>
          </p:cNvSpPr>
          <p:nvPr>
            <p:ph type="sldNum" sz="quarter" idx="13"/>
          </p:nvPr>
        </p:nvSpPr>
        <p:spPr/>
        <p:txBody>
          <a:bodyPr/>
          <a:lstStyle/>
          <a:p>
            <a:r>
              <a:rPr lang="en-US" altLang="ja-JP" smtClean="0"/>
              <a:t>Page </a:t>
            </a:r>
            <a:fld id="{5CCD9E5F-BF73-4EC9-9222-4A3552D48D42}" type="slidenum">
              <a:rPr lang="en-US" altLang="ja-JP" smtClean="0"/>
              <a:pPr/>
              <a:t>2</a:t>
            </a:fld>
            <a:endParaRPr lang="en-US" altLang="ja-JP"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1700" y="739775"/>
            <a:ext cx="493236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56B14A3-D59B-4C82-AC3D-F1B0E494C7DA}"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1700" y="739775"/>
            <a:ext cx="4932363" cy="37004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A957F55-06AB-4C12-9DC5-2D6BF9B09C94}"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t>・</a:t>
            </a:r>
            <a:r>
              <a:rPr lang="en-US" altLang="ja-JP" sz="1200" dirty="0" smtClean="0"/>
              <a:t>32,000 patients/year</a:t>
            </a:r>
          </a:p>
          <a:p>
            <a:r>
              <a:rPr kumimoji="1" lang="ja-JP" altLang="en-US" dirty="0" smtClean="0"/>
              <a:t>・アニュアルレポートより引用 </a:t>
            </a:r>
            <a:r>
              <a:rPr kumimoji="1" lang="en-US" altLang="ja-JP" dirty="0" smtClean="0"/>
              <a:t>http://www.kuhp.kyoto-u.ac.jp/~annual/H22/siryou/ichinichi.pdf</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84A9CCE-E944-4489-A1BC-7D97328FB226}" type="slidenum">
              <a:rPr lang="en-US" altLang="ja-JP" smtClean="0"/>
              <a:pPr>
                <a:defRPr/>
              </a:pPr>
              <a:t>5</a:t>
            </a:fld>
            <a:endParaRPr lang="en-US" altLang="ja-JP" dirty="0"/>
          </a:p>
        </p:txBody>
      </p:sp>
    </p:spTree>
    <p:extLst>
      <p:ext uri="{BB962C8B-B14F-4D97-AF65-F5344CB8AC3E}">
        <p14:creationId xmlns="" xmlns:p14="http://schemas.microsoft.com/office/powerpoint/2010/main" val="3003024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84A9CCE-E944-4489-A1BC-7D97328FB226}" type="slidenum">
              <a:rPr lang="en-US" altLang="ja-JP" smtClean="0"/>
              <a:pPr>
                <a:defRPr/>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medical thermometer</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84A9CCE-E944-4489-A1BC-7D97328FB226}" type="slidenum">
              <a:rPr lang="en-US" altLang="ja-JP" smtClean="0"/>
              <a:pPr>
                <a:defRPr/>
              </a:pPr>
              <a:t>7</a:t>
            </a:fld>
            <a:endParaRPr lang="en-US" altLang="ja-JP"/>
          </a:p>
        </p:txBody>
      </p:sp>
    </p:spTree>
    <p:extLst>
      <p:ext uri="{BB962C8B-B14F-4D97-AF65-F5344CB8AC3E}">
        <p14:creationId xmlns="" xmlns:p14="http://schemas.microsoft.com/office/powerpoint/2010/main" val="3201252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en-US" altLang="ja-JP" dirty="0" smtClean="0">
                <a:solidFill>
                  <a:schemeClr val="tx1"/>
                </a:solidFill>
                <a:effectLst/>
              </a:rPr>
              <a:t>morning</a:t>
            </a:r>
            <a:r>
              <a:rPr kumimoji="1" lang="en-US" altLang="ja-JP" baseline="0" dirty="0" smtClean="0">
                <a:solidFill>
                  <a:schemeClr val="tx1"/>
                </a:solidFill>
                <a:effectLst/>
              </a:rPr>
              <a:t> medical check</a:t>
            </a:r>
            <a:endParaRPr kumimoji="1" lang="en-US" altLang="ja-JP" dirty="0" smtClean="0">
              <a:solidFill>
                <a:schemeClr val="tx1"/>
              </a:solidFill>
              <a:effectLst/>
            </a:endParaRPr>
          </a:p>
          <a:p>
            <a:pPr algn="l"/>
            <a:r>
              <a:rPr kumimoji="1" lang="en-US" altLang="ja-JP" dirty="0" smtClean="0">
                <a:solidFill>
                  <a:schemeClr val="tx1"/>
                </a:solidFill>
                <a:effectLst/>
              </a:rPr>
              <a:t>*After switching WiFi operation from IEEE 802.11g (2.4 GHz) to 802.11n (5 GHz), connectivity might have been improved somehow.</a:t>
            </a:r>
            <a:endParaRPr kumimoji="1" lang="ja-JP" altLang="en-US" dirty="0" smtClean="0">
              <a:solidFill>
                <a:schemeClr val="tx1"/>
              </a:solidFill>
              <a:effectLst/>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84A9CCE-E944-4489-A1BC-7D97328FB226}" type="slidenum">
              <a:rPr lang="en-US" altLang="ja-JP" smtClean="0"/>
              <a:pPr>
                <a:defRPr/>
              </a:pPr>
              <a:t>8</a:t>
            </a:fld>
            <a:endParaRPr lang="en-US" altLang="ja-JP"/>
          </a:p>
        </p:txBody>
      </p:sp>
    </p:spTree>
    <p:extLst>
      <p:ext uri="{BB962C8B-B14F-4D97-AF65-F5344CB8AC3E}">
        <p14:creationId xmlns="" xmlns:p14="http://schemas.microsoft.com/office/powerpoint/2010/main" val="129723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84A9CCE-E944-4489-A1BC-7D97328FB226}" type="slidenum">
              <a:rPr lang="en-US" altLang="ja-JP" smtClean="0"/>
              <a:pPr>
                <a:defRPr/>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November, 2012</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smtClean="0"/>
              <a:t>Masahiro Uno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61C851A-8F01-4212-9DB5-ECDC05B30B49}" type="slidenum">
              <a:rPr lang="en-US" altLang="ja-JP"/>
              <a:pPr/>
              <a:t>&lt;#&gt;</a:t>
            </a:fld>
            <a:endParaRPr lang="en-US" altLang="ja-JP" dirty="0"/>
          </a:p>
        </p:txBody>
      </p:sp>
    </p:spTree>
    <p:extLst>
      <p:ext uri="{BB962C8B-B14F-4D97-AF65-F5344CB8AC3E}">
        <p14:creationId xmlns:p14="http://schemas.microsoft.com/office/powerpoint/2010/main" xmlns="" val="1572736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November, 2012</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smtClean="0"/>
              <a:t>Masahiro Uno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DD9DDD79-5F7A-4CAD-976E-E10DF69A35F0}" type="slidenum">
              <a:rPr lang="en-US" altLang="ja-JP"/>
              <a:pPr/>
              <a:t>&lt;#&gt;</a:t>
            </a:fld>
            <a:endParaRPr lang="en-US" altLang="ja-JP" dirty="0"/>
          </a:p>
        </p:txBody>
      </p:sp>
    </p:spTree>
    <p:extLst>
      <p:ext uri="{BB962C8B-B14F-4D97-AF65-F5344CB8AC3E}">
        <p14:creationId xmlns:p14="http://schemas.microsoft.com/office/powerpoint/2010/main" xmlns="" val="101403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November, 2012</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smtClean="0"/>
              <a:t>Masahiro Uno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B900C720-427E-41FB-8E7C-1A9B4D14C6E6}" type="slidenum">
              <a:rPr lang="en-US" altLang="ja-JP"/>
              <a:pPr/>
              <a:t>&lt;#&gt;</a:t>
            </a:fld>
            <a:endParaRPr lang="en-US" altLang="ja-JP" dirty="0"/>
          </a:p>
        </p:txBody>
      </p:sp>
    </p:spTree>
    <p:extLst>
      <p:ext uri="{BB962C8B-B14F-4D97-AF65-F5344CB8AC3E}">
        <p14:creationId xmlns:p14="http://schemas.microsoft.com/office/powerpoint/2010/main" xmlns="" val="33114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20688"/>
            <a:ext cx="7772400" cy="1066800"/>
          </a:xfrm>
        </p:spPr>
        <p:txBody>
          <a:bodyPr anchor="t"/>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November, 2012</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smtClean="0"/>
              <a:t>Masahiro Uno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5CA2EE14-C122-4D9A-9D36-15EA92E7C385}" type="slidenum">
              <a:rPr lang="en-US" altLang="ja-JP"/>
              <a:pPr/>
              <a:t>&lt;#&gt;</a:t>
            </a:fld>
            <a:endParaRPr lang="en-US" altLang="ja-JP" dirty="0"/>
          </a:p>
        </p:txBody>
      </p:sp>
    </p:spTree>
    <p:extLst>
      <p:ext uri="{BB962C8B-B14F-4D97-AF65-F5344CB8AC3E}">
        <p14:creationId xmlns:p14="http://schemas.microsoft.com/office/powerpoint/2010/main" xmlns="" val="181172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smtClean="0"/>
              <a:t>November, 2012</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smtClean="0"/>
              <a:t>Masahiro Uno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3F85B7BE-65D4-44EB-A76F-E6C56870C7AD}" type="slidenum">
              <a:rPr lang="en-US" altLang="ja-JP"/>
              <a:pPr/>
              <a:t>&lt;#&gt;</a:t>
            </a:fld>
            <a:endParaRPr lang="en-US" altLang="ja-JP" dirty="0"/>
          </a:p>
        </p:txBody>
      </p:sp>
    </p:spTree>
    <p:extLst>
      <p:ext uri="{BB962C8B-B14F-4D97-AF65-F5344CB8AC3E}">
        <p14:creationId xmlns:p14="http://schemas.microsoft.com/office/powerpoint/2010/main" xmlns="" val="185337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smtClean="0"/>
              <a:t>November, 2012</a:t>
            </a:r>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smtClean="0"/>
              <a:t>Masahiro Uno (ATR)</a:t>
            </a:r>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08E3B7D7-83C2-4B88-9769-B30B63865986}" type="slidenum">
              <a:rPr lang="en-US" altLang="ja-JP"/>
              <a:pPr/>
              <a:t>&lt;#&gt;</a:t>
            </a:fld>
            <a:endParaRPr lang="en-US" altLang="ja-JP" dirty="0"/>
          </a:p>
        </p:txBody>
      </p:sp>
    </p:spTree>
    <p:extLst>
      <p:ext uri="{BB962C8B-B14F-4D97-AF65-F5344CB8AC3E}">
        <p14:creationId xmlns:p14="http://schemas.microsoft.com/office/powerpoint/2010/main" xmlns="" val="20856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smtClean="0"/>
              <a:t>November, 2012</a:t>
            </a:r>
            <a:endParaRPr lang="en-US" altLang="ja-JP" dirty="0"/>
          </a:p>
        </p:txBody>
      </p:sp>
      <p:sp>
        <p:nvSpPr>
          <p:cNvPr id="8" name="フッター プレースホルダー 7"/>
          <p:cNvSpPr>
            <a:spLocks noGrp="1"/>
          </p:cNvSpPr>
          <p:nvPr>
            <p:ph type="ftr" sz="quarter" idx="11"/>
          </p:nvPr>
        </p:nvSpPr>
        <p:spPr/>
        <p:txBody>
          <a:bodyPr/>
          <a:lstStyle>
            <a:lvl1pPr>
              <a:defRPr/>
            </a:lvl1pPr>
          </a:lstStyle>
          <a:p>
            <a:r>
              <a:rPr lang="en-US" altLang="ja-JP" smtClean="0"/>
              <a:t>Masahiro Uno (ATR)</a:t>
            </a:r>
            <a:endParaRPr lang="en-US" altLang="ja-JP" dirty="0"/>
          </a:p>
        </p:txBody>
      </p:sp>
      <p:sp>
        <p:nvSpPr>
          <p:cNvPr id="9" name="スライド番号プレースホルダー 8"/>
          <p:cNvSpPr>
            <a:spLocks noGrp="1"/>
          </p:cNvSpPr>
          <p:nvPr>
            <p:ph type="sldNum" sz="quarter" idx="12"/>
          </p:nvPr>
        </p:nvSpPr>
        <p:spPr/>
        <p:txBody>
          <a:bodyPr/>
          <a:lstStyle>
            <a:lvl1pPr>
              <a:defRPr/>
            </a:lvl1pPr>
          </a:lstStyle>
          <a:p>
            <a:r>
              <a:rPr lang="en-US" altLang="ja-JP" dirty="0"/>
              <a:t>Slide </a:t>
            </a:r>
            <a:fld id="{F3BB64C6-252D-4955-BEDE-B6AA4A9B9067}" type="slidenum">
              <a:rPr lang="en-US" altLang="ja-JP"/>
              <a:pPr/>
              <a:t>&lt;#&gt;</a:t>
            </a:fld>
            <a:endParaRPr lang="en-US" altLang="ja-JP" dirty="0"/>
          </a:p>
        </p:txBody>
      </p:sp>
    </p:spTree>
    <p:extLst>
      <p:ext uri="{BB962C8B-B14F-4D97-AF65-F5344CB8AC3E}">
        <p14:creationId xmlns:p14="http://schemas.microsoft.com/office/powerpoint/2010/main" xmlns="" val="3344571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lang="en-US" altLang="ja-JP" smtClean="0"/>
              <a:t>November, 2012</a:t>
            </a:r>
            <a:endParaRPr lang="en-US" altLang="ja-JP" dirty="0"/>
          </a:p>
        </p:txBody>
      </p:sp>
      <p:sp>
        <p:nvSpPr>
          <p:cNvPr id="4" name="フッター プレースホルダー 3"/>
          <p:cNvSpPr>
            <a:spLocks noGrp="1"/>
          </p:cNvSpPr>
          <p:nvPr>
            <p:ph type="ftr" sz="quarter" idx="11"/>
          </p:nvPr>
        </p:nvSpPr>
        <p:spPr/>
        <p:txBody>
          <a:bodyPr/>
          <a:lstStyle>
            <a:lvl1pPr>
              <a:defRPr/>
            </a:lvl1pPr>
          </a:lstStyle>
          <a:p>
            <a:r>
              <a:rPr lang="en-US" altLang="ja-JP" smtClean="0"/>
              <a:t>Masahiro Uno (ATR)</a:t>
            </a:r>
            <a:endParaRPr lang="en-US" altLang="ja-JP" dirty="0"/>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10D1403B-40F7-4C39-A5E4-B596B4E40CAC}" type="slidenum">
              <a:rPr lang="en-US" altLang="ja-JP"/>
              <a:pPr/>
              <a:t>&lt;#&gt;</a:t>
            </a:fld>
            <a:endParaRPr lang="en-US" altLang="ja-JP" dirty="0"/>
          </a:p>
        </p:txBody>
      </p:sp>
    </p:spTree>
    <p:extLst>
      <p:ext uri="{BB962C8B-B14F-4D97-AF65-F5344CB8AC3E}">
        <p14:creationId xmlns:p14="http://schemas.microsoft.com/office/powerpoint/2010/main" xmlns="" val="27297364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smtClean="0"/>
              <a:t>November, 2012</a:t>
            </a:r>
            <a:endParaRPr lang="en-US" altLang="ja-JP" dirty="0"/>
          </a:p>
        </p:txBody>
      </p:sp>
      <p:sp>
        <p:nvSpPr>
          <p:cNvPr id="3" name="フッター プレースホルダー 2"/>
          <p:cNvSpPr>
            <a:spLocks noGrp="1"/>
          </p:cNvSpPr>
          <p:nvPr>
            <p:ph type="ftr" sz="quarter" idx="11"/>
          </p:nvPr>
        </p:nvSpPr>
        <p:spPr/>
        <p:txBody>
          <a:bodyPr/>
          <a:lstStyle>
            <a:lvl1pPr>
              <a:defRPr/>
            </a:lvl1pPr>
          </a:lstStyle>
          <a:p>
            <a:r>
              <a:rPr lang="en-US" altLang="ja-JP" smtClean="0"/>
              <a:t>Masahiro Uno (ATR)</a:t>
            </a:r>
            <a:endParaRPr lang="en-US" altLang="ja-JP" dirty="0"/>
          </a:p>
        </p:txBody>
      </p:sp>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1B433FE4-C553-461A-AC33-F84E7DCA9133}" type="slidenum">
              <a:rPr lang="en-US" altLang="ja-JP"/>
              <a:pPr/>
              <a:t>&lt;#&gt;</a:t>
            </a:fld>
            <a:endParaRPr lang="en-US" altLang="ja-JP" dirty="0"/>
          </a:p>
        </p:txBody>
      </p:sp>
    </p:spTree>
    <p:extLst>
      <p:ext uri="{BB962C8B-B14F-4D97-AF65-F5344CB8AC3E}">
        <p14:creationId xmlns:p14="http://schemas.microsoft.com/office/powerpoint/2010/main" xmlns="" val="1368774016"/>
      </p:ext>
    </p:extLst>
  </p:cSld>
  <p:clrMapOvr>
    <a:masterClrMapping/>
  </p:clrMapOvr>
  <p:timing>
    <p:tnLst>
      <p:par>
        <p:cTn id="1" dur="indefinite" restart="never" nodeType="tmRoot"/>
      </p:par>
    </p:tnLst>
  </p:timing>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November, 2012</a:t>
            </a:r>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smtClean="0"/>
              <a:t>Masahiro Uno (ATR)</a:t>
            </a:r>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D30E0A57-B951-4890-99FF-37C9A7323EFB}" type="slidenum">
              <a:rPr lang="en-US" altLang="ja-JP"/>
              <a:pPr/>
              <a:t>&lt;#&gt;</a:t>
            </a:fld>
            <a:endParaRPr lang="en-US" altLang="ja-JP" dirty="0"/>
          </a:p>
        </p:txBody>
      </p:sp>
    </p:spTree>
    <p:extLst>
      <p:ext uri="{BB962C8B-B14F-4D97-AF65-F5344CB8AC3E}">
        <p14:creationId xmlns:p14="http://schemas.microsoft.com/office/powerpoint/2010/main" xmlns="" val="3243599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November, 2012</a:t>
            </a:r>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smtClean="0"/>
              <a:t>Masahiro Uno (ATR)</a:t>
            </a:r>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3E2D0855-E266-4207-8E6E-C47F1B076644}" type="slidenum">
              <a:rPr lang="en-US" altLang="ja-JP"/>
              <a:pPr/>
              <a:t>&lt;#&gt;</a:t>
            </a:fld>
            <a:endParaRPr lang="en-US" altLang="ja-JP" dirty="0"/>
          </a:p>
        </p:txBody>
      </p:sp>
    </p:spTree>
    <p:extLst>
      <p:ext uri="{BB962C8B-B14F-4D97-AF65-F5344CB8AC3E}">
        <p14:creationId xmlns:p14="http://schemas.microsoft.com/office/powerpoint/2010/main" xmlns="" val="25122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smtClean="0"/>
              <a:t>November, 2012</a:t>
            </a:r>
            <a:endParaRPr lang="en-US" altLang="ja-JP"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smtClean="0"/>
              <a:t>Masahiro Uno (ATR)</a:t>
            </a:r>
            <a:endParaRPr lang="en-US" altLang="ja-JP"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dirty="0"/>
              <a:t>Slide </a:t>
            </a:r>
            <a:fld id="{535C33E5-1D00-4865-8712-C70EA5ADA228}" type="slidenum">
              <a:rPr lang="en-US" altLang="ja-JP"/>
              <a:pPr/>
              <a:t>&lt;#&gt;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marL="990600" lvl="4" indent="0" algn="r"/>
            <a:r>
              <a:rPr lang="en-US" altLang="ja-JP" sz="1400" b="1" dirty="0">
                <a:ea typeface="ＭＳ Ｐゴシック" charset="-128"/>
              </a:rPr>
              <a:t>doc.: IEEE </a:t>
            </a:r>
            <a:r>
              <a:rPr lang="en-US" altLang="ja-JP" sz="1400" b="1" dirty="0" smtClean="0">
                <a:ea typeface="ＭＳ Ｐゴシック" charset="-128"/>
              </a:rPr>
              <a:t>802</a:t>
            </a:r>
            <a:r>
              <a:rPr lang="en-US" altLang="ja-JP" sz="1400" b="1" dirty="0" smtClean="0">
                <a:ea typeface="ＭＳ Ｐゴシック" charset="-128"/>
              </a:rPr>
              <a:t>.</a:t>
            </a:r>
            <a:r>
              <a:rPr lang="de-DE" altLang="ja-JP" sz="1400" b="1" dirty="0" smtClean="0">
                <a:effectLst/>
              </a:rPr>
              <a:t> 15-12-0603-00-0sru</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Word_97-2003___1.doc"/></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png"/><Relationship Id="rId7" Type="http://schemas.openxmlformats.org/officeDocument/2006/relationships/image" Target="../media/image10.wmf"/><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emf"/><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png"/><Relationship Id="rId7" Type="http://schemas.openxmlformats.org/officeDocument/2006/relationships/image" Target="../media/image18.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p:txBody>
          <a:bodyPr/>
          <a:lstStyle/>
          <a:p>
            <a:r>
              <a:rPr lang="en-US" altLang="ja-JP" smtClean="0"/>
              <a:t>November, 2012</a:t>
            </a:r>
            <a:endParaRPr lang="en-US" altLang="ja-JP" dirty="0"/>
          </a:p>
        </p:txBody>
      </p:sp>
      <p:sp>
        <p:nvSpPr>
          <p:cNvPr id="6" name="スライド番号プレースホルダー 3"/>
          <p:cNvSpPr>
            <a:spLocks noGrp="1"/>
          </p:cNvSpPr>
          <p:nvPr>
            <p:ph type="sldNum" sz="quarter" idx="12"/>
          </p:nvPr>
        </p:nvSpPr>
        <p:spPr/>
        <p:txBody>
          <a:bodyPr/>
          <a:lstStyle/>
          <a:p>
            <a:r>
              <a:rPr lang="en-US" altLang="ja-JP" dirty="0"/>
              <a:t>Slide </a:t>
            </a:r>
            <a:fld id="{CECCEF43-7F8E-414C-BA4C-C10083B35A6F}" type="slidenum">
              <a:rPr lang="en-US" altLang="ja-JP"/>
              <a:pPr/>
              <a:t>1</a:t>
            </a:fld>
            <a:endParaRPr lang="en-US" altLang="ja-JP" dirty="0"/>
          </a:p>
        </p:txBody>
      </p:sp>
      <p:sp>
        <p:nvSpPr>
          <p:cNvPr id="27651" name="Rectangle 3"/>
          <p:cNvSpPr>
            <a:spLocks noChangeArrowheads="1"/>
          </p:cNvSpPr>
          <p:nvPr/>
        </p:nvSpPr>
        <p:spPr bwMode="auto">
          <a:xfrm>
            <a:off x="152400" y="609600"/>
            <a:ext cx="8991600" cy="5283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Submission Title: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smtClean="0"/>
              <a:t>Conceptual proposal of autonomously distributed wireless system based on dynamic multi-layer control for fair satisfaction of </a:t>
            </a:r>
            <a:r>
              <a:rPr lang="en-US" altLang="ja-JP" sz="1600" dirty="0" err="1" smtClean="0"/>
              <a:t>QoE</a:t>
            </a:r>
            <a:r>
              <a:rPr lang="en-US" altLang="ja-JP" sz="1600" dirty="0" smtClean="0">
                <a:solidFill>
                  <a:schemeClr val="tx2"/>
                </a:solidFill>
                <a:ea typeface="ＭＳ Ｐゴシック" charset="-128"/>
              </a:rPr>
              <a:t>]</a:t>
            </a:r>
            <a:r>
              <a:rPr lang="en-US" altLang="ja-JP" sz="1600" dirty="0">
                <a:solidFill>
                  <a:schemeClr val="tx2"/>
                </a:solidFill>
                <a:ea typeface="ＭＳ Ｐゴシック" charset="-128"/>
              </a:rPr>
              <a:t>	</a:t>
            </a:r>
          </a:p>
          <a:p>
            <a:r>
              <a:rPr lang="en-US" altLang="ja-JP" sz="1600" b="1" dirty="0">
                <a:solidFill>
                  <a:schemeClr val="tx2"/>
                </a:solidFill>
                <a:ea typeface="ＭＳ Ｐゴシック" charset="-128"/>
              </a:rPr>
              <a:t>Date Submitted: </a:t>
            </a:r>
            <a:r>
              <a:rPr lang="en-US" altLang="ja-JP" sz="1600" dirty="0" smtClean="0">
                <a:solidFill>
                  <a:schemeClr val="tx2"/>
                </a:solidFill>
                <a:ea typeface="ＭＳ Ｐゴシック" charset="-128"/>
              </a:rPr>
              <a:t>[12</a:t>
            </a:r>
            <a:r>
              <a:rPr lang="en-US" altLang="ja-JP" sz="1600" dirty="0" smtClean="0">
                <a:ea typeface="ＭＳ Ｐゴシック" charset="-128"/>
              </a:rPr>
              <a:t> </a:t>
            </a:r>
            <a:r>
              <a:rPr lang="en-US" altLang="ja-JP" sz="1600" dirty="0" smtClean="0">
                <a:ea typeface="ＭＳ Ｐゴシック" charset="-128"/>
              </a:rPr>
              <a:t>November, 2012</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Source: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smtClean="0">
                <a:ea typeface="ＭＳ Ｐゴシック" charset="-128"/>
              </a:rPr>
              <a:t>Masahiro Uno] </a:t>
            </a:r>
            <a:r>
              <a:rPr lang="en-US" altLang="ja-JP" sz="1600" dirty="0">
                <a:ea typeface="ＭＳ Ｐゴシック" charset="-128"/>
              </a:rPr>
              <a:t>Company </a:t>
            </a:r>
            <a:r>
              <a:rPr lang="en-US" altLang="ja-JP" sz="1600" dirty="0" smtClean="0">
                <a:ea typeface="ＭＳ Ｐゴシック" charset="-128"/>
              </a:rPr>
              <a:t>[ATR ]</a:t>
            </a:r>
            <a:endParaRPr lang="en-US" altLang="ja-JP" sz="1600" dirty="0">
              <a:ea typeface="ＭＳ Ｐゴシック" charset="-128"/>
            </a:endParaRPr>
          </a:p>
          <a:p>
            <a:r>
              <a:rPr lang="en-US" altLang="ja-JP" sz="1600" dirty="0" smtClean="0">
                <a:ea typeface="ＭＳ Ｐゴシック" charset="-128"/>
              </a:rPr>
              <a:t>Address [2-2-2 Hikaridai Seika, Kyoto 619-0288 Japan]</a:t>
            </a:r>
          </a:p>
          <a:p>
            <a:r>
              <a:rPr lang="en-US" altLang="ja-JP" sz="1600" dirty="0" smtClean="0">
                <a:ea typeface="ＭＳ Ｐゴシック" charset="-128"/>
              </a:rPr>
              <a:t>Voice:[+81-774-95-1511], FAX: [+81-774-95-1508], E-Mail</a:t>
            </a:r>
            <a:r>
              <a:rPr lang="en-US" altLang="ja-JP" sz="1600" dirty="0" smtClean="0">
                <a:ea typeface="ＭＳ Ｐゴシック" charset="-128"/>
              </a:rPr>
              <a:t>:[uno@atr.jp</a:t>
            </a:r>
            <a:r>
              <a:rPr lang="en-US" altLang="ja-JP" sz="1600" dirty="0" smtClean="0">
                <a:ea typeface="ＭＳ Ｐゴシック" charset="-128"/>
              </a:rPr>
              <a:t>] </a:t>
            </a:r>
          </a:p>
          <a:p>
            <a:r>
              <a:rPr lang="en-US" altLang="ja-JP" sz="1600" b="1" dirty="0" smtClean="0">
                <a:solidFill>
                  <a:schemeClr val="tx2"/>
                </a:solidFill>
                <a:ea typeface="ＭＳ Ｐゴシック" charset="-128"/>
              </a:rPr>
              <a:t>Re</a:t>
            </a:r>
            <a:r>
              <a:rPr lang="en-US" altLang="ja-JP" sz="1600" b="1" dirty="0">
                <a:solidFill>
                  <a:schemeClr val="tx2"/>
                </a:solidFill>
                <a:ea typeface="ＭＳ Ｐゴシック" charset="-128"/>
              </a:rPr>
              <a: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100"/>
              </a:spcBef>
              <a:spcAft>
                <a:spcPts val="100"/>
              </a:spcAft>
            </a:pPr>
            <a:endParaRPr lang="en-US" altLang="ja-JP" dirty="0" smtClean="0">
              <a:solidFill>
                <a:schemeClr val="accent2"/>
              </a:solidFill>
              <a:ea typeface="ＭＳ Ｐゴシック" charset="-128"/>
            </a:endParaRPr>
          </a:p>
          <a:p>
            <a:pPr>
              <a:spcBef>
                <a:spcPts val="100"/>
              </a:spcBef>
              <a:spcAft>
                <a:spcPts val="100"/>
              </a:spcAft>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a:t>This presentation </a:t>
            </a:r>
            <a:r>
              <a:rPr lang="en-US" altLang="ja-JP" sz="1600" dirty="0" smtClean="0"/>
              <a:t>proposed new concept of a dynamic radio resource controlled wireless system based on Quality of Experience (</a:t>
            </a:r>
            <a:r>
              <a:rPr lang="en-US" altLang="ja-JP" sz="1600" dirty="0" err="1" smtClean="0"/>
              <a:t>QoE</a:t>
            </a:r>
            <a:r>
              <a:rPr lang="en-US" altLang="ja-JP" sz="1600" dirty="0" smtClean="0"/>
              <a:t>) targeting for medical and disaster situations. </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smtClean="0">
                <a:ea typeface="ＭＳ Ｐゴシック" charset="-128"/>
              </a:rPr>
              <a:t>For discussion</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5" name="フッター プレースホルダ 4"/>
          <p:cNvSpPr>
            <a:spLocks noGrp="1"/>
          </p:cNvSpPr>
          <p:nvPr>
            <p:ph type="ftr" sz="quarter" idx="11"/>
          </p:nvPr>
        </p:nvSpPr>
        <p:spPr/>
        <p:txBody>
          <a:bodyPr/>
          <a:lstStyle/>
          <a:p>
            <a:r>
              <a:rPr lang="en-US" altLang="ja-JP" smtClean="0"/>
              <a:t>Masahiro Uno (ATR)</a:t>
            </a:r>
            <a:endParaRPr lang="en-US" altLang="ja-JP"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cygwin\home\k_ohshima\documents\00_project\DSA\700_Publications\702_標準化\AWG\AWG-13\work\figs\ks8f1000_2012.03.02.10.09.25.546_cleanup.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4608" t="4368" r="13647" b="14902"/>
          <a:stretch/>
        </p:blipFill>
        <p:spPr bwMode="auto">
          <a:xfrm>
            <a:off x="484746" y="1268760"/>
            <a:ext cx="5217231" cy="476983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タイトル 1"/>
          <p:cNvSpPr>
            <a:spLocks noGrp="1"/>
          </p:cNvSpPr>
          <p:nvPr>
            <p:ph type="title"/>
          </p:nvPr>
        </p:nvSpPr>
        <p:spPr/>
        <p:txBody>
          <a:bodyPr anchor="t"/>
          <a:lstStyle/>
          <a:p>
            <a:r>
              <a:rPr kumimoji="1" lang="en-US" altLang="ja-JP" dirty="0"/>
              <a:t>Measurement results: </a:t>
            </a:r>
            <a:r>
              <a:rPr kumimoji="1" lang="en-US" altLang="ja-JP" dirty="0" smtClean="0"/>
              <a:t>WiFi</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CFAD94D3-0AD3-4018-B87A-D97E9B60D672}" type="slidenum">
              <a:rPr lang="en-US" altLang="ja-JP" smtClean="0"/>
              <a:pPr>
                <a:defRPr/>
              </a:pPr>
              <a:t>10</a:t>
            </a:fld>
            <a:endParaRPr lang="en-US" altLang="ja-JP"/>
          </a:p>
        </p:txBody>
      </p:sp>
      <p:sp>
        <p:nvSpPr>
          <p:cNvPr id="7" name="テキスト ボックス 6"/>
          <p:cNvSpPr txBox="1"/>
          <p:nvPr/>
        </p:nvSpPr>
        <p:spPr>
          <a:xfrm>
            <a:off x="293781" y="6041808"/>
            <a:ext cx="5305530" cy="307777"/>
          </a:xfrm>
          <a:prstGeom prst="rect">
            <a:avLst/>
          </a:prstGeom>
          <a:solidFill>
            <a:schemeClr val="bg1"/>
          </a:solidFill>
        </p:spPr>
        <p:txBody>
          <a:bodyPr wrap="square" rtlCol="0">
            <a:spAutoFit/>
          </a:bodyPr>
          <a:lstStyle/>
          <a:p>
            <a:pPr algn="dist"/>
            <a:r>
              <a:rPr kumimoji="1" lang="en-US" altLang="ja-JP" sz="1400" dirty="0" smtClean="0">
                <a:solidFill>
                  <a:schemeClr val="tx1"/>
                </a:solidFill>
                <a:effectLst/>
                <a:latin typeface="Times New Roman" pitchFamily="18" charset="0"/>
                <a:cs typeface="Times New Roman" pitchFamily="18" charset="0"/>
              </a:rPr>
              <a:t>2400  2410  2420  2430  2440  2450  2460  2470  2480  2490  </a:t>
            </a:r>
            <a:endParaRPr kumimoji="1" lang="ja-JP" altLang="en-US" sz="1400" dirty="0">
              <a:solidFill>
                <a:schemeClr val="tx1"/>
              </a:solidFill>
              <a:effectLst/>
              <a:latin typeface="Times New Roman" pitchFamily="18" charset="0"/>
              <a:cs typeface="Times New Roman" pitchFamily="18" charset="0"/>
            </a:endParaRPr>
          </a:p>
        </p:txBody>
      </p:sp>
      <p:sp>
        <p:nvSpPr>
          <p:cNvPr id="8" name="テキスト ボックス 7"/>
          <p:cNvSpPr txBox="1"/>
          <p:nvPr/>
        </p:nvSpPr>
        <p:spPr>
          <a:xfrm>
            <a:off x="517076" y="6182700"/>
            <a:ext cx="5082234" cy="307777"/>
          </a:xfrm>
          <a:prstGeom prst="rect">
            <a:avLst/>
          </a:prstGeom>
          <a:noFill/>
        </p:spPr>
        <p:txBody>
          <a:bodyPr wrap="square" rtlCol="0">
            <a:spAutoFit/>
          </a:bodyPr>
          <a:lstStyle/>
          <a:p>
            <a:r>
              <a:rPr kumimoji="1" lang="en-US" altLang="ja-JP" sz="1400" dirty="0" smtClean="0">
                <a:solidFill>
                  <a:schemeClr val="tx1"/>
                </a:solidFill>
                <a:effectLst/>
                <a:latin typeface="Times New Roman" pitchFamily="18" charset="0"/>
                <a:cs typeface="Times New Roman" pitchFamily="18" charset="0"/>
              </a:rPr>
              <a:t>Frequency [MHz]</a:t>
            </a:r>
            <a:endParaRPr kumimoji="1" lang="ja-JP" altLang="en-US" sz="1400" dirty="0">
              <a:solidFill>
                <a:schemeClr val="tx1"/>
              </a:solidFill>
              <a:effectLst/>
              <a:latin typeface="Times New Roman" pitchFamily="18" charset="0"/>
              <a:cs typeface="Times New Roman" pitchFamily="18" charset="0"/>
            </a:endParaRPr>
          </a:p>
        </p:txBody>
      </p:sp>
      <p:grpSp>
        <p:nvGrpSpPr>
          <p:cNvPr id="3" name="グループ化 9"/>
          <p:cNvGrpSpPr/>
          <p:nvPr/>
        </p:nvGrpSpPr>
        <p:grpSpPr>
          <a:xfrm>
            <a:off x="47597" y="1288624"/>
            <a:ext cx="345930" cy="4680000"/>
            <a:chOff x="51563" y="1505945"/>
            <a:chExt cx="374757" cy="4680000"/>
          </a:xfrm>
        </p:grpSpPr>
        <p:sp>
          <p:nvSpPr>
            <p:cNvPr id="11" name="テキスト ボックス 10"/>
            <p:cNvSpPr txBox="1"/>
            <p:nvPr/>
          </p:nvSpPr>
          <p:spPr>
            <a:xfrm rot="16200000">
              <a:off x="-154791" y="3386890"/>
              <a:ext cx="746133" cy="333425"/>
            </a:xfrm>
            <a:prstGeom prst="rect">
              <a:avLst/>
            </a:prstGeom>
            <a:noFill/>
          </p:spPr>
          <p:txBody>
            <a:bodyPr wrap="square" rtlCol="0">
              <a:spAutoFit/>
            </a:bodyPr>
            <a:lstStyle/>
            <a:p>
              <a:r>
                <a:rPr lang="en-US" altLang="ja-JP" sz="1400" dirty="0">
                  <a:solidFill>
                    <a:schemeClr val="tx1"/>
                  </a:solidFill>
                  <a:effectLst/>
                  <a:latin typeface="Times New Roman" pitchFamily="18" charset="0"/>
                  <a:cs typeface="Times New Roman" pitchFamily="18" charset="0"/>
                </a:rPr>
                <a:t>5</a:t>
              </a:r>
              <a:r>
                <a:rPr lang="en-US" altLang="ja-JP" sz="1400" dirty="0" smtClean="0">
                  <a:solidFill>
                    <a:schemeClr val="tx1"/>
                  </a:solidFill>
                  <a:effectLst/>
                  <a:latin typeface="Times New Roman" pitchFamily="18" charset="0"/>
                  <a:cs typeface="Times New Roman" pitchFamily="18" charset="0"/>
                </a:rPr>
                <a:t>0</a:t>
              </a:r>
              <a:r>
                <a:rPr kumimoji="1" lang="en-US" altLang="ja-JP" sz="1400" dirty="0" smtClean="0">
                  <a:solidFill>
                    <a:schemeClr val="tx1"/>
                  </a:solidFill>
                  <a:effectLst/>
                  <a:latin typeface="Times New Roman" pitchFamily="18" charset="0"/>
                  <a:cs typeface="Times New Roman" pitchFamily="18" charset="0"/>
                </a:rPr>
                <a:t> ms</a:t>
              </a:r>
              <a:endParaRPr kumimoji="1" lang="ja-JP" altLang="en-US" sz="1400" dirty="0">
                <a:solidFill>
                  <a:schemeClr val="tx1"/>
                </a:solidFill>
                <a:effectLst/>
                <a:latin typeface="Times New Roman" pitchFamily="18" charset="0"/>
                <a:cs typeface="Times New Roman" pitchFamily="18" charset="0"/>
              </a:endParaRPr>
            </a:p>
          </p:txBody>
        </p:sp>
        <p:cxnSp>
          <p:nvCxnSpPr>
            <p:cNvPr id="12" name="直線矢印コネクタ 11"/>
            <p:cNvCxnSpPr/>
            <p:nvPr/>
          </p:nvCxnSpPr>
          <p:spPr bwMode="auto">
            <a:xfrm flipH="1">
              <a:off x="426320" y="1505945"/>
              <a:ext cx="0" cy="4680000"/>
            </a:xfrm>
            <a:prstGeom prst="straightConnector1">
              <a:avLst/>
            </a:prstGeom>
            <a:noFill/>
            <a:ln w="22225" cap="flat" cmpd="sng" algn="ctr">
              <a:solidFill>
                <a:schemeClr val="tx1"/>
              </a:solidFill>
              <a:prstDash val="dash"/>
              <a:round/>
              <a:headEnd type="arrow"/>
              <a:tailEnd type="arrow"/>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13" name="テキスト ボックス 12"/>
          <p:cNvSpPr txBox="1"/>
          <p:nvPr/>
        </p:nvSpPr>
        <p:spPr>
          <a:xfrm>
            <a:off x="6071827" y="2137925"/>
            <a:ext cx="2708790" cy="2831354"/>
          </a:xfrm>
          <a:prstGeom prst="roundRect">
            <a:avLst>
              <a:gd name="adj" fmla="val 6313"/>
            </a:avLst>
          </a:prstGeom>
          <a:noFill/>
          <a:ln w="19050">
            <a:solidFill>
              <a:schemeClr val="accent2"/>
            </a:solidFill>
          </a:ln>
        </p:spPr>
        <p:txBody>
          <a:bodyPr wrap="square" rtlCol="0" anchor="ctr">
            <a:spAutoFit/>
          </a:bodyPr>
          <a:lstStyle/>
          <a:p>
            <a:pPr marL="285750" indent="-285750" algn="l">
              <a:lnSpc>
                <a:spcPct val="120000"/>
              </a:lnSpc>
              <a:buFont typeface="Wingdings" pitchFamily="2" charset="2"/>
              <a:buChar char="ü"/>
            </a:pPr>
            <a:r>
              <a:rPr kumimoji="1" lang="en-US" altLang="ja-JP" sz="1800" dirty="0">
                <a:effectLst/>
              </a:rPr>
              <a:t>Hospital WiFi service is provided on channel 1, 6, and 11</a:t>
            </a:r>
          </a:p>
          <a:p>
            <a:pPr marL="285750" indent="-285750" algn="l">
              <a:lnSpc>
                <a:spcPct val="120000"/>
              </a:lnSpc>
              <a:buFont typeface="Wingdings" pitchFamily="2" charset="2"/>
              <a:buChar char="ü"/>
            </a:pPr>
            <a:r>
              <a:rPr kumimoji="1" lang="en-US" altLang="ja-JP" sz="1800" dirty="0" smtClean="0">
                <a:effectLst/>
              </a:rPr>
              <a:t>Other private devices operated on other channels would cause interference to existing WiFi devices.</a:t>
            </a:r>
            <a:endParaRPr kumimoji="1" lang="ja-JP" altLang="en-US" sz="1800" dirty="0">
              <a:effectLst/>
            </a:endParaRPr>
          </a:p>
        </p:txBody>
      </p:sp>
      <p:sp>
        <p:nvSpPr>
          <p:cNvPr id="16" name="円/楕円 15"/>
          <p:cNvSpPr/>
          <p:nvPr/>
        </p:nvSpPr>
        <p:spPr>
          <a:xfrm>
            <a:off x="1085849" y="4309559"/>
            <a:ext cx="1327638" cy="6504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1085848" y="5185859"/>
            <a:ext cx="1327638" cy="454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日付プレースホルダ 22"/>
          <p:cNvSpPr>
            <a:spLocks noGrp="1"/>
          </p:cNvSpPr>
          <p:nvPr>
            <p:ph type="dt" sz="half" idx="10"/>
          </p:nvPr>
        </p:nvSpPr>
        <p:spPr/>
        <p:txBody>
          <a:bodyPr/>
          <a:lstStyle/>
          <a:p>
            <a:r>
              <a:rPr lang="en-US" altLang="ja-JP" smtClean="0"/>
              <a:t>November, 2012</a:t>
            </a:r>
            <a:endParaRPr lang="en-US" altLang="ja-JP" dirty="0"/>
          </a:p>
        </p:txBody>
      </p:sp>
      <p:sp>
        <p:nvSpPr>
          <p:cNvPr id="14" name="フッター プレースホルダ 13"/>
          <p:cNvSpPr>
            <a:spLocks noGrp="1"/>
          </p:cNvSpPr>
          <p:nvPr>
            <p:ph type="ftr" sz="quarter" idx="11"/>
          </p:nvPr>
        </p:nvSpPr>
        <p:spPr/>
        <p:txBody>
          <a:bodyPr/>
          <a:lstStyle/>
          <a:p>
            <a:r>
              <a:rPr lang="en-US" altLang="ja-JP" smtClean="0"/>
              <a:t>Masahiro Uno (ATR)</a:t>
            </a:r>
            <a:endParaRPr lang="en-US" altLang="ja-JP" dirty="0"/>
          </a:p>
        </p:txBody>
      </p:sp>
    </p:spTree>
    <p:extLst>
      <p:ext uri="{BB962C8B-B14F-4D97-AF65-F5344CB8AC3E}">
        <p14:creationId xmlns="" xmlns:p14="http://schemas.microsoft.com/office/powerpoint/2010/main" val="198173111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20688"/>
            <a:ext cx="8280920" cy="1066800"/>
          </a:xfrm>
        </p:spPr>
        <p:txBody>
          <a:bodyPr/>
          <a:lstStyle/>
          <a:p>
            <a:r>
              <a:rPr kumimoji="1" lang="en-US" altLang="ja-JP" dirty="0" smtClean="0"/>
              <a:t>Measurement results: WiFi and Bluetooth</a:t>
            </a:r>
            <a:endParaRPr kumimoji="1" lang="ja-JP" altLang="en-US" dirty="0"/>
          </a:p>
        </p:txBody>
      </p:sp>
      <p:sp>
        <p:nvSpPr>
          <p:cNvPr id="4" name="スライド番号プレースホルダー 3"/>
          <p:cNvSpPr>
            <a:spLocks noGrp="1"/>
          </p:cNvSpPr>
          <p:nvPr>
            <p:ph type="sldNum" sz="quarter" idx="12"/>
          </p:nvPr>
        </p:nvSpPr>
        <p:spPr>
          <a:xfrm>
            <a:off x="4571628" y="6475413"/>
            <a:ext cx="76944" cy="184666"/>
          </a:xfrm>
        </p:spPr>
        <p:txBody>
          <a:bodyPr/>
          <a:lstStyle/>
          <a:p>
            <a:pPr>
              <a:defRPr/>
            </a:pPr>
            <a:fld id="{CFAD94D3-0AD3-4018-B87A-D97E9B60D672}" type="slidenum">
              <a:rPr lang="en-US" altLang="ja-JP" smtClean="0"/>
              <a:pPr>
                <a:defRPr/>
              </a:pPr>
              <a:t>11</a:t>
            </a:fld>
            <a:endParaRPr lang="en-US" altLang="ja-JP" dirty="0"/>
          </a:p>
        </p:txBody>
      </p:sp>
      <p:pic>
        <p:nvPicPr>
          <p:cNvPr id="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4023" t="50905" r="16425" b="7413"/>
          <a:stretch/>
        </p:blipFill>
        <p:spPr bwMode="auto">
          <a:xfrm>
            <a:off x="517075" y="1253966"/>
            <a:ext cx="5217231" cy="4791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3" name="グループ化 6"/>
          <p:cNvGrpSpPr/>
          <p:nvPr/>
        </p:nvGrpSpPr>
        <p:grpSpPr>
          <a:xfrm>
            <a:off x="293781" y="6062820"/>
            <a:ext cx="5305530" cy="448669"/>
            <a:chOff x="1959430" y="6208889"/>
            <a:chExt cx="5747657" cy="448669"/>
          </a:xfrm>
        </p:grpSpPr>
        <p:sp>
          <p:nvSpPr>
            <p:cNvPr id="8" name="テキスト ボックス 7"/>
            <p:cNvSpPr txBox="1"/>
            <p:nvPr/>
          </p:nvSpPr>
          <p:spPr>
            <a:xfrm>
              <a:off x="1959430" y="6208889"/>
              <a:ext cx="5747657" cy="307777"/>
            </a:xfrm>
            <a:prstGeom prst="rect">
              <a:avLst/>
            </a:prstGeom>
            <a:solidFill>
              <a:schemeClr val="bg1"/>
            </a:solidFill>
          </p:spPr>
          <p:txBody>
            <a:bodyPr wrap="square" rtlCol="0">
              <a:spAutoFit/>
            </a:bodyPr>
            <a:lstStyle/>
            <a:p>
              <a:pPr algn="dist"/>
              <a:r>
                <a:rPr kumimoji="1" lang="en-US" altLang="ja-JP" sz="1400" dirty="0" smtClean="0">
                  <a:solidFill>
                    <a:schemeClr val="tx1"/>
                  </a:solidFill>
                  <a:effectLst/>
                  <a:latin typeface="Times New Roman" pitchFamily="18" charset="0"/>
                  <a:cs typeface="Times New Roman" pitchFamily="18" charset="0"/>
                </a:rPr>
                <a:t>2400  2410  2420  2430  2440  2450  2460  2470  2480  2490  </a:t>
              </a:r>
              <a:endParaRPr kumimoji="1" lang="ja-JP" altLang="en-US" sz="1400" dirty="0">
                <a:solidFill>
                  <a:schemeClr val="tx1"/>
                </a:solidFill>
                <a:effectLst/>
                <a:latin typeface="Times New Roman" pitchFamily="18" charset="0"/>
                <a:cs typeface="Times New Roman" pitchFamily="18" charset="0"/>
              </a:endParaRPr>
            </a:p>
          </p:txBody>
        </p:sp>
        <p:sp>
          <p:nvSpPr>
            <p:cNvPr id="9" name="テキスト ボックス 8"/>
            <p:cNvSpPr txBox="1"/>
            <p:nvPr/>
          </p:nvSpPr>
          <p:spPr>
            <a:xfrm>
              <a:off x="2201333" y="6349781"/>
              <a:ext cx="5505754" cy="307777"/>
            </a:xfrm>
            <a:prstGeom prst="rect">
              <a:avLst/>
            </a:prstGeom>
            <a:noFill/>
          </p:spPr>
          <p:txBody>
            <a:bodyPr wrap="square" rtlCol="0">
              <a:spAutoFit/>
            </a:bodyPr>
            <a:lstStyle/>
            <a:p>
              <a:r>
                <a:rPr kumimoji="1" lang="en-US" altLang="ja-JP" sz="1400" dirty="0" smtClean="0">
                  <a:solidFill>
                    <a:schemeClr val="tx1"/>
                  </a:solidFill>
                  <a:effectLst/>
                  <a:latin typeface="Times New Roman" pitchFamily="18" charset="0"/>
                  <a:cs typeface="Times New Roman" pitchFamily="18" charset="0"/>
                </a:rPr>
                <a:t>Frequency [MHz]</a:t>
              </a:r>
              <a:endParaRPr kumimoji="1" lang="ja-JP" altLang="en-US" sz="1400" dirty="0">
                <a:solidFill>
                  <a:schemeClr val="tx1"/>
                </a:solidFill>
                <a:effectLst/>
                <a:latin typeface="Times New Roman" pitchFamily="18" charset="0"/>
                <a:cs typeface="Times New Roman" pitchFamily="18" charset="0"/>
              </a:endParaRPr>
            </a:p>
          </p:txBody>
        </p:sp>
      </p:grpSp>
      <p:grpSp>
        <p:nvGrpSpPr>
          <p:cNvPr id="5" name="グループ化 21"/>
          <p:cNvGrpSpPr/>
          <p:nvPr/>
        </p:nvGrpSpPr>
        <p:grpSpPr>
          <a:xfrm>
            <a:off x="47597" y="1309636"/>
            <a:ext cx="345930" cy="4680000"/>
            <a:chOff x="51563" y="1505945"/>
            <a:chExt cx="374757" cy="4680000"/>
          </a:xfrm>
        </p:grpSpPr>
        <p:sp>
          <p:nvSpPr>
            <p:cNvPr id="23" name="テキスト ボックス 22"/>
            <p:cNvSpPr txBox="1"/>
            <p:nvPr/>
          </p:nvSpPr>
          <p:spPr>
            <a:xfrm rot="16200000">
              <a:off x="-154791" y="3386890"/>
              <a:ext cx="746133" cy="333425"/>
            </a:xfrm>
            <a:prstGeom prst="rect">
              <a:avLst/>
            </a:prstGeom>
            <a:noFill/>
          </p:spPr>
          <p:txBody>
            <a:bodyPr wrap="square" rtlCol="0">
              <a:spAutoFit/>
            </a:bodyPr>
            <a:lstStyle/>
            <a:p>
              <a:r>
                <a:rPr lang="en-US" altLang="ja-JP" sz="1400" dirty="0">
                  <a:solidFill>
                    <a:schemeClr val="tx1"/>
                  </a:solidFill>
                  <a:effectLst/>
                  <a:latin typeface="Times New Roman" pitchFamily="18" charset="0"/>
                  <a:cs typeface="Times New Roman" pitchFamily="18" charset="0"/>
                </a:rPr>
                <a:t>1</a:t>
              </a:r>
              <a:r>
                <a:rPr lang="en-US" altLang="ja-JP" sz="1400" dirty="0" smtClean="0">
                  <a:solidFill>
                    <a:schemeClr val="tx1"/>
                  </a:solidFill>
                  <a:effectLst/>
                  <a:latin typeface="Times New Roman" pitchFamily="18" charset="0"/>
                  <a:cs typeface="Times New Roman" pitchFamily="18" charset="0"/>
                </a:rPr>
                <a:t>0</a:t>
              </a:r>
              <a:r>
                <a:rPr kumimoji="1" lang="en-US" altLang="ja-JP" sz="1400" dirty="0" smtClean="0">
                  <a:solidFill>
                    <a:schemeClr val="tx1"/>
                  </a:solidFill>
                  <a:effectLst/>
                  <a:latin typeface="Times New Roman" pitchFamily="18" charset="0"/>
                  <a:cs typeface="Times New Roman" pitchFamily="18" charset="0"/>
                </a:rPr>
                <a:t> ms</a:t>
              </a:r>
              <a:endParaRPr kumimoji="1" lang="ja-JP" altLang="en-US" sz="1400" dirty="0">
                <a:solidFill>
                  <a:schemeClr val="tx1"/>
                </a:solidFill>
                <a:effectLst/>
                <a:latin typeface="Times New Roman" pitchFamily="18" charset="0"/>
                <a:cs typeface="Times New Roman" pitchFamily="18" charset="0"/>
              </a:endParaRPr>
            </a:p>
          </p:txBody>
        </p:sp>
        <p:cxnSp>
          <p:nvCxnSpPr>
            <p:cNvPr id="24" name="直線矢印コネクタ 23"/>
            <p:cNvCxnSpPr/>
            <p:nvPr/>
          </p:nvCxnSpPr>
          <p:spPr bwMode="auto">
            <a:xfrm flipH="1">
              <a:off x="426320" y="1505945"/>
              <a:ext cx="0" cy="4680000"/>
            </a:xfrm>
            <a:prstGeom prst="straightConnector1">
              <a:avLst/>
            </a:prstGeom>
            <a:noFill/>
            <a:ln w="22225" cap="flat" cmpd="sng" algn="ctr">
              <a:solidFill>
                <a:schemeClr val="tx1"/>
              </a:solidFill>
              <a:prstDash val="dash"/>
              <a:round/>
              <a:headEnd type="arrow"/>
              <a:tailEnd type="arrow"/>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7" name="グループ化 24"/>
          <p:cNvGrpSpPr/>
          <p:nvPr/>
        </p:nvGrpSpPr>
        <p:grpSpPr>
          <a:xfrm>
            <a:off x="5716974" y="1090061"/>
            <a:ext cx="615142" cy="4992857"/>
            <a:chOff x="8025464" y="1236129"/>
            <a:chExt cx="666403" cy="4992857"/>
          </a:xfrm>
          <a:noFill/>
        </p:grpSpPr>
        <p:grpSp>
          <p:nvGrpSpPr>
            <p:cNvPr id="10" name="グループ化 25"/>
            <p:cNvGrpSpPr/>
            <p:nvPr/>
          </p:nvGrpSpPr>
          <p:grpSpPr>
            <a:xfrm>
              <a:off x="8025464" y="1297948"/>
              <a:ext cx="455344" cy="4931037"/>
              <a:chOff x="8025464" y="1297948"/>
              <a:chExt cx="455344" cy="4931037"/>
            </a:xfrm>
            <a:grpFill/>
          </p:grpSpPr>
          <p:sp>
            <p:nvSpPr>
              <p:cNvPr id="28" name="テキスト ボックス 27"/>
              <p:cNvSpPr txBox="1"/>
              <p:nvPr/>
            </p:nvSpPr>
            <p:spPr>
              <a:xfrm>
                <a:off x="8025464" y="1297948"/>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-50</a:t>
                </a:r>
                <a:endParaRPr kumimoji="1" lang="ja-JP" altLang="en-US" sz="1400" dirty="0">
                  <a:solidFill>
                    <a:schemeClr val="tx1"/>
                  </a:solidFill>
                  <a:effectLst/>
                  <a:latin typeface="Times New Roman" pitchFamily="18" charset="0"/>
                  <a:cs typeface="Times New Roman" pitchFamily="18" charset="0"/>
                </a:endParaRPr>
              </a:p>
            </p:txBody>
          </p:sp>
          <p:sp>
            <p:nvSpPr>
              <p:cNvPr id="29" name="テキスト ボックス 28"/>
              <p:cNvSpPr txBox="1"/>
              <p:nvPr/>
            </p:nvSpPr>
            <p:spPr>
              <a:xfrm>
                <a:off x="8025464" y="1887797"/>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-55</a:t>
                </a:r>
                <a:endParaRPr kumimoji="1" lang="ja-JP" altLang="en-US" sz="1400" dirty="0">
                  <a:solidFill>
                    <a:schemeClr val="tx1"/>
                  </a:solidFill>
                  <a:effectLst/>
                  <a:latin typeface="Times New Roman" pitchFamily="18" charset="0"/>
                  <a:cs typeface="Times New Roman" pitchFamily="18" charset="0"/>
                </a:endParaRPr>
              </a:p>
            </p:txBody>
          </p:sp>
          <p:sp>
            <p:nvSpPr>
              <p:cNvPr id="30" name="テキスト ボックス 29"/>
              <p:cNvSpPr txBox="1"/>
              <p:nvPr/>
            </p:nvSpPr>
            <p:spPr>
              <a:xfrm>
                <a:off x="8025464" y="2477646"/>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-60</a:t>
                </a:r>
                <a:endParaRPr kumimoji="1" lang="ja-JP" altLang="en-US" sz="1400" dirty="0">
                  <a:solidFill>
                    <a:schemeClr val="tx1"/>
                  </a:solidFill>
                  <a:effectLst/>
                  <a:latin typeface="Times New Roman" pitchFamily="18" charset="0"/>
                  <a:cs typeface="Times New Roman" pitchFamily="18" charset="0"/>
                </a:endParaRPr>
              </a:p>
            </p:txBody>
          </p:sp>
          <p:sp>
            <p:nvSpPr>
              <p:cNvPr id="31" name="テキスト ボックス 30"/>
              <p:cNvSpPr txBox="1"/>
              <p:nvPr/>
            </p:nvSpPr>
            <p:spPr>
              <a:xfrm>
                <a:off x="8025464" y="3067495"/>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-65</a:t>
                </a:r>
                <a:endParaRPr kumimoji="1" lang="ja-JP" altLang="en-US" sz="1400" dirty="0">
                  <a:solidFill>
                    <a:schemeClr val="tx1"/>
                  </a:solidFill>
                  <a:effectLst/>
                  <a:latin typeface="Times New Roman" pitchFamily="18" charset="0"/>
                  <a:cs typeface="Times New Roman" pitchFamily="18" charset="0"/>
                </a:endParaRPr>
              </a:p>
            </p:txBody>
          </p:sp>
          <p:sp>
            <p:nvSpPr>
              <p:cNvPr id="32" name="テキスト ボックス 31"/>
              <p:cNvSpPr txBox="1"/>
              <p:nvPr/>
            </p:nvSpPr>
            <p:spPr>
              <a:xfrm>
                <a:off x="8025464" y="3657344"/>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-70</a:t>
                </a:r>
                <a:endParaRPr kumimoji="1" lang="ja-JP" altLang="en-US" sz="1400" dirty="0">
                  <a:solidFill>
                    <a:schemeClr val="tx1"/>
                  </a:solidFill>
                  <a:effectLst/>
                  <a:latin typeface="Times New Roman" pitchFamily="18" charset="0"/>
                  <a:cs typeface="Times New Roman" pitchFamily="18" charset="0"/>
                </a:endParaRPr>
              </a:p>
            </p:txBody>
          </p:sp>
          <p:sp>
            <p:nvSpPr>
              <p:cNvPr id="33" name="テキスト ボックス 32"/>
              <p:cNvSpPr txBox="1"/>
              <p:nvPr/>
            </p:nvSpPr>
            <p:spPr>
              <a:xfrm>
                <a:off x="8025464" y="4247193"/>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-75</a:t>
                </a:r>
                <a:endParaRPr kumimoji="1" lang="ja-JP" altLang="en-US" sz="1400" dirty="0">
                  <a:solidFill>
                    <a:schemeClr val="tx1"/>
                  </a:solidFill>
                  <a:effectLst/>
                  <a:latin typeface="Times New Roman" pitchFamily="18" charset="0"/>
                  <a:cs typeface="Times New Roman" pitchFamily="18" charset="0"/>
                </a:endParaRPr>
              </a:p>
            </p:txBody>
          </p:sp>
          <p:sp>
            <p:nvSpPr>
              <p:cNvPr id="34" name="テキスト ボックス 33"/>
              <p:cNvSpPr txBox="1"/>
              <p:nvPr/>
            </p:nvSpPr>
            <p:spPr>
              <a:xfrm>
                <a:off x="8025464" y="4837042"/>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-80</a:t>
                </a:r>
                <a:endParaRPr kumimoji="1" lang="ja-JP" altLang="en-US" sz="1400" dirty="0">
                  <a:solidFill>
                    <a:schemeClr val="tx1"/>
                  </a:solidFill>
                  <a:effectLst/>
                  <a:latin typeface="Times New Roman" pitchFamily="18" charset="0"/>
                  <a:cs typeface="Times New Roman" pitchFamily="18" charset="0"/>
                </a:endParaRPr>
              </a:p>
            </p:txBody>
          </p:sp>
          <p:sp>
            <p:nvSpPr>
              <p:cNvPr id="35" name="テキスト ボックス 34"/>
              <p:cNvSpPr txBox="1"/>
              <p:nvPr/>
            </p:nvSpPr>
            <p:spPr>
              <a:xfrm>
                <a:off x="8025464" y="5426891"/>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-85</a:t>
                </a:r>
                <a:endParaRPr kumimoji="1" lang="ja-JP" altLang="en-US" sz="1400" dirty="0">
                  <a:solidFill>
                    <a:schemeClr val="tx1"/>
                  </a:solidFill>
                  <a:effectLst/>
                  <a:latin typeface="Times New Roman" pitchFamily="18" charset="0"/>
                  <a:cs typeface="Times New Roman" pitchFamily="18" charset="0"/>
                </a:endParaRPr>
              </a:p>
            </p:txBody>
          </p:sp>
          <p:sp>
            <p:nvSpPr>
              <p:cNvPr id="36" name="テキスト ボックス 35"/>
              <p:cNvSpPr txBox="1"/>
              <p:nvPr/>
            </p:nvSpPr>
            <p:spPr>
              <a:xfrm>
                <a:off x="8025464" y="6016743"/>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-90</a:t>
                </a:r>
                <a:endParaRPr kumimoji="1" lang="ja-JP" altLang="en-US" sz="1400" dirty="0">
                  <a:solidFill>
                    <a:schemeClr val="tx1"/>
                  </a:solidFill>
                  <a:effectLst/>
                  <a:latin typeface="Times New Roman" pitchFamily="18" charset="0"/>
                  <a:cs typeface="Times New Roman" pitchFamily="18" charset="0"/>
                </a:endParaRPr>
              </a:p>
            </p:txBody>
          </p:sp>
        </p:grpSp>
        <p:sp>
          <p:nvSpPr>
            <p:cNvPr id="27" name="テキスト ボックス 26"/>
            <p:cNvSpPr txBox="1"/>
            <p:nvPr/>
          </p:nvSpPr>
          <p:spPr>
            <a:xfrm rot="16200000">
              <a:off x="6028726" y="3565845"/>
              <a:ext cx="4992857" cy="333425"/>
            </a:xfrm>
            <a:prstGeom prst="rect">
              <a:avLst/>
            </a:prstGeom>
            <a:grpFill/>
          </p:spPr>
          <p:txBody>
            <a:bodyPr wrap="square" rtlCol="0">
              <a:spAutoFit/>
            </a:bodyPr>
            <a:lstStyle/>
            <a:p>
              <a:r>
                <a:rPr kumimoji="1" lang="en-US" altLang="ja-JP" sz="1400" dirty="0" smtClean="0">
                  <a:solidFill>
                    <a:schemeClr val="tx1"/>
                  </a:solidFill>
                  <a:effectLst/>
                  <a:latin typeface="Times New Roman" pitchFamily="18" charset="0"/>
                  <a:cs typeface="Times New Roman" pitchFamily="18" charset="0"/>
                </a:rPr>
                <a:t>Power Spectrum Density [dBm]</a:t>
              </a:r>
              <a:endParaRPr kumimoji="1" lang="ja-JP" altLang="en-US" sz="1400" dirty="0">
                <a:solidFill>
                  <a:schemeClr val="tx1"/>
                </a:solidFill>
                <a:effectLst/>
                <a:latin typeface="Times New Roman" pitchFamily="18" charset="0"/>
                <a:cs typeface="Times New Roman" pitchFamily="18" charset="0"/>
              </a:endParaRPr>
            </a:p>
          </p:txBody>
        </p:sp>
      </p:grpSp>
      <p:sp>
        <p:nvSpPr>
          <p:cNvPr id="37" name="円/楕円 36"/>
          <p:cNvSpPr/>
          <p:nvPr/>
        </p:nvSpPr>
        <p:spPr>
          <a:xfrm>
            <a:off x="2371968" y="2044474"/>
            <a:ext cx="630228" cy="363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2056853" y="4313366"/>
            <a:ext cx="630228" cy="5898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2316318" y="5493064"/>
            <a:ext cx="494130" cy="4457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6379559" y="3009861"/>
            <a:ext cx="2708790" cy="1121140"/>
          </a:xfrm>
          <a:prstGeom prst="roundRect">
            <a:avLst>
              <a:gd name="adj" fmla="val 6313"/>
            </a:avLst>
          </a:prstGeom>
          <a:noFill/>
          <a:ln w="19050">
            <a:solidFill>
              <a:schemeClr val="accent2"/>
            </a:solidFill>
          </a:ln>
        </p:spPr>
        <p:txBody>
          <a:bodyPr wrap="square" rtlCol="0" anchor="ctr">
            <a:spAutoFit/>
          </a:bodyPr>
          <a:lstStyle/>
          <a:p>
            <a:pPr marL="285750" indent="-285750" algn="l">
              <a:lnSpc>
                <a:spcPct val="120000"/>
              </a:lnSpc>
              <a:buFont typeface="Wingdings" pitchFamily="2" charset="2"/>
              <a:buChar char="ü"/>
            </a:pPr>
            <a:r>
              <a:rPr kumimoji="1" lang="en-US" altLang="ja-JP" sz="1800" dirty="0" err="1" smtClean="0">
                <a:effectLst/>
              </a:rPr>
              <a:t>WiFi</a:t>
            </a:r>
            <a:r>
              <a:rPr kumimoji="1" lang="en-US" altLang="ja-JP" sz="1800" dirty="0" smtClean="0">
                <a:effectLst/>
              </a:rPr>
              <a:t> and Bluetooth packet</a:t>
            </a:r>
            <a:r>
              <a:rPr kumimoji="1" lang="en-US" altLang="ja-JP" sz="1800" dirty="0">
                <a:effectLst/>
              </a:rPr>
              <a:t>s</a:t>
            </a:r>
            <a:r>
              <a:rPr kumimoji="1" lang="ja-JP" altLang="en-US" sz="1800" dirty="0" smtClean="0">
                <a:effectLst/>
              </a:rPr>
              <a:t> </a:t>
            </a:r>
            <a:r>
              <a:rPr kumimoji="1" lang="en-US" altLang="ja-JP" sz="1800" dirty="0" smtClean="0">
                <a:effectLst/>
              </a:rPr>
              <a:t>would cause collisions</a:t>
            </a:r>
            <a:endParaRPr kumimoji="1" lang="ja-JP" altLang="en-US" sz="1800" dirty="0">
              <a:effectLst/>
            </a:endParaRPr>
          </a:p>
        </p:txBody>
      </p:sp>
      <p:sp>
        <p:nvSpPr>
          <p:cNvPr id="40" name="日付プレースホルダ 39"/>
          <p:cNvSpPr>
            <a:spLocks noGrp="1"/>
          </p:cNvSpPr>
          <p:nvPr>
            <p:ph type="dt" sz="half" idx="10"/>
          </p:nvPr>
        </p:nvSpPr>
        <p:spPr/>
        <p:txBody>
          <a:bodyPr/>
          <a:lstStyle/>
          <a:p>
            <a:r>
              <a:rPr lang="en-US" altLang="ja-JP" smtClean="0"/>
              <a:t>November, 2012</a:t>
            </a:r>
            <a:endParaRPr lang="en-US" altLang="ja-JP" dirty="0"/>
          </a:p>
        </p:txBody>
      </p:sp>
      <p:sp>
        <p:nvSpPr>
          <p:cNvPr id="41" name="フッター プレースホルダ 40"/>
          <p:cNvSpPr>
            <a:spLocks noGrp="1"/>
          </p:cNvSpPr>
          <p:nvPr>
            <p:ph type="ftr" sz="quarter" idx="11"/>
          </p:nvPr>
        </p:nvSpPr>
        <p:spPr/>
        <p:txBody>
          <a:bodyPr/>
          <a:lstStyle/>
          <a:p>
            <a:r>
              <a:rPr lang="en-US" altLang="ja-JP" smtClean="0"/>
              <a:t>Masahiro Uno (ATR)</a:t>
            </a:r>
            <a:endParaRPr lang="en-US" altLang="ja-JP" dirty="0"/>
          </a:p>
        </p:txBody>
      </p:sp>
    </p:spTree>
    <p:extLst>
      <p:ext uri="{BB962C8B-B14F-4D97-AF65-F5344CB8AC3E}">
        <p14:creationId xmlns="" xmlns:p14="http://schemas.microsoft.com/office/powerpoint/2010/main" val="314575487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20688"/>
            <a:ext cx="9144000" cy="1066800"/>
          </a:xfrm>
        </p:spPr>
        <p:txBody>
          <a:bodyPr/>
          <a:lstStyle/>
          <a:p>
            <a:r>
              <a:rPr kumimoji="1" lang="en-US" altLang="ja-JP" dirty="0" smtClean="0"/>
              <a:t>Measurement Results: Microwave Oven</a:t>
            </a:r>
            <a:endParaRPr kumimoji="1" lang="ja-JP" altLang="en-US" dirty="0"/>
          </a:p>
        </p:txBody>
      </p:sp>
      <p:sp>
        <p:nvSpPr>
          <p:cNvPr id="4" name="スライド番号プレースホルダー 3"/>
          <p:cNvSpPr>
            <a:spLocks noGrp="1"/>
          </p:cNvSpPr>
          <p:nvPr>
            <p:ph type="sldNum" sz="quarter" idx="12"/>
          </p:nvPr>
        </p:nvSpPr>
        <p:spPr>
          <a:xfrm>
            <a:off x="4571628" y="6475413"/>
            <a:ext cx="76944" cy="184666"/>
          </a:xfrm>
        </p:spPr>
        <p:txBody>
          <a:bodyPr/>
          <a:lstStyle/>
          <a:p>
            <a:pPr>
              <a:defRPr/>
            </a:pPr>
            <a:fld id="{CFAD94D3-0AD3-4018-B87A-D97E9B60D672}" type="slidenum">
              <a:rPr lang="en-US" altLang="ja-JP" smtClean="0"/>
              <a:pPr>
                <a:defRPr/>
              </a:pPr>
              <a:t>12</a:t>
            </a:fld>
            <a:endParaRPr lang="en-US" altLang="ja-JP" dirty="0"/>
          </a:p>
        </p:txBody>
      </p:sp>
      <p:pic>
        <p:nvPicPr>
          <p:cNvPr id="5"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4161" t="51033" r="16166" b="7381"/>
          <a:stretch/>
        </p:blipFill>
        <p:spPr bwMode="auto">
          <a:xfrm>
            <a:off x="517076" y="1288675"/>
            <a:ext cx="5234800" cy="478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円/楕円 5"/>
          <p:cNvSpPr/>
          <p:nvPr/>
        </p:nvSpPr>
        <p:spPr>
          <a:xfrm>
            <a:off x="1486019" y="1277941"/>
            <a:ext cx="2028700" cy="5580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361775" y="2605570"/>
            <a:ext cx="2028700" cy="9195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1361775" y="4066371"/>
            <a:ext cx="2028700" cy="9195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
          <p:cNvGrpSpPr/>
          <p:nvPr/>
        </p:nvGrpSpPr>
        <p:grpSpPr>
          <a:xfrm>
            <a:off x="293781" y="6076675"/>
            <a:ext cx="5305530" cy="448669"/>
            <a:chOff x="1959430" y="6208889"/>
            <a:chExt cx="5747657" cy="448669"/>
          </a:xfrm>
        </p:grpSpPr>
        <p:sp>
          <p:nvSpPr>
            <p:cNvPr id="11" name="テキスト ボックス 10"/>
            <p:cNvSpPr txBox="1"/>
            <p:nvPr/>
          </p:nvSpPr>
          <p:spPr>
            <a:xfrm>
              <a:off x="1959430" y="6208889"/>
              <a:ext cx="5747657" cy="307777"/>
            </a:xfrm>
            <a:prstGeom prst="rect">
              <a:avLst/>
            </a:prstGeom>
            <a:solidFill>
              <a:schemeClr val="bg1"/>
            </a:solidFill>
          </p:spPr>
          <p:txBody>
            <a:bodyPr wrap="square" rtlCol="0">
              <a:spAutoFit/>
            </a:bodyPr>
            <a:lstStyle/>
            <a:p>
              <a:pPr algn="dist"/>
              <a:r>
                <a:rPr kumimoji="1" lang="en-US" altLang="ja-JP" sz="1400" dirty="0" smtClean="0">
                  <a:solidFill>
                    <a:schemeClr val="tx1"/>
                  </a:solidFill>
                  <a:effectLst/>
                  <a:latin typeface="Times New Roman" pitchFamily="18" charset="0"/>
                  <a:cs typeface="Times New Roman" pitchFamily="18" charset="0"/>
                </a:rPr>
                <a:t>2400  2410  2420  2430  2440  2450  2460  2470  2480  2490  </a:t>
              </a:r>
              <a:endParaRPr kumimoji="1" lang="ja-JP" altLang="en-US" sz="1400" dirty="0">
                <a:solidFill>
                  <a:schemeClr val="tx1"/>
                </a:solidFill>
                <a:effectLst/>
                <a:latin typeface="Times New Roman" pitchFamily="18" charset="0"/>
                <a:cs typeface="Times New Roman" pitchFamily="18" charset="0"/>
              </a:endParaRPr>
            </a:p>
          </p:txBody>
        </p:sp>
        <p:sp>
          <p:nvSpPr>
            <p:cNvPr id="12" name="テキスト ボックス 11"/>
            <p:cNvSpPr txBox="1"/>
            <p:nvPr/>
          </p:nvSpPr>
          <p:spPr>
            <a:xfrm>
              <a:off x="2201333" y="6349781"/>
              <a:ext cx="5505754" cy="307777"/>
            </a:xfrm>
            <a:prstGeom prst="rect">
              <a:avLst/>
            </a:prstGeom>
            <a:noFill/>
          </p:spPr>
          <p:txBody>
            <a:bodyPr wrap="square" rtlCol="0">
              <a:spAutoFit/>
            </a:bodyPr>
            <a:lstStyle/>
            <a:p>
              <a:r>
                <a:rPr kumimoji="1" lang="en-US" altLang="ja-JP" sz="1400" dirty="0" smtClean="0">
                  <a:solidFill>
                    <a:schemeClr val="tx1"/>
                  </a:solidFill>
                  <a:effectLst/>
                  <a:latin typeface="Times New Roman" pitchFamily="18" charset="0"/>
                  <a:cs typeface="Times New Roman" pitchFamily="18" charset="0"/>
                </a:rPr>
                <a:t>Frequency [MHz]</a:t>
              </a:r>
              <a:endParaRPr kumimoji="1" lang="ja-JP" altLang="en-US" sz="1400" dirty="0">
                <a:solidFill>
                  <a:schemeClr val="tx1"/>
                </a:solidFill>
                <a:effectLst/>
                <a:latin typeface="Times New Roman" pitchFamily="18" charset="0"/>
                <a:cs typeface="Times New Roman" pitchFamily="18" charset="0"/>
              </a:endParaRPr>
            </a:p>
          </p:txBody>
        </p:sp>
      </p:grpSp>
      <p:grpSp>
        <p:nvGrpSpPr>
          <p:cNvPr id="9" name="グループ化 12"/>
          <p:cNvGrpSpPr/>
          <p:nvPr/>
        </p:nvGrpSpPr>
        <p:grpSpPr>
          <a:xfrm>
            <a:off x="47597" y="1323491"/>
            <a:ext cx="345930" cy="4680000"/>
            <a:chOff x="51563" y="1505945"/>
            <a:chExt cx="374757" cy="4680000"/>
          </a:xfrm>
        </p:grpSpPr>
        <p:sp>
          <p:nvSpPr>
            <p:cNvPr id="14" name="テキスト ボックス 13"/>
            <p:cNvSpPr txBox="1"/>
            <p:nvPr/>
          </p:nvSpPr>
          <p:spPr>
            <a:xfrm rot="16200000">
              <a:off x="-154791" y="3386890"/>
              <a:ext cx="746133" cy="333425"/>
            </a:xfrm>
            <a:prstGeom prst="rect">
              <a:avLst/>
            </a:prstGeom>
            <a:noFill/>
          </p:spPr>
          <p:txBody>
            <a:bodyPr wrap="square" rtlCol="0">
              <a:spAutoFit/>
            </a:bodyPr>
            <a:lstStyle/>
            <a:p>
              <a:r>
                <a:rPr lang="en-US" altLang="ja-JP" sz="1400" dirty="0" smtClean="0">
                  <a:solidFill>
                    <a:schemeClr val="tx1"/>
                  </a:solidFill>
                  <a:effectLst/>
                  <a:latin typeface="Times New Roman" pitchFamily="18" charset="0"/>
                  <a:cs typeface="Times New Roman" pitchFamily="18" charset="0"/>
                </a:rPr>
                <a:t>50</a:t>
              </a:r>
              <a:r>
                <a:rPr kumimoji="1" lang="en-US" altLang="ja-JP" sz="1400" dirty="0" smtClean="0">
                  <a:solidFill>
                    <a:schemeClr val="tx1"/>
                  </a:solidFill>
                  <a:effectLst/>
                  <a:latin typeface="Times New Roman" pitchFamily="18" charset="0"/>
                  <a:cs typeface="Times New Roman" pitchFamily="18" charset="0"/>
                </a:rPr>
                <a:t> ms</a:t>
              </a:r>
              <a:endParaRPr kumimoji="1" lang="ja-JP" altLang="en-US" sz="1400" dirty="0">
                <a:solidFill>
                  <a:schemeClr val="tx1"/>
                </a:solidFill>
                <a:effectLst/>
                <a:latin typeface="Times New Roman" pitchFamily="18" charset="0"/>
                <a:cs typeface="Times New Roman" pitchFamily="18" charset="0"/>
              </a:endParaRPr>
            </a:p>
          </p:txBody>
        </p:sp>
        <p:cxnSp>
          <p:nvCxnSpPr>
            <p:cNvPr id="15" name="直線矢印コネクタ 14"/>
            <p:cNvCxnSpPr/>
            <p:nvPr/>
          </p:nvCxnSpPr>
          <p:spPr bwMode="auto">
            <a:xfrm flipH="1">
              <a:off x="426320" y="1505945"/>
              <a:ext cx="0" cy="4680000"/>
            </a:xfrm>
            <a:prstGeom prst="straightConnector1">
              <a:avLst/>
            </a:prstGeom>
            <a:noFill/>
            <a:ln w="22225" cap="flat" cmpd="sng" algn="ctr">
              <a:solidFill>
                <a:schemeClr val="tx1"/>
              </a:solidFill>
              <a:prstDash val="dash"/>
              <a:round/>
              <a:headEnd type="arrow"/>
              <a:tailEnd type="arrow"/>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10" name="グループ化 15"/>
          <p:cNvGrpSpPr/>
          <p:nvPr/>
        </p:nvGrpSpPr>
        <p:grpSpPr>
          <a:xfrm>
            <a:off x="5716973" y="1103916"/>
            <a:ext cx="615143" cy="4992857"/>
            <a:chOff x="8025463" y="1236129"/>
            <a:chExt cx="666404" cy="4992857"/>
          </a:xfrm>
          <a:noFill/>
        </p:grpSpPr>
        <p:grpSp>
          <p:nvGrpSpPr>
            <p:cNvPr id="13" name="グループ化 16"/>
            <p:cNvGrpSpPr/>
            <p:nvPr/>
          </p:nvGrpSpPr>
          <p:grpSpPr>
            <a:xfrm>
              <a:off x="8025463" y="1297948"/>
              <a:ext cx="637421" cy="4931037"/>
              <a:chOff x="8025463" y="1297948"/>
              <a:chExt cx="637421" cy="4931037"/>
            </a:xfrm>
            <a:grpFill/>
          </p:grpSpPr>
          <p:sp>
            <p:nvSpPr>
              <p:cNvPr id="19" name="テキスト ボックス 18"/>
              <p:cNvSpPr txBox="1"/>
              <p:nvPr/>
            </p:nvSpPr>
            <p:spPr>
              <a:xfrm>
                <a:off x="8025463" y="1297948"/>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-80</a:t>
                </a:r>
                <a:endParaRPr kumimoji="1" lang="ja-JP" altLang="en-US" sz="1400" dirty="0">
                  <a:solidFill>
                    <a:schemeClr val="tx1"/>
                  </a:solidFill>
                  <a:effectLst/>
                  <a:latin typeface="Times New Roman" pitchFamily="18" charset="0"/>
                  <a:cs typeface="Times New Roman" pitchFamily="18" charset="0"/>
                </a:endParaRPr>
              </a:p>
            </p:txBody>
          </p:sp>
          <p:sp>
            <p:nvSpPr>
              <p:cNvPr id="22" name="テキスト ボックス 21"/>
              <p:cNvSpPr txBox="1"/>
              <p:nvPr/>
            </p:nvSpPr>
            <p:spPr>
              <a:xfrm>
                <a:off x="8025463" y="2477646"/>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-85</a:t>
                </a:r>
                <a:endParaRPr kumimoji="1" lang="ja-JP" altLang="en-US" sz="1400" dirty="0">
                  <a:solidFill>
                    <a:schemeClr val="tx1"/>
                  </a:solidFill>
                  <a:effectLst/>
                  <a:latin typeface="Times New Roman" pitchFamily="18" charset="0"/>
                  <a:cs typeface="Times New Roman" pitchFamily="18" charset="0"/>
                </a:endParaRPr>
              </a:p>
            </p:txBody>
          </p:sp>
          <p:sp>
            <p:nvSpPr>
              <p:cNvPr id="23" name="テキスト ボックス 22"/>
              <p:cNvSpPr txBox="1"/>
              <p:nvPr/>
            </p:nvSpPr>
            <p:spPr>
              <a:xfrm>
                <a:off x="8025463" y="3657345"/>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-90</a:t>
                </a:r>
                <a:endParaRPr kumimoji="1" lang="ja-JP" altLang="en-US" sz="1400" dirty="0">
                  <a:solidFill>
                    <a:schemeClr val="tx1"/>
                  </a:solidFill>
                  <a:effectLst/>
                  <a:latin typeface="Times New Roman" pitchFamily="18" charset="0"/>
                  <a:cs typeface="Times New Roman" pitchFamily="18" charset="0"/>
                </a:endParaRPr>
              </a:p>
            </p:txBody>
          </p:sp>
          <p:sp>
            <p:nvSpPr>
              <p:cNvPr id="26" name="テキスト ボックス 25"/>
              <p:cNvSpPr txBox="1"/>
              <p:nvPr/>
            </p:nvSpPr>
            <p:spPr>
              <a:xfrm>
                <a:off x="8025463" y="4837043"/>
                <a:ext cx="455344" cy="212242"/>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-95</a:t>
                </a:r>
                <a:endParaRPr kumimoji="1" lang="ja-JP" altLang="en-US" sz="1400" dirty="0">
                  <a:solidFill>
                    <a:schemeClr val="tx1"/>
                  </a:solidFill>
                  <a:effectLst/>
                  <a:latin typeface="Times New Roman" pitchFamily="18" charset="0"/>
                  <a:cs typeface="Times New Roman" pitchFamily="18" charset="0"/>
                </a:endParaRPr>
              </a:p>
            </p:txBody>
          </p:sp>
          <p:sp>
            <p:nvSpPr>
              <p:cNvPr id="27" name="テキスト ボックス 26"/>
              <p:cNvSpPr txBox="1"/>
              <p:nvPr/>
            </p:nvSpPr>
            <p:spPr>
              <a:xfrm>
                <a:off x="8025463" y="6016742"/>
                <a:ext cx="637421" cy="212243"/>
              </a:xfrm>
              <a:prstGeom prst="rect">
                <a:avLst/>
              </a:prstGeom>
              <a:grpFill/>
            </p:spPr>
            <p:txBody>
              <a:bodyPr vert="horz" wrap="square" rtlCol="0">
                <a:noAutofit/>
              </a:bodyPr>
              <a:lstStyle/>
              <a:p>
                <a:r>
                  <a:rPr kumimoji="1" lang="en-US" altLang="ja-JP" sz="1400" dirty="0" smtClean="0">
                    <a:solidFill>
                      <a:schemeClr val="tx1"/>
                    </a:solidFill>
                    <a:effectLst/>
                    <a:latin typeface="Times New Roman" pitchFamily="18" charset="0"/>
                    <a:cs typeface="Times New Roman" pitchFamily="18" charset="0"/>
                  </a:rPr>
                  <a:t>-100</a:t>
                </a:r>
                <a:endParaRPr kumimoji="1" lang="ja-JP" altLang="en-US" sz="1400" dirty="0">
                  <a:solidFill>
                    <a:schemeClr val="tx1"/>
                  </a:solidFill>
                  <a:effectLst/>
                  <a:latin typeface="Times New Roman" pitchFamily="18" charset="0"/>
                  <a:cs typeface="Times New Roman" pitchFamily="18" charset="0"/>
                </a:endParaRPr>
              </a:p>
            </p:txBody>
          </p:sp>
        </p:grpSp>
        <p:sp>
          <p:nvSpPr>
            <p:cNvPr id="18" name="テキスト ボックス 17"/>
            <p:cNvSpPr txBox="1"/>
            <p:nvPr/>
          </p:nvSpPr>
          <p:spPr>
            <a:xfrm rot="16200000">
              <a:off x="6028726" y="3565845"/>
              <a:ext cx="4992857" cy="333425"/>
            </a:xfrm>
            <a:prstGeom prst="rect">
              <a:avLst/>
            </a:prstGeom>
            <a:grpFill/>
          </p:spPr>
          <p:txBody>
            <a:bodyPr wrap="square" rtlCol="0">
              <a:spAutoFit/>
            </a:bodyPr>
            <a:lstStyle/>
            <a:p>
              <a:r>
                <a:rPr kumimoji="1" lang="en-US" altLang="ja-JP" sz="1400" dirty="0" smtClean="0">
                  <a:solidFill>
                    <a:schemeClr val="tx1"/>
                  </a:solidFill>
                  <a:effectLst/>
                  <a:latin typeface="Times New Roman" pitchFamily="18" charset="0"/>
                  <a:cs typeface="Times New Roman" pitchFamily="18" charset="0"/>
                </a:rPr>
                <a:t>Power Spectrum Density [dBm]</a:t>
              </a:r>
              <a:endParaRPr kumimoji="1" lang="ja-JP" altLang="en-US" sz="1400" dirty="0">
                <a:solidFill>
                  <a:schemeClr val="tx1"/>
                </a:solidFill>
                <a:effectLst/>
                <a:latin typeface="Times New Roman" pitchFamily="18" charset="0"/>
                <a:cs typeface="Times New Roman" pitchFamily="18" charset="0"/>
              </a:endParaRPr>
            </a:p>
          </p:txBody>
        </p:sp>
      </p:grpSp>
      <p:sp>
        <p:nvSpPr>
          <p:cNvPr id="28" name="テキスト ボックス 27"/>
          <p:cNvSpPr txBox="1"/>
          <p:nvPr/>
        </p:nvSpPr>
        <p:spPr>
          <a:xfrm>
            <a:off x="6379559" y="2325778"/>
            <a:ext cx="2708790" cy="2489311"/>
          </a:xfrm>
          <a:prstGeom prst="roundRect">
            <a:avLst>
              <a:gd name="adj" fmla="val 6313"/>
            </a:avLst>
          </a:prstGeom>
          <a:noFill/>
          <a:ln w="19050">
            <a:solidFill>
              <a:schemeClr val="accent2"/>
            </a:solidFill>
          </a:ln>
        </p:spPr>
        <p:txBody>
          <a:bodyPr wrap="square" rtlCol="0" anchor="ctr">
            <a:spAutoFit/>
          </a:bodyPr>
          <a:lstStyle/>
          <a:p>
            <a:pPr marL="285750" indent="-285750" algn="l">
              <a:lnSpc>
                <a:spcPct val="120000"/>
              </a:lnSpc>
              <a:buFont typeface="Wingdings" pitchFamily="2" charset="2"/>
              <a:buChar char="ü"/>
            </a:pPr>
            <a:r>
              <a:rPr kumimoji="1" lang="en-US" altLang="ja-JP" sz="1800" dirty="0" smtClean="0">
                <a:effectLst/>
              </a:rPr>
              <a:t>Noise from microwave oven is measured</a:t>
            </a:r>
          </a:p>
          <a:p>
            <a:pPr marL="285750" indent="-285750" algn="l">
              <a:lnSpc>
                <a:spcPct val="120000"/>
              </a:lnSpc>
              <a:buFont typeface="Wingdings" pitchFamily="2" charset="2"/>
              <a:buChar char="ü"/>
            </a:pPr>
            <a:r>
              <a:rPr kumimoji="1" lang="en-US" altLang="ja-JP" sz="1800" dirty="0" smtClean="0">
                <a:effectLst/>
              </a:rPr>
              <a:t>Nearby wireless devices would not be able to communicate when microwave oven is being operated</a:t>
            </a:r>
            <a:endParaRPr kumimoji="1" lang="ja-JP" altLang="en-US" sz="1800" dirty="0">
              <a:effectLst/>
            </a:endParaRPr>
          </a:p>
        </p:txBody>
      </p:sp>
      <p:sp>
        <p:nvSpPr>
          <p:cNvPr id="24" name="日付プレースホルダ 23"/>
          <p:cNvSpPr>
            <a:spLocks noGrp="1"/>
          </p:cNvSpPr>
          <p:nvPr>
            <p:ph type="dt" sz="half" idx="10"/>
          </p:nvPr>
        </p:nvSpPr>
        <p:spPr/>
        <p:txBody>
          <a:bodyPr/>
          <a:lstStyle/>
          <a:p>
            <a:r>
              <a:rPr lang="en-US" altLang="ja-JP" smtClean="0"/>
              <a:t>November, 2012</a:t>
            </a:r>
            <a:endParaRPr lang="en-US" altLang="ja-JP" dirty="0"/>
          </a:p>
        </p:txBody>
      </p:sp>
      <p:sp>
        <p:nvSpPr>
          <p:cNvPr id="25" name="フッター プレースホルダ 24"/>
          <p:cNvSpPr>
            <a:spLocks noGrp="1"/>
          </p:cNvSpPr>
          <p:nvPr>
            <p:ph type="ftr" sz="quarter" idx="11"/>
          </p:nvPr>
        </p:nvSpPr>
        <p:spPr/>
        <p:txBody>
          <a:bodyPr/>
          <a:lstStyle/>
          <a:p>
            <a:r>
              <a:rPr lang="en-US" altLang="ja-JP" smtClean="0"/>
              <a:t>Masahiro Uno (ATR)</a:t>
            </a:r>
            <a:endParaRPr lang="en-US" altLang="ja-JP" dirty="0"/>
          </a:p>
        </p:txBody>
      </p:sp>
    </p:spTree>
    <p:extLst>
      <p:ext uri="{BB962C8B-B14F-4D97-AF65-F5344CB8AC3E}">
        <p14:creationId xmlns="" xmlns:p14="http://schemas.microsoft.com/office/powerpoint/2010/main" val="60277028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Problems and Solutions Proposed</a:t>
            </a:r>
            <a:endParaRPr kumimoji="1" lang="ja-JP" altLang="en-US" dirty="0"/>
          </a:p>
        </p:txBody>
      </p:sp>
      <p:sp>
        <p:nvSpPr>
          <p:cNvPr id="3" name="コンテンツ プレースホルダ 2"/>
          <p:cNvSpPr>
            <a:spLocks noGrp="1"/>
          </p:cNvSpPr>
          <p:nvPr>
            <p:ph idx="1"/>
          </p:nvPr>
        </p:nvSpPr>
        <p:spPr>
          <a:xfrm>
            <a:off x="597877" y="1124744"/>
            <a:ext cx="8006571" cy="4933950"/>
          </a:xfrm>
        </p:spPr>
        <p:txBody>
          <a:bodyPr/>
          <a:lstStyle/>
          <a:p>
            <a:pPr marL="0" indent="0">
              <a:lnSpc>
                <a:spcPct val="130000"/>
              </a:lnSpc>
              <a:buNone/>
            </a:pPr>
            <a:r>
              <a:rPr lang="en-US" altLang="ja-JP" sz="2400" dirty="0" smtClean="0">
                <a:latin typeface="Times New Roman" pitchFamily="18" charset="0"/>
                <a:cs typeface="Times New Roman" pitchFamily="18" charset="0"/>
              </a:rPr>
              <a:t>From the measurement results:</a:t>
            </a:r>
          </a:p>
          <a:p>
            <a:pPr>
              <a:lnSpc>
                <a:spcPct val="130000"/>
              </a:lnSpc>
              <a:buFontTx/>
              <a:buChar char="-"/>
            </a:pPr>
            <a:r>
              <a:rPr lang="en-US" altLang="ja-JP" sz="2000" dirty="0" smtClean="0">
                <a:latin typeface="Times New Roman" pitchFamily="18" charset="0"/>
                <a:cs typeface="Times New Roman" pitchFamily="18" charset="0"/>
              </a:rPr>
              <a:t>It’s hard to build and operate </a:t>
            </a:r>
            <a:r>
              <a:rPr lang="en-US" altLang="ja-JP" sz="2000" u="sng" dirty="0" smtClean="0">
                <a:latin typeface="Times New Roman" pitchFamily="18" charset="0"/>
                <a:cs typeface="Times New Roman" pitchFamily="18" charset="0"/>
              </a:rPr>
              <a:t>large scale wireless networks</a:t>
            </a:r>
            <a:r>
              <a:rPr lang="en-US" altLang="ja-JP" sz="2000" dirty="0" smtClean="0">
                <a:latin typeface="Times New Roman" pitchFamily="18" charset="0"/>
                <a:cs typeface="Times New Roman" pitchFamily="18" charset="0"/>
              </a:rPr>
              <a:t>  of </a:t>
            </a:r>
            <a:r>
              <a:rPr lang="en-US" altLang="ja-JP" sz="2000" u="sng" dirty="0" smtClean="0">
                <a:latin typeface="Times New Roman" pitchFamily="18" charset="0"/>
                <a:cs typeface="Times New Roman" pitchFamily="18" charset="0"/>
              </a:rPr>
              <a:t>autonomously operated devices</a:t>
            </a:r>
            <a:r>
              <a:rPr lang="en-US" altLang="ja-JP" sz="2000" dirty="0" smtClean="0">
                <a:latin typeface="Times New Roman" pitchFamily="18" charset="0"/>
                <a:cs typeface="Times New Roman" pitchFamily="18" charset="0"/>
              </a:rPr>
              <a:t>.</a:t>
            </a:r>
          </a:p>
          <a:p>
            <a:pPr>
              <a:lnSpc>
                <a:spcPct val="130000"/>
              </a:lnSpc>
              <a:buFontTx/>
              <a:buChar char="-"/>
            </a:pPr>
            <a:r>
              <a:rPr lang="en-US" altLang="ja-JP" sz="2000" dirty="0" smtClean="0">
                <a:latin typeface="Times New Roman" pitchFamily="18" charset="0"/>
                <a:cs typeface="Times New Roman" pitchFamily="18" charset="0"/>
              </a:rPr>
              <a:t>These networks need to be </a:t>
            </a:r>
            <a:r>
              <a:rPr lang="en-US" altLang="ja-JP" sz="2000" u="sng" dirty="0" smtClean="0">
                <a:latin typeface="Times New Roman" pitchFamily="18" charset="0"/>
                <a:cs typeface="Times New Roman" pitchFamily="18" charset="0"/>
              </a:rPr>
              <a:t>self-organized</a:t>
            </a:r>
            <a:r>
              <a:rPr lang="en-US" altLang="ja-JP" sz="2000" dirty="0" smtClean="0">
                <a:latin typeface="Times New Roman" pitchFamily="18" charset="0"/>
                <a:cs typeface="Times New Roman" pitchFamily="18" charset="0"/>
              </a:rPr>
              <a:t> and </a:t>
            </a:r>
            <a:r>
              <a:rPr lang="en-US" altLang="ja-JP" sz="2000" u="sng" dirty="0" smtClean="0">
                <a:latin typeface="Times New Roman" pitchFamily="18" charset="0"/>
                <a:cs typeface="Times New Roman" pitchFamily="18" charset="0"/>
              </a:rPr>
              <a:t>dynamically reconfigurable </a:t>
            </a:r>
            <a:r>
              <a:rPr lang="en-US" altLang="ja-JP" sz="2000" dirty="0" smtClean="0">
                <a:latin typeface="Times New Roman" pitchFamily="18" charset="0"/>
                <a:cs typeface="Times New Roman" pitchFamily="18" charset="0"/>
              </a:rPr>
              <a:t>in the real situation (huge disaster time, etc.).</a:t>
            </a:r>
          </a:p>
          <a:p>
            <a:pPr>
              <a:buNone/>
            </a:pPr>
            <a:endParaRPr lang="en-US" altLang="ja-JP" sz="2000" u="sng" dirty="0" smtClean="0">
              <a:latin typeface="Times New Roman" pitchFamily="18" charset="0"/>
              <a:cs typeface="Times New Roman" pitchFamily="18" charset="0"/>
            </a:endParaRPr>
          </a:p>
          <a:p>
            <a:pPr>
              <a:buNone/>
            </a:pPr>
            <a:r>
              <a:rPr lang="en-US" altLang="ja-JP" sz="2400" dirty="0" smtClean="0">
                <a:latin typeface="Times New Roman" pitchFamily="18" charset="0"/>
                <a:cs typeface="Times New Roman" pitchFamily="18" charset="0"/>
              </a:rPr>
              <a:t>Solutions proposed</a:t>
            </a:r>
          </a:p>
          <a:p>
            <a:r>
              <a:rPr lang="en-US" altLang="ja-JP" sz="2000" u="sng" dirty="0" smtClean="0">
                <a:latin typeface="Times New Roman" pitchFamily="18" charset="0"/>
                <a:cs typeface="Times New Roman" pitchFamily="18" charset="0"/>
              </a:rPr>
              <a:t>Self-organized</a:t>
            </a:r>
            <a:r>
              <a:rPr lang="en-US" altLang="ja-JP" sz="2000" dirty="0" smtClean="0">
                <a:latin typeface="Times New Roman" pitchFamily="18" charset="0"/>
                <a:cs typeface="Times New Roman" pitchFamily="18" charset="0"/>
              </a:rPr>
              <a:t> wireless system for flexible and maintenance-free utilization in medical and disaster area</a:t>
            </a:r>
          </a:p>
          <a:p>
            <a:r>
              <a:rPr kumimoji="1" lang="en-US" altLang="ja-JP" sz="2000" u="sng" dirty="0" smtClean="0">
                <a:latin typeface="Times New Roman" pitchFamily="18" charset="0"/>
                <a:cs typeface="Times New Roman" pitchFamily="18" charset="0"/>
              </a:rPr>
              <a:t>Spectrum sensing</a:t>
            </a:r>
            <a:r>
              <a:rPr kumimoji="1" lang="en-US" altLang="ja-JP" sz="2000" dirty="0" smtClean="0">
                <a:latin typeface="Times New Roman" pitchFamily="18" charset="0"/>
                <a:cs typeface="Times New Roman" pitchFamily="18" charset="0"/>
              </a:rPr>
              <a:t> of whole band for searching vacant radio resources</a:t>
            </a:r>
          </a:p>
          <a:p>
            <a:r>
              <a:rPr lang="en-US" altLang="ja-JP" sz="2000" dirty="0" smtClean="0">
                <a:latin typeface="Times New Roman" pitchFamily="18" charset="0"/>
                <a:cs typeface="Times New Roman" pitchFamily="18" charset="0"/>
              </a:rPr>
              <a:t>Radio resource assignment and network topology management controlling bandwidth and interference between wireless systems </a:t>
            </a:r>
            <a:r>
              <a:rPr lang="en-US" altLang="ja-JP" sz="2000" u="sng" dirty="0" smtClean="0">
                <a:latin typeface="Times New Roman" pitchFamily="18" charset="0"/>
                <a:cs typeface="Times New Roman" pitchFamily="18" charset="0"/>
              </a:rPr>
              <a:t>based on quality of experience (</a:t>
            </a:r>
            <a:r>
              <a:rPr lang="en-US" altLang="ja-JP" sz="2000" u="sng" dirty="0" err="1" smtClean="0">
                <a:latin typeface="Times New Roman" pitchFamily="18" charset="0"/>
                <a:cs typeface="Times New Roman" pitchFamily="18" charset="0"/>
              </a:rPr>
              <a:t>QoE</a:t>
            </a:r>
            <a:r>
              <a:rPr lang="en-US" altLang="ja-JP" sz="2000" u="sng" dirty="0" smtClean="0">
                <a:latin typeface="Times New Roman" pitchFamily="18" charset="0"/>
                <a:cs typeface="Times New Roman" pitchFamily="18" charset="0"/>
              </a:rPr>
              <a:t>)</a:t>
            </a:r>
            <a:r>
              <a:rPr lang="en-US" altLang="ja-JP" sz="2000" dirty="0" smtClean="0">
                <a:latin typeface="Times New Roman" pitchFamily="18" charset="0"/>
                <a:cs typeface="Times New Roman" pitchFamily="18" charset="0"/>
              </a:rPr>
              <a:t> of each applications </a:t>
            </a:r>
          </a:p>
        </p:txBody>
      </p:sp>
      <p:sp>
        <p:nvSpPr>
          <p:cNvPr id="4" name="スライド番号プレースホルダ 3"/>
          <p:cNvSpPr>
            <a:spLocks noGrp="1"/>
          </p:cNvSpPr>
          <p:nvPr>
            <p:ph type="sldNum" sz="quarter" idx="12"/>
          </p:nvPr>
        </p:nvSpPr>
        <p:spPr>
          <a:xfrm>
            <a:off x="4571628" y="6475413"/>
            <a:ext cx="76944" cy="184666"/>
          </a:xfrm>
        </p:spPr>
        <p:txBody>
          <a:bodyPr/>
          <a:lstStyle/>
          <a:p>
            <a:pPr>
              <a:defRPr/>
            </a:pPr>
            <a:fld id="{CFAD94D3-0AD3-4018-B87A-D97E9B60D672}" type="slidenum">
              <a:rPr lang="en-US" altLang="ja-JP" smtClean="0"/>
              <a:pPr>
                <a:defRPr/>
              </a:pPr>
              <a:t>13</a:t>
            </a:fld>
            <a:endParaRPr lang="en-US" altLang="ja-JP"/>
          </a:p>
        </p:txBody>
      </p:sp>
      <p:sp>
        <p:nvSpPr>
          <p:cNvPr id="5" name="日付プレースホルダ 4"/>
          <p:cNvSpPr>
            <a:spLocks noGrp="1"/>
          </p:cNvSpPr>
          <p:nvPr>
            <p:ph type="dt" sz="half" idx="10"/>
          </p:nvPr>
        </p:nvSpPr>
        <p:spPr/>
        <p:txBody>
          <a:bodyPr/>
          <a:lstStyle/>
          <a:p>
            <a:r>
              <a:rPr lang="en-US" altLang="ja-JP" smtClean="0"/>
              <a:t>November, 2012</a:t>
            </a:r>
            <a:endParaRPr lang="en-US" altLang="ja-JP" dirty="0"/>
          </a:p>
        </p:txBody>
      </p:sp>
      <p:sp>
        <p:nvSpPr>
          <p:cNvPr id="6" name="フッター プレースホルダ 5"/>
          <p:cNvSpPr>
            <a:spLocks noGrp="1"/>
          </p:cNvSpPr>
          <p:nvPr>
            <p:ph type="ftr" sz="quarter" idx="11"/>
          </p:nvPr>
        </p:nvSpPr>
        <p:spPr/>
        <p:txBody>
          <a:bodyPr/>
          <a:lstStyle/>
          <a:p>
            <a:r>
              <a:rPr lang="en-US" altLang="ja-JP" smtClean="0"/>
              <a:t>Masahiro Uno (ATR)</a:t>
            </a:r>
            <a:endParaRPr lang="en-US" altLang="ja-JP"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5" y="-138500"/>
            <a:ext cx="18473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cs typeface="Times New Roman" pitchFamily="18" charset="0"/>
            </a:endParaRPr>
          </a:p>
        </p:txBody>
      </p:sp>
      <p:graphicFrame>
        <p:nvGraphicFramePr>
          <p:cNvPr id="35841" name="Object 1"/>
          <p:cNvGraphicFramePr>
            <a:graphicFrameLocks noChangeAspect="1"/>
          </p:cNvGraphicFramePr>
          <p:nvPr/>
        </p:nvGraphicFramePr>
        <p:xfrm>
          <a:off x="1979712" y="2440409"/>
          <a:ext cx="5191962" cy="3265911"/>
        </p:xfrm>
        <a:graphic>
          <a:graphicData uri="http://schemas.openxmlformats.org/presentationml/2006/ole">
            <p:oleObj spid="_x0000_s43010" name="Visio" r:id="rId4" imgW="4242816" imgH="2658794" progId="Visio.Drawing.11">
              <p:embed/>
            </p:oleObj>
          </a:graphicData>
        </a:graphic>
      </p:graphicFrame>
      <p:sp>
        <p:nvSpPr>
          <p:cNvPr id="7" name="正方形/長方形 6"/>
          <p:cNvSpPr/>
          <p:nvPr/>
        </p:nvSpPr>
        <p:spPr>
          <a:xfrm>
            <a:off x="1043608" y="5661248"/>
            <a:ext cx="5980483" cy="707886"/>
          </a:xfrm>
          <a:prstGeom prst="rect">
            <a:avLst/>
          </a:prstGeom>
        </p:spPr>
        <p:txBody>
          <a:bodyPr wrap="none">
            <a:spAutoFit/>
          </a:bodyPr>
          <a:lstStyle/>
          <a:p>
            <a:r>
              <a:rPr lang="en-US" altLang="ja-JP" sz="2000" dirty="0" smtClean="0">
                <a:cs typeface="Times New Roman" pitchFamily="18" charset="0"/>
              </a:rPr>
              <a:t>The parameters of </a:t>
            </a:r>
            <a:r>
              <a:rPr lang="en-US" altLang="ja-JP" sz="2000" dirty="0" err="1" smtClean="0">
                <a:cs typeface="Times New Roman" pitchFamily="18" charset="0"/>
              </a:rPr>
              <a:t>QoE</a:t>
            </a:r>
            <a:r>
              <a:rPr lang="en-US" altLang="ja-JP" sz="2000" dirty="0" smtClean="0">
                <a:cs typeface="Times New Roman" pitchFamily="18" charset="0"/>
              </a:rPr>
              <a:t> f(x): data rate, latency, BER, </a:t>
            </a:r>
          </a:p>
          <a:p>
            <a:r>
              <a:rPr lang="en-US" altLang="ja-JP" sz="2000" dirty="0" smtClean="0">
                <a:cs typeface="Times New Roman" pitchFamily="18" charset="0"/>
              </a:rPr>
              <a:t>priority, subjective assessment (i.e., </a:t>
            </a:r>
            <a:r>
              <a:rPr lang="de-DE" altLang="ja-JP" sz="2000" dirty="0" smtClean="0"/>
              <a:t>mean opinion score)</a:t>
            </a:r>
            <a:endParaRPr lang="ja-JP" altLang="en-US" sz="2000" dirty="0">
              <a:cs typeface="Times New Roman" pitchFamily="18" charset="0"/>
            </a:endParaRPr>
          </a:p>
        </p:txBody>
      </p:sp>
      <p:sp>
        <p:nvSpPr>
          <p:cNvPr id="5" name="タイトル 4"/>
          <p:cNvSpPr>
            <a:spLocks noGrp="1"/>
          </p:cNvSpPr>
          <p:nvPr>
            <p:ph type="title"/>
          </p:nvPr>
        </p:nvSpPr>
        <p:spPr/>
        <p:txBody>
          <a:bodyPr/>
          <a:lstStyle/>
          <a:p>
            <a:r>
              <a:rPr kumimoji="1" lang="en-US" altLang="ja-JP" dirty="0" smtClean="0">
                <a:latin typeface="Times New Roman" pitchFamily="18" charset="0"/>
                <a:cs typeface="Times New Roman" pitchFamily="18" charset="0"/>
              </a:rPr>
              <a:t>Concept of our Proposed System</a:t>
            </a:r>
            <a:endParaRPr kumimoji="1" lang="ja-JP" altLang="en-US" dirty="0">
              <a:latin typeface="Times New Roman" pitchFamily="18" charset="0"/>
              <a:cs typeface="Times New Roman" pitchFamily="18" charset="0"/>
            </a:endParaRPr>
          </a:p>
        </p:txBody>
      </p:sp>
      <p:sp>
        <p:nvSpPr>
          <p:cNvPr id="6" name="コンテンツ プレースホルダ 5"/>
          <p:cNvSpPr>
            <a:spLocks noGrp="1"/>
          </p:cNvSpPr>
          <p:nvPr>
            <p:ph idx="1"/>
          </p:nvPr>
        </p:nvSpPr>
        <p:spPr>
          <a:xfrm>
            <a:off x="471854" y="1340768"/>
            <a:ext cx="8351227" cy="955625"/>
          </a:xfrm>
        </p:spPr>
        <p:txBody>
          <a:bodyPr/>
          <a:lstStyle/>
          <a:p>
            <a:r>
              <a:rPr lang="en-US" altLang="ja-JP" sz="2000" dirty="0" smtClean="0">
                <a:latin typeface="Times New Roman" pitchFamily="18" charset="0"/>
                <a:cs typeface="Times New Roman" pitchFamily="18" charset="0"/>
              </a:rPr>
              <a:t>Shares limited Radio Resources with Various Applications</a:t>
            </a:r>
          </a:p>
          <a:p>
            <a:r>
              <a:rPr lang="en-US" altLang="ja-JP" sz="2000" dirty="0" smtClean="0">
                <a:latin typeface="Times New Roman" pitchFamily="18" charset="0"/>
                <a:cs typeface="Times New Roman" pitchFamily="18" charset="0"/>
              </a:rPr>
              <a:t>Controls dynamically based on </a:t>
            </a:r>
            <a:r>
              <a:rPr lang="en-US" altLang="ja-JP" sz="2000" dirty="0" err="1" smtClean="0">
                <a:latin typeface="Times New Roman" pitchFamily="18" charset="0"/>
                <a:cs typeface="Times New Roman" pitchFamily="18" charset="0"/>
              </a:rPr>
              <a:t>QoE</a:t>
            </a:r>
            <a:endParaRPr lang="en-US" altLang="ja-JP" sz="2000" dirty="0" smtClean="0">
              <a:latin typeface="Times New Roman" pitchFamily="18" charset="0"/>
              <a:cs typeface="Times New Roman" pitchFamily="18" charset="0"/>
            </a:endParaRPr>
          </a:p>
          <a:p>
            <a:endParaRPr kumimoji="1" lang="ja-JP" altLang="en-US" sz="2000" dirty="0">
              <a:latin typeface="Times New Roman" pitchFamily="18" charset="0"/>
              <a:cs typeface="Times New Roman" pitchFamily="18" charset="0"/>
            </a:endParaRPr>
          </a:p>
        </p:txBody>
      </p:sp>
      <p:pic>
        <p:nvPicPr>
          <p:cNvPr id="35843" name="Picture 3"/>
          <p:cNvPicPr>
            <a:picLocks noChangeAspect="1" noChangeArrowheads="1"/>
          </p:cNvPicPr>
          <p:nvPr/>
        </p:nvPicPr>
        <p:blipFill>
          <a:blip r:embed="rId5" cstate="print"/>
          <a:srcRect r="90534"/>
          <a:stretch>
            <a:fillRect/>
          </a:stretch>
        </p:blipFill>
        <p:spPr bwMode="auto">
          <a:xfrm>
            <a:off x="1259632" y="3861048"/>
            <a:ext cx="1697871" cy="501451"/>
          </a:xfrm>
          <a:prstGeom prst="rect">
            <a:avLst/>
          </a:prstGeom>
          <a:noFill/>
          <a:ln w="9525">
            <a:noFill/>
            <a:miter lim="800000"/>
            <a:headEnd/>
            <a:tailEnd/>
          </a:ln>
          <a:effectLst/>
        </p:spPr>
      </p:pic>
      <p:sp>
        <p:nvSpPr>
          <p:cNvPr id="11" name="日付プレースホルダ 10"/>
          <p:cNvSpPr>
            <a:spLocks noGrp="1"/>
          </p:cNvSpPr>
          <p:nvPr>
            <p:ph type="dt" sz="half" idx="11"/>
          </p:nvPr>
        </p:nvSpPr>
        <p:spPr>
          <a:xfrm>
            <a:off x="5486400" y="6475413"/>
            <a:ext cx="3124200" cy="184666"/>
          </a:xfrm>
        </p:spPr>
        <p:txBody>
          <a:bodyPr/>
          <a:lstStyle/>
          <a:p>
            <a:pPr>
              <a:defRPr/>
            </a:pPr>
            <a:r>
              <a:rPr lang="en-US" altLang="ja-JP" smtClean="0">
                <a:cs typeface="Times New Roman" pitchFamily="18" charset="0"/>
              </a:rPr>
              <a:t>November, 2012</a:t>
            </a:r>
            <a:endParaRPr lang="en-US" altLang="ja-JP">
              <a:cs typeface="Times New Roman" pitchFamily="18" charset="0"/>
            </a:endParaRPr>
          </a:p>
        </p:txBody>
      </p:sp>
      <p:sp>
        <p:nvSpPr>
          <p:cNvPr id="12" name="スライド番号プレースホルダ 11"/>
          <p:cNvSpPr>
            <a:spLocks noGrp="1"/>
          </p:cNvSpPr>
          <p:nvPr>
            <p:ph type="sldNum" sz="quarter" idx="12"/>
          </p:nvPr>
        </p:nvSpPr>
        <p:spPr>
          <a:xfrm>
            <a:off x="4533156" y="6475413"/>
            <a:ext cx="153888" cy="184666"/>
          </a:xfrm>
        </p:spPr>
        <p:txBody>
          <a:bodyPr/>
          <a:lstStyle/>
          <a:p>
            <a:pPr>
              <a:defRPr/>
            </a:pPr>
            <a:fld id="{CFAD94D3-0AD3-4018-B87A-D97E9B60D672}" type="slidenum">
              <a:rPr lang="en-US" altLang="ja-JP" smtClean="0">
                <a:cs typeface="Times New Roman" pitchFamily="18" charset="0"/>
              </a:rPr>
              <a:pPr>
                <a:defRPr/>
              </a:pPr>
              <a:t>14</a:t>
            </a:fld>
            <a:endParaRPr lang="en-US" altLang="ja-JP">
              <a:cs typeface="Times New Roman" pitchFamily="18" charset="0"/>
            </a:endParaRPr>
          </a:p>
        </p:txBody>
      </p:sp>
      <p:sp>
        <p:nvSpPr>
          <p:cNvPr id="14" name="日付プレースホルダ 51"/>
          <p:cNvSpPr>
            <a:spLocks noGrp="1"/>
          </p:cNvSpPr>
          <p:nvPr>
            <p:ph type="dt" sz="half" idx="10"/>
          </p:nvPr>
        </p:nvSpPr>
        <p:spPr>
          <a:xfrm>
            <a:off x="685800" y="381000"/>
            <a:ext cx="1600200" cy="212725"/>
          </a:xfrm>
        </p:spPr>
        <p:txBody>
          <a:bodyPr/>
          <a:lstStyle/>
          <a:p>
            <a:r>
              <a:rPr lang="en-US" altLang="ja-JP" dirty="0" smtClean="0"/>
              <a:t>November, 2012</a:t>
            </a:r>
            <a:endParaRPr lang="en-US" altLang="ja-JP" dirty="0"/>
          </a:p>
        </p:txBody>
      </p:sp>
      <p:sp>
        <p:nvSpPr>
          <p:cNvPr id="13" name="フッター プレースホルダ 12"/>
          <p:cNvSpPr>
            <a:spLocks noGrp="1"/>
          </p:cNvSpPr>
          <p:nvPr>
            <p:ph type="ftr" sz="quarter" idx="11"/>
          </p:nvPr>
        </p:nvSpPr>
        <p:spPr/>
        <p:txBody>
          <a:bodyPr/>
          <a:lstStyle/>
          <a:p>
            <a:r>
              <a:rPr lang="en-US" altLang="ja-JP" smtClean="0"/>
              <a:t>Masahiro Uno (ATR)</a:t>
            </a:r>
            <a:endParaRPr lang="en-US" altLang="ja-JP"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Concept</a:t>
            </a:r>
            <a:r>
              <a:rPr kumimoji="1" lang="ja-JP" altLang="en-US" dirty="0" smtClean="0"/>
              <a:t> </a:t>
            </a:r>
            <a:r>
              <a:rPr kumimoji="1" lang="en-US" altLang="ja-JP" dirty="0" smtClean="0"/>
              <a:t>of system</a:t>
            </a:r>
            <a:endParaRPr kumimoji="1" lang="ja-JP" altLang="en-US" dirty="0"/>
          </a:p>
        </p:txBody>
      </p:sp>
      <p:sp>
        <p:nvSpPr>
          <p:cNvPr id="4" name="スライド番号プレースホルダー 3"/>
          <p:cNvSpPr>
            <a:spLocks noGrp="1"/>
          </p:cNvSpPr>
          <p:nvPr>
            <p:ph type="sldNum" sz="quarter" idx="12"/>
          </p:nvPr>
        </p:nvSpPr>
        <p:spPr>
          <a:xfrm>
            <a:off x="4533156" y="6475413"/>
            <a:ext cx="153888" cy="184666"/>
          </a:xfrm>
        </p:spPr>
        <p:txBody>
          <a:bodyPr/>
          <a:lstStyle/>
          <a:p>
            <a:pPr>
              <a:defRPr/>
            </a:pPr>
            <a:fld id="{CFAD94D3-0AD3-4018-B87A-D97E9B60D672}" type="slidenum">
              <a:rPr lang="en-US" altLang="ja-JP" smtClean="0"/>
              <a:pPr>
                <a:defRPr/>
              </a:pPr>
              <a:t>15</a:t>
            </a:fld>
            <a:endParaRPr lang="en-US" altLang="ja-JP"/>
          </a:p>
        </p:txBody>
      </p:sp>
      <p:grpSp>
        <p:nvGrpSpPr>
          <p:cNvPr id="3" name="グループ化 106"/>
          <p:cNvGrpSpPr/>
          <p:nvPr/>
        </p:nvGrpSpPr>
        <p:grpSpPr>
          <a:xfrm>
            <a:off x="729762" y="1266103"/>
            <a:ext cx="7666892" cy="4284000"/>
            <a:chOff x="790575" y="1733551"/>
            <a:chExt cx="8305800" cy="4284000"/>
          </a:xfrm>
        </p:grpSpPr>
        <p:sp>
          <p:nvSpPr>
            <p:cNvPr id="5" name="正方形/長方形 65"/>
            <p:cNvSpPr>
              <a:spLocks noChangeArrowheads="1"/>
            </p:cNvSpPr>
            <p:nvPr/>
          </p:nvSpPr>
          <p:spPr bwMode="auto">
            <a:xfrm>
              <a:off x="790575" y="1733551"/>
              <a:ext cx="8305800" cy="4284000"/>
            </a:xfrm>
            <a:prstGeom prst="rect">
              <a:avLst/>
            </a:prstGeom>
            <a:solidFill>
              <a:srgbClr val="66CCFF"/>
            </a:solidFill>
            <a:ln w="9525">
              <a:noFill/>
              <a:round/>
              <a:headEnd/>
              <a:tailEnd/>
            </a:ln>
          </p:spPr>
          <p:txBody>
            <a:bodyPr/>
            <a:lstStyle/>
            <a:p>
              <a:pPr>
                <a:defRPr/>
              </a:pPr>
              <a:endParaRPr lang="ja-JP" altLang="en-US" sz="900">
                <a:effectLst/>
                <a:latin typeface="+mn-lt"/>
                <a:ea typeface="+mn-ea"/>
              </a:endParaRPr>
            </a:p>
          </p:txBody>
        </p:sp>
        <p:sp>
          <p:nvSpPr>
            <p:cNvPr id="6" name="円/楕円 5"/>
            <p:cNvSpPr/>
            <p:nvPr/>
          </p:nvSpPr>
          <p:spPr bwMode="auto">
            <a:xfrm>
              <a:off x="1380072" y="2612399"/>
              <a:ext cx="3346784" cy="2941018"/>
            </a:xfrm>
            <a:prstGeom prst="ellipse">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effectLst/>
              </a:endParaRPr>
            </a:p>
          </p:txBody>
        </p:sp>
        <p:sp>
          <p:nvSpPr>
            <p:cNvPr id="7" name="テキスト ボックス 166"/>
            <p:cNvSpPr txBox="1">
              <a:spLocks noChangeArrowheads="1"/>
            </p:cNvSpPr>
            <p:nvPr/>
          </p:nvSpPr>
          <p:spPr bwMode="auto">
            <a:xfrm>
              <a:off x="1440209" y="3863088"/>
              <a:ext cx="1718590" cy="307777"/>
            </a:xfrm>
            <a:prstGeom prst="rect">
              <a:avLst/>
            </a:prstGeom>
            <a:ln>
              <a:solidFill>
                <a:schemeClr val="tx1"/>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l">
                <a:defRPr/>
              </a:pPr>
              <a:r>
                <a:rPr lang="en-US" altLang="ja-JP" sz="1400" b="1" dirty="0" smtClean="0">
                  <a:solidFill>
                    <a:srgbClr val="FF0000"/>
                  </a:solidFill>
                  <a:effectLst/>
                </a:rPr>
                <a:t>antenna control</a:t>
              </a:r>
              <a:endParaRPr lang="ja-JP" altLang="en-US" sz="1400" b="1" dirty="0">
                <a:solidFill>
                  <a:srgbClr val="FF0000"/>
                </a:solidFill>
                <a:effectLst/>
              </a:endParaRPr>
            </a:p>
          </p:txBody>
        </p:sp>
        <p:sp>
          <p:nvSpPr>
            <p:cNvPr id="8" name="円/楕円 17"/>
            <p:cNvSpPr>
              <a:spLocks/>
            </p:cNvSpPr>
            <p:nvPr/>
          </p:nvSpPr>
          <p:spPr bwMode="auto">
            <a:xfrm>
              <a:off x="1076512" y="2417817"/>
              <a:ext cx="7753163" cy="3322073"/>
            </a:xfrm>
            <a:custGeom>
              <a:avLst/>
              <a:gdLst>
                <a:gd name="T0" fmla="*/ 5178609 w 5861305"/>
                <a:gd name="T1" fmla="*/ 0 h 2365412"/>
                <a:gd name="T2" fmla="*/ 8587004 w 5861305"/>
                <a:gd name="T3" fmla="*/ 838055 h 2365412"/>
                <a:gd name="T4" fmla="*/ 11145715 w 5861305"/>
                <a:gd name="T5" fmla="*/ 496345 h 2365412"/>
                <a:gd name="T6" fmla="*/ 16703837 w 5861305"/>
                <a:gd name="T7" fmla="*/ 3524655 h 2365412"/>
                <a:gd name="T8" fmla="*/ 11145715 w 5861305"/>
                <a:gd name="T9" fmla="*/ 6552942 h 2365412"/>
                <a:gd name="T10" fmla="*/ 8224811 w 5861305"/>
                <a:gd name="T11" fmla="*/ 6097575 h 2365412"/>
                <a:gd name="T12" fmla="*/ 5178609 w 5861305"/>
                <a:gd name="T13" fmla="*/ 6747179 h 2365412"/>
                <a:gd name="T14" fmla="*/ 0 w 5861305"/>
                <a:gd name="T15" fmla="*/ 3373603 h 2365412"/>
                <a:gd name="T16" fmla="*/ 5178609 w 5861305"/>
                <a:gd name="T17" fmla="*/ 0 h 23654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61305"/>
                <a:gd name="T28" fmla="*/ 0 h 2365412"/>
                <a:gd name="T29" fmla="*/ 5861305 w 5861305"/>
                <a:gd name="T30" fmla="*/ 2365412 h 23654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61305" h="2365412">
                  <a:moveTo>
                    <a:pt x="1817149" y="0"/>
                  </a:moveTo>
                  <a:cubicBezTo>
                    <a:pt x="2275459" y="0"/>
                    <a:pt x="2694139" y="110431"/>
                    <a:pt x="3013142" y="293804"/>
                  </a:cubicBezTo>
                  <a:cubicBezTo>
                    <a:pt x="3281708" y="216976"/>
                    <a:pt x="3587124" y="174009"/>
                    <a:pt x="3910976" y="174009"/>
                  </a:cubicBezTo>
                  <a:cubicBezTo>
                    <a:pt x="4988113" y="174009"/>
                    <a:pt x="5861305" y="649328"/>
                    <a:pt x="5861305" y="1235663"/>
                  </a:cubicBezTo>
                  <a:cubicBezTo>
                    <a:pt x="5861305" y="1821998"/>
                    <a:pt x="4988113" y="2297317"/>
                    <a:pt x="3910976" y="2297317"/>
                  </a:cubicBezTo>
                  <a:cubicBezTo>
                    <a:pt x="3534819" y="2297317"/>
                    <a:pt x="3183535" y="2239350"/>
                    <a:pt x="2886049" y="2137671"/>
                  </a:cubicBezTo>
                  <a:cubicBezTo>
                    <a:pt x="2586596" y="2281377"/>
                    <a:pt x="2216951" y="2365412"/>
                    <a:pt x="1817149" y="2365412"/>
                  </a:cubicBezTo>
                  <a:cubicBezTo>
                    <a:pt x="813565" y="2365412"/>
                    <a:pt x="0" y="1835896"/>
                    <a:pt x="0" y="1182706"/>
                  </a:cubicBezTo>
                  <a:cubicBezTo>
                    <a:pt x="0" y="529516"/>
                    <a:pt x="813565" y="0"/>
                    <a:pt x="1817149" y="0"/>
                  </a:cubicBezTo>
                  <a:close/>
                </a:path>
              </a:pathLst>
            </a:custGeom>
            <a:noFill/>
            <a:ln w="12700" cap="flat" cmpd="sng">
              <a:solidFill>
                <a:schemeClr val="tx1"/>
              </a:solidFill>
              <a:prstDash val="lgDash"/>
              <a:round/>
              <a:headEnd type="none" w="med" len="med"/>
              <a:tailEnd type="none" w="med" len="med"/>
            </a:ln>
          </p:spPr>
          <p:txBody>
            <a:bodyPr/>
            <a:lstStyle/>
            <a:p>
              <a:pPr>
                <a:defRPr/>
              </a:pPr>
              <a:endParaRPr lang="ja-JP" altLang="en-US">
                <a:effectLst/>
                <a:latin typeface="+mn-lt"/>
                <a:ea typeface="+mn-ea"/>
              </a:endParaRPr>
            </a:p>
          </p:txBody>
        </p:sp>
        <p:sp>
          <p:nvSpPr>
            <p:cNvPr id="9" name="円/楕円 8"/>
            <p:cNvSpPr/>
            <p:nvPr/>
          </p:nvSpPr>
          <p:spPr bwMode="auto">
            <a:xfrm>
              <a:off x="6017459" y="3042100"/>
              <a:ext cx="2516293" cy="2087697"/>
            </a:xfrm>
            <a:prstGeom prst="ellipse">
              <a:avLst/>
            </a:prstGeom>
            <a:solidFill>
              <a:srgbClr val="E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effectLst/>
              </a:endParaRPr>
            </a:p>
          </p:txBody>
        </p:sp>
        <p:sp>
          <p:nvSpPr>
            <p:cNvPr id="10" name="円/楕円 9"/>
            <p:cNvSpPr/>
            <p:nvPr/>
          </p:nvSpPr>
          <p:spPr bwMode="auto">
            <a:xfrm>
              <a:off x="4883408" y="4657531"/>
              <a:ext cx="1214236" cy="798595"/>
            </a:xfrm>
            <a:prstGeom prst="ellipse">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effectLst/>
              </a:endParaRPr>
            </a:p>
          </p:txBody>
        </p:sp>
        <p:sp>
          <p:nvSpPr>
            <p:cNvPr id="11" name="円/楕円 10"/>
            <p:cNvSpPr/>
            <p:nvPr/>
          </p:nvSpPr>
          <p:spPr bwMode="auto">
            <a:xfrm>
              <a:off x="4514938" y="1809750"/>
              <a:ext cx="1974088" cy="715492"/>
            </a:xfrm>
            <a:prstGeom prst="ellipse">
              <a:avLst/>
            </a:prstGeom>
            <a:solidFill>
              <a:schemeClr val="bg1">
                <a:lumMod val="85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400" dirty="0">
                  <a:solidFill>
                    <a:schemeClr val="tx1"/>
                  </a:solidFill>
                  <a:effectLst/>
                </a:rPr>
                <a:t>Other System</a:t>
              </a:r>
              <a:endParaRPr lang="ja-JP" altLang="en-US" sz="1400" dirty="0">
                <a:solidFill>
                  <a:schemeClr val="tx1"/>
                </a:solidFill>
                <a:effectLst/>
              </a:endParaRPr>
            </a:p>
          </p:txBody>
        </p:sp>
        <p:grpSp>
          <p:nvGrpSpPr>
            <p:cNvPr id="12" name="グループ化 16"/>
            <p:cNvGrpSpPr>
              <a:grpSpLocks/>
            </p:cNvGrpSpPr>
            <p:nvPr/>
          </p:nvGrpSpPr>
          <p:grpSpPr bwMode="auto">
            <a:xfrm>
              <a:off x="6208376" y="3832587"/>
              <a:ext cx="477294" cy="460104"/>
              <a:chOff x="2195736" y="986679"/>
              <a:chExt cx="755808" cy="642121"/>
            </a:xfrm>
          </p:grpSpPr>
          <p:sp>
            <p:nvSpPr>
              <p:cNvPr id="13" name="円柱 10"/>
              <p:cNvSpPr/>
              <p:nvPr/>
            </p:nvSpPr>
            <p:spPr>
              <a:xfrm>
                <a:off x="2195736" y="1047344"/>
                <a:ext cx="72008" cy="252000"/>
              </a:xfrm>
              <a:prstGeom prst="can">
                <a:avLst/>
              </a:prstGeom>
              <a:solidFill>
                <a:schemeClr val="tx1">
                  <a:lumMod val="50000"/>
                  <a:lumOff val="50000"/>
                </a:schemeClr>
              </a:solidFill>
              <a:ln>
                <a:solidFill>
                  <a:schemeClr val="tx1">
                    <a:lumMod val="50000"/>
                    <a:lumOff val="50000"/>
                  </a:schemeClr>
                </a:solidFill>
              </a:ln>
              <a:scene3d>
                <a:camera prst="isometricOffAxis2Right"/>
                <a:lightRig rig="threePt" dir="t"/>
              </a:scene3d>
            </p:spPr>
            <p:style>
              <a:lnRef idx="1">
                <a:schemeClr val="dk1"/>
              </a:lnRef>
              <a:fillRef idx="2">
                <a:schemeClr val="dk1"/>
              </a:fillRef>
              <a:effectRef idx="1">
                <a:schemeClr val="dk1"/>
              </a:effectRef>
              <a:fontRef idx="minor">
                <a:schemeClr val="dk1"/>
              </a:fontRef>
            </p:style>
            <p:txBody>
              <a:bodyPr anchor="ctr"/>
              <a:lstStyle/>
              <a:p>
                <a:pPr>
                  <a:defRPr/>
                </a:pPr>
                <a:endParaRPr lang="ja-JP" altLang="en-US" sz="1400">
                  <a:effectLst/>
                </a:endParaRPr>
              </a:p>
            </p:txBody>
          </p:sp>
          <p:sp>
            <p:nvSpPr>
              <p:cNvPr id="14" name="円柱 11"/>
              <p:cNvSpPr/>
              <p:nvPr/>
            </p:nvSpPr>
            <p:spPr>
              <a:xfrm>
                <a:off x="2721358" y="986679"/>
                <a:ext cx="72008" cy="252000"/>
              </a:xfrm>
              <a:prstGeom prst="can">
                <a:avLst/>
              </a:prstGeom>
              <a:solidFill>
                <a:schemeClr val="tx1">
                  <a:lumMod val="50000"/>
                  <a:lumOff val="50000"/>
                </a:schemeClr>
              </a:solidFill>
              <a:ln>
                <a:solidFill>
                  <a:schemeClr val="tx1">
                    <a:lumMod val="50000"/>
                    <a:lumOff val="50000"/>
                  </a:schemeClr>
                </a:solidFill>
              </a:ln>
              <a:scene3d>
                <a:camera prst="isometricOffAxis2Right"/>
                <a:lightRig rig="threePt" dir="t"/>
              </a:scene3d>
            </p:spPr>
            <p:style>
              <a:lnRef idx="1">
                <a:schemeClr val="dk1"/>
              </a:lnRef>
              <a:fillRef idx="2">
                <a:schemeClr val="dk1"/>
              </a:fillRef>
              <a:effectRef idx="1">
                <a:schemeClr val="dk1"/>
              </a:effectRef>
              <a:fontRef idx="minor">
                <a:schemeClr val="dk1"/>
              </a:fontRef>
            </p:style>
            <p:txBody>
              <a:bodyPr anchor="ctr"/>
              <a:lstStyle/>
              <a:p>
                <a:pPr>
                  <a:defRPr/>
                </a:pPr>
                <a:endParaRPr lang="ja-JP" altLang="en-US" sz="1400">
                  <a:effectLst/>
                </a:endParaRPr>
              </a:p>
            </p:txBody>
          </p:sp>
          <p:sp>
            <p:nvSpPr>
              <p:cNvPr id="15" name="正方形/長方形 12"/>
              <p:cNvSpPr/>
              <p:nvPr/>
            </p:nvSpPr>
            <p:spPr>
              <a:xfrm>
                <a:off x="2267744" y="1052736"/>
                <a:ext cx="683800" cy="576064"/>
              </a:xfrm>
              <a:prstGeom prst="rect">
                <a:avLst/>
              </a:prstGeom>
              <a:solidFill>
                <a:schemeClr val="bg1">
                  <a:lumMod val="75000"/>
                </a:schemeClr>
              </a:solidFill>
              <a:ln>
                <a:noFill/>
              </a:ln>
              <a:scene3d>
                <a:camera prst="isometricOffAxis1Top"/>
                <a:lightRig rig="threePt" dir="t"/>
              </a:scene3d>
              <a:sp3d extrusionH="76200" contourW="12700" prstMaterial="plastic">
                <a:bevelT w="25400" h="25400"/>
                <a:bevelB w="25400" h="25400"/>
                <a:extrusionClr>
                  <a:schemeClr val="bg1">
                    <a:lumMod val="7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effectLst/>
                </a:endParaRPr>
              </a:p>
            </p:txBody>
          </p:sp>
        </p:grpSp>
        <p:grpSp>
          <p:nvGrpSpPr>
            <p:cNvPr id="16" name="グループ化 29"/>
            <p:cNvGrpSpPr>
              <a:grpSpLocks/>
            </p:cNvGrpSpPr>
            <p:nvPr/>
          </p:nvGrpSpPr>
          <p:grpSpPr bwMode="auto">
            <a:xfrm>
              <a:off x="1855456" y="3287353"/>
              <a:ext cx="360835" cy="383083"/>
              <a:chOff x="114300" y="177504"/>
              <a:chExt cx="1139208" cy="1195701"/>
            </a:xfrm>
          </p:grpSpPr>
          <p:sp>
            <p:nvSpPr>
              <p:cNvPr id="17" name="正方形/長方形 14"/>
              <p:cNvSpPr/>
              <p:nvPr/>
            </p:nvSpPr>
            <p:spPr>
              <a:xfrm>
                <a:off x="417836" y="177504"/>
                <a:ext cx="835672" cy="555921"/>
              </a:xfrm>
              <a:prstGeom prst="rect">
                <a:avLst/>
              </a:prstGeom>
              <a:solidFill>
                <a:schemeClr val="tx1">
                  <a:lumMod val="85000"/>
                  <a:lumOff val="15000"/>
                </a:schemeClr>
              </a:solidFill>
              <a:ln w="50800">
                <a:solidFill>
                  <a:schemeClr val="bg1">
                    <a:lumMod val="85000"/>
                  </a:schemeClr>
                </a:solidFill>
              </a:ln>
              <a:scene3d>
                <a:camera prst="isometricOffAxis2Left"/>
                <a:lightRig rig="threePt" dir="t"/>
              </a:scene3d>
              <a:sp3d extrusionH="38100" contourW="38100">
                <a:bevelT w="19050" h="19050"/>
                <a:bevelB w="31750" h="31750"/>
                <a:extrusionClr>
                  <a:schemeClr val="bg1">
                    <a:lumMod val="85000"/>
                  </a:schemeClr>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defRPr/>
                </a:pPr>
                <a:endParaRPr lang="ja-JP" altLang="en-US" sz="1400">
                  <a:effectLst/>
                </a:endParaRPr>
              </a:p>
            </p:txBody>
          </p:sp>
          <p:sp>
            <p:nvSpPr>
              <p:cNvPr id="18" name="正方形/長方形 15"/>
              <p:cNvSpPr/>
              <p:nvPr/>
            </p:nvSpPr>
            <p:spPr>
              <a:xfrm>
                <a:off x="114300" y="363555"/>
                <a:ext cx="995298" cy="1009650"/>
              </a:xfrm>
              <a:prstGeom prst="rect">
                <a:avLst/>
              </a:prstGeom>
              <a:pattFill prst="dotGrid">
                <a:fgClr>
                  <a:schemeClr val="tx1"/>
                </a:fgClr>
                <a:bgClr>
                  <a:schemeClr val="bg1">
                    <a:lumMod val="65000"/>
                  </a:schemeClr>
                </a:bgClr>
              </a:pattFill>
              <a:ln>
                <a:solidFill>
                  <a:schemeClr val="bg1">
                    <a:lumMod val="85000"/>
                  </a:schemeClr>
                </a:solidFill>
              </a:ln>
              <a:scene3d>
                <a:camera prst="isometricOffAxis2Top"/>
                <a:lightRig rig="threePt" dir="t"/>
              </a:scene3d>
              <a:sp3d contourW="12700">
                <a:bevelT w="63500" h="63500" prst="divot"/>
                <a:bevelB w="50800" h="57150" prst="artDeco"/>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defRPr/>
                </a:pPr>
                <a:endParaRPr lang="ja-JP" altLang="en-US" sz="1400">
                  <a:effectLst/>
                </a:endParaRPr>
              </a:p>
            </p:txBody>
          </p:sp>
        </p:grpSp>
        <p:grpSp>
          <p:nvGrpSpPr>
            <p:cNvPr id="19" name="グループ化 38"/>
            <p:cNvGrpSpPr>
              <a:grpSpLocks/>
            </p:cNvGrpSpPr>
            <p:nvPr/>
          </p:nvGrpSpPr>
          <p:grpSpPr bwMode="auto">
            <a:xfrm>
              <a:off x="3965096" y="3895420"/>
              <a:ext cx="477294" cy="458077"/>
              <a:chOff x="2195736" y="986679"/>
              <a:chExt cx="755808" cy="642121"/>
            </a:xfrm>
          </p:grpSpPr>
          <p:sp>
            <p:nvSpPr>
              <p:cNvPr id="20" name="円柱 17"/>
              <p:cNvSpPr/>
              <p:nvPr/>
            </p:nvSpPr>
            <p:spPr>
              <a:xfrm>
                <a:off x="2195736" y="1047344"/>
                <a:ext cx="72008" cy="252000"/>
              </a:xfrm>
              <a:prstGeom prst="can">
                <a:avLst/>
              </a:prstGeom>
              <a:solidFill>
                <a:schemeClr val="tx1">
                  <a:lumMod val="50000"/>
                  <a:lumOff val="50000"/>
                </a:schemeClr>
              </a:solidFill>
              <a:ln>
                <a:solidFill>
                  <a:schemeClr val="tx1">
                    <a:lumMod val="50000"/>
                    <a:lumOff val="50000"/>
                  </a:schemeClr>
                </a:solidFill>
              </a:ln>
              <a:scene3d>
                <a:camera prst="isometricOffAxis2Right"/>
                <a:lightRig rig="threePt" dir="t"/>
              </a:scene3d>
            </p:spPr>
            <p:style>
              <a:lnRef idx="1">
                <a:schemeClr val="dk1"/>
              </a:lnRef>
              <a:fillRef idx="2">
                <a:schemeClr val="dk1"/>
              </a:fillRef>
              <a:effectRef idx="1">
                <a:schemeClr val="dk1"/>
              </a:effectRef>
              <a:fontRef idx="minor">
                <a:schemeClr val="dk1"/>
              </a:fontRef>
            </p:style>
            <p:txBody>
              <a:bodyPr anchor="ctr"/>
              <a:lstStyle/>
              <a:p>
                <a:pPr>
                  <a:defRPr/>
                </a:pPr>
                <a:endParaRPr lang="ja-JP" altLang="en-US" sz="1400">
                  <a:effectLst/>
                </a:endParaRPr>
              </a:p>
            </p:txBody>
          </p:sp>
          <p:sp>
            <p:nvSpPr>
              <p:cNvPr id="21" name="円柱 18"/>
              <p:cNvSpPr/>
              <p:nvPr/>
            </p:nvSpPr>
            <p:spPr>
              <a:xfrm>
                <a:off x="2721358" y="986679"/>
                <a:ext cx="72008" cy="252000"/>
              </a:xfrm>
              <a:prstGeom prst="can">
                <a:avLst/>
              </a:prstGeom>
              <a:solidFill>
                <a:schemeClr val="tx1">
                  <a:lumMod val="50000"/>
                  <a:lumOff val="50000"/>
                </a:schemeClr>
              </a:solidFill>
              <a:ln>
                <a:solidFill>
                  <a:schemeClr val="tx1">
                    <a:lumMod val="50000"/>
                    <a:lumOff val="50000"/>
                  </a:schemeClr>
                </a:solidFill>
              </a:ln>
              <a:scene3d>
                <a:camera prst="isometricOffAxis2Right"/>
                <a:lightRig rig="threePt" dir="t"/>
              </a:scene3d>
            </p:spPr>
            <p:style>
              <a:lnRef idx="1">
                <a:schemeClr val="dk1"/>
              </a:lnRef>
              <a:fillRef idx="2">
                <a:schemeClr val="dk1"/>
              </a:fillRef>
              <a:effectRef idx="1">
                <a:schemeClr val="dk1"/>
              </a:effectRef>
              <a:fontRef idx="minor">
                <a:schemeClr val="dk1"/>
              </a:fontRef>
            </p:style>
            <p:txBody>
              <a:bodyPr anchor="ctr"/>
              <a:lstStyle/>
              <a:p>
                <a:pPr>
                  <a:defRPr/>
                </a:pPr>
                <a:endParaRPr lang="ja-JP" altLang="en-US" sz="1400">
                  <a:effectLst/>
                </a:endParaRPr>
              </a:p>
            </p:txBody>
          </p:sp>
          <p:sp>
            <p:nvSpPr>
              <p:cNvPr id="22" name="正方形/長方形 19"/>
              <p:cNvSpPr/>
              <p:nvPr/>
            </p:nvSpPr>
            <p:spPr>
              <a:xfrm>
                <a:off x="2267744" y="1052736"/>
                <a:ext cx="683800" cy="576064"/>
              </a:xfrm>
              <a:prstGeom prst="rect">
                <a:avLst/>
              </a:prstGeom>
              <a:solidFill>
                <a:schemeClr val="bg1">
                  <a:lumMod val="75000"/>
                </a:schemeClr>
              </a:solidFill>
              <a:ln>
                <a:noFill/>
              </a:ln>
              <a:scene3d>
                <a:camera prst="isometricOffAxis1Top"/>
                <a:lightRig rig="threePt" dir="t"/>
              </a:scene3d>
              <a:sp3d extrusionH="76200" contourW="12700" prstMaterial="plastic">
                <a:bevelT w="25400" h="25400"/>
                <a:bevelB w="25400" h="25400"/>
                <a:extrusionClr>
                  <a:schemeClr val="bg1">
                    <a:lumMod val="7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effectLst/>
                </a:endParaRPr>
              </a:p>
            </p:txBody>
          </p:sp>
        </p:grpSp>
        <p:grpSp>
          <p:nvGrpSpPr>
            <p:cNvPr id="23" name="グループ化 54"/>
            <p:cNvGrpSpPr>
              <a:grpSpLocks/>
            </p:cNvGrpSpPr>
            <p:nvPr/>
          </p:nvGrpSpPr>
          <p:grpSpPr bwMode="auto">
            <a:xfrm>
              <a:off x="3606171" y="3729215"/>
              <a:ext cx="950769" cy="1009392"/>
              <a:chOff x="1561092" y="4516771"/>
              <a:chExt cx="1080000" cy="1080000"/>
            </a:xfrm>
          </p:grpSpPr>
          <p:sp>
            <p:nvSpPr>
              <p:cNvPr id="24" name="円弧 21"/>
              <p:cNvSpPr/>
              <p:nvPr/>
            </p:nvSpPr>
            <p:spPr bwMode="auto">
              <a:xfrm rot="13500000">
                <a:off x="1561092" y="4516771"/>
                <a:ext cx="1080000" cy="1080000"/>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sp>
            <p:nvSpPr>
              <p:cNvPr id="25" name="円弧 22"/>
              <p:cNvSpPr/>
              <p:nvPr/>
            </p:nvSpPr>
            <p:spPr bwMode="auto">
              <a:xfrm rot="13500000">
                <a:off x="1738923" y="4787856"/>
                <a:ext cx="539999" cy="539999"/>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grpSp>
        <p:grpSp>
          <p:nvGrpSpPr>
            <p:cNvPr id="26" name="グループ化 51"/>
            <p:cNvGrpSpPr>
              <a:grpSpLocks/>
            </p:cNvGrpSpPr>
            <p:nvPr/>
          </p:nvGrpSpPr>
          <p:grpSpPr bwMode="auto">
            <a:xfrm>
              <a:off x="1851638" y="3119121"/>
              <a:ext cx="759852" cy="849267"/>
              <a:chOff x="2211675" y="5560868"/>
              <a:chExt cx="720000" cy="720000"/>
            </a:xfrm>
          </p:grpSpPr>
          <p:sp>
            <p:nvSpPr>
              <p:cNvPr id="27" name="円弧 26"/>
              <p:cNvSpPr/>
              <p:nvPr/>
            </p:nvSpPr>
            <p:spPr bwMode="auto">
              <a:xfrm rot="8100000" flipH="1">
                <a:off x="2211676" y="5560867"/>
                <a:ext cx="720000" cy="720000"/>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sp>
            <p:nvSpPr>
              <p:cNvPr id="28" name="円弧 27"/>
              <p:cNvSpPr/>
              <p:nvPr/>
            </p:nvSpPr>
            <p:spPr bwMode="auto">
              <a:xfrm rot="8100000" flipH="1">
                <a:off x="2402146" y="5740867"/>
                <a:ext cx="362577" cy="360001"/>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grpSp>
        <p:grpSp>
          <p:nvGrpSpPr>
            <p:cNvPr id="29" name="グループ化 55"/>
            <p:cNvGrpSpPr>
              <a:grpSpLocks/>
            </p:cNvGrpSpPr>
            <p:nvPr/>
          </p:nvGrpSpPr>
          <p:grpSpPr bwMode="auto">
            <a:xfrm flipH="1">
              <a:off x="6147283" y="3635978"/>
              <a:ext cx="910677" cy="978989"/>
              <a:chOff x="1618182" y="4516771"/>
              <a:chExt cx="1080000" cy="1080000"/>
            </a:xfrm>
          </p:grpSpPr>
          <p:sp>
            <p:nvSpPr>
              <p:cNvPr id="30" name="円弧 29"/>
              <p:cNvSpPr/>
              <p:nvPr/>
            </p:nvSpPr>
            <p:spPr bwMode="auto">
              <a:xfrm rot="13500000">
                <a:off x="1618183" y="4516772"/>
                <a:ext cx="1080000" cy="1080000"/>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sp>
            <p:nvSpPr>
              <p:cNvPr id="31" name="円弧 30"/>
              <p:cNvSpPr/>
              <p:nvPr/>
            </p:nvSpPr>
            <p:spPr bwMode="auto">
              <a:xfrm rot="13500000">
                <a:off x="1793661" y="4788456"/>
                <a:ext cx="541118" cy="538868"/>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grpSp>
        <p:grpSp>
          <p:nvGrpSpPr>
            <p:cNvPr id="32" name="グループ化 58"/>
            <p:cNvGrpSpPr>
              <a:grpSpLocks noChangeAspect="1"/>
            </p:cNvGrpSpPr>
            <p:nvPr/>
          </p:nvGrpSpPr>
          <p:grpSpPr bwMode="auto">
            <a:xfrm flipH="1">
              <a:off x="7573437" y="3220466"/>
              <a:ext cx="645301" cy="723599"/>
              <a:chOff x="2211675" y="5560868"/>
              <a:chExt cx="720000" cy="720000"/>
            </a:xfrm>
          </p:grpSpPr>
          <p:sp>
            <p:nvSpPr>
              <p:cNvPr id="33" name="円弧 30"/>
              <p:cNvSpPr/>
              <p:nvPr/>
            </p:nvSpPr>
            <p:spPr bwMode="auto">
              <a:xfrm rot="8100000" flipH="1">
                <a:off x="2211675" y="5560868"/>
                <a:ext cx="720000" cy="720000"/>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sp>
            <p:nvSpPr>
              <p:cNvPr id="34" name="円弧 31"/>
              <p:cNvSpPr/>
              <p:nvPr/>
            </p:nvSpPr>
            <p:spPr bwMode="auto">
              <a:xfrm rot="8100000" flipH="1">
                <a:off x="2402831" y="5738794"/>
                <a:ext cx="358992" cy="362130"/>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grpSp>
        <p:grpSp>
          <p:nvGrpSpPr>
            <p:cNvPr id="35" name="グループ化 84"/>
            <p:cNvGrpSpPr>
              <a:grpSpLocks/>
            </p:cNvGrpSpPr>
            <p:nvPr/>
          </p:nvGrpSpPr>
          <p:grpSpPr bwMode="auto">
            <a:xfrm>
              <a:off x="7741445" y="3976496"/>
              <a:ext cx="715940" cy="719547"/>
              <a:chOff x="6956543" y="3560182"/>
              <a:chExt cx="540954" cy="514011"/>
            </a:xfrm>
          </p:grpSpPr>
          <p:sp>
            <p:nvSpPr>
              <p:cNvPr id="36" name="角丸四角形 35"/>
              <p:cNvSpPr/>
              <p:nvPr/>
            </p:nvSpPr>
            <p:spPr bwMode="auto">
              <a:xfrm rot="19328373">
                <a:off x="7180862" y="3655077"/>
                <a:ext cx="316635" cy="210845"/>
              </a:xfrm>
              <a:prstGeom prst="roundRect">
                <a:avLst/>
              </a:prstGeom>
              <a:solidFill>
                <a:srgbClr val="FF3399"/>
              </a:solidFill>
              <a:ln>
                <a:solidFill>
                  <a:schemeClr val="accent2">
                    <a:lumMod val="75000"/>
                  </a:schemeClr>
                </a:solidFill>
              </a:ln>
              <a:scene3d>
                <a:camera prst="isometricOffAxis1Top">
                  <a:rot lat="3308788" lon="20057925" rev="3099475"/>
                </a:camera>
                <a:lightRig rig="threePt" dir="t"/>
              </a:scene3d>
              <a:sp3d extrusionH="12700" contourW="12700" prstMaterial="matte">
                <a:bevelT w="139700" prst="divot"/>
                <a:bevelB w="139700"/>
                <a:extrusionClr>
                  <a:schemeClr val="bg2">
                    <a:lumMod val="25000"/>
                  </a:schemeClr>
                </a:extrusionClr>
                <a:contourClr>
                  <a:srgbClr val="FFCCFF"/>
                </a:contourClr>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defRPr/>
                </a:pPr>
                <a:endParaRPr lang="ja-JP" altLang="en-US" sz="1400">
                  <a:effectLst/>
                </a:endParaRPr>
              </a:p>
            </p:txBody>
          </p:sp>
          <p:grpSp>
            <p:nvGrpSpPr>
              <p:cNvPr id="37" name="グループ化 61"/>
              <p:cNvGrpSpPr>
                <a:grpSpLocks noChangeAspect="1"/>
              </p:cNvGrpSpPr>
              <p:nvPr/>
            </p:nvGrpSpPr>
            <p:grpSpPr bwMode="auto">
              <a:xfrm flipH="1">
                <a:off x="6956543" y="3560182"/>
                <a:ext cx="486847" cy="514011"/>
                <a:chOff x="2211675" y="5560868"/>
                <a:chExt cx="720000" cy="720000"/>
              </a:xfrm>
            </p:grpSpPr>
            <p:sp>
              <p:nvSpPr>
                <p:cNvPr id="38" name="円弧 35"/>
                <p:cNvSpPr/>
                <p:nvPr/>
              </p:nvSpPr>
              <p:spPr bwMode="auto">
                <a:xfrm rot="8100000" flipH="1">
                  <a:off x="2212200" y="5561393"/>
                  <a:ext cx="720000" cy="718950"/>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sp>
              <p:nvSpPr>
                <p:cNvPr id="39" name="円弧 38"/>
                <p:cNvSpPr/>
                <p:nvPr/>
              </p:nvSpPr>
              <p:spPr bwMode="auto">
                <a:xfrm rot="8100000" flipH="1">
                  <a:off x="2405455" y="5742677"/>
                  <a:ext cx="356957" cy="358409"/>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grpSp>
        </p:grpSp>
        <p:grpSp>
          <p:nvGrpSpPr>
            <p:cNvPr id="40" name="グループ化 84"/>
            <p:cNvGrpSpPr>
              <a:grpSpLocks/>
            </p:cNvGrpSpPr>
            <p:nvPr/>
          </p:nvGrpSpPr>
          <p:grpSpPr bwMode="auto">
            <a:xfrm>
              <a:off x="7844540" y="3325864"/>
              <a:ext cx="316923" cy="395243"/>
              <a:chOff x="6469380" y="2000139"/>
              <a:chExt cx="333374" cy="431593"/>
            </a:xfrm>
          </p:grpSpPr>
          <p:sp>
            <p:nvSpPr>
              <p:cNvPr id="41" name="円柱 40"/>
              <p:cNvSpPr/>
              <p:nvPr/>
            </p:nvSpPr>
            <p:spPr>
              <a:xfrm>
                <a:off x="6523738" y="2000139"/>
                <a:ext cx="36000" cy="180000"/>
              </a:xfrm>
              <a:prstGeom prst="can">
                <a:avLst/>
              </a:prstGeom>
              <a:ln/>
            </p:spPr>
            <p:style>
              <a:lnRef idx="0">
                <a:schemeClr val="dk1"/>
              </a:lnRef>
              <a:fillRef idx="3">
                <a:schemeClr val="dk1"/>
              </a:fillRef>
              <a:effectRef idx="3">
                <a:schemeClr val="dk1"/>
              </a:effectRef>
              <a:fontRef idx="minor">
                <a:schemeClr val="lt1"/>
              </a:fontRef>
            </p:style>
            <p:txBody>
              <a:bodyPr anchor="ctr"/>
              <a:lstStyle/>
              <a:p>
                <a:pPr>
                  <a:defRPr/>
                </a:pPr>
                <a:endParaRPr lang="ja-JP" altLang="en-US" sz="1400" dirty="0">
                  <a:effectLst/>
                </a:endParaRPr>
              </a:p>
            </p:txBody>
          </p:sp>
          <p:sp>
            <p:nvSpPr>
              <p:cNvPr id="42" name="角丸四角形 41"/>
              <p:cNvSpPr/>
              <p:nvPr/>
            </p:nvSpPr>
            <p:spPr>
              <a:xfrm>
                <a:off x="6469380" y="2225040"/>
                <a:ext cx="333374" cy="206692"/>
              </a:xfrm>
              <a:prstGeom prst="roundRect">
                <a:avLst/>
              </a:prstGeom>
              <a:solidFill>
                <a:srgbClr val="FF3399"/>
              </a:solidFill>
              <a:ln>
                <a:solidFill>
                  <a:schemeClr val="bg2">
                    <a:lumMod val="75000"/>
                  </a:schemeClr>
                </a:solidFill>
              </a:ln>
              <a:scene3d>
                <a:camera prst="isometricOffAxis2Left"/>
                <a:lightRig rig="threePt" dir="t"/>
              </a:scene3d>
              <a:sp3d extrusionH="12700" contourW="12700" prstMaterial="matte">
                <a:bevelT w="139700" prst="divot"/>
                <a:bevelB w="139700"/>
                <a:extrusionClr>
                  <a:schemeClr val="tx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defRPr/>
                </a:pPr>
                <a:endParaRPr lang="ja-JP" altLang="en-US" sz="1400" dirty="0">
                  <a:solidFill>
                    <a:schemeClr val="bg1"/>
                  </a:solidFill>
                  <a:effectLst/>
                  <a:cs typeface="Times New Roman" pitchFamily="18" charset="0"/>
                </a:endParaRPr>
              </a:p>
            </p:txBody>
          </p:sp>
        </p:grpSp>
        <p:sp>
          <p:nvSpPr>
            <p:cNvPr id="43" name="テキスト ボックス 166"/>
            <p:cNvSpPr txBox="1">
              <a:spLocks noChangeArrowheads="1"/>
            </p:cNvSpPr>
            <p:nvPr/>
          </p:nvSpPr>
          <p:spPr bwMode="auto">
            <a:xfrm>
              <a:off x="2827227" y="4748741"/>
              <a:ext cx="1281056" cy="432000"/>
            </a:xfrm>
            <a:prstGeom prst="wedgeRoundRectCallout">
              <a:avLst>
                <a:gd name="adj1" fmla="val 51899"/>
                <a:gd name="adj2" fmla="val -117895"/>
                <a:gd name="adj3" fmla="val 16667"/>
              </a:avLst>
            </a:prstGeom>
            <a:solidFill>
              <a:srgbClr val="FFFFCC"/>
            </a:solidFill>
            <a:ln>
              <a:solidFill>
                <a:schemeClr val="tx1"/>
              </a:solidFill>
            </a:ln>
          </p:spPr>
          <p:style>
            <a:lnRef idx="2">
              <a:schemeClr val="dk1"/>
            </a:lnRef>
            <a:fillRef idx="1">
              <a:schemeClr val="lt1"/>
            </a:fillRef>
            <a:effectRef idx="0">
              <a:schemeClr val="dk1"/>
            </a:effectRef>
            <a:fontRef idx="minor">
              <a:schemeClr val="dk1"/>
            </a:fontRef>
          </p:style>
          <p:txBody>
            <a:bodyPr lIns="36000" rIns="36000" anchor="ctr"/>
            <a:lstStyle>
              <a:defPPr>
                <a:defRPr lang="ja-JP"/>
              </a:defPPr>
              <a:lvl1pPr algn="l" eaLnBrk="1" hangingPunct="1">
                <a:defRPr sz="1400"/>
              </a:lvl1pPr>
              <a:lvl2pPr marL="742950" indent="-285750" eaLnBrk="0" hangingPunct="0"/>
              <a:lvl3pPr marL="1143000" indent="-228600" eaLnBrk="0" hangingPunct="0"/>
              <a:lvl4pPr marL="1600200" indent="-228600" eaLnBrk="0" hangingPunct="0"/>
              <a:lvl5pPr marL="2057400" indent="-228600" eaLnBrk="0" hangingPunct="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lgn="ctr">
                <a:defRPr/>
              </a:pPr>
              <a:r>
                <a:rPr lang="en-US" altLang="ja-JP" b="1" dirty="0" smtClean="0">
                  <a:solidFill>
                    <a:srgbClr val="FF0000"/>
                  </a:solidFill>
                  <a:effectLst/>
                </a:rPr>
                <a:t>resource assign</a:t>
              </a:r>
              <a:endParaRPr lang="ja-JP" altLang="en-US" b="1" dirty="0" smtClean="0">
                <a:solidFill>
                  <a:srgbClr val="FF0000"/>
                </a:solidFill>
                <a:effectLst/>
              </a:endParaRPr>
            </a:p>
          </p:txBody>
        </p:sp>
        <p:grpSp>
          <p:nvGrpSpPr>
            <p:cNvPr id="44" name="グループ化 40"/>
            <p:cNvGrpSpPr>
              <a:grpSpLocks/>
            </p:cNvGrpSpPr>
            <p:nvPr/>
          </p:nvGrpSpPr>
          <p:grpSpPr bwMode="auto">
            <a:xfrm>
              <a:off x="2947506" y="2974839"/>
              <a:ext cx="1370788" cy="643032"/>
              <a:chOff x="4181324" y="2839729"/>
              <a:chExt cx="847240" cy="369820"/>
            </a:xfrm>
          </p:grpSpPr>
          <p:sp>
            <p:nvSpPr>
              <p:cNvPr id="45" name="雲形吹き出し 12"/>
              <p:cNvSpPr>
                <a:spLocks noChangeArrowheads="1"/>
              </p:cNvSpPr>
              <p:nvPr/>
            </p:nvSpPr>
            <p:spPr bwMode="auto">
              <a:xfrm>
                <a:off x="4181324" y="2839729"/>
                <a:ext cx="847240" cy="369820"/>
              </a:xfrm>
              <a:prstGeom prst="cloudCallout">
                <a:avLst>
                  <a:gd name="adj1" fmla="val 30043"/>
                  <a:gd name="adj2" fmla="val 87883"/>
                </a:avLst>
              </a:prstGeom>
              <a:solidFill>
                <a:schemeClr val="bg1"/>
              </a:solidFill>
              <a:ln w="9525">
                <a:solidFill>
                  <a:schemeClr val="tx1"/>
                </a:solidFill>
                <a:round/>
                <a:headEnd/>
                <a:tailEnd/>
              </a:ln>
            </p:spPr>
            <p:txBody>
              <a:bodyPr/>
              <a:lstStyle/>
              <a:p>
                <a:pPr>
                  <a:defRPr/>
                </a:pPr>
                <a:endParaRPr lang="ja-JP" altLang="en-US" sz="1400">
                  <a:effectLst/>
                  <a:latin typeface="+mn-lt"/>
                  <a:ea typeface="+mn-ea"/>
                </a:endParaRPr>
              </a:p>
            </p:txBody>
          </p:sp>
          <p:sp>
            <p:nvSpPr>
              <p:cNvPr id="46" name="正方形/長方形 13"/>
              <p:cNvSpPr>
                <a:spLocks noChangeArrowheads="1"/>
              </p:cNvSpPr>
              <p:nvPr/>
            </p:nvSpPr>
            <p:spPr bwMode="auto">
              <a:xfrm>
                <a:off x="4194886" y="2900403"/>
                <a:ext cx="722565" cy="300914"/>
              </a:xfrm>
              <a:prstGeom prst="rect">
                <a:avLst/>
              </a:prstGeom>
              <a:noFill/>
              <a:ln w="9525">
                <a:noFill/>
                <a:miter lim="800000"/>
                <a:headEnd/>
                <a:tailEnd/>
              </a:ln>
            </p:spPr>
            <p:txBody>
              <a:bodyPr wrap="none">
                <a:spAutoFit/>
              </a:bodyPr>
              <a:lstStyle/>
              <a:p>
                <a:pPr>
                  <a:defRPr/>
                </a:pPr>
                <a:r>
                  <a:rPr lang="en-US" altLang="ja-JP" sz="1400" b="1" dirty="0" smtClean="0">
                    <a:solidFill>
                      <a:srgbClr val="00C000"/>
                    </a:solidFill>
                    <a:effectLst/>
                    <a:latin typeface="+mn-lt"/>
                    <a:ea typeface="+mn-ea"/>
                  </a:rPr>
                  <a:t>QoE</a:t>
                </a:r>
                <a:endParaRPr lang="en-US" altLang="ja-JP" sz="1400" b="1" dirty="0">
                  <a:solidFill>
                    <a:srgbClr val="00C000"/>
                  </a:solidFill>
                  <a:effectLst/>
                  <a:latin typeface="+mn-lt"/>
                  <a:ea typeface="+mn-ea"/>
                </a:endParaRPr>
              </a:p>
              <a:p>
                <a:pPr>
                  <a:defRPr/>
                </a:pPr>
                <a:r>
                  <a:rPr lang="en-US" altLang="ja-JP" sz="1400" b="1" dirty="0" smtClean="0">
                    <a:solidFill>
                      <a:srgbClr val="00C000"/>
                    </a:solidFill>
                    <a:effectLst/>
                    <a:latin typeface="+mn-lt"/>
                    <a:ea typeface="+mn-ea"/>
                  </a:rPr>
                  <a:t>estimation</a:t>
                </a:r>
                <a:endParaRPr lang="en-US" altLang="ja-JP" sz="1400" b="1" dirty="0">
                  <a:solidFill>
                    <a:srgbClr val="00C000"/>
                  </a:solidFill>
                  <a:effectLst/>
                  <a:latin typeface="+mn-lt"/>
                  <a:ea typeface="+mn-ea"/>
                </a:endParaRPr>
              </a:p>
            </p:txBody>
          </p:sp>
        </p:grpSp>
        <p:sp>
          <p:nvSpPr>
            <p:cNvPr id="47" name="稲妻 8289"/>
            <p:cNvSpPr>
              <a:spLocks noChangeArrowheads="1"/>
            </p:cNvSpPr>
            <p:nvPr/>
          </p:nvSpPr>
          <p:spPr bwMode="auto">
            <a:xfrm flipH="1">
              <a:off x="4081555" y="2365118"/>
              <a:ext cx="672030" cy="575637"/>
            </a:xfrm>
            <a:prstGeom prst="lightningBolt">
              <a:avLst/>
            </a:prstGeom>
            <a:solidFill>
              <a:schemeClr val="bg1">
                <a:lumMod val="95000"/>
              </a:schemeClr>
            </a:solidFill>
            <a:ln w="9525" algn="ctr">
              <a:solidFill>
                <a:schemeClr val="tx1"/>
              </a:solidFill>
              <a:round/>
              <a:headEnd/>
              <a:tailEnd/>
            </a:ln>
          </p:spPr>
          <p:txBody>
            <a:bodyPr/>
            <a:lstStyle/>
            <a:p>
              <a:pPr>
                <a:defRPr/>
              </a:pPr>
              <a:endParaRPr lang="ja-JP" altLang="en-US" sz="1400">
                <a:effectLst/>
                <a:latin typeface="+mn-lt"/>
                <a:ea typeface="+mn-ea"/>
              </a:endParaRPr>
            </a:p>
          </p:txBody>
        </p:sp>
        <p:grpSp>
          <p:nvGrpSpPr>
            <p:cNvPr id="48" name="グループ化 82"/>
            <p:cNvGrpSpPr>
              <a:grpSpLocks/>
            </p:cNvGrpSpPr>
            <p:nvPr/>
          </p:nvGrpSpPr>
          <p:grpSpPr bwMode="auto">
            <a:xfrm>
              <a:off x="1691267" y="4029195"/>
              <a:ext cx="870584" cy="853322"/>
              <a:chOff x="2785849" y="3361307"/>
              <a:chExt cx="656295" cy="606131"/>
            </a:xfrm>
          </p:grpSpPr>
          <p:grpSp>
            <p:nvGrpSpPr>
              <p:cNvPr id="49" name="グループ化 23"/>
              <p:cNvGrpSpPr>
                <a:grpSpLocks/>
              </p:cNvGrpSpPr>
              <p:nvPr/>
            </p:nvGrpSpPr>
            <p:grpSpPr bwMode="auto">
              <a:xfrm>
                <a:off x="2919890" y="3480130"/>
                <a:ext cx="238998" cy="280369"/>
                <a:chOff x="6469380" y="2000139"/>
                <a:chExt cx="333374" cy="431593"/>
              </a:xfrm>
            </p:grpSpPr>
            <p:sp>
              <p:nvSpPr>
                <p:cNvPr id="56" name="円柱 55"/>
                <p:cNvSpPr/>
                <p:nvPr/>
              </p:nvSpPr>
              <p:spPr>
                <a:xfrm>
                  <a:off x="6523738" y="2000139"/>
                  <a:ext cx="36000" cy="180000"/>
                </a:xfrm>
                <a:prstGeom prst="can">
                  <a:avLst/>
                </a:prstGeom>
                <a:ln/>
              </p:spPr>
              <p:style>
                <a:lnRef idx="0">
                  <a:schemeClr val="dk1"/>
                </a:lnRef>
                <a:fillRef idx="3">
                  <a:schemeClr val="dk1"/>
                </a:fillRef>
                <a:effectRef idx="3">
                  <a:schemeClr val="dk1"/>
                </a:effectRef>
                <a:fontRef idx="minor">
                  <a:schemeClr val="lt1"/>
                </a:fontRef>
              </p:style>
              <p:txBody>
                <a:bodyPr anchor="ctr"/>
                <a:lstStyle/>
                <a:p>
                  <a:pPr>
                    <a:defRPr/>
                  </a:pPr>
                  <a:endParaRPr lang="ja-JP" altLang="en-US" sz="1400" dirty="0">
                    <a:effectLst/>
                  </a:endParaRPr>
                </a:p>
              </p:txBody>
            </p:sp>
            <p:sp>
              <p:nvSpPr>
                <p:cNvPr id="57" name="角丸四角形 56"/>
                <p:cNvSpPr/>
                <p:nvPr/>
              </p:nvSpPr>
              <p:spPr>
                <a:xfrm>
                  <a:off x="6469380" y="2225040"/>
                  <a:ext cx="333374" cy="206692"/>
                </a:xfrm>
                <a:prstGeom prst="roundRect">
                  <a:avLst/>
                </a:prstGeom>
                <a:solidFill>
                  <a:schemeClr val="tx1">
                    <a:lumMod val="50000"/>
                    <a:lumOff val="50000"/>
                  </a:schemeClr>
                </a:solidFill>
                <a:ln>
                  <a:solidFill>
                    <a:schemeClr val="bg2">
                      <a:lumMod val="75000"/>
                    </a:schemeClr>
                  </a:solidFill>
                </a:ln>
                <a:scene3d>
                  <a:camera prst="isometricOffAxis2Left"/>
                  <a:lightRig rig="threePt" dir="t"/>
                </a:scene3d>
                <a:sp3d extrusionH="12700" contourW="12700" prstMaterial="matte">
                  <a:bevelT w="139700" prst="divot"/>
                  <a:bevelB w="139700"/>
                  <a:extrusionClr>
                    <a:schemeClr val="tx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defRPr/>
                  </a:pPr>
                  <a:endParaRPr lang="ja-JP" altLang="en-US" sz="1400" dirty="0">
                    <a:solidFill>
                      <a:schemeClr val="bg1"/>
                    </a:solidFill>
                    <a:effectLst/>
                    <a:cs typeface="Times New Roman" pitchFamily="18" charset="0"/>
                  </a:endParaRPr>
                </a:p>
              </p:txBody>
            </p:sp>
          </p:grpSp>
          <p:grpSp>
            <p:nvGrpSpPr>
              <p:cNvPr id="50" name="グループ化 48"/>
              <p:cNvGrpSpPr>
                <a:grpSpLocks/>
              </p:cNvGrpSpPr>
              <p:nvPr/>
            </p:nvGrpSpPr>
            <p:grpSpPr bwMode="auto">
              <a:xfrm>
                <a:off x="2868044" y="3361307"/>
                <a:ext cx="574100" cy="606131"/>
                <a:chOff x="2211675" y="5560868"/>
                <a:chExt cx="720000" cy="720000"/>
              </a:xfrm>
            </p:grpSpPr>
            <p:sp>
              <p:nvSpPr>
                <p:cNvPr id="54" name="円弧 53"/>
                <p:cNvSpPr/>
                <p:nvPr/>
              </p:nvSpPr>
              <p:spPr bwMode="auto">
                <a:xfrm rot="8100000" flipH="1">
                  <a:off x="2211576" y="5560769"/>
                  <a:ext cx="720000" cy="720198"/>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sp>
              <p:nvSpPr>
                <p:cNvPr id="55" name="円弧 54"/>
                <p:cNvSpPr/>
                <p:nvPr/>
              </p:nvSpPr>
              <p:spPr bwMode="auto">
                <a:xfrm rot="8100000" flipH="1">
                  <a:off x="2402833" y="5742125"/>
                  <a:ext cx="359145" cy="359196"/>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grpSp>
          <p:grpSp>
            <p:nvGrpSpPr>
              <p:cNvPr id="51" name="グループ化 48"/>
              <p:cNvGrpSpPr>
                <a:grpSpLocks/>
              </p:cNvGrpSpPr>
              <p:nvPr/>
            </p:nvGrpSpPr>
            <p:grpSpPr bwMode="auto">
              <a:xfrm flipH="1">
                <a:off x="2785849" y="3528193"/>
                <a:ext cx="257966" cy="272359"/>
                <a:chOff x="2211675" y="5560868"/>
                <a:chExt cx="720000" cy="720000"/>
              </a:xfrm>
            </p:grpSpPr>
            <p:sp>
              <p:nvSpPr>
                <p:cNvPr id="52" name="円弧 51"/>
                <p:cNvSpPr/>
                <p:nvPr/>
              </p:nvSpPr>
              <p:spPr bwMode="auto">
                <a:xfrm rot="8100000" flipH="1">
                  <a:off x="2212477" y="5561344"/>
                  <a:ext cx="719345" cy="719049"/>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sp>
              <p:nvSpPr>
                <p:cNvPr id="53" name="円弧 52"/>
                <p:cNvSpPr/>
                <p:nvPr/>
              </p:nvSpPr>
              <p:spPr bwMode="auto">
                <a:xfrm rot="8100000" flipH="1">
                  <a:off x="2401406" y="5740102"/>
                  <a:ext cx="361574" cy="361532"/>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grpSp>
        </p:grpSp>
        <p:grpSp>
          <p:nvGrpSpPr>
            <p:cNvPr id="58" name="グループ化 48"/>
            <p:cNvGrpSpPr>
              <a:grpSpLocks/>
            </p:cNvGrpSpPr>
            <p:nvPr/>
          </p:nvGrpSpPr>
          <p:grpSpPr bwMode="auto">
            <a:xfrm flipH="1">
              <a:off x="1616810" y="3352213"/>
              <a:ext cx="339833" cy="383083"/>
              <a:chOff x="2211675" y="5560868"/>
              <a:chExt cx="720000" cy="720000"/>
            </a:xfrm>
          </p:grpSpPr>
          <p:sp>
            <p:nvSpPr>
              <p:cNvPr id="59" name="円弧 58"/>
              <p:cNvSpPr/>
              <p:nvPr/>
            </p:nvSpPr>
            <p:spPr bwMode="auto">
              <a:xfrm rot="8100000" flipH="1">
                <a:off x="2211674" y="5560867"/>
                <a:ext cx="720000" cy="720000"/>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sp>
            <p:nvSpPr>
              <p:cNvPr id="60" name="円弧 57"/>
              <p:cNvSpPr/>
              <p:nvPr/>
            </p:nvSpPr>
            <p:spPr bwMode="auto">
              <a:xfrm rot="8100000" flipH="1">
                <a:off x="2400835" y="5740867"/>
                <a:ext cx="361903" cy="359999"/>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ffectLst/>
                  <a:latin typeface="+mn-lt"/>
                  <a:ea typeface="+mn-ea"/>
                </a:endParaRPr>
              </a:p>
            </p:txBody>
          </p:sp>
        </p:grpSp>
        <p:cxnSp>
          <p:nvCxnSpPr>
            <p:cNvPr id="61" name="直線矢印コネクタ 93"/>
            <p:cNvCxnSpPr>
              <a:cxnSpLocks noChangeShapeType="1"/>
            </p:cNvCxnSpPr>
            <p:nvPr/>
          </p:nvCxnSpPr>
          <p:spPr bwMode="auto">
            <a:xfrm flipH="1" flipV="1">
              <a:off x="2676401" y="3575171"/>
              <a:ext cx="908768" cy="425647"/>
            </a:xfrm>
            <a:prstGeom prst="straightConnector1">
              <a:avLst/>
            </a:prstGeom>
            <a:noFill/>
            <a:ln w="25400">
              <a:solidFill>
                <a:srgbClr val="00B050"/>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62" name="直線矢印コネクタ 93"/>
            <p:cNvCxnSpPr>
              <a:cxnSpLocks noChangeShapeType="1"/>
            </p:cNvCxnSpPr>
            <p:nvPr/>
          </p:nvCxnSpPr>
          <p:spPr bwMode="auto">
            <a:xfrm flipH="1">
              <a:off x="2676401" y="4270395"/>
              <a:ext cx="876312" cy="156070"/>
            </a:xfrm>
            <a:prstGeom prst="straightConnector1">
              <a:avLst/>
            </a:prstGeom>
            <a:noFill/>
            <a:ln w="25400">
              <a:solidFill>
                <a:srgbClr val="00B050"/>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63" name="直線矢印コネクタ 93"/>
            <p:cNvCxnSpPr>
              <a:cxnSpLocks noChangeAspect="1" noChangeShapeType="1"/>
            </p:cNvCxnSpPr>
            <p:nvPr/>
          </p:nvCxnSpPr>
          <p:spPr bwMode="auto">
            <a:xfrm flipH="1" flipV="1">
              <a:off x="4444298" y="4523756"/>
              <a:ext cx="618573" cy="297954"/>
            </a:xfrm>
            <a:prstGeom prst="straightConnector1">
              <a:avLst/>
            </a:prstGeom>
            <a:noFill/>
            <a:ln w="25400">
              <a:solidFill>
                <a:srgbClr val="0000FF"/>
              </a:solidFill>
              <a:round/>
              <a:headEnd/>
              <a:tailEnd type="arrow" w="med" len="med"/>
            </a:ln>
            <a:extLst>
              <a:ext uri="{909E8E84-426E-40DD-AFC4-6F175D3DCCD1}">
                <a14:hiddenFill xmlns="" xmlns:a14="http://schemas.microsoft.com/office/drawing/2010/main">
                  <a:noFill/>
                </a14:hiddenFill>
              </a:ext>
            </a:extLst>
          </p:spPr>
        </p:cxnSp>
        <p:cxnSp>
          <p:nvCxnSpPr>
            <p:cNvPr id="64" name="直線矢印コネクタ 93"/>
            <p:cNvCxnSpPr>
              <a:cxnSpLocks noChangeAspect="1" noChangeShapeType="1"/>
            </p:cNvCxnSpPr>
            <p:nvPr/>
          </p:nvCxnSpPr>
          <p:spPr bwMode="auto">
            <a:xfrm rot="540000" flipV="1">
              <a:off x="5719627" y="4250126"/>
              <a:ext cx="437202" cy="557394"/>
            </a:xfrm>
            <a:prstGeom prst="straightConnector1">
              <a:avLst/>
            </a:prstGeom>
            <a:noFill/>
            <a:ln w="25400">
              <a:solidFill>
                <a:srgbClr val="0000FF"/>
              </a:solidFill>
              <a:round/>
              <a:headEnd/>
              <a:tailEnd type="arrow" w="med" len="med"/>
            </a:ln>
            <a:extLst>
              <a:ext uri="{909E8E84-426E-40DD-AFC4-6F175D3DCCD1}">
                <a14:hiddenFill xmlns="" xmlns:a14="http://schemas.microsoft.com/office/drawing/2010/main">
                  <a:noFill/>
                </a14:hiddenFill>
              </a:ext>
            </a:extLst>
          </p:spPr>
        </p:cxnSp>
        <p:sp>
          <p:nvSpPr>
            <p:cNvPr id="65" name="フローチャート : 磁気ディスク 1"/>
            <p:cNvSpPr>
              <a:spLocks noChangeArrowheads="1"/>
            </p:cNvSpPr>
            <p:nvPr/>
          </p:nvSpPr>
          <p:spPr bwMode="auto">
            <a:xfrm>
              <a:off x="5650897" y="5164254"/>
              <a:ext cx="219556" cy="259442"/>
            </a:xfrm>
            <a:prstGeom prst="flowChartMagneticDisk">
              <a:avLst/>
            </a:prstGeom>
            <a:solidFill>
              <a:schemeClr val="accent1"/>
            </a:solidFill>
            <a:ln w="9525">
              <a:solidFill>
                <a:schemeClr val="tx1"/>
              </a:solidFill>
              <a:round/>
              <a:headEnd/>
              <a:tailEnd/>
            </a:ln>
          </p:spPr>
          <p:txBody>
            <a:bodyPr/>
            <a:lstStyle/>
            <a:p>
              <a:pPr>
                <a:defRPr/>
              </a:pPr>
              <a:endParaRPr lang="ja-JP" altLang="en-US" sz="1400">
                <a:effectLst/>
                <a:latin typeface="+mn-lt"/>
                <a:ea typeface="+mn-ea"/>
              </a:endParaRPr>
            </a:p>
          </p:txBody>
        </p:sp>
        <p:sp>
          <p:nvSpPr>
            <p:cNvPr id="66" name="雲形吹き出し 12"/>
            <p:cNvSpPr>
              <a:spLocks noChangeArrowheads="1"/>
            </p:cNvSpPr>
            <p:nvPr/>
          </p:nvSpPr>
          <p:spPr bwMode="auto">
            <a:xfrm>
              <a:off x="6107044" y="3177901"/>
              <a:ext cx="1353605" cy="520912"/>
            </a:xfrm>
            <a:prstGeom prst="cloudCallout">
              <a:avLst>
                <a:gd name="adj1" fmla="val -14653"/>
                <a:gd name="adj2" fmla="val 83963"/>
              </a:avLst>
            </a:prstGeom>
            <a:solidFill>
              <a:schemeClr val="bg1"/>
            </a:solidFill>
            <a:ln w="9525">
              <a:solidFill>
                <a:schemeClr val="tx1"/>
              </a:solidFill>
              <a:round/>
              <a:headEnd/>
              <a:tailEnd/>
            </a:ln>
          </p:spPr>
          <p:txBody>
            <a:bodyPr/>
            <a:lstStyle/>
            <a:p>
              <a:pPr>
                <a:defRPr/>
              </a:pPr>
              <a:endParaRPr lang="ja-JP" altLang="en-US" sz="1400">
                <a:effectLst/>
                <a:latin typeface="+mn-lt"/>
                <a:ea typeface="+mn-ea"/>
              </a:endParaRPr>
            </a:p>
          </p:txBody>
        </p:sp>
        <p:sp>
          <p:nvSpPr>
            <p:cNvPr id="67" name="正方形/長方形 13"/>
            <p:cNvSpPr>
              <a:spLocks noChangeArrowheads="1"/>
            </p:cNvSpPr>
            <p:nvPr/>
          </p:nvSpPr>
          <p:spPr bwMode="auto">
            <a:xfrm>
              <a:off x="6148819" y="3176368"/>
              <a:ext cx="1300458" cy="523220"/>
            </a:xfrm>
            <a:prstGeom prst="rect">
              <a:avLst/>
            </a:prstGeom>
            <a:noFill/>
            <a:ln w="9525">
              <a:noFill/>
              <a:miter lim="800000"/>
              <a:headEnd/>
              <a:tailEnd/>
            </a:ln>
          </p:spPr>
          <p:txBody>
            <a:bodyPr wrap="square">
              <a:spAutoFit/>
            </a:bodyPr>
            <a:lstStyle/>
            <a:p>
              <a:pPr algn="ctr">
                <a:defRPr/>
              </a:pPr>
              <a:r>
                <a:rPr lang="en-US" altLang="ja-JP" sz="1400" b="1" dirty="0" smtClean="0">
                  <a:solidFill>
                    <a:srgbClr val="00C000"/>
                  </a:solidFill>
                  <a:effectLst/>
                  <a:latin typeface="+mn-lt"/>
                  <a:ea typeface="+mn-ea"/>
                </a:rPr>
                <a:t>QoE</a:t>
              </a:r>
            </a:p>
            <a:p>
              <a:pPr algn="ctr">
                <a:defRPr/>
              </a:pPr>
              <a:r>
                <a:rPr lang="en-US" altLang="ja-JP" sz="1400" b="1" dirty="0" smtClean="0">
                  <a:solidFill>
                    <a:srgbClr val="00C000"/>
                  </a:solidFill>
                  <a:effectLst/>
                  <a:latin typeface="+mn-lt"/>
                  <a:ea typeface="+mn-ea"/>
                </a:rPr>
                <a:t>estimation</a:t>
              </a:r>
              <a:endParaRPr lang="en-US" altLang="ja-JP" sz="1400" b="1" dirty="0">
                <a:solidFill>
                  <a:srgbClr val="00C000"/>
                </a:solidFill>
                <a:effectLst/>
                <a:latin typeface="+mn-lt"/>
                <a:ea typeface="+mn-ea"/>
              </a:endParaRPr>
            </a:p>
          </p:txBody>
        </p:sp>
        <p:grpSp>
          <p:nvGrpSpPr>
            <p:cNvPr id="68" name="グループ化 141"/>
            <p:cNvGrpSpPr>
              <a:grpSpLocks/>
            </p:cNvGrpSpPr>
            <p:nvPr/>
          </p:nvGrpSpPr>
          <p:grpSpPr bwMode="auto">
            <a:xfrm>
              <a:off x="2821499" y="2282015"/>
              <a:ext cx="834310" cy="482400"/>
              <a:chOff x="2072680" y="3525799"/>
              <a:chExt cx="792088" cy="407257"/>
            </a:xfrm>
          </p:grpSpPr>
          <p:sp>
            <p:nvSpPr>
              <p:cNvPr id="69" name="四角形吹き出し 68"/>
              <p:cNvSpPr/>
              <p:nvPr/>
            </p:nvSpPr>
            <p:spPr>
              <a:xfrm>
                <a:off x="2072680" y="3525799"/>
                <a:ext cx="792088" cy="407257"/>
              </a:xfrm>
              <a:prstGeom prst="wedgeRectCallout">
                <a:avLst>
                  <a:gd name="adj1" fmla="val 2120"/>
                  <a:gd name="adj2" fmla="val 82174"/>
                </a:avLst>
              </a:prstGeom>
            </p:spPr>
            <p:style>
              <a:lnRef idx="2">
                <a:schemeClr val="dk1"/>
              </a:lnRef>
              <a:fillRef idx="1">
                <a:schemeClr val="lt1"/>
              </a:fillRef>
              <a:effectRef idx="0">
                <a:schemeClr val="dk1"/>
              </a:effectRef>
              <a:fontRef idx="minor">
                <a:schemeClr val="dk1"/>
              </a:fontRef>
            </p:style>
            <p:txBody>
              <a:bodyPr anchor="ctr"/>
              <a:lstStyle/>
              <a:p>
                <a:pPr>
                  <a:defRPr/>
                </a:pPr>
                <a:endParaRPr lang="ja-JP" altLang="en-US" sz="1400">
                  <a:effectLst/>
                </a:endParaRPr>
              </a:p>
            </p:txBody>
          </p:sp>
          <p:grpSp>
            <p:nvGrpSpPr>
              <p:cNvPr id="70" name="グループ化 72"/>
              <p:cNvGrpSpPr>
                <a:grpSpLocks/>
              </p:cNvGrpSpPr>
              <p:nvPr/>
            </p:nvGrpSpPr>
            <p:grpSpPr bwMode="auto">
              <a:xfrm>
                <a:off x="2162227" y="3646827"/>
                <a:ext cx="254886" cy="145296"/>
                <a:chOff x="1083448" y="773719"/>
                <a:chExt cx="514831" cy="264929"/>
              </a:xfrm>
            </p:grpSpPr>
            <p:sp>
              <p:nvSpPr>
                <p:cNvPr id="76" name="正方形/長方形 75"/>
                <p:cNvSpPr/>
                <p:nvPr/>
              </p:nvSpPr>
              <p:spPr>
                <a:xfrm>
                  <a:off x="1081972" y="777687"/>
                  <a:ext cx="516212" cy="262087"/>
                </a:xfrm>
                <a:prstGeom prst="rect">
                  <a:avLst/>
                </a:prstGeom>
                <a:solidFill>
                  <a:srgbClr val="FFEEC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effectLst/>
                  </a:endParaRPr>
                </a:p>
              </p:txBody>
            </p:sp>
            <p:cxnSp>
              <p:nvCxnSpPr>
                <p:cNvPr id="77" name="直線コネクタ 76"/>
                <p:cNvCxnSpPr>
                  <a:endCxn id="76" idx="2"/>
                </p:cNvCxnSpPr>
                <p:nvPr/>
              </p:nvCxnSpPr>
              <p:spPr>
                <a:xfrm>
                  <a:off x="1144209" y="774568"/>
                  <a:ext cx="194039" cy="265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a:endCxn id="76" idx="2"/>
                </p:cNvCxnSpPr>
                <p:nvPr/>
              </p:nvCxnSpPr>
              <p:spPr>
                <a:xfrm flipH="1">
                  <a:off x="1341908" y="774568"/>
                  <a:ext cx="205021" cy="265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グループ化 76"/>
              <p:cNvGrpSpPr>
                <a:grpSpLocks/>
              </p:cNvGrpSpPr>
              <p:nvPr/>
            </p:nvGrpSpPr>
            <p:grpSpPr bwMode="auto">
              <a:xfrm>
                <a:off x="2504436" y="3614322"/>
                <a:ext cx="295571" cy="294891"/>
                <a:chOff x="3756658" y="1062720"/>
                <a:chExt cx="597008" cy="537696"/>
              </a:xfrm>
            </p:grpSpPr>
            <p:grpSp>
              <p:nvGrpSpPr>
                <p:cNvPr id="72" name="グループ化 133"/>
                <p:cNvGrpSpPr>
                  <a:grpSpLocks noChangeAspect="1"/>
                </p:cNvGrpSpPr>
                <p:nvPr/>
              </p:nvGrpSpPr>
              <p:grpSpPr bwMode="auto">
                <a:xfrm>
                  <a:off x="3756658" y="1062720"/>
                  <a:ext cx="541848" cy="451454"/>
                  <a:chOff x="2320171" y="1184944"/>
                  <a:chExt cx="917529" cy="764463"/>
                </a:xfrm>
              </p:grpSpPr>
              <p:sp>
                <p:nvSpPr>
                  <p:cNvPr id="74" name="円/楕円 73"/>
                  <p:cNvSpPr/>
                  <p:nvPr/>
                </p:nvSpPr>
                <p:spPr>
                  <a:xfrm>
                    <a:off x="2318914" y="1186355"/>
                    <a:ext cx="917517" cy="76080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effectLst/>
                    </a:endParaRPr>
                  </a:p>
                </p:txBody>
              </p:sp>
              <p:sp>
                <p:nvSpPr>
                  <p:cNvPr id="75" name="円/楕円 74"/>
                  <p:cNvSpPr>
                    <a:spLocks noChangeAspect="1"/>
                  </p:cNvSpPr>
                  <p:nvPr/>
                </p:nvSpPr>
                <p:spPr>
                  <a:xfrm>
                    <a:off x="2672864" y="1193102"/>
                    <a:ext cx="539997" cy="540002"/>
                  </a:xfrm>
                  <a:prstGeom prst="ellipse">
                    <a:avLst/>
                  </a:prstGeom>
                  <a:gradFill flip="none" rotWithShape="1">
                    <a:gsLst>
                      <a:gs pos="65000">
                        <a:schemeClr val="bg1">
                          <a:alpha val="0"/>
                        </a:schemeClr>
                      </a:gs>
                      <a:gs pos="13000">
                        <a:schemeClr val="bg1">
                          <a:alpha val="74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effectLst/>
                    </a:endParaRPr>
                  </a:p>
                </p:txBody>
              </p:sp>
            </p:grpSp>
            <p:sp>
              <p:nvSpPr>
                <p:cNvPr id="73" name="アーチ 72"/>
                <p:cNvSpPr/>
                <p:nvPr/>
              </p:nvSpPr>
              <p:spPr>
                <a:xfrm rot="17886236">
                  <a:off x="3804058" y="1050808"/>
                  <a:ext cx="536954" cy="562262"/>
                </a:xfrm>
                <a:prstGeom prst="blockArc">
                  <a:avLst>
                    <a:gd name="adj1" fmla="val 10800007"/>
                    <a:gd name="adj2" fmla="val 21494181"/>
                    <a:gd name="adj3" fmla="val 9789"/>
                  </a:avLst>
                </a:prstGeom>
                <a:solidFill>
                  <a:srgbClr val="FFFF00"/>
                </a:solidFill>
                <a:ln w="6350"/>
                <a:scene3d>
                  <a:camera prst="isometricOffAxis1Top">
                    <a:rot lat="18543526" lon="19840226" rev="135345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solidFill>
                      <a:schemeClr val="tx1"/>
                    </a:solidFill>
                    <a:effectLst/>
                  </a:endParaRPr>
                </a:p>
              </p:txBody>
            </p:sp>
          </p:grpSp>
        </p:grpSp>
        <p:grpSp>
          <p:nvGrpSpPr>
            <p:cNvPr id="79" name="グループ化 142"/>
            <p:cNvGrpSpPr>
              <a:grpSpLocks/>
            </p:cNvGrpSpPr>
            <p:nvPr/>
          </p:nvGrpSpPr>
          <p:grpSpPr bwMode="auto">
            <a:xfrm>
              <a:off x="7567709" y="2523229"/>
              <a:ext cx="530751" cy="510776"/>
              <a:chOff x="5817096" y="4221088"/>
              <a:chExt cx="504056" cy="432048"/>
            </a:xfrm>
          </p:grpSpPr>
          <p:sp>
            <p:nvSpPr>
              <p:cNvPr id="80" name="四角形吹き出し 79"/>
              <p:cNvSpPr/>
              <p:nvPr/>
            </p:nvSpPr>
            <p:spPr>
              <a:xfrm>
                <a:off x="5817096" y="4221088"/>
                <a:ext cx="504056" cy="432048"/>
              </a:xfrm>
              <a:prstGeom prst="wedgeRectCallout">
                <a:avLst>
                  <a:gd name="adj1" fmla="val -43722"/>
                  <a:gd name="adj2" fmla="val 80049"/>
                </a:avLst>
              </a:prstGeom>
            </p:spPr>
            <p:style>
              <a:lnRef idx="2">
                <a:schemeClr val="dk1"/>
              </a:lnRef>
              <a:fillRef idx="1">
                <a:schemeClr val="lt1"/>
              </a:fillRef>
              <a:effectRef idx="0">
                <a:schemeClr val="dk1"/>
              </a:effectRef>
              <a:fontRef idx="minor">
                <a:schemeClr val="dk1"/>
              </a:fontRef>
            </p:style>
            <p:txBody>
              <a:bodyPr anchor="ctr"/>
              <a:lstStyle/>
              <a:p>
                <a:pPr>
                  <a:defRPr/>
                </a:pPr>
                <a:endParaRPr lang="ja-JP" altLang="en-US" sz="1400">
                  <a:effectLst/>
                </a:endParaRPr>
              </a:p>
            </p:txBody>
          </p:sp>
          <p:sp>
            <p:nvSpPr>
              <p:cNvPr id="81" name="正方形/長方形 80"/>
              <p:cNvSpPr/>
              <p:nvPr/>
            </p:nvSpPr>
            <p:spPr>
              <a:xfrm>
                <a:off x="6005664" y="4258806"/>
                <a:ext cx="108789" cy="360040"/>
              </a:xfrm>
              <a:prstGeom prst="rect">
                <a:avLst/>
              </a:prstGeom>
              <a:solidFill>
                <a:srgbClr val="FF0000"/>
              </a:solidFill>
              <a:ln>
                <a:noFill/>
              </a:ln>
              <a:effectLst/>
            </p:spPr>
            <p:style>
              <a:lnRef idx="1">
                <a:schemeClr val="dk1"/>
              </a:lnRef>
              <a:fillRef idx="2">
                <a:schemeClr val="dk1"/>
              </a:fillRef>
              <a:effectRef idx="1">
                <a:schemeClr val="dk1"/>
              </a:effectRef>
              <a:fontRef idx="minor">
                <a:schemeClr val="dk1"/>
              </a:fontRef>
            </p:style>
            <p:txBody>
              <a:bodyPr anchor="ctr"/>
              <a:lstStyle/>
              <a:p>
                <a:pPr>
                  <a:defRPr/>
                </a:pPr>
                <a:endParaRPr lang="ja-JP" altLang="en-US" sz="1400">
                  <a:effectLst/>
                </a:endParaRPr>
              </a:p>
            </p:txBody>
          </p:sp>
          <p:sp>
            <p:nvSpPr>
              <p:cNvPr id="82" name="正方形/長方形 81"/>
              <p:cNvSpPr/>
              <p:nvPr/>
            </p:nvSpPr>
            <p:spPr>
              <a:xfrm rot="16200000">
                <a:off x="6005147" y="4257560"/>
                <a:ext cx="108011" cy="360818"/>
              </a:xfrm>
              <a:prstGeom prst="rect">
                <a:avLst/>
              </a:prstGeom>
              <a:solidFill>
                <a:srgbClr val="FF0000"/>
              </a:solidFill>
              <a:ln>
                <a:noFill/>
              </a:ln>
              <a:effectLst/>
            </p:spPr>
            <p:style>
              <a:lnRef idx="1">
                <a:schemeClr val="dk1"/>
              </a:lnRef>
              <a:fillRef idx="2">
                <a:schemeClr val="dk1"/>
              </a:fillRef>
              <a:effectRef idx="1">
                <a:schemeClr val="dk1"/>
              </a:effectRef>
              <a:fontRef idx="minor">
                <a:schemeClr val="dk1"/>
              </a:fontRef>
            </p:style>
            <p:txBody>
              <a:bodyPr anchor="ctr"/>
              <a:lstStyle/>
              <a:p>
                <a:pPr>
                  <a:defRPr/>
                </a:pPr>
                <a:endParaRPr lang="ja-JP" altLang="en-US" sz="1400">
                  <a:effectLst/>
                </a:endParaRPr>
              </a:p>
            </p:txBody>
          </p:sp>
        </p:grpSp>
        <p:sp>
          <p:nvSpPr>
            <p:cNvPr id="83" name="稲妻 8289"/>
            <p:cNvSpPr>
              <a:spLocks noChangeArrowheads="1"/>
            </p:cNvSpPr>
            <p:nvPr/>
          </p:nvSpPr>
          <p:spPr bwMode="auto">
            <a:xfrm rot="5400000" flipH="1">
              <a:off x="6441187" y="2359904"/>
              <a:ext cx="628336" cy="521206"/>
            </a:xfrm>
            <a:prstGeom prst="lightningBolt">
              <a:avLst/>
            </a:prstGeom>
            <a:solidFill>
              <a:schemeClr val="bg1">
                <a:lumMod val="95000"/>
              </a:schemeClr>
            </a:solidFill>
            <a:ln w="9525" algn="ctr">
              <a:solidFill>
                <a:schemeClr val="tx1"/>
              </a:solidFill>
              <a:round/>
              <a:headEnd/>
              <a:tailEnd/>
            </a:ln>
          </p:spPr>
          <p:txBody>
            <a:bodyPr/>
            <a:lstStyle/>
            <a:p>
              <a:pPr>
                <a:defRPr/>
              </a:pPr>
              <a:endParaRPr lang="ja-JP" altLang="en-US" sz="1400">
                <a:effectLst/>
                <a:latin typeface="+mn-lt"/>
                <a:ea typeface="+mn-ea"/>
              </a:endParaRPr>
            </a:p>
          </p:txBody>
        </p:sp>
        <p:sp>
          <p:nvSpPr>
            <p:cNvPr id="84" name="稲妻 8289"/>
            <p:cNvSpPr>
              <a:spLocks noChangeArrowheads="1"/>
            </p:cNvSpPr>
            <p:nvPr/>
          </p:nvSpPr>
          <p:spPr bwMode="auto">
            <a:xfrm rot="14238340" flipH="1">
              <a:off x="5321202" y="3780319"/>
              <a:ext cx="439835" cy="868674"/>
            </a:xfrm>
            <a:prstGeom prst="lightningBolt">
              <a:avLst/>
            </a:prstGeom>
            <a:solidFill>
              <a:schemeClr val="bg1">
                <a:lumMod val="95000"/>
              </a:schemeClr>
            </a:solidFill>
            <a:ln w="9525" algn="ctr">
              <a:solidFill>
                <a:schemeClr val="tx1"/>
              </a:solidFill>
              <a:round/>
              <a:headEnd/>
              <a:tailEnd/>
            </a:ln>
          </p:spPr>
          <p:txBody>
            <a:bodyPr/>
            <a:lstStyle/>
            <a:p>
              <a:pPr>
                <a:defRPr/>
              </a:pPr>
              <a:endParaRPr lang="ja-JP" altLang="en-US" sz="1400">
                <a:effectLst/>
                <a:latin typeface="+mn-lt"/>
                <a:ea typeface="+mn-ea"/>
              </a:endParaRPr>
            </a:p>
          </p:txBody>
        </p:sp>
        <p:cxnSp>
          <p:nvCxnSpPr>
            <p:cNvPr id="85" name="カギ線コネクタ 14"/>
            <p:cNvCxnSpPr>
              <a:cxnSpLocks noChangeShapeType="1"/>
              <a:stCxn id="89" idx="2"/>
              <a:endCxn id="65" idx="2"/>
            </p:cNvCxnSpPr>
            <p:nvPr/>
          </p:nvCxnSpPr>
          <p:spPr bwMode="auto">
            <a:xfrm rot="16200000" flipH="1">
              <a:off x="5468034" y="5111111"/>
              <a:ext cx="149990" cy="215736"/>
            </a:xfrm>
            <a:prstGeom prst="bentConnector2">
              <a:avLst/>
            </a:prstGeom>
            <a:noFill/>
            <a:ln w="9525">
              <a:solidFill>
                <a:schemeClr val="tx1"/>
              </a:solidFill>
              <a:round/>
              <a:headEnd/>
              <a:tailEnd/>
            </a:ln>
            <a:extLst>
              <a:ext uri="{909E8E84-426E-40DD-AFC4-6F175D3DCCD1}">
                <a14:hiddenFill xmlns="" xmlns:a14="http://schemas.microsoft.com/office/drawing/2010/main">
                  <a:noFill/>
                </a14:hiddenFill>
              </a:ext>
            </a:extLst>
          </p:spPr>
        </p:cxnSp>
        <p:grpSp>
          <p:nvGrpSpPr>
            <p:cNvPr id="86" name="グループ化 16"/>
            <p:cNvGrpSpPr>
              <a:grpSpLocks/>
            </p:cNvGrpSpPr>
            <p:nvPr/>
          </p:nvGrpSpPr>
          <p:grpSpPr bwMode="auto">
            <a:xfrm>
              <a:off x="5173603" y="4685907"/>
              <a:ext cx="477294" cy="458077"/>
              <a:chOff x="2195736" y="986679"/>
              <a:chExt cx="755808" cy="642121"/>
            </a:xfrm>
          </p:grpSpPr>
          <p:sp>
            <p:nvSpPr>
              <p:cNvPr id="87" name="円柱 86"/>
              <p:cNvSpPr/>
              <p:nvPr/>
            </p:nvSpPr>
            <p:spPr>
              <a:xfrm>
                <a:off x="2195736" y="1047344"/>
                <a:ext cx="72008" cy="252000"/>
              </a:xfrm>
              <a:prstGeom prst="can">
                <a:avLst/>
              </a:prstGeom>
              <a:solidFill>
                <a:schemeClr val="tx1"/>
              </a:solidFill>
              <a:ln>
                <a:solidFill>
                  <a:schemeClr val="tx1">
                    <a:lumMod val="50000"/>
                    <a:lumOff val="50000"/>
                  </a:schemeClr>
                </a:solidFill>
              </a:ln>
              <a:scene3d>
                <a:camera prst="isometricOffAxis2Right"/>
                <a:lightRig rig="threePt" dir="t"/>
              </a:scene3d>
            </p:spPr>
            <p:style>
              <a:lnRef idx="1">
                <a:schemeClr val="dk1"/>
              </a:lnRef>
              <a:fillRef idx="2">
                <a:schemeClr val="dk1"/>
              </a:fillRef>
              <a:effectRef idx="1">
                <a:schemeClr val="dk1"/>
              </a:effectRef>
              <a:fontRef idx="minor">
                <a:schemeClr val="dk1"/>
              </a:fontRef>
            </p:style>
            <p:txBody>
              <a:bodyPr anchor="ctr"/>
              <a:lstStyle/>
              <a:p>
                <a:pPr>
                  <a:defRPr/>
                </a:pPr>
                <a:endParaRPr lang="ja-JP" altLang="en-US" sz="1400">
                  <a:effectLst/>
                </a:endParaRPr>
              </a:p>
            </p:txBody>
          </p:sp>
          <p:sp>
            <p:nvSpPr>
              <p:cNvPr id="88" name="円柱 87"/>
              <p:cNvSpPr/>
              <p:nvPr/>
            </p:nvSpPr>
            <p:spPr>
              <a:xfrm>
                <a:off x="2721358" y="986679"/>
                <a:ext cx="72008" cy="252000"/>
              </a:xfrm>
              <a:prstGeom prst="can">
                <a:avLst/>
              </a:prstGeom>
              <a:solidFill>
                <a:schemeClr val="tx1"/>
              </a:solidFill>
              <a:ln>
                <a:solidFill>
                  <a:schemeClr val="tx1">
                    <a:lumMod val="50000"/>
                    <a:lumOff val="50000"/>
                  </a:schemeClr>
                </a:solidFill>
              </a:ln>
              <a:scene3d>
                <a:camera prst="isometricOffAxis2Right"/>
                <a:lightRig rig="threePt" dir="t"/>
              </a:scene3d>
            </p:spPr>
            <p:style>
              <a:lnRef idx="1">
                <a:schemeClr val="dk1"/>
              </a:lnRef>
              <a:fillRef idx="2">
                <a:schemeClr val="dk1"/>
              </a:fillRef>
              <a:effectRef idx="1">
                <a:schemeClr val="dk1"/>
              </a:effectRef>
              <a:fontRef idx="minor">
                <a:schemeClr val="dk1"/>
              </a:fontRef>
            </p:style>
            <p:txBody>
              <a:bodyPr anchor="ctr"/>
              <a:lstStyle/>
              <a:p>
                <a:pPr>
                  <a:defRPr/>
                </a:pPr>
                <a:endParaRPr lang="ja-JP" altLang="en-US" sz="1400">
                  <a:effectLst/>
                </a:endParaRPr>
              </a:p>
            </p:txBody>
          </p:sp>
          <p:sp>
            <p:nvSpPr>
              <p:cNvPr id="89" name="正方形/長方形 88"/>
              <p:cNvSpPr/>
              <p:nvPr/>
            </p:nvSpPr>
            <p:spPr>
              <a:xfrm>
                <a:off x="2267744" y="1052736"/>
                <a:ext cx="683800" cy="576064"/>
              </a:xfrm>
              <a:prstGeom prst="rect">
                <a:avLst/>
              </a:prstGeom>
              <a:solidFill>
                <a:schemeClr val="tx1"/>
              </a:solidFill>
              <a:ln>
                <a:noFill/>
              </a:ln>
              <a:scene3d>
                <a:camera prst="isometricOffAxis1Top"/>
                <a:lightRig rig="threePt" dir="t"/>
              </a:scene3d>
              <a:sp3d extrusionH="76200" contourW="12700" prstMaterial="plastic">
                <a:bevelT w="25400" h="25400"/>
                <a:bevelB w="25400" h="25400"/>
                <a:extrusionClr>
                  <a:schemeClr val="tx1">
                    <a:lumMod val="75000"/>
                    <a:lumOff val="2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400">
                  <a:effectLst/>
                </a:endParaRPr>
              </a:p>
            </p:txBody>
          </p:sp>
        </p:grpSp>
        <p:cxnSp>
          <p:nvCxnSpPr>
            <p:cNvPr id="90" name="直線矢印コネクタ 93"/>
            <p:cNvCxnSpPr>
              <a:cxnSpLocks noChangeAspect="1" noChangeShapeType="1"/>
            </p:cNvCxnSpPr>
            <p:nvPr/>
          </p:nvCxnSpPr>
          <p:spPr bwMode="auto">
            <a:xfrm flipH="1" flipV="1">
              <a:off x="4455753" y="4683881"/>
              <a:ext cx="570844" cy="285791"/>
            </a:xfrm>
            <a:prstGeom prst="straightConnector1">
              <a:avLst/>
            </a:prstGeom>
            <a:noFill/>
            <a:ln w="25400">
              <a:solidFill>
                <a:schemeClr val="tx1"/>
              </a:solidFill>
              <a:round/>
              <a:headEnd type="arrow" w="med" len="med"/>
              <a:tailEnd/>
            </a:ln>
            <a:extLst>
              <a:ext uri="{909E8E84-426E-40DD-AFC4-6F175D3DCCD1}">
                <a14:hiddenFill xmlns="" xmlns:a14="http://schemas.microsoft.com/office/drawing/2010/main">
                  <a:noFill/>
                </a14:hiddenFill>
              </a:ext>
            </a:extLst>
          </p:spPr>
        </p:cxnSp>
        <p:cxnSp>
          <p:nvCxnSpPr>
            <p:cNvPr id="91" name="直線矢印コネクタ 93"/>
            <p:cNvCxnSpPr>
              <a:cxnSpLocks noChangeShapeType="1"/>
            </p:cNvCxnSpPr>
            <p:nvPr/>
          </p:nvCxnSpPr>
          <p:spPr bwMode="auto">
            <a:xfrm rot="540000" flipV="1">
              <a:off x="5797904" y="4398089"/>
              <a:ext cx="429564" cy="539153"/>
            </a:xfrm>
            <a:prstGeom prst="straightConnector1">
              <a:avLst/>
            </a:prstGeom>
            <a:noFill/>
            <a:ln w="25400">
              <a:solidFill>
                <a:schemeClr val="tx1"/>
              </a:solidFill>
              <a:round/>
              <a:headEnd type="arrow" w="med" len="med"/>
              <a:tailEnd/>
            </a:ln>
            <a:extLst>
              <a:ext uri="{909E8E84-426E-40DD-AFC4-6F175D3DCCD1}">
                <a14:hiddenFill xmlns="" xmlns:a14="http://schemas.microsoft.com/office/drawing/2010/main">
                  <a:noFill/>
                </a14:hiddenFill>
              </a:ext>
            </a:extLst>
          </p:spPr>
        </p:cxnSp>
        <p:sp>
          <p:nvSpPr>
            <p:cNvPr id="92" name="テキスト ボックス 166"/>
            <p:cNvSpPr txBox="1">
              <a:spLocks noChangeArrowheads="1"/>
            </p:cNvSpPr>
            <p:nvPr/>
          </p:nvSpPr>
          <p:spPr bwMode="auto">
            <a:xfrm>
              <a:off x="3758903" y="5445992"/>
              <a:ext cx="1605616" cy="545233"/>
            </a:xfrm>
            <a:prstGeom prst="wedgeRoundRectCallout">
              <a:avLst>
                <a:gd name="adj1" fmla="val 41876"/>
                <a:gd name="adj2" fmla="val -93852"/>
                <a:gd name="adj3" fmla="val 16667"/>
              </a:avLst>
            </a:prstGeom>
            <a:solidFill>
              <a:srgbClr val="FFFFCC"/>
            </a:solidFill>
            <a:ln>
              <a:solidFill>
                <a:schemeClr val="tx1"/>
              </a:solidFill>
            </a:ln>
          </p:spPr>
          <p:style>
            <a:lnRef idx="2">
              <a:schemeClr val="dk1"/>
            </a:lnRef>
            <a:fillRef idx="1">
              <a:schemeClr val="lt1"/>
            </a:fillRef>
            <a:effectRef idx="0">
              <a:schemeClr val="dk1"/>
            </a:effectRef>
            <a:fontRef idx="minor">
              <a:schemeClr val="dk1"/>
            </a:fontRef>
          </p:style>
          <p:txBody>
            <a:bodyPr lIns="36000" rIns="36000"/>
            <a:lstStyle>
              <a:defPPr>
                <a:defRPr lang="ja-JP"/>
              </a:defPPr>
              <a:lvl1pPr algn="l" eaLnBrk="1" hangingPunct="1">
                <a:defRPr sz="1400"/>
              </a:lvl1pPr>
              <a:lvl2pPr marL="742950" indent="-285750" eaLnBrk="0" hangingPunct="0"/>
              <a:lvl3pPr marL="1143000" indent="-228600" eaLnBrk="0" hangingPunct="0"/>
              <a:lvl4pPr marL="1600200" indent="-228600" eaLnBrk="0" hangingPunct="0"/>
              <a:lvl5pPr marL="2057400" indent="-228600" eaLnBrk="0" hangingPunct="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lgn="ctr">
                <a:defRPr/>
              </a:pPr>
              <a:r>
                <a:rPr lang="en-US" altLang="ja-JP" b="1" dirty="0" smtClean="0">
                  <a:solidFill>
                    <a:srgbClr val="0000FF"/>
                  </a:solidFill>
                  <a:effectLst/>
                </a:rPr>
                <a:t>network reconfiguration</a:t>
              </a:r>
              <a:endParaRPr lang="ja-JP" altLang="en-US" b="1" dirty="0" smtClean="0">
                <a:solidFill>
                  <a:srgbClr val="0000FF"/>
                </a:solidFill>
                <a:effectLst/>
              </a:endParaRPr>
            </a:p>
          </p:txBody>
        </p:sp>
        <p:sp>
          <p:nvSpPr>
            <p:cNvPr id="93" name="稲妻 8289"/>
            <p:cNvSpPr>
              <a:spLocks noChangeArrowheads="1"/>
            </p:cNvSpPr>
            <p:nvPr/>
          </p:nvSpPr>
          <p:spPr bwMode="auto">
            <a:xfrm rot="10800000" flipH="1">
              <a:off x="4413751" y="2533349"/>
              <a:ext cx="626210" cy="747923"/>
            </a:xfrm>
            <a:prstGeom prst="lightningBolt">
              <a:avLst/>
            </a:prstGeom>
            <a:solidFill>
              <a:schemeClr val="bg1">
                <a:lumMod val="95000"/>
              </a:schemeClr>
            </a:solidFill>
            <a:ln w="9525" algn="ctr">
              <a:solidFill>
                <a:schemeClr val="tx1"/>
              </a:solidFill>
              <a:round/>
              <a:headEnd/>
              <a:tailEnd/>
            </a:ln>
          </p:spPr>
          <p:txBody>
            <a:bodyPr/>
            <a:lstStyle/>
            <a:p>
              <a:pPr>
                <a:defRPr/>
              </a:pPr>
              <a:endParaRPr lang="ja-JP" altLang="en-US" sz="1400">
                <a:effectLst/>
                <a:latin typeface="+mn-lt"/>
                <a:ea typeface="+mn-ea"/>
              </a:endParaRPr>
            </a:p>
          </p:txBody>
        </p:sp>
        <p:sp>
          <p:nvSpPr>
            <p:cNvPr id="94" name="稲妻 8289"/>
            <p:cNvSpPr>
              <a:spLocks noChangeArrowheads="1"/>
            </p:cNvSpPr>
            <p:nvPr/>
          </p:nvSpPr>
          <p:spPr bwMode="auto">
            <a:xfrm rot="15845788" flipH="1">
              <a:off x="6114627" y="2570843"/>
              <a:ext cx="697250" cy="460111"/>
            </a:xfrm>
            <a:prstGeom prst="lightningBolt">
              <a:avLst/>
            </a:prstGeom>
            <a:solidFill>
              <a:schemeClr val="bg1">
                <a:lumMod val="95000"/>
              </a:schemeClr>
            </a:solidFill>
            <a:ln w="9525" algn="ctr">
              <a:solidFill>
                <a:schemeClr val="tx1"/>
              </a:solidFill>
              <a:round/>
              <a:headEnd/>
              <a:tailEnd/>
            </a:ln>
          </p:spPr>
          <p:txBody>
            <a:bodyPr/>
            <a:lstStyle/>
            <a:p>
              <a:pPr>
                <a:defRPr/>
              </a:pPr>
              <a:endParaRPr lang="ja-JP" altLang="en-US" sz="1400">
                <a:effectLst/>
                <a:latin typeface="+mn-lt"/>
                <a:ea typeface="+mn-ea"/>
              </a:endParaRPr>
            </a:p>
          </p:txBody>
        </p:sp>
        <p:sp>
          <p:nvSpPr>
            <p:cNvPr id="95" name="テキスト ボックス 166"/>
            <p:cNvSpPr txBox="1">
              <a:spLocks noChangeArrowheads="1"/>
            </p:cNvSpPr>
            <p:nvPr/>
          </p:nvSpPr>
          <p:spPr bwMode="auto">
            <a:xfrm>
              <a:off x="4226480" y="3177901"/>
              <a:ext cx="1971256" cy="549288"/>
            </a:xfrm>
            <a:custGeom>
              <a:avLst/>
              <a:gdLst/>
              <a:ahLst/>
              <a:cxnLst/>
              <a:rect l="l" t="t" r="r" b="b"/>
              <a:pathLst>
                <a:path w="1217509" h="389894">
                  <a:moveTo>
                    <a:pt x="300604" y="0"/>
                  </a:moveTo>
                  <a:lnTo>
                    <a:pt x="916905" y="0"/>
                  </a:lnTo>
                  <a:cubicBezTo>
                    <a:pt x="952795" y="0"/>
                    <a:pt x="981889" y="29094"/>
                    <a:pt x="981889" y="64984"/>
                  </a:cubicBezTo>
                  <a:lnTo>
                    <a:pt x="981889" y="179920"/>
                  </a:lnTo>
                  <a:lnTo>
                    <a:pt x="1217509" y="335069"/>
                  </a:lnTo>
                  <a:lnTo>
                    <a:pt x="981889" y="335069"/>
                  </a:lnTo>
                  <a:lnTo>
                    <a:pt x="981889" y="324910"/>
                  </a:lnTo>
                  <a:cubicBezTo>
                    <a:pt x="981889" y="360800"/>
                    <a:pt x="952795" y="389894"/>
                    <a:pt x="916905" y="389894"/>
                  </a:cubicBezTo>
                  <a:lnTo>
                    <a:pt x="300604" y="389894"/>
                  </a:lnTo>
                  <a:cubicBezTo>
                    <a:pt x="264714" y="389894"/>
                    <a:pt x="235620" y="360800"/>
                    <a:pt x="235620" y="324910"/>
                  </a:cubicBezTo>
                  <a:lnTo>
                    <a:pt x="235620" y="335069"/>
                  </a:lnTo>
                  <a:lnTo>
                    <a:pt x="0" y="335069"/>
                  </a:lnTo>
                  <a:lnTo>
                    <a:pt x="235620" y="179920"/>
                  </a:lnTo>
                  <a:lnTo>
                    <a:pt x="235620" y="64984"/>
                  </a:lnTo>
                  <a:cubicBezTo>
                    <a:pt x="235620" y="29094"/>
                    <a:pt x="264714" y="0"/>
                    <a:pt x="300604" y="0"/>
                  </a:cubicBezTo>
                  <a:close/>
                </a:path>
              </a:pathLst>
            </a:custGeom>
            <a:solidFill>
              <a:srgbClr val="FFFFCC"/>
            </a:solidFill>
            <a:ln>
              <a:solidFill>
                <a:schemeClr val="tx1"/>
              </a:solidFill>
            </a:ln>
          </p:spPr>
          <p:style>
            <a:lnRef idx="2">
              <a:schemeClr val="dk1"/>
            </a:lnRef>
            <a:fillRef idx="1">
              <a:schemeClr val="lt1"/>
            </a:fillRef>
            <a:effectRef idx="0">
              <a:schemeClr val="dk1"/>
            </a:effectRef>
            <a:fontRef idx="minor">
              <a:schemeClr val="dk1"/>
            </a:fontRef>
          </p:style>
          <p:txBody>
            <a:bodyPr lIns="36000" rIns="36000"/>
            <a:lstStyle>
              <a:defPPr>
                <a:defRPr lang="ja-JP"/>
              </a:defPPr>
              <a:lvl1pPr algn="l" eaLnBrk="1" hangingPunct="1">
                <a:defRPr sz="1400"/>
              </a:lvl1pPr>
              <a:lvl2pPr marL="742950" indent="-285750" eaLnBrk="0" hangingPunct="0"/>
              <a:lvl3pPr marL="1143000" indent="-228600" eaLnBrk="0" hangingPunct="0"/>
              <a:lvl4pPr marL="1600200" indent="-228600" eaLnBrk="0" hangingPunct="0"/>
              <a:lvl5pPr marL="2057400" indent="-228600" eaLnBrk="0" hangingPunct="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defRPr/>
              </a:pPr>
              <a:endParaRPr lang="ja-JP" altLang="en-US" dirty="0" smtClean="0">
                <a:effectLst/>
              </a:endParaRPr>
            </a:p>
          </p:txBody>
        </p:sp>
        <p:sp>
          <p:nvSpPr>
            <p:cNvPr id="96" name="正方形/長方形 43"/>
            <p:cNvSpPr>
              <a:spLocks noChangeArrowheads="1"/>
            </p:cNvSpPr>
            <p:nvPr/>
          </p:nvSpPr>
          <p:spPr bwMode="auto">
            <a:xfrm>
              <a:off x="4640965" y="3176368"/>
              <a:ext cx="1451338" cy="523220"/>
            </a:xfrm>
            <a:prstGeom prst="rect">
              <a:avLst/>
            </a:prstGeom>
            <a:noFill/>
            <a:ln w="9525">
              <a:noFill/>
              <a:miter lim="800000"/>
              <a:headEnd/>
              <a:tailEnd/>
            </a:ln>
          </p:spPr>
          <p:txBody>
            <a:bodyPr wrap="square">
              <a:spAutoFit/>
            </a:bodyPr>
            <a:lstStyle/>
            <a:p>
              <a:pPr>
                <a:defRPr/>
              </a:pPr>
              <a:r>
                <a:rPr lang="en-US" altLang="ja-JP" sz="1400" b="1" dirty="0" smtClean="0">
                  <a:solidFill>
                    <a:srgbClr val="00C000"/>
                  </a:solidFill>
                  <a:effectLst/>
                </a:rPr>
                <a:t>sensing </a:t>
              </a:r>
              <a:r>
                <a:rPr lang="en-US" altLang="ja-JP" sz="1400" b="1" dirty="0" smtClean="0">
                  <a:solidFill>
                    <a:srgbClr val="00C000"/>
                  </a:solidFill>
                  <a:effectLst/>
                  <a:latin typeface="+mn-lt"/>
                  <a:ea typeface="+mn-ea"/>
                </a:rPr>
                <a:t>environment</a:t>
              </a:r>
              <a:endParaRPr lang="ja-JP" altLang="en-US" sz="1400" b="1" dirty="0">
                <a:solidFill>
                  <a:srgbClr val="00C000"/>
                </a:solidFill>
                <a:effectLst/>
                <a:latin typeface="+mn-lt"/>
                <a:ea typeface="+mn-ea"/>
              </a:endParaRPr>
            </a:p>
          </p:txBody>
        </p:sp>
        <p:sp>
          <p:nvSpPr>
            <p:cNvPr id="98" name="雲形吹き出し 12"/>
            <p:cNvSpPr>
              <a:spLocks noChangeArrowheads="1"/>
            </p:cNvSpPr>
            <p:nvPr/>
          </p:nvSpPr>
          <p:spPr bwMode="auto">
            <a:xfrm>
              <a:off x="6002185" y="5218978"/>
              <a:ext cx="1699167" cy="608069"/>
            </a:xfrm>
            <a:prstGeom prst="cloudCallout">
              <a:avLst>
                <a:gd name="adj1" fmla="val -51231"/>
                <a:gd name="adj2" fmla="val -80875"/>
              </a:avLst>
            </a:prstGeom>
            <a:solidFill>
              <a:schemeClr val="bg1"/>
            </a:solidFill>
            <a:ln w="9525">
              <a:solidFill>
                <a:schemeClr val="tx1"/>
              </a:solidFill>
              <a:round/>
              <a:headEnd/>
              <a:tailEnd/>
            </a:ln>
          </p:spPr>
          <p:txBody>
            <a:bodyPr/>
            <a:lstStyle/>
            <a:p>
              <a:pPr>
                <a:defRPr/>
              </a:pPr>
              <a:endParaRPr lang="ja-JP" altLang="en-US" sz="1400">
                <a:effectLst/>
                <a:latin typeface="+mn-lt"/>
                <a:ea typeface="+mn-ea"/>
              </a:endParaRPr>
            </a:p>
          </p:txBody>
        </p:sp>
        <p:sp>
          <p:nvSpPr>
            <p:cNvPr id="99" name="正方形/長方形 13"/>
            <p:cNvSpPr>
              <a:spLocks noChangeArrowheads="1"/>
            </p:cNvSpPr>
            <p:nvPr/>
          </p:nvSpPr>
          <p:spPr bwMode="auto">
            <a:xfrm>
              <a:off x="6123131" y="5264600"/>
              <a:ext cx="1560173" cy="523220"/>
            </a:xfrm>
            <a:prstGeom prst="rect">
              <a:avLst/>
            </a:prstGeom>
            <a:noFill/>
            <a:ln w="9525">
              <a:noFill/>
              <a:miter lim="800000"/>
              <a:headEnd/>
              <a:tailEnd/>
            </a:ln>
          </p:spPr>
          <p:txBody>
            <a:bodyPr wrap="square">
              <a:spAutoFit/>
            </a:bodyPr>
            <a:lstStyle/>
            <a:p>
              <a:pPr algn="ctr">
                <a:defRPr/>
              </a:pPr>
              <a:r>
                <a:rPr lang="en-US" altLang="ja-JP" sz="1400" b="1" dirty="0" smtClean="0">
                  <a:solidFill>
                    <a:srgbClr val="0000FF"/>
                  </a:solidFill>
                  <a:effectLst/>
                  <a:latin typeface="+mn-lt"/>
                  <a:ea typeface="+mn-ea"/>
                </a:rPr>
                <a:t>topology optimization</a:t>
              </a:r>
              <a:endParaRPr lang="en-US" altLang="ja-JP" sz="1400" b="1" dirty="0">
                <a:solidFill>
                  <a:srgbClr val="0000FF"/>
                </a:solidFill>
                <a:effectLst/>
                <a:latin typeface="+mn-lt"/>
                <a:ea typeface="+mn-ea"/>
              </a:endParaRPr>
            </a:p>
          </p:txBody>
        </p:sp>
        <p:sp>
          <p:nvSpPr>
            <p:cNvPr id="100" name="テキスト ボックス 166"/>
            <p:cNvSpPr txBox="1">
              <a:spLocks noChangeArrowheads="1"/>
            </p:cNvSpPr>
            <p:nvPr/>
          </p:nvSpPr>
          <p:spPr bwMode="auto">
            <a:xfrm>
              <a:off x="990600" y="2401602"/>
              <a:ext cx="1135958" cy="523220"/>
            </a:xfrm>
            <a:prstGeom prst="rect">
              <a:avLst/>
            </a:prstGeom>
            <a:noFill/>
            <a:ln w="9525">
              <a:noFill/>
              <a:miter lim="800000"/>
              <a:headEnd/>
              <a:tailEnd/>
            </a:ln>
          </p:spPr>
          <p:txBody>
            <a:bodyPr>
              <a:spAutoFit/>
            </a:bodyPr>
            <a:lstStyle/>
            <a:p>
              <a:pPr>
                <a:defRPr/>
              </a:pPr>
              <a:r>
                <a:rPr lang="en-US" altLang="ja-JP" sz="1400" dirty="0">
                  <a:effectLst/>
                  <a:latin typeface="+mn-lt"/>
                  <a:ea typeface="+mn-ea"/>
                </a:rPr>
                <a:t>Proposed System</a:t>
              </a:r>
              <a:endParaRPr lang="ja-JP" altLang="en-US" sz="1400" dirty="0">
                <a:effectLst/>
                <a:latin typeface="+mn-lt"/>
                <a:ea typeface="+mn-ea"/>
              </a:endParaRPr>
            </a:p>
          </p:txBody>
        </p:sp>
        <p:sp>
          <p:nvSpPr>
            <p:cNvPr id="101" name="稲妻 8289"/>
            <p:cNvSpPr>
              <a:spLocks noChangeArrowheads="1"/>
            </p:cNvSpPr>
            <p:nvPr/>
          </p:nvSpPr>
          <p:spPr bwMode="auto">
            <a:xfrm rot="5603481">
              <a:off x="4976595" y="3578701"/>
              <a:ext cx="439836" cy="870584"/>
            </a:xfrm>
            <a:prstGeom prst="lightningBolt">
              <a:avLst/>
            </a:prstGeom>
            <a:solidFill>
              <a:schemeClr val="bg1">
                <a:lumMod val="95000"/>
              </a:schemeClr>
            </a:solidFill>
            <a:ln w="9525" algn="ctr">
              <a:solidFill>
                <a:schemeClr val="tx1"/>
              </a:solidFill>
              <a:round/>
              <a:headEnd/>
              <a:tailEnd/>
            </a:ln>
          </p:spPr>
          <p:txBody>
            <a:bodyPr/>
            <a:lstStyle/>
            <a:p>
              <a:pPr>
                <a:defRPr/>
              </a:pPr>
              <a:endParaRPr lang="ja-JP" altLang="en-US" sz="1400">
                <a:effectLst/>
                <a:latin typeface="+mn-lt"/>
                <a:ea typeface="+mn-ea"/>
              </a:endParaRPr>
            </a:p>
          </p:txBody>
        </p:sp>
        <p:cxnSp>
          <p:nvCxnSpPr>
            <p:cNvPr id="102" name="直線矢印コネクタ 93"/>
            <p:cNvCxnSpPr>
              <a:cxnSpLocks noChangeShapeType="1"/>
            </p:cNvCxnSpPr>
            <p:nvPr/>
          </p:nvCxnSpPr>
          <p:spPr bwMode="auto">
            <a:xfrm>
              <a:off x="7086597" y="4223776"/>
              <a:ext cx="614755" cy="93237"/>
            </a:xfrm>
            <a:prstGeom prst="straightConnector1">
              <a:avLst/>
            </a:prstGeom>
            <a:noFill/>
            <a:ln w="25400">
              <a:solidFill>
                <a:srgbClr val="990000"/>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103" name="直線矢印コネクタ 93"/>
            <p:cNvCxnSpPr>
              <a:cxnSpLocks noChangeShapeType="1"/>
            </p:cNvCxnSpPr>
            <p:nvPr/>
          </p:nvCxnSpPr>
          <p:spPr bwMode="auto">
            <a:xfrm flipV="1">
              <a:off x="7054142" y="3670436"/>
              <a:ext cx="507841" cy="271603"/>
            </a:xfrm>
            <a:prstGeom prst="straightConnector1">
              <a:avLst/>
            </a:prstGeom>
            <a:noFill/>
            <a:ln w="25400">
              <a:solidFill>
                <a:srgbClr val="990000"/>
              </a:solidFill>
              <a:round/>
              <a:headEnd type="arrow" w="med" len="med"/>
              <a:tailEnd type="arrow" w="med" len="med"/>
            </a:ln>
            <a:extLst>
              <a:ext uri="{909E8E84-426E-40DD-AFC4-6F175D3DCCD1}">
                <a14:hiddenFill xmlns="" xmlns:a14="http://schemas.microsoft.com/office/drawing/2010/main">
                  <a:noFill/>
                </a14:hiddenFill>
              </a:ext>
            </a:extLst>
          </p:spPr>
        </p:cxnSp>
        <p:sp>
          <p:nvSpPr>
            <p:cNvPr id="105" name="テキスト ボックス 166"/>
            <p:cNvSpPr txBox="1">
              <a:spLocks noChangeArrowheads="1"/>
            </p:cNvSpPr>
            <p:nvPr/>
          </p:nvSpPr>
          <p:spPr bwMode="auto">
            <a:xfrm>
              <a:off x="6375710" y="4584684"/>
              <a:ext cx="1281056" cy="432000"/>
            </a:xfrm>
            <a:prstGeom prst="wedgeRoundRectCallout">
              <a:avLst>
                <a:gd name="adj1" fmla="val -41041"/>
                <a:gd name="adj2" fmla="val -104665"/>
                <a:gd name="adj3" fmla="val 16667"/>
              </a:avLst>
            </a:prstGeom>
            <a:solidFill>
              <a:srgbClr val="FFFFCC"/>
            </a:solidFill>
            <a:ln>
              <a:solidFill>
                <a:schemeClr val="tx1"/>
              </a:solidFill>
            </a:ln>
          </p:spPr>
          <p:style>
            <a:lnRef idx="2">
              <a:schemeClr val="dk1"/>
            </a:lnRef>
            <a:fillRef idx="1">
              <a:schemeClr val="lt1"/>
            </a:fillRef>
            <a:effectRef idx="0">
              <a:schemeClr val="dk1"/>
            </a:effectRef>
            <a:fontRef idx="minor">
              <a:schemeClr val="dk1"/>
            </a:fontRef>
          </p:style>
          <p:txBody>
            <a:bodyPr lIns="36000" rIns="36000" anchor="ctr"/>
            <a:lstStyle>
              <a:defPPr>
                <a:defRPr lang="ja-JP"/>
              </a:defPPr>
              <a:lvl1pPr algn="l" eaLnBrk="1" hangingPunct="1">
                <a:defRPr sz="1400"/>
              </a:lvl1pPr>
              <a:lvl2pPr marL="742950" indent="-285750" eaLnBrk="0" hangingPunct="0"/>
              <a:lvl3pPr marL="1143000" indent="-228600" eaLnBrk="0" hangingPunct="0"/>
              <a:lvl4pPr marL="1600200" indent="-228600" eaLnBrk="0" hangingPunct="0"/>
              <a:lvl5pPr marL="2057400" indent="-228600" eaLnBrk="0" hangingPunct="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lgn="ctr">
                <a:defRPr/>
              </a:pPr>
              <a:r>
                <a:rPr lang="en-US" altLang="ja-JP" b="1" dirty="0" smtClean="0">
                  <a:solidFill>
                    <a:srgbClr val="FF0000"/>
                  </a:solidFill>
                  <a:effectLst/>
                </a:rPr>
                <a:t>resource assign</a:t>
              </a:r>
              <a:endParaRPr lang="ja-JP" altLang="en-US" b="1" dirty="0" smtClean="0">
                <a:solidFill>
                  <a:srgbClr val="FF0000"/>
                </a:solidFill>
                <a:effectLst/>
              </a:endParaRPr>
            </a:p>
          </p:txBody>
        </p:sp>
      </p:grpSp>
      <p:sp>
        <p:nvSpPr>
          <p:cNvPr id="106" name="日付プレースホルダ 105"/>
          <p:cNvSpPr>
            <a:spLocks noGrp="1"/>
          </p:cNvSpPr>
          <p:nvPr>
            <p:ph type="dt" sz="half" idx="10"/>
          </p:nvPr>
        </p:nvSpPr>
        <p:spPr/>
        <p:txBody>
          <a:bodyPr/>
          <a:lstStyle/>
          <a:p>
            <a:r>
              <a:rPr lang="en-US" altLang="ja-JP" smtClean="0"/>
              <a:t>November, 2012</a:t>
            </a:r>
            <a:endParaRPr lang="en-US" altLang="ja-JP" dirty="0"/>
          </a:p>
        </p:txBody>
      </p:sp>
      <p:sp>
        <p:nvSpPr>
          <p:cNvPr id="107" name="フッター プレースホルダ 106"/>
          <p:cNvSpPr>
            <a:spLocks noGrp="1"/>
          </p:cNvSpPr>
          <p:nvPr>
            <p:ph type="ftr" sz="quarter" idx="11"/>
          </p:nvPr>
        </p:nvSpPr>
        <p:spPr/>
        <p:txBody>
          <a:bodyPr/>
          <a:lstStyle/>
          <a:p>
            <a:r>
              <a:rPr lang="en-US" altLang="ja-JP" smtClean="0"/>
              <a:t>Masahiro Uno (ATR)</a:t>
            </a:r>
            <a:endParaRPr lang="en-US" altLang="ja-JP" dirty="0"/>
          </a:p>
        </p:txBody>
      </p:sp>
    </p:spTree>
    <p:extLst>
      <p:ext uri="{BB962C8B-B14F-4D97-AF65-F5344CB8AC3E}">
        <p14:creationId xmlns="" xmlns:p14="http://schemas.microsoft.com/office/powerpoint/2010/main" val="172150586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lang="en-US" altLang="ja-JP" smtClean="0"/>
              <a:t>November, 2012</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a:t>Slide </a:t>
            </a:r>
            <a:fld id="{9B45858E-CD0C-4B00-B0BE-7BAAA3F96F6C}" type="slidenum">
              <a:rPr lang="en-US" altLang="ja-JP"/>
              <a:pPr/>
              <a:t>2</a:t>
            </a:fld>
            <a:endParaRPr lang="en-US" altLang="ja-JP" dirty="0"/>
          </a:p>
        </p:txBody>
      </p:sp>
      <p:sp>
        <p:nvSpPr>
          <p:cNvPr id="26626" name="Rectangle 2"/>
          <p:cNvSpPr>
            <a:spLocks noGrp="1" noChangeArrowheads="1"/>
          </p:cNvSpPr>
          <p:nvPr>
            <p:ph type="ctrTitle"/>
          </p:nvPr>
        </p:nvSpPr>
        <p:spPr>
          <a:xfrm>
            <a:off x="683568" y="980728"/>
            <a:ext cx="7772400" cy="2088232"/>
          </a:xfrm>
        </p:spPr>
        <p:txBody>
          <a:bodyPr/>
          <a:lstStyle/>
          <a:p>
            <a:r>
              <a:rPr lang="en-US" altLang="ja-JP" dirty="0" smtClean="0"/>
              <a:t> Conceptual proposal of autonomously distributed wireless system based on dynamic multi-layer control for fair satisfaction of </a:t>
            </a:r>
            <a:r>
              <a:rPr lang="en-US" altLang="ja-JP" dirty="0" err="1" smtClean="0"/>
              <a:t>QoE</a:t>
            </a:r>
            <a:endParaRPr lang="ja-JP" altLang="ja-JP" dirty="0"/>
          </a:p>
        </p:txBody>
      </p:sp>
      <p:graphicFrame>
        <p:nvGraphicFramePr>
          <p:cNvPr id="7" name="Object 44"/>
          <p:cNvGraphicFramePr>
            <a:graphicFrameLocks noChangeAspect="1"/>
          </p:cNvGraphicFramePr>
          <p:nvPr>
            <p:extLst>
              <p:ext uri="{D42A27DB-BD31-4B8C-83A1-F6EECF244321}">
                <p14:modId xmlns:p14="http://schemas.microsoft.com/office/powerpoint/2010/main" xmlns="" val="3343858423"/>
              </p:ext>
            </p:extLst>
          </p:nvPr>
        </p:nvGraphicFramePr>
        <p:xfrm>
          <a:off x="822325" y="3641725"/>
          <a:ext cx="7924800" cy="3079750"/>
        </p:xfrm>
        <a:graphic>
          <a:graphicData uri="http://schemas.openxmlformats.org/presentationml/2006/ole">
            <p:oleObj spid="_x0000_s26676" name="Document" r:id="rId4" imgW="8872755" imgH="3454399" progId="Word.Document.8">
              <p:embed/>
            </p:oleObj>
          </a:graphicData>
        </a:graphic>
      </p:graphicFrame>
      <p:sp>
        <p:nvSpPr>
          <p:cNvPr id="8" name="Rectangle 12"/>
          <p:cNvSpPr>
            <a:spLocks noChangeArrowheads="1"/>
          </p:cNvSpPr>
          <p:nvPr/>
        </p:nvSpPr>
        <p:spPr bwMode="auto">
          <a:xfrm>
            <a:off x="539552" y="3212976"/>
            <a:ext cx="1447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342900" indent="-342900">
              <a:spcBef>
                <a:spcPct val="20000"/>
              </a:spcBef>
            </a:pPr>
            <a:r>
              <a:rPr lang="en-US" altLang="ja-JP" sz="2000" b="1" dirty="0">
                <a:latin typeface="Times New Roman" pitchFamily="18" charset="0"/>
              </a:rPr>
              <a:t>Authors:</a:t>
            </a:r>
            <a:endParaRPr lang="en-US" altLang="ja-JP" sz="2000" dirty="0">
              <a:latin typeface="Times New Roman" pitchFamily="18" charset="0"/>
            </a:endParaRPr>
          </a:p>
        </p:txBody>
      </p:sp>
      <p:sp>
        <p:nvSpPr>
          <p:cNvPr id="9" name="フッター プレースホルダ 8"/>
          <p:cNvSpPr>
            <a:spLocks noGrp="1"/>
          </p:cNvSpPr>
          <p:nvPr>
            <p:ph type="ftr" sz="quarter" idx="11"/>
          </p:nvPr>
        </p:nvSpPr>
        <p:spPr/>
        <p:txBody>
          <a:bodyPr/>
          <a:lstStyle/>
          <a:p>
            <a:r>
              <a:rPr lang="en-US" altLang="ja-JP" smtClean="0"/>
              <a:t>Masahiro Uno (ATR)</a:t>
            </a:r>
            <a:endParaRPr lang="en-US" altLang="ja-JP"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lstStyle/>
          <a:p>
            <a:r>
              <a:rPr lang="en-US" altLang="ja-JP" dirty="0" smtClean="0">
                <a:latin typeface="Times New Roman" pitchFamily="18" charset="0"/>
                <a:cs typeface="Times New Roman" pitchFamily="18" charset="0"/>
              </a:rPr>
              <a:t>Motivation</a:t>
            </a:r>
            <a:endParaRPr kumimoji="1" lang="ja-JP" altLang="en-US" dirty="0">
              <a:latin typeface="Times New Roman" pitchFamily="18" charset="0"/>
              <a:cs typeface="Times New Roman" pitchFamily="18" charset="0"/>
            </a:endParaRPr>
          </a:p>
        </p:txBody>
      </p:sp>
      <p:sp>
        <p:nvSpPr>
          <p:cNvPr id="3" name="コンテンツ プレースホルダ 2"/>
          <p:cNvSpPr>
            <a:spLocks noGrp="1"/>
          </p:cNvSpPr>
          <p:nvPr>
            <p:ph idx="1"/>
          </p:nvPr>
        </p:nvSpPr>
        <p:spPr>
          <a:xfrm>
            <a:off x="685800" y="1981200"/>
            <a:ext cx="8134672" cy="4114800"/>
          </a:xfrm>
        </p:spPr>
        <p:txBody>
          <a:bodyPr>
            <a:noAutofit/>
          </a:bodyPr>
          <a:lstStyle/>
          <a:p>
            <a:r>
              <a:rPr lang="en-US" altLang="ja-JP" sz="2400" dirty="0" smtClean="0">
                <a:latin typeface="Times New Roman" pitchFamily="18" charset="0"/>
                <a:cs typeface="Times New Roman" pitchFamily="18" charset="0"/>
              </a:rPr>
              <a:t>Self Organized Wireless System for Medical and Disaster situations</a:t>
            </a:r>
          </a:p>
          <a:p>
            <a:pPr lvl="1"/>
            <a:r>
              <a:rPr lang="en-US" altLang="ja-JP" sz="2000" dirty="0" smtClean="0">
                <a:latin typeface="Times New Roman" pitchFamily="18" charset="0"/>
                <a:cs typeface="Times New Roman" pitchFamily="18" charset="0"/>
              </a:rPr>
              <a:t>Public protection and disaster relief (PPDR) </a:t>
            </a:r>
          </a:p>
          <a:p>
            <a:pPr lvl="1"/>
            <a:r>
              <a:rPr lang="en-US" altLang="ja-JP" sz="2000" dirty="0" smtClean="0">
                <a:latin typeface="Times New Roman" pitchFamily="18" charset="0"/>
                <a:cs typeface="Times New Roman" pitchFamily="18" charset="0"/>
              </a:rPr>
              <a:t>For Efficient medical works (Kyoto Univ. Hospital &amp; </a:t>
            </a:r>
            <a:r>
              <a:rPr kumimoji="1" lang="en-US" altLang="ja-JP" sz="2000" dirty="0" smtClean="0">
                <a:latin typeface="Times New Roman" pitchFamily="18" charset="0"/>
                <a:cs typeface="Times New Roman" pitchFamily="18" charset="0"/>
              </a:rPr>
              <a:t>ATR)</a:t>
            </a:r>
            <a:endParaRPr lang="en-US" altLang="ja-JP" sz="2000" dirty="0" smtClean="0">
              <a:latin typeface="Times New Roman" pitchFamily="18" charset="0"/>
              <a:cs typeface="Times New Roman" pitchFamily="18" charset="0"/>
            </a:endParaRPr>
          </a:p>
          <a:p>
            <a:pPr lvl="1">
              <a:buNone/>
            </a:pPr>
            <a:endParaRPr lang="en-US" altLang="ja-JP" sz="2000" dirty="0" smtClean="0">
              <a:latin typeface="Times New Roman" pitchFamily="18" charset="0"/>
              <a:cs typeface="Times New Roman" pitchFamily="18" charset="0"/>
            </a:endParaRPr>
          </a:p>
          <a:p>
            <a:r>
              <a:rPr lang="en-US" altLang="ja-JP" sz="2400" dirty="0" smtClean="0">
                <a:latin typeface="Times New Roman" pitchFamily="18" charset="0"/>
                <a:cs typeface="Times New Roman" pitchFamily="18" charset="0"/>
              </a:rPr>
              <a:t>Various Applications with Easy-to-Setup, Enough Quality</a:t>
            </a:r>
          </a:p>
          <a:p>
            <a:pPr lvl="1"/>
            <a:r>
              <a:rPr lang="en-US" altLang="ja-JP" sz="2000" dirty="0" smtClean="0">
                <a:latin typeface="Times New Roman" pitchFamily="18" charset="0"/>
                <a:cs typeface="Times New Roman" pitchFamily="18" charset="0"/>
              </a:rPr>
              <a:t>from Text to Video under limited radio resources</a:t>
            </a:r>
            <a:endParaRPr kumimoji="1" lang="en-US" altLang="ja-JP" sz="2000" dirty="0" smtClean="0">
              <a:latin typeface="Times New Roman" pitchFamily="18" charset="0"/>
              <a:cs typeface="Times New Roman" pitchFamily="18" charset="0"/>
            </a:endParaRPr>
          </a:p>
          <a:p>
            <a:pPr lvl="1">
              <a:buNone/>
            </a:pPr>
            <a:endParaRPr lang="en-US" altLang="ja-JP" sz="2000" dirty="0" smtClean="0">
              <a:latin typeface="Times New Roman" pitchFamily="18" charset="0"/>
              <a:cs typeface="Times New Roman" pitchFamily="18" charset="0"/>
            </a:endParaRPr>
          </a:p>
        </p:txBody>
      </p:sp>
      <p:sp>
        <p:nvSpPr>
          <p:cNvPr id="8" name="日付プレースホルダ 7"/>
          <p:cNvSpPr>
            <a:spLocks noGrp="1"/>
          </p:cNvSpPr>
          <p:nvPr>
            <p:ph type="dt" sz="half" idx="10"/>
          </p:nvPr>
        </p:nvSpPr>
        <p:spPr>
          <a:xfrm>
            <a:off x="685800" y="378281"/>
            <a:ext cx="1600200" cy="215444"/>
          </a:xfrm>
        </p:spPr>
        <p:txBody>
          <a:bodyPr/>
          <a:lstStyle/>
          <a:p>
            <a:pPr>
              <a:defRPr/>
            </a:pPr>
            <a:r>
              <a:rPr lang="en-US" altLang="ja-JP" smtClean="0">
                <a:cs typeface="Times New Roman" pitchFamily="18" charset="0"/>
              </a:rPr>
              <a:t>November, 2012</a:t>
            </a:r>
            <a:endParaRPr lang="en-US" altLang="ja-JP">
              <a:cs typeface="Times New Roman" pitchFamily="18" charset="0"/>
            </a:endParaRPr>
          </a:p>
        </p:txBody>
      </p:sp>
      <p:sp>
        <p:nvSpPr>
          <p:cNvPr id="9" name="スライド番号プレースホルダ 8"/>
          <p:cNvSpPr>
            <a:spLocks noGrp="1"/>
          </p:cNvSpPr>
          <p:nvPr>
            <p:ph type="sldNum" sz="quarter" idx="12"/>
          </p:nvPr>
        </p:nvSpPr>
        <p:spPr>
          <a:xfrm>
            <a:off x="4571628" y="6475413"/>
            <a:ext cx="76944" cy="184666"/>
          </a:xfrm>
        </p:spPr>
        <p:txBody>
          <a:bodyPr/>
          <a:lstStyle/>
          <a:p>
            <a:pPr>
              <a:defRPr/>
            </a:pPr>
            <a:fld id="{CFAD94D3-0AD3-4018-B87A-D97E9B60D672}" type="slidenum">
              <a:rPr lang="en-US" altLang="ja-JP" smtClean="0">
                <a:cs typeface="Times New Roman" pitchFamily="18" charset="0"/>
              </a:rPr>
              <a:pPr>
                <a:defRPr/>
              </a:pPr>
              <a:t>3</a:t>
            </a:fld>
            <a:endParaRPr lang="en-US" altLang="ja-JP">
              <a:cs typeface="Times New Roman" pitchFamily="18" charset="0"/>
            </a:endParaRPr>
          </a:p>
        </p:txBody>
      </p:sp>
      <p:sp>
        <p:nvSpPr>
          <p:cNvPr id="4" name="下矢印 3"/>
          <p:cNvSpPr/>
          <p:nvPr/>
        </p:nvSpPr>
        <p:spPr>
          <a:xfrm>
            <a:off x="4211960" y="4797152"/>
            <a:ext cx="72008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7" name="正方形/長方形 6"/>
          <p:cNvSpPr/>
          <p:nvPr/>
        </p:nvSpPr>
        <p:spPr>
          <a:xfrm>
            <a:off x="1115616" y="5301208"/>
            <a:ext cx="7200800"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None/>
            </a:pPr>
            <a:r>
              <a:rPr lang="en-US" altLang="ja-JP" sz="2400" dirty="0" smtClean="0">
                <a:solidFill>
                  <a:schemeClr val="tx1"/>
                </a:solidFill>
                <a:latin typeface="Times New Roman" pitchFamily="18" charset="0"/>
                <a:cs typeface="Times New Roman" pitchFamily="18" charset="0"/>
              </a:rPr>
              <a:t>Dynamic Resource Assignment / Topology control based on Quality of Experience (</a:t>
            </a:r>
            <a:r>
              <a:rPr lang="en-US" altLang="ja-JP" sz="2400" dirty="0" err="1" smtClean="0">
                <a:solidFill>
                  <a:schemeClr val="tx1"/>
                </a:solidFill>
                <a:latin typeface="Times New Roman" pitchFamily="18" charset="0"/>
                <a:cs typeface="Times New Roman" pitchFamily="18" charset="0"/>
              </a:rPr>
              <a:t>QoE</a:t>
            </a:r>
            <a:r>
              <a:rPr lang="en-US" altLang="ja-JP" sz="2400" dirty="0" smtClean="0">
                <a:solidFill>
                  <a:schemeClr val="tx1"/>
                </a:solidFill>
                <a:latin typeface="Times New Roman" pitchFamily="18" charset="0"/>
                <a:cs typeface="Times New Roman" pitchFamily="18" charset="0"/>
              </a:rPr>
              <a:t>) of all users</a:t>
            </a:r>
            <a:endParaRPr lang="en-US" altLang="ja-JP" dirty="0" smtClean="0">
              <a:solidFill>
                <a:schemeClr val="tx1"/>
              </a:solidFill>
              <a:latin typeface="Times New Roman" pitchFamily="18" charset="0"/>
              <a:cs typeface="Times New Roman" pitchFamily="18" charset="0"/>
            </a:endParaRPr>
          </a:p>
        </p:txBody>
      </p:sp>
      <p:sp>
        <p:nvSpPr>
          <p:cNvPr id="10" name="フッター プレースホルダ 9"/>
          <p:cNvSpPr>
            <a:spLocks noGrp="1"/>
          </p:cNvSpPr>
          <p:nvPr>
            <p:ph type="ftr" sz="quarter" idx="11"/>
          </p:nvPr>
        </p:nvSpPr>
        <p:spPr/>
        <p:txBody>
          <a:bodyPr/>
          <a:lstStyle/>
          <a:p>
            <a:r>
              <a:rPr lang="en-US" altLang="ja-JP" smtClean="0"/>
              <a:t>Masahiro Uno (ATR)</a:t>
            </a:r>
            <a:endParaRPr lang="en-US" altLang="ja-JP"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円/楕円 26"/>
          <p:cNvSpPr/>
          <p:nvPr/>
        </p:nvSpPr>
        <p:spPr>
          <a:xfrm>
            <a:off x="6948264" y="4532669"/>
            <a:ext cx="1224136" cy="129614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611560" y="1300698"/>
            <a:ext cx="5184576" cy="129614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1331642" y="4388653"/>
            <a:ext cx="2880320" cy="151216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115616" y="3100898"/>
            <a:ext cx="1055097" cy="400110"/>
          </a:xfrm>
          <a:prstGeom prst="rect">
            <a:avLst/>
          </a:prstGeom>
          <a:noFill/>
        </p:spPr>
        <p:txBody>
          <a:bodyPr wrap="none" rtlCol="0">
            <a:spAutoFit/>
          </a:bodyPr>
          <a:lstStyle/>
          <a:p>
            <a:r>
              <a:rPr kumimoji="1" lang="en-US" altLang="ja-JP" sz="2000" u="sng" dirty="0" smtClean="0"/>
              <a:t>Rescue</a:t>
            </a:r>
            <a:endParaRPr kumimoji="1" lang="ja-JP" altLang="en-US" sz="2000" u="sng" dirty="0"/>
          </a:p>
        </p:txBody>
      </p:sp>
      <p:sp>
        <p:nvSpPr>
          <p:cNvPr id="9" name="テキスト ボックス 8"/>
          <p:cNvSpPr txBox="1"/>
          <p:nvPr/>
        </p:nvSpPr>
        <p:spPr>
          <a:xfrm>
            <a:off x="1630993" y="5972829"/>
            <a:ext cx="2292935" cy="400110"/>
          </a:xfrm>
          <a:prstGeom prst="rect">
            <a:avLst/>
          </a:prstGeom>
          <a:noFill/>
        </p:spPr>
        <p:txBody>
          <a:bodyPr wrap="none" rtlCol="0">
            <a:spAutoFit/>
          </a:bodyPr>
          <a:lstStyle/>
          <a:p>
            <a:r>
              <a:rPr kumimoji="1" lang="en-US" altLang="ja-JP" sz="2000" u="sng" dirty="0" smtClean="0"/>
              <a:t>Medical Treatment</a:t>
            </a:r>
            <a:endParaRPr kumimoji="1" lang="ja-JP" altLang="en-US" sz="2000" u="sng" dirty="0"/>
          </a:p>
        </p:txBody>
      </p:sp>
      <p:sp>
        <p:nvSpPr>
          <p:cNvPr id="10" name="テキスト ボックス 9"/>
          <p:cNvSpPr txBox="1"/>
          <p:nvPr/>
        </p:nvSpPr>
        <p:spPr>
          <a:xfrm>
            <a:off x="5928461" y="5972829"/>
            <a:ext cx="2820003" cy="400110"/>
          </a:xfrm>
          <a:prstGeom prst="rect">
            <a:avLst/>
          </a:prstGeom>
          <a:noFill/>
        </p:spPr>
        <p:txBody>
          <a:bodyPr wrap="none" rtlCol="0">
            <a:spAutoFit/>
          </a:bodyPr>
          <a:lstStyle/>
          <a:p>
            <a:r>
              <a:rPr lang="en-US" altLang="ja-JP" sz="2000" u="sng" dirty="0" smtClean="0"/>
              <a:t>Cross-border operation</a:t>
            </a:r>
            <a:endParaRPr kumimoji="1" lang="ja-JP" altLang="en-US" sz="2000" u="sng" dirty="0"/>
          </a:p>
        </p:txBody>
      </p:sp>
      <p:cxnSp>
        <p:nvCxnSpPr>
          <p:cNvPr id="15" name="直線矢印コネクタ 14"/>
          <p:cNvCxnSpPr/>
          <p:nvPr/>
        </p:nvCxnSpPr>
        <p:spPr>
          <a:xfrm flipH="1">
            <a:off x="4211962" y="5118025"/>
            <a:ext cx="2304256"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644008" y="4748693"/>
            <a:ext cx="1630318" cy="369332"/>
          </a:xfrm>
          <a:prstGeom prst="rect">
            <a:avLst/>
          </a:prstGeom>
          <a:noFill/>
        </p:spPr>
        <p:txBody>
          <a:bodyPr wrap="none" rtlCol="0">
            <a:spAutoFit/>
          </a:bodyPr>
          <a:lstStyle/>
          <a:p>
            <a:r>
              <a:rPr kumimoji="1" lang="en-US" altLang="ja-JP" dirty="0" smtClean="0"/>
              <a:t>interoperability</a:t>
            </a:r>
            <a:endParaRPr kumimoji="1" lang="ja-JP" altLang="en-US" dirty="0"/>
          </a:p>
        </p:txBody>
      </p:sp>
      <p:cxnSp>
        <p:nvCxnSpPr>
          <p:cNvPr id="19" name="直線矢印コネクタ 18"/>
          <p:cNvCxnSpPr/>
          <p:nvPr/>
        </p:nvCxnSpPr>
        <p:spPr>
          <a:xfrm flipH="1" flipV="1">
            <a:off x="5652120" y="2380818"/>
            <a:ext cx="1376536" cy="245665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rot="3663169">
            <a:off x="5720986" y="3337670"/>
            <a:ext cx="1630318" cy="369332"/>
          </a:xfrm>
          <a:prstGeom prst="rect">
            <a:avLst/>
          </a:prstGeom>
          <a:noFill/>
        </p:spPr>
        <p:txBody>
          <a:bodyPr wrap="none" rtlCol="0">
            <a:spAutoFit/>
          </a:bodyPr>
          <a:lstStyle/>
          <a:p>
            <a:r>
              <a:rPr kumimoji="1" lang="en-US" altLang="ja-JP" dirty="0" smtClean="0"/>
              <a:t>interoperability</a:t>
            </a:r>
            <a:endParaRPr kumimoji="1" lang="ja-JP" altLang="en-US" dirty="0"/>
          </a:p>
        </p:txBody>
      </p:sp>
      <p:sp>
        <p:nvSpPr>
          <p:cNvPr id="22" name="テキスト ボックス 21"/>
          <p:cNvSpPr txBox="1"/>
          <p:nvPr/>
        </p:nvSpPr>
        <p:spPr>
          <a:xfrm>
            <a:off x="683568" y="1156682"/>
            <a:ext cx="889218" cy="369332"/>
          </a:xfrm>
          <a:prstGeom prst="rect">
            <a:avLst/>
          </a:prstGeom>
          <a:noFill/>
        </p:spPr>
        <p:txBody>
          <a:bodyPr wrap="none" rtlCol="0">
            <a:spAutoFit/>
          </a:bodyPr>
          <a:lstStyle/>
          <a:p>
            <a:r>
              <a:rPr kumimoji="1" lang="en-US" altLang="ja-JP" dirty="0" smtClean="0"/>
              <a:t>sensors</a:t>
            </a:r>
            <a:endParaRPr kumimoji="1" lang="ja-JP" altLang="en-US" dirty="0"/>
          </a:p>
        </p:txBody>
      </p:sp>
      <p:sp>
        <p:nvSpPr>
          <p:cNvPr id="23" name="テキスト ボックス 22"/>
          <p:cNvSpPr txBox="1"/>
          <p:nvPr/>
        </p:nvSpPr>
        <p:spPr>
          <a:xfrm>
            <a:off x="2627791" y="1723454"/>
            <a:ext cx="1370247" cy="369332"/>
          </a:xfrm>
          <a:prstGeom prst="rect">
            <a:avLst/>
          </a:prstGeom>
          <a:noFill/>
        </p:spPr>
        <p:txBody>
          <a:bodyPr wrap="none" rtlCol="0">
            <a:spAutoFit/>
          </a:bodyPr>
          <a:lstStyle/>
          <a:p>
            <a:r>
              <a:rPr kumimoji="1" lang="en-US" altLang="ja-JP" dirty="0" smtClean="0"/>
              <a:t>Comm. tools</a:t>
            </a:r>
            <a:endParaRPr kumimoji="1" lang="ja-JP" altLang="en-US" dirty="0"/>
          </a:p>
        </p:txBody>
      </p:sp>
      <p:sp>
        <p:nvSpPr>
          <p:cNvPr id="26" name="テキスト ボックス 25"/>
          <p:cNvSpPr txBox="1"/>
          <p:nvPr/>
        </p:nvSpPr>
        <p:spPr>
          <a:xfrm>
            <a:off x="827584" y="4964717"/>
            <a:ext cx="889218" cy="369332"/>
          </a:xfrm>
          <a:prstGeom prst="rect">
            <a:avLst/>
          </a:prstGeom>
          <a:noFill/>
        </p:spPr>
        <p:txBody>
          <a:bodyPr wrap="none" rtlCol="0">
            <a:spAutoFit/>
          </a:bodyPr>
          <a:lstStyle/>
          <a:p>
            <a:r>
              <a:rPr kumimoji="1" lang="en-US" altLang="ja-JP" dirty="0" smtClean="0"/>
              <a:t>sensors</a:t>
            </a:r>
            <a:endParaRPr kumimoji="1" lang="ja-JP" altLang="en-US" dirty="0"/>
          </a:p>
        </p:txBody>
      </p:sp>
      <p:sp>
        <p:nvSpPr>
          <p:cNvPr id="18" name="テキスト ボックス 17"/>
          <p:cNvSpPr txBox="1"/>
          <p:nvPr/>
        </p:nvSpPr>
        <p:spPr>
          <a:xfrm>
            <a:off x="467544" y="4028625"/>
            <a:ext cx="1542602" cy="646331"/>
          </a:xfrm>
          <a:prstGeom prst="rect">
            <a:avLst/>
          </a:prstGeom>
          <a:noFill/>
        </p:spPr>
        <p:txBody>
          <a:bodyPr wrap="none" rtlCol="0">
            <a:spAutoFit/>
          </a:bodyPr>
          <a:lstStyle/>
          <a:p>
            <a:pPr algn="ctr"/>
            <a:r>
              <a:rPr kumimoji="1" lang="en-US" altLang="ja-JP" dirty="0" smtClean="0"/>
              <a:t>Self-Organized</a:t>
            </a:r>
          </a:p>
          <a:p>
            <a:pPr algn="ctr"/>
            <a:r>
              <a:rPr lang="en-US" altLang="ja-JP" dirty="0" smtClean="0"/>
              <a:t>Network</a:t>
            </a:r>
            <a:endParaRPr kumimoji="1" lang="ja-JP" altLang="en-US" dirty="0"/>
          </a:p>
        </p:txBody>
      </p:sp>
      <p:pic>
        <p:nvPicPr>
          <p:cNvPr id="6150" name="Picture 6"/>
          <p:cNvPicPr>
            <a:picLocks noChangeAspect="1" noChangeArrowheads="1"/>
          </p:cNvPicPr>
          <p:nvPr/>
        </p:nvPicPr>
        <p:blipFill>
          <a:blip r:embed="rId3" cstate="print"/>
          <a:srcRect/>
          <a:stretch>
            <a:fillRect/>
          </a:stretch>
        </p:blipFill>
        <p:spPr bwMode="auto">
          <a:xfrm>
            <a:off x="995567" y="1443126"/>
            <a:ext cx="7608887" cy="4610100"/>
          </a:xfrm>
          <a:prstGeom prst="rect">
            <a:avLst/>
          </a:prstGeom>
          <a:noFill/>
          <a:ln w="9525">
            <a:noFill/>
            <a:miter lim="800000"/>
            <a:headEnd/>
            <a:tailEnd/>
          </a:ln>
          <a:effectLst/>
        </p:spPr>
      </p:pic>
      <p:sp>
        <p:nvSpPr>
          <p:cNvPr id="28" name="タイトル 27"/>
          <p:cNvSpPr>
            <a:spLocks noGrp="1"/>
          </p:cNvSpPr>
          <p:nvPr>
            <p:ph type="title"/>
          </p:nvPr>
        </p:nvSpPr>
        <p:spPr>
          <a:xfrm>
            <a:off x="685800" y="548680"/>
            <a:ext cx="7772400" cy="1066800"/>
          </a:xfrm>
        </p:spPr>
        <p:txBody>
          <a:bodyPr anchor="t"/>
          <a:lstStyle/>
          <a:p>
            <a:r>
              <a:rPr kumimoji="1" lang="en-US" altLang="ja-JP" dirty="0" smtClean="0"/>
              <a:t>Use Case of Medical / Disaster Situation</a:t>
            </a:r>
            <a:endParaRPr kumimoji="1" lang="ja-JP" altLang="en-US" dirty="0"/>
          </a:p>
        </p:txBody>
      </p:sp>
      <p:sp>
        <p:nvSpPr>
          <p:cNvPr id="30" name="日付プレースホルダ 29"/>
          <p:cNvSpPr>
            <a:spLocks noGrp="1"/>
          </p:cNvSpPr>
          <p:nvPr>
            <p:ph type="dt" sz="half" idx="11"/>
          </p:nvPr>
        </p:nvSpPr>
        <p:spPr/>
        <p:txBody>
          <a:bodyPr/>
          <a:lstStyle/>
          <a:p>
            <a:pPr>
              <a:defRPr/>
            </a:pPr>
            <a:r>
              <a:rPr lang="en-US" altLang="ja-JP" smtClean="0"/>
              <a:t>November, 2012</a:t>
            </a:r>
            <a:endParaRPr lang="en-US" altLang="ja-JP" dirty="0"/>
          </a:p>
        </p:txBody>
      </p:sp>
      <p:sp>
        <p:nvSpPr>
          <p:cNvPr id="31" name="スライド番号プレースホルダ 30"/>
          <p:cNvSpPr>
            <a:spLocks noGrp="1"/>
          </p:cNvSpPr>
          <p:nvPr>
            <p:ph type="sldNum" sz="quarter" idx="12"/>
          </p:nvPr>
        </p:nvSpPr>
        <p:spPr/>
        <p:txBody>
          <a:bodyPr/>
          <a:lstStyle/>
          <a:p>
            <a:pPr>
              <a:defRPr/>
            </a:pPr>
            <a:fld id="{96B5939C-4296-44CC-A604-62D6C4ACA1AB}" type="slidenum">
              <a:rPr lang="en-US" altLang="ja-JP" smtClean="0"/>
              <a:pPr>
                <a:defRPr/>
              </a:pPr>
              <a:t>4</a:t>
            </a:fld>
            <a:endParaRPr lang="en-US" altLang="ja-JP"/>
          </a:p>
        </p:txBody>
      </p:sp>
      <p:sp>
        <p:nvSpPr>
          <p:cNvPr id="25" name="テキスト ボックス 24"/>
          <p:cNvSpPr txBox="1"/>
          <p:nvPr/>
        </p:nvSpPr>
        <p:spPr>
          <a:xfrm>
            <a:off x="5868144" y="1516722"/>
            <a:ext cx="2592288" cy="646331"/>
          </a:xfrm>
          <a:prstGeom prst="rect">
            <a:avLst/>
          </a:prstGeom>
          <a:noFill/>
        </p:spPr>
        <p:txBody>
          <a:bodyPr wrap="square" rtlCol="0">
            <a:spAutoFit/>
          </a:bodyPr>
          <a:lstStyle/>
          <a:p>
            <a:r>
              <a:rPr kumimoji="1" lang="en-US" altLang="ja-JP" dirty="0" smtClean="0"/>
              <a:t>Information </a:t>
            </a:r>
            <a:r>
              <a:rPr lang="en-US" altLang="ja-JP" dirty="0" smtClean="0"/>
              <a:t>gathering</a:t>
            </a:r>
          </a:p>
          <a:p>
            <a:r>
              <a:rPr kumimoji="1" lang="en-US" altLang="ja-JP" dirty="0" smtClean="0"/>
              <a:t>&amp; distribution</a:t>
            </a:r>
            <a:endParaRPr kumimoji="1" lang="ja-JP" altLang="en-US" dirty="0"/>
          </a:p>
        </p:txBody>
      </p:sp>
      <p:sp>
        <p:nvSpPr>
          <p:cNvPr id="33" name="正方形/長方形 32"/>
          <p:cNvSpPr/>
          <p:nvPr/>
        </p:nvSpPr>
        <p:spPr bwMode="auto">
          <a:xfrm>
            <a:off x="251520" y="3780651"/>
            <a:ext cx="4464496" cy="2664296"/>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4" name="正方形/長方形 33"/>
          <p:cNvSpPr/>
          <p:nvPr/>
        </p:nvSpPr>
        <p:spPr bwMode="auto">
          <a:xfrm>
            <a:off x="539552" y="1180164"/>
            <a:ext cx="8064896" cy="2536868"/>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5" name="正方形/長方形 34"/>
          <p:cNvSpPr/>
          <p:nvPr/>
        </p:nvSpPr>
        <p:spPr bwMode="auto">
          <a:xfrm>
            <a:off x="5724128" y="3780651"/>
            <a:ext cx="3168352" cy="2664296"/>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9" name="日付プレースホルダ 51"/>
          <p:cNvSpPr>
            <a:spLocks noGrp="1"/>
          </p:cNvSpPr>
          <p:nvPr>
            <p:ph type="dt" sz="half" idx="10"/>
          </p:nvPr>
        </p:nvSpPr>
        <p:spPr>
          <a:xfrm>
            <a:off x="685800" y="381000"/>
            <a:ext cx="1600200" cy="212725"/>
          </a:xfrm>
        </p:spPr>
        <p:txBody>
          <a:bodyPr/>
          <a:lstStyle/>
          <a:p>
            <a:r>
              <a:rPr lang="en-US" altLang="ja-JP" dirty="0" smtClean="0"/>
              <a:t>November, 2012</a:t>
            </a:r>
            <a:endParaRPr lang="en-US" altLang="ja-JP" dirty="0"/>
          </a:p>
        </p:txBody>
      </p:sp>
      <p:sp>
        <p:nvSpPr>
          <p:cNvPr id="32" name="フッター プレースホルダ 31"/>
          <p:cNvSpPr>
            <a:spLocks noGrp="1"/>
          </p:cNvSpPr>
          <p:nvPr>
            <p:ph type="ftr" sz="quarter" idx="11"/>
          </p:nvPr>
        </p:nvSpPr>
        <p:spPr/>
        <p:txBody>
          <a:bodyPr/>
          <a:lstStyle/>
          <a:p>
            <a:r>
              <a:rPr lang="en-US" altLang="ja-JP" smtClean="0"/>
              <a:t>Masahiro Uno (ATR)</a:t>
            </a:r>
            <a:endParaRPr lang="en-US" altLang="ja-JP"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9245" y="2780929"/>
            <a:ext cx="5614923" cy="3528392"/>
          </a:xfrm>
        </p:spPr>
        <p:txBody>
          <a:bodyPr/>
          <a:lstStyle/>
          <a:p>
            <a:pPr eaLnBrk="1" hangingPunct="1">
              <a:lnSpc>
                <a:spcPct val="110000"/>
              </a:lnSpc>
            </a:pPr>
            <a:r>
              <a:rPr kumimoji="1" lang="en-US" altLang="ja-JP" sz="2000" dirty="0" smtClean="0">
                <a:latin typeface="Times New Roman" pitchFamily="18" charset="0"/>
                <a:cs typeface="Times New Roman" pitchFamily="18" charset="0"/>
              </a:rPr>
              <a:t>Founded in 1901</a:t>
            </a:r>
          </a:p>
          <a:p>
            <a:pPr eaLnBrk="1" hangingPunct="1">
              <a:lnSpc>
                <a:spcPct val="110000"/>
              </a:lnSpc>
            </a:pPr>
            <a:r>
              <a:rPr kumimoji="1" lang="en-US" altLang="ja-JP" sz="2000" dirty="0" smtClean="0">
                <a:latin typeface="Times New Roman" pitchFamily="18" charset="0"/>
                <a:cs typeface="Times New Roman" pitchFamily="18" charset="0"/>
              </a:rPr>
              <a:t>Over 30 department (internal medicine, surgical,</a:t>
            </a:r>
            <a:br>
              <a:rPr kumimoji="1" lang="en-US" altLang="ja-JP" sz="2000" dirty="0" smtClean="0">
                <a:latin typeface="Times New Roman" pitchFamily="18" charset="0"/>
                <a:cs typeface="Times New Roman" pitchFamily="18" charset="0"/>
              </a:rPr>
            </a:br>
            <a:r>
              <a:rPr kumimoji="1" lang="en-US" altLang="ja-JP" sz="2000" dirty="0" smtClean="0">
                <a:latin typeface="Times New Roman" pitchFamily="18" charset="0"/>
                <a:cs typeface="Times New Roman" pitchFamily="18" charset="0"/>
              </a:rPr>
              <a:t>obstetrics, pediatrics, ophthalmologic, etc.)</a:t>
            </a:r>
          </a:p>
          <a:p>
            <a:pPr eaLnBrk="1" hangingPunct="1">
              <a:lnSpc>
                <a:spcPct val="110000"/>
              </a:lnSpc>
            </a:pPr>
            <a:r>
              <a:rPr lang="en-US" altLang="ja-JP" sz="2000" dirty="0" smtClean="0">
                <a:latin typeface="Times New Roman" pitchFamily="18" charset="0"/>
                <a:cs typeface="Times New Roman" pitchFamily="18" charset="0"/>
              </a:rPr>
              <a:t>2,700 medical workers and 2,600 patients/day</a:t>
            </a:r>
          </a:p>
          <a:p>
            <a:pPr eaLnBrk="1" hangingPunct="1">
              <a:lnSpc>
                <a:spcPct val="110000"/>
              </a:lnSpc>
            </a:pPr>
            <a:r>
              <a:rPr lang="en-US" altLang="ja-JP" sz="2000" dirty="0" smtClean="0">
                <a:latin typeface="Times New Roman" pitchFamily="18" charset="0"/>
                <a:cs typeface="Times New Roman" pitchFamily="18" charset="0"/>
              </a:rPr>
              <a:t>Research &amp; practice of advanced medical care</a:t>
            </a:r>
            <a:br>
              <a:rPr lang="en-US" altLang="ja-JP" sz="2000" dirty="0" smtClean="0">
                <a:latin typeface="Times New Roman" pitchFamily="18" charset="0"/>
                <a:cs typeface="Times New Roman" pitchFamily="18" charset="0"/>
              </a:rPr>
            </a:br>
            <a:r>
              <a:rPr lang="en-US" altLang="ja-JP" sz="2000" dirty="0" smtClean="0">
                <a:latin typeface="Times New Roman" pitchFamily="18" charset="0"/>
                <a:cs typeface="Times New Roman" pitchFamily="18" charset="0"/>
              </a:rPr>
              <a:t> (organ transplantation, </a:t>
            </a:r>
            <a:r>
              <a:rPr lang="en-US" altLang="ja-JP" sz="2000" dirty="0" err="1" smtClean="0">
                <a:latin typeface="Times New Roman" pitchFamily="18" charset="0"/>
                <a:cs typeface="Times New Roman" pitchFamily="18" charset="0"/>
              </a:rPr>
              <a:t>iPS</a:t>
            </a:r>
            <a:r>
              <a:rPr lang="en-US" altLang="ja-JP" sz="2000" dirty="0" smtClean="0">
                <a:latin typeface="Times New Roman" pitchFamily="18" charset="0"/>
                <a:cs typeface="Times New Roman" pitchFamily="18" charset="0"/>
              </a:rPr>
              <a:t> cells, etc.)</a:t>
            </a:r>
            <a:endParaRPr lang="en-US" altLang="ja-JP" sz="2000" dirty="0">
              <a:latin typeface="Times New Roman" pitchFamily="18" charset="0"/>
              <a:cs typeface="Times New Roman" pitchFamily="18" charset="0"/>
            </a:endParaRPr>
          </a:p>
        </p:txBody>
      </p:sp>
      <p:sp>
        <p:nvSpPr>
          <p:cNvPr id="4" name="スライド番号プレースホルダー 3"/>
          <p:cNvSpPr>
            <a:spLocks noGrp="1"/>
          </p:cNvSpPr>
          <p:nvPr>
            <p:ph type="sldNum" sz="quarter" idx="12"/>
          </p:nvPr>
        </p:nvSpPr>
        <p:spPr>
          <a:xfrm>
            <a:off x="4571628" y="6475413"/>
            <a:ext cx="76944" cy="184666"/>
          </a:xfrm>
        </p:spPr>
        <p:txBody>
          <a:bodyPr/>
          <a:lstStyle/>
          <a:p>
            <a:pPr>
              <a:defRPr/>
            </a:pPr>
            <a:fld id="{CFAD94D3-0AD3-4018-B87A-D97E9B60D672}" type="slidenum">
              <a:rPr lang="en-US" altLang="ja-JP" smtClean="0">
                <a:cs typeface="Times New Roman" pitchFamily="18" charset="0"/>
              </a:rPr>
              <a:pPr>
                <a:defRPr/>
              </a:pPr>
              <a:t>5</a:t>
            </a:fld>
            <a:endParaRPr lang="en-US" altLang="ja-JP" dirty="0">
              <a:cs typeface="Times New Roman" pitchFamily="18" charset="0"/>
            </a:endParaRPr>
          </a:p>
        </p:txBody>
      </p:sp>
      <p:sp>
        <p:nvSpPr>
          <p:cNvPr id="5" name="Text Box 8"/>
          <p:cNvSpPr txBox="1">
            <a:spLocks noChangeArrowheads="1"/>
          </p:cNvSpPr>
          <p:nvPr/>
        </p:nvSpPr>
        <p:spPr bwMode="auto">
          <a:xfrm>
            <a:off x="541253" y="5213768"/>
            <a:ext cx="5326891" cy="1041065"/>
          </a:xfrm>
          <a:prstGeom prst="roundRect">
            <a:avLst/>
          </a:prstGeom>
          <a:ln/>
          <a:extLst/>
        </p:spPr>
        <p:style>
          <a:lnRef idx="2">
            <a:schemeClr val="accent6"/>
          </a:lnRef>
          <a:fillRef idx="1">
            <a:schemeClr val="lt1"/>
          </a:fillRef>
          <a:effectRef idx="0">
            <a:schemeClr val="accent6"/>
          </a:effectRef>
          <a:fontRef idx="minor">
            <a:schemeClr val="dk1"/>
          </a:fontRef>
        </p:style>
        <p:txBody>
          <a:bodyPr lIns="95244" tIns="47622" rIns="95244" bIns="47622" anchor="ctr">
            <a:noAutofit/>
          </a:bodyPr>
          <a:lstStyle>
            <a:lvl1pPr eaLnBrk="0" hangingPunct="0">
              <a:defRPr sz="1900">
                <a:solidFill>
                  <a:srgbClr val="000080"/>
                </a:solidFill>
                <a:latin typeface="Arial" charset="0"/>
                <a:ea typeface="ＭＳ Ｐゴシック" pitchFamily="50" charset="-128"/>
              </a:defRPr>
            </a:lvl1pPr>
            <a:lvl2pPr marL="742950" indent="-285750" eaLnBrk="0" hangingPunct="0">
              <a:defRPr sz="1900">
                <a:solidFill>
                  <a:srgbClr val="000080"/>
                </a:solidFill>
                <a:latin typeface="Arial" charset="0"/>
                <a:ea typeface="ＭＳ Ｐゴシック" pitchFamily="50" charset="-128"/>
              </a:defRPr>
            </a:lvl2pPr>
            <a:lvl3pPr marL="1143000" indent="-228600" eaLnBrk="0" hangingPunct="0">
              <a:defRPr sz="1900">
                <a:solidFill>
                  <a:srgbClr val="000080"/>
                </a:solidFill>
                <a:latin typeface="Arial" charset="0"/>
                <a:ea typeface="ＭＳ Ｐゴシック" pitchFamily="50" charset="-128"/>
              </a:defRPr>
            </a:lvl3pPr>
            <a:lvl4pPr marL="1600200" indent="-228600" eaLnBrk="0" hangingPunct="0">
              <a:defRPr sz="1900">
                <a:solidFill>
                  <a:srgbClr val="000080"/>
                </a:solidFill>
                <a:latin typeface="Arial" charset="0"/>
                <a:ea typeface="ＭＳ Ｐゴシック" pitchFamily="50" charset="-128"/>
              </a:defRPr>
            </a:lvl4pPr>
            <a:lvl5pPr marL="2057400" indent="-228600" eaLnBrk="0" hangingPunct="0">
              <a:defRPr sz="1900">
                <a:solidFill>
                  <a:srgbClr val="000080"/>
                </a:solidFill>
                <a:latin typeface="Arial" charset="0"/>
                <a:ea typeface="ＭＳ Ｐゴシック" pitchFamily="50" charset="-128"/>
              </a:defRPr>
            </a:lvl5pPr>
            <a:lvl6pPr marL="2514600" indent="-228600" algn="ctr" eaLnBrk="0" fontAlgn="base" hangingPunct="0">
              <a:lnSpc>
                <a:spcPct val="85000"/>
              </a:lnSpc>
              <a:spcBef>
                <a:spcPct val="0"/>
              </a:spcBef>
              <a:spcAft>
                <a:spcPct val="0"/>
              </a:spcAft>
              <a:defRPr sz="1900">
                <a:solidFill>
                  <a:srgbClr val="000080"/>
                </a:solidFill>
                <a:latin typeface="Arial" charset="0"/>
                <a:ea typeface="ＭＳ Ｐゴシック" pitchFamily="50" charset="-128"/>
              </a:defRPr>
            </a:lvl6pPr>
            <a:lvl7pPr marL="2971800" indent="-228600" algn="ctr" eaLnBrk="0" fontAlgn="base" hangingPunct="0">
              <a:lnSpc>
                <a:spcPct val="85000"/>
              </a:lnSpc>
              <a:spcBef>
                <a:spcPct val="0"/>
              </a:spcBef>
              <a:spcAft>
                <a:spcPct val="0"/>
              </a:spcAft>
              <a:defRPr sz="1900">
                <a:solidFill>
                  <a:srgbClr val="000080"/>
                </a:solidFill>
                <a:latin typeface="Arial" charset="0"/>
                <a:ea typeface="ＭＳ Ｐゴシック" pitchFamily="50" charset="-128"/>
              </a:defRPr>
            </a:lvl7pPr>
            <a:lvl8pPr marL="3429000" indent="-228600" algn="ctr" eaLnBrk="0" fontAlgn="base" hangingPunct="0">
              <a:lnSpc>
                <a:spcPct val="85000"/>
              </a:lnSpc>
              <a:spcBef>
                <a:spcPct val="0"/>
              </a:spcBef>
              <a:spcAft>
                <a:spcPct val="0"/>
              </a:spcAft>
              <a:defRPr sz="1900">
                <a:solidFill>
                  <a:srgbClr val="000080"/>
                </a:solidFill>
                <a:latin typeface="Arial" charset="0"/>
                <a:ea typeface="ＭＳ Ｐゴシック" pitchFamily="50" charset="-128"/>
              </a:defRPr>
            </a:lvl8pPr>
            <a:lvl9pPr marL="3886200" indent="-228600" algn="ctr" eaLnBrk="0" fontAlgn="base" hangingPunct="0">
              <a:lnSpc>
                <a:spcPct val="85000"/>
              </a:lnSpc>
              <a:spcBef>
                <a:spcPct val="0"/>
              </a:spcBef>
              <a:spcAft>
                <a:spcPct val="0"/>
              </a:spcAft>
              <a:defRPr sz="1900">
                <a:solidFill>
                  <a:srgbClr val="000080"/>
                </a:solidFill>
                <a:latin typeface="Arial" charset="0"/>
                <a:ea typeface="ＭＳ Ｐゴシック" pitchFamily="50" charset="-128"/>
              </a:defRPr>
            </a:lvl9pPr>
          </a:lstStyle>
          <a:p>
            <a:pPr marL="342900" indent="-342900" algn="l" eaLnBrk="1" hangingPunct="1">
              <a:lnSpc>
                <a:spcPct val="130000"/>
              </a:lnSpc>
              <a:buFont typeface="Wingdings" pitchFamily="2" charset="2"/>
              <a:buChar char="ü"/>
            </a:pPr>
            <a:r>
              <a:rPr kumimoji="1" lang="en-US" altLang="ja-JP" sz="2000" dirty="0" smtClean="0">
                <a:solidFill>
                  <a:srgbClr val="0000CC"/>
                </a:solidFill>
                <a:effectLst/>
                <a:latin typeface="Times New Roman" pitchFamily="18" charset="0"/>
                <a:cs typeface="Times New Roman" pitchFamily="18" charset="0"/>
              </a:rPr>
              <a:t>Huge wireless medical information system throughout a hospital is employed</a:t>
            </a:r>
            <a:endParaRPr kumimoji="1" lang="en-US" altLang="ja-JP" sz="2000" dirty="0">
              <a:solidFill>
                <a:srgbClr val="0000CC"/>
              </a:solidFill>
              <a:effectLst/>
              <a:latin typeface="Times New Roman" pitchFamily="18" charset="0"/>
              <a:cs typeface="Times New Roman" pitchFamily="18" charset="0"/>
            </a:endParaRPr>
          </a:p>
        </p:txBody>
      </p:sp>
      <p:grpSp>
        <p:nvGrpSpPr>
          <p:cNvPr id="6" name="グループ化 15"/>
          <p:cNvGrpSpPr/>
          <p:nvPr/>
        </p:nvGrpSpPr>
        <p:grpSpPr>
          <a:xfrm>
            <a:off x="6134905" y="1052736"/>
            <a:ext cx="2613559" cy="5356019"/>
            <a:chOff x="6284069" y="1270564"/>
            <a:chExt cx="2831356" cy="5356019"/>
          </a:xfrm>
        </p:grpSpPr>
        <p:pic>
          <p:nvPicPr>
            <p:cNvPr id="1026" name="Picture 2" descr="I:\cygwin\home\k_ohshima\documents\00_project\DSA\700_Publications\702_標準化\AWG\AWG-13\work\figs\Kinki.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84069" y="3534647"/>
              <a:ext cx="2655650" cy="3091936"/>
            </a:xfrm>
            <a:prstGeom prst="rect">
              <a:avLst/>
            </a:prstGeom>
            <a:noFill/>
            <a:ln>
              <a:solidFill>
                <a:srgbClr val="0000CC"/>
              </a:solidFill>
            </a:ln>
            <a:extLst>
              <a:ext uri="{909E8E84-426E-40DD-AFC4-6F175D3DCCD1}">
                <a14:hiddenFill xmlns="" xmlns:a14="http://schemas.microsoft.com/office/drawing/2010/main">
                  <a:solidFill>
                    <a:srgbClr val="FFFFFF"/>
                  </a:solidFill>
                </a14:hiddenFill>
              </a:ext>
            </a:extLst>
          </p:spPr>
        </p:pic>
        <p:pic>
          <p:nvPicPr>
            <p:cNvPr id="1028" name="Picture 4" descr="I:\cygwin\home\k_ohshima\documents\00_project\DSA\700_Publications\702_標準化\AWG\AWG-11\contribution\figs\Japan_gree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00148" y="1270564"/>
              <a:ext cx="2515277" cy="1932503"/>
            </a:xfrm>
            <a:prstGeom prst="rect">
              <a:avLst/>
            </a:prstGeom>
            <a:noFill/>
            <a:extLst>
              <a:ext uri="{909E8E84-426E-40DD-AFC4-6F175D3DCCD1}">
                <a14:hiddenFill xmlns="" xmlns:a14="http://schemas.microsoft.com/office/drawing/2010/main">
                  <a:solidFill>
                    <a:srgbClr val="FFFFFF"/>
                  </a:solidFill>
                </a14:hiddenFill>
              </a:ext>
            </a:extLst>
          </p:spPr>
        </p:pic>
        <p:sp>
          <p:nvSpPr>
            <p:cNvPr id="8" name="正方形/長方形 7"/>
            <p:cNvSpPr/>
            <p:nvPr/>
          </p:nvSpPr>
          <p:spPr bwMode="auto">
            <a:xfrm>
              <a:off x="7373566" y="2565265"/>
              <a:ext cx="396000" cy="514350"/>
            </a:xfrm>
            <a:prstGeom prst="rect">
              <a:avLst/>
            </a:prstGeom>
            <a:noFill/>
            <a:ln w="12700" cap="flat" cmpd="sng" algn="ctr">
              <a:solidFill>
                <a:srgbClr val="0000C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dirty="0" smtClean="0">
                <a:ln>
                  <a:noFill/>
                </a:ln>
                <a:solidFill>
                  <a:srgbClr val="000080"/>
                </a:solidFill>
                <a:effectLst>
                  <a:outerShdw blurRad="38100" dist="38100" dir="2700000" algn="tl">
                    <a:srgbClr val="000000">
                      <a:alpha val="43137"/>
                    </a:srgbClr>
                  </a:outerShdw>
                </a:effectLst>
                <a:ea typeface="ＭＳ Ｐゴシック" pitchFamily="50" charset="-128"/>
                <a:cs typeface="Times New Roman" pitchFamily="18" charset="0"/>
              </a:endParaRPr>
            </a:p>
          </p:txBody>
        </p:sp>
        <p:cxnSp>
          <p:nvCxnSpPr>
            <p:cNvPr id="10" name="直線コネクタ 9"/>
            <p:cNvCxnSpPr/>
            <p:nvPr/>
          </p:nvCxnSpPr>
          <p:spPr bwMode="auto">
            <a:xfrm flipH="1">
              <a:off x="6284069" y="3079615"/>
              <a:ext cx="1089498" cy="455032"/>
            </a:xfrm>
            <a:prstGeom prst="line">
              <a:avLst/>
            </a:prstGeom>
            <a:noFill/>
            <a:ln w="28575" cap="flat" cmpd="sng" algn="ctr">
              <a:solidFill>
                <a:srgbClr val="0000C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直線コネクタ 14"/>
            <p:cNvCxnSpPr/>
            <p:nvPr/>
          </p:nvCxnSpPr>
          <p:spPr bwMode="auto">
            <a:xfrm>
              <a:off x="7769566" y="3079615"/>
              <a:ext cx="1170153" cy="455032"/>
            </a:xfrm>
            <a:prstGeom prst="line">
              <a:avLst/>
            </a:prstGeom>
            <a:noFill/>
            <a:ln w="28575" cap="flat" cmpd="sng" algn="ctr">
              <a:solidFill>
                <a:srgbClr val="0000C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8" name="円/楕円 17"/>
            <p:cNvSpPr>
              <a:spLocks noChangeAspect="1"/>
            </p:cNvSpPr>
            <p:nvPr/>
          </p:nvSpPr>
          <p:spPr bwMode="auto">
            <a:xfrm>
              <a:off x="7485613" y="4836205"/>
              <a:ext cx="108856" cy="91440"/>
            </a:xfrm>
            <a:prstGeom prst="ellipse">
              <a:avLst/>
            </a:prstGeom>
            <a:solidFill>
              <a:srgbClr val="FF0066"/>
            </a:solidFill>
            <a:ln w="28575" cap="flat" cmpd="sng" algn="ctr">
              <a:no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dirty="0" smtClean="0">
                <a:ln>
                  <a:noFill/>
                </a:ln>
                <a:solidFill>
                  <a:srgbClr val="000080"/>
                </a:solidFill>
                <a:effectLst>
                  <a:outerShdw blurRad="38100" dist="38100" dir="2700000" algn="tl">
                    <a:srgbClr val="000000">
                      <a:alpha val="43137"/>
                    </a:srgbClr>
                  </a:outerShdw>
                </a:effectLst>
                <a:ea typeface="ＭＳ Ｐゴシック" pitchFamily="50" charset="-128"/>
                <a:cs typeface="Times New Roman" pitchFamily="18" charset="0"/>
              </a:endParaRPr>
            </a:p>
          </p:txBody>
        </p:sp>
      </p:grpSp>
      <p:pic>
        <p:nvPicPr>
          <p:cNvPr id="14" name="Picture 4" descr="病院風景"/>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27584" y="1412776"/>
            <a:ext cx="4650007" cy="120900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タイトル 1"/>
          <p:cNvSpPr>
            <a:spLocks noGrp="1"/>
          </p:cNvSpPr>
          <p:nvPr>
            <p:ph type="title"/>
          </p:nvPr>
        </p:nvSpPr>
        <p:spPr>
          <a:xfrm>
            <a:off x="685800" y="620688"/>
            <a:ext cx="7846640" cy="648072"/>
          </a:xfrm>
        </p:spPr>
        <p:txBody>
          <a:bodyPr anchor="t"/>
          <a:lstStyle/>
          <a:p>
            <a:r>
              <a:rPr kumimoji="1" lang="en-US" altLang="ja-JP" dirty="0" smtClean="0">
                <a:latin typeface="Times New Roman" pitchFamily="18" charset="0"/>
                <a:cs typeface="Times New Roman" pitchFamily="18" charset="0"/>
              </a:rPr>
              <a:t>Kyoto University Hospital</a:t>
            </a:r>
            <a:endParaRPr kumimoji="1" lang="ja-JP" altLang="en-US" dirty="0">
              <a:latin typeface="Times New Roman" pitchFamily="18" charset="0"/>
              <a:cs typeface="Times New Roman" pitchFamily="18" charset="0"/>
            </a:endParaRPr>
          </a:p>
        </p:txBody>
      </p:sp>
      <p:sp>
        <p:nvSpPr>
          <p:cNvPr id="16" name="日付プレースホルダ 15"/>
          <p:cNvSpPr>
            <a:spLocks noGrp="1"/>
          </p:cNvSpPr>
          <p:nvPr>
            <p:ph type="dt" sz="half" idx="10"/>
          </p:nvPr>
        </p:nvSpPr>
        <p:spPr/>
        <p:txBody>
          <a:bodyPr/>
          <a:lstStyle/>
          <a:p>
            <a:r>
              <a:rPr lang="en-US" altLang="ja-JP" smtClean="0"/>
              <a:t>November, 2012</a:t>
            </a:r>
            <a:endParaRPr lang="en-US" altLang="ja-JP" dirty="0"/>
          </a:p>
        </p:txBody>
      </p:sp>
      <p:sp>
        <p:nvSpPr>
          <p:cNvPr id="17" name="フッター プレースホルダ 16"/>
          <p:cNvSpPr>
            <a:spLocks noGrp="1"/>
          </p:cNvSpPr>
          <p:nvPr>
            <p:ph type="ftr" sz="quarter" idx="11"/>
          </p:nvPr>
        </p:nvSpPr>
        <p:spPr/>
        <p:txBody>
          <a:bodyPr/>
          <a:lstStyle/>
          <a:p>
            <a:r>
              <a:rPr lang="en-US" altLang="ja-JP" smtClean="0"/>
              <a:t>Masahiro Uno (ATR)</a:t>
            </a:r>
            <a:endParaRPr lang="en-US" altLang="ja-JP" dirty="0"/>
          </a:p>
        </p:txBody>
      </p:sp>
    </p:spTree>
    <p:extLst>
      <p:ext uri="{BB962C8B-B14F-4D97-AF65-F5344CB8AC3E}">
        <p14:creationId xmlns="" xmlns:p14="http://schemas.microsoft.com/office/powerpoint/2010/main" val="855500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20688"/>
            <a:ext cx="7772400" cy="1066800"/>
          </a:xfrm>
        </p:spPr>
        <p:txBody>
          <a:bodyPr anchor="t"/>
          <a:lstStyle/>
          <a:p>
            <a:r>
              <a:rPr kumimoji="1" lang="en-US" altLang="ja-JP" dirty="0"/>
              <a:t>Medical information system in </a:t>
            </a:r>
            <a:r>
              <a:rPr kumimoji="1" lang="en-US" altLang="ja-JP" dirty="0" smtClean="0"/>
              <a:t>hospital</a:t>
            </a:r>
            <a:endParaRPr kumimoji="1" lang="ja-JP" altLang="en-US" dirty="0"/>
          </a:p>
        </p:txBody>
      </p:sp>
      <p:sp>
        <p:nvSpPr>
          <p:cNvPr id="4" name="スライド番号プレースホルダー 3"/>
          <p:cNvSpPr>
            <a:spLocks noGrp="1"/>
          </p:cNvSpPr>
          <p:nvPr>
            <p:ph type="sldNum" sz="quarter" idx="12"/>
          </p:nvPr>
        </p:nvSpPr>
        <p:spPr>
          <a:xfrm>
            <a:off x="4533156" y="6475413"/>
            <a:ext cx="153888" cy="184666"/>
          </a:xfrm>
        </p:spPr>
        <p:txBody>
          <a:bodyPr/>
          <a:lstStyle/>
          <a:p>
            <a:pPr>
              <a:defRPr/>
            </a:pPr>
            <a:fld id="{CFAD94D3-0AD3-4018-B87A-D97E9B60D672}" type="slidenum">
              <a:rPr lang="en-US" altLang="ja-JP" smtClean="0"/>
              <a:pPr>
                <a:defRPr/>
              </a:pPr>
              <a:t>6</a:t>
            </a:fld>
            <a:endParaRPr lang="en-US" altLang="ja-JP" dirty="0"/>
          </a:p>
        </p:txBody>
      </p:sp>
      <p:sp>
        <p:nvSpPr>
          <p:cNvPr id="12" name="正方形/長方形 11"/>
          <p:cNvSpPr/>
          <p:nvPr/>
        </p:nvSpPr>
        <p:spPr>
          <a:xfrm>
            <a:off x="708539" y="1435507"/>
            <a:ext cx="2725247" cy="2245306"/>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13" name="直線コネクタ 12"/>
          <p:cNvCxnSpPr/>
          <p:nvPr/>
        </p:nvCxnSpPr>
        <p:spPr>
          <a:xfrm>
            <a:off x="1016004" y="3156256"/>
            <a:ext cx="2812253" cy="140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rot="5400000" flipH="1" flipV="1">
            <a:off x="2804730" y="2956926"/>
            <a:ext cx="401577" cy="129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rot="5400000" flipH="1" flipV="1">
            <a:off x="1706192" y="3388221"/>
            <a:ext cx="480348" cy="194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rot="5400000" flipH="1" flipV="1">
            <a:off x="2032519" y="3937593"/>
            <a:ext cx="1557924" cy="129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rot="5400000" flipH="1" flipV="1">
            <a:off x="886964" y="2948224"/>
            <a:ext cx="401577" cy="1296"/>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20" name="図 19" descr="tk.pn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708540" y="1960180"/>
            <a:ext cx="690074" cy="916200"/>
          </a:xfrm>
          <a:prstGeom prst="rect">
            <a:avLst/>
          </a:prstGeom>
          <a:effectLst>
            <a:outerShdw blurRad="50800" dist="38100" dir="2700000">
              <a:srgbClr val="000000">
                <a:alpha val="43000"/>
              </a:srgbClr>
            </a:outerShdw>
          </a:effectLst>
        </p:spPr>
      </p:pic>
      <p:cxnSp>
        <p:nvCxnSpPr>
          <p:cNvPr id="21" name="直線コネクタ 20"/>
          <p:cNvCxnSpPr/>
          <p:nvPr/>
        </p:nvCxnSpPr>
        <p:spPr>
          <a:xfrm rot="5400000" flipH="1" flipV="1">
            <a:off x="1517833" y="2948224"/>
            <a:ext cx="401577" cy="1296"/>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22" name="図 21" descr="tk.pn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339408" y="1960180"/>
            <a:ext cx="690074" cy="916200"/>
          </a:xfrm>
          <a:prstGeom prst="rect">
            <a:avLst/>
          </a:prstGeom>
          <a:effectLst>
            <a:outerShdw blurRad="50800" dist="38100" dir="2700000">
              <a:srgbClr val="000000">
                <a:alpha val="43000"/>
              </a:srgbClr>
            </a:outerShdw>
          </a:effectLst>
        </p:spPr>
      </p:pic>
      <p:cxnSp>
        <p:nvCxnSpPr>
          <p:cNvPr id="23" name="直線コネクタ 22"/>
          <p:cNvCxnSpPr/>
          <p:nvPr/>
        </p:nvCxnSpPr>
        <p:spPr>
          <a:xfrm rot="5400000" flipH="1" flipV="1">
            <a:off x="1835828" y="2939523"/>
            <a:ext cx="401577" cy="1296"/>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24" name="図 23" descr="tk.pn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657403" y="1951479"/>
            <a:ext cx="690074" cy="916200"/>
          </a:xfrm>
          <a:prstGeom prst="rect">
            <a:avLst/>
          </a:prstGeom>
          <a:effectLst>
            <a:outerShdw blurRad="50800" dist="38100" dir="2700000">
              <a:srgbClr val="000000">
                <a:alpha val="43000"/>
              </a:srgbClr>
            </a:outerShdw>
          </a:effectLst>
        </p:spPr>
      </p:pic>
      <p:cxnSp>
        <p:nvCxnSpPr>
          <p:cNvPr id="25" name="直線コネクタ 24"/>
          <p:cNvCxnSpPr/>
          <p:nvPr/>
        </p:nvCxnSpPr>
        <p:spPr>
          <a:xfrm rot="5400000" flipH="1" flipV="1">
            <a:off x="2153822" y="2930822"/>
            <a:ext cx="401577" cy="1296"/>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26" name="図 25" descr="tk.pn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75399" y="1942778"/>
            <a:ext cx="690074" cy="916200"/>
          </a:xfrm>
          <a:prstGeom prst="rect">
            <a:avLst/>
          </a:prstGeom>
          <a:effectLst>
            <a:outerShdw blurRad="50800" dist="38100" dir="2700000">
              <a:srgbClr val="000000">
                <a:alpha val="43000"/>
              </a:srgbClr>
            </a:outerShdw>
          </a:effectLst>
        </p:spPr>
      </p:pic>
      <p:pic>
        <p:nvPicPr>
          <p:cNvPr id="27" name="図 26" descr="tk.pn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2455722" y="1953370"/>
            <a:ext cx="690074" cy="916200"/>
          </a:xfrm>
          <a:prstGeom prst="rect">
            <a:avLst/>
          </a:prstGeom>
          <a:effectLst>
            <a:outerShdw blurRad="50800" dist="38100" dir="2700000">
              <a:srgbClr val="000000">
                <a:alpha val="43000"/>
              </a:srgbClr>
            </a:outerShdw>
          </a:effectLst>
        </p:spPr>
      </p:pic>
      <p:pic>
        <p:nvPicPr>
          <p:cNvPr id="5" name="Picture 2"/>
          <p:cNvPicPr>
            <a:picLocks noChangeAspect="1" noChangeArrowheads="1"/>
          </p:cNvPicPr>
          <p:nvPr/>
        </p:nvPicPr>
        <p:blipFill>
          <a:blip r:embed="rId4" cstate="print"/>
          <a:srcRect/>
          <a:stretch>
            <a:fillRect/>
          </a:stretch>
        </p:blipFill>
        <p:spPr bwMode="auto">
          <a:xfrm flipH="1">
            <a:off x="3890833" y="1551871"/>
            <a:ext cx="4154530" cy="4359152"/>
          </a:xfrm>
          <a:prstGeom prst="rect">
            <a:avLst/>
          </a:prstGeom>
          <a:noFill/>
        </p:spPr>
      </p:pic>
      <p:pic>
        <p:nvPicPr>
          <p:cNvPr id="6" name="図 5"/>
          <p:cNvPicPr>
            <a:picLocks noChangeAspect="1"/>
          </p:cNvPicPr>
          <p:nvPr/>
        </p:nvPicPr>
        <p:blipFill>
          <a:blip r:embed="rId5" cstate="print">
            <a:extLst>
              <a:ext uri="{28A0092B-C50C-407E-A947-70E740481C1C}">
                <a14:useLocalDpi xmlns="" xmlns:a14="http://schemas.microsoft.com/office/drawing/2010/main"/>
              </a:ext>
            </a:extLst>
          </a:blip>
          <a:srcRect r="17608"/>
          <a:stretch>
            <a:fillRect/>
          </a:stretch>
        </p:blipFill>
        <p:spPr>
          <a:xfrm rot="8329566">
            <a:off x="5413449" y="3346345"/>
            <a:ext cx="464689" cy="424162"/>
          </a:xfrm>
          <a:prstGeom prst="rect">
            <a:avLst/>
          </a:prstGeom>
        </p:spPr>
      </p:pic>
      <p:pic>
        <p:nvPicPr>
          <p:cNvPr id="7" name="図 6" descr="bg.png"/>
          <p:cNvPicPr>
            <a:picLocks noChangeAspect="1"/>
          </p:cNvPicPr>
          <p:nvPr/>
        </p:nvPicPr>
        <p:blipFill>
          <a:blip r:embed="rId6" cstate="print"/>
          <a:stretch>
            <a:fillRect/>
          </a:stretch>
        </p:blipFill>
        <p:spPr>
          <a:xfrm>
            <a:off x="3622519" y="1792774"/>
            <a:ext cx="720842" cy="608386"/>
          </a:xfrm>
          <a:prstGeom prst="rect">
            <a:avLst/>
          </a:prstGeom>
          <a:effectLst>
            <a:outerShdw blurRad="50800" dist="38100" dir="2700000">
              <a:srgbClr val="000000">
                <a:alpha val="43000"/>
              </a:srgbClr>
            </a:outerShdw>
          </a:effectLst>
        </p:spPr>
      </p:pic>
      <p:sp>
        <p:nvSpPr>
          <p:cNvPr id="28" name="テキスト ボックス 27"/>
          <p:cNvSpPr txBox="1"/>
          <p:nvPr/>
        </p:nvSpPr>
        <p:spPr>
          <a:xfrm>
            <a:off x="2347477" y="5314474"/>
            <a:ext cx="1271562" cy="562367"/>
          </a:xfrm>
          <a:prstGeom prst="rect">
            <a:avLst/>
          </a:prstGeom>
          <a:noFill/>
        </p:spPr>
        <p:txBody>
          <a:bodyPr wrap="square" rtlCol="0">
            <a:spAutoFit/>
          </a:bodyPr>
          <a:lstStyle/>
          <a:p>
            <a:r>
              <a:rPr kumimoji="1" lang="en-US" altLang="ja-JP" sz="1600" dirty="0" smtClean="0"/>
              <a:t> BT-ID</a:t>
            </a:r>
          </a:p>
          <a:p>
            <a:r>
              <a:rPr kumimoji="1" lang="en-US" altLang="ja-JP" sz="1600" dirty="0" smtClean="0"/>
              <a:t>(for location)</a:t>
            </a:r>
            <a:endParaRPr kumimoji="1" lang="ja-JP" altLang="en-US" sz="1600" dirty="0"/>
          </a:p>
        </p:txBody>
      </p:sp>
      <p:sp>
        <p:nvSpPr>
          <p:cNvPr id="29" name="テキスト ボックス 28"/>
          <p:cNvSpPr txBox="1"/>
          <p:nvPr/>
        </p:nvSpPr>
        <p:spPr>
          <a:xfrm>
            <a:off x="3450945" y="1307893"/>
            <a:ext cx="1462843" cy="562367"/>
          </a:xfrm>
          <a:prstGeom prst="rect">
            <a:avLst/>
          </a:prstGeom>
          <a:noFill/>
        </p:spPr>
        <p:txBody>
          <a:bodyPr wrap="square" rtlCol="0">
            <a:spAutoFit/>
          </a:bodyPr>
          <a:lstStyle/>
          <a:p>
            <a:r>
              <a:rPr kumimoji="1" lang="en-US" altLang="ja-JP" sz="1600" dirty="0" smtClean="0"/>
              <a:t>BT-AP (for data exchange)</a:t>
            </a:r>
            <a:endParaRPr kumimoji="1" lang="ja-JP" altLang="en-US" sz="1600" dirty="0"/>
          </a:p>
        </p:txBody>
      </p:sp>
      <p:sp>
        <p:nvSpPr>
          <p:cNvPr id="31" name="稲妻 30"/>
          <p:cNvSpPr/>
          <p:nvPr/>
        </p:nvSpPr>
        <p:spPr bwMode="auto">
          <a:xfrm rot="19447260">
            <a:off x="3394498" y="4009929"/>
            <a:ext cx="2214391" cy="567980"/>
          </a:xfrm>
          <a:prstGeom prst="lightningBolt">
            <a:avLst/>
          </a:prstGeom>
          <a:solidFill>
            <a:schemeClr val="accent6">
              <a:lumMod val="20000"/>
              <a:lumOff val="80000"/>
            </a:schemeClr>
          </a:solidFill>
          <a:ln w="12700"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endParaRPr lang="ja-JP" altLang="en-US" dirty="0"/>
          </a:p>
        </p:txBody>
      </p:sp>
      <p:sp>
        <p:nvSpPr>
          <p:cNvPr id="32" name="稲妻 31"/>
          <p:cNvSpPr/>
          <p:nvPr/>
        </p:nvSpPr>
        <p:spPr bwMode="auto">
          <a:xfrm rot="1199607">
            <a:off x="4102922" y="2471542"/>
            <a:ext cx="1561422" cy="410944"/>
          </a:xfrm>
          <a:prstGeom prst="lightningBolt">
            <a:avLst/>
          </a:prstGeom>
          <a:solidFill>
            <a:schemeClr val="accent6">
              <a:lumMod val="20000"/>
              <a:lumOff val="80000"/>
            </a:schemeClr>
          </a:solidFill>
          <a:ln w="12700"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dirty="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grpSp>
        <p:nvGrpSpPr>
          <p:cNvPr id="3" name="グループ化 2054"/>
          <p:cNvGrpSpPr/>
          <p:nvPr/>
        </p:nvGrpSpPr>
        <p:grpSpPr>
          <a:xfrm>
            <a:off x="323528" y="4435862"/>
            <a:ext cx="2736304" cy="1960133"/>
            <a:chOff x="135467" y="3579596"/>
            <a:chExt cx="3082444" cy="2038235"/>
          </a:xfrm>
        </p:grpSpPr>
        <p:pic>
          <p:nvPicPr>
            <p:cNvPr id="14" name="図 13"/>
            <p:cNvPicPr>
              <a:picLocks noChangeAspect="1"/>
            </p:cNvPicPr>
            <p:nvPr/>
          </p:nvPicPr>
          <p:blipFill>
            <a:blip r:embed="rId7" cstate="print"/>
            <a:stretch>
              <a:fillRect/>
            </a:stretch>
          </p:blipFill>
          <p:spPr>
            <a:xfrm>
              <a:off x="794141" y="3579596"/>
              <a:ext cx="1653165" cy="1653165"/>
            </a:xfrm>
            <a:prstGeom prst="rect">
              <a:avLst/>
            </a:prstGeom>
          </p:spPr>
        </p:pic>
        <p:sp>
          <p:nvSpPr>
            <p:cNvPr id="17" name="テキスト ボックス 16"/>
            <p:cNvSpPr txBox="1"/>
            <p:nvPr/>
          </p:nvSpPr>
          <p:spPr>
            <a:xfrm>
              <a:off x="1469970" y="3766111"/>
              <a:ext cx="470962" cy="307777"/>
            </a:xfrm>
            <a:prstGeom prst="rect">
              <a:avLst/>
            </a:prstGeom>
            <a:noFill/>
          </p:spPr>
          <p:txBody>
            <a:bodyPr wrap="none" rtlCol="0">
              <a:spAutoFit/>
            </a:bodyPr>
            <a:lstStyle/>
            <a:p>
              <a:r>
                <a:rPr kumimoji="1" lang="en-US" altLang="ja-JP" sz="1400" dirty="0" smtClean="0"/>
                <a:t>DB</a:t>
              </a:r>
            </a:p>
          </p:txBody>
        </p:sp>
        <p:sp>
          <p:nvSpPr>
            <p:cNvPr id="33" name="テキスト ボックス 32"/>
            <p:cNvSpPr txBox="1"/>
            <p:nvPr/>
          </p:nvSpPr>
          <p:spPr>
            <a:xfrm>
              <a:off x="135467" y="5265787"/>
              <a:ext cx="3082444" cy="352044"/>
            </a:xfrm>
            <a:prstGeom prst="rect">
              <a:avLst/>
            </a:prstGeom>
            <a:noFill/>
          </p:spPr>
          <p:txBody>
            <a:bodyPr wrap="square" rtlCol="0">
              <a:spAutoFit/>
            </a:bodyPr>
            <a:lstStyle/>
            <a:p>
              <a:r>
                <a:rPr kumimoji="1" lang="en-US" altLang="ja-JP" sz="1600" dirty="0" smtClean="0"/>
                <a:t>Electronic </a:t>
              </a:r>
              <a:r>
                <a:rPr kumimoji="1" lang="en-US" altLang="ja-JP" sz="1600" dirty="0"/>
                <a:t>m</a:t>
              </a:r>
              <a:r>
                <a:rPr kumimoji="1" lang="en-US" altLang="ja-JP" sz="1600" dirty="0" smtClean="0"/>
                <a:t>edical record</a:t>
              </a:r>
            </a:p>
          </p:txBody>
        </p:sp>
      </p:grpSp>
      <p:sp>
        <p:nvSpPr>
          <p:cNvPr id="35" name="テキスト ボックス 34"/>
          <p:cNvSpPr txBox="1"/>
          <p:nvPr/>
        </p:nvSpPr>
        <p:spPr>
          <a:xfrm>
            <a:off x="730110" y="1468849"/>
            <a:ext cx="2333700" cy="562367"/>
          </a:xfrm>
          <a:prstGeom prst="rect">
            <a:avLst/>
          </a:prstGeom>
          <a:noFill/>
        </p:spPr>
        <p:txBody>
          <a:bodyPr wrap="square" rtlCol="0">
            <a:spAutoFit/>
          </a:bodyPr>
          <a:lstStyle/>
          <a:p>
            <a:r>
              <a:rPr kumimoji="1" lang="en-US" altLang="ja-JP" sz="1600" dirty="0" smtClean="0"/>
              <a:t>Bluetooth AP network connected with WiFi</a:t>
            </a:r>
            <a:endParaRPr kumimoji="1" lang="ja-JP" altLang="en-US" sz="1600" dirty="0"/>
          </a:p>
        </p:txBody>
      </p:sp>
      <p:pic>
        <p:nvPicPr>
          <p:cNvPr id="2051" name="Picture 3" descr="C:\Users\k_ohshima\AppData\Local\Microsoft\Windows\Temporary Internet Files\Content.IE5\KFJQF3PH\MC900424782[1].wmf"/>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866274" y="3273567"/>
            <a:ext cx="696871" cy="742169"/>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テキスト ボックス 38"/>
          <p:cNvSpPr txBox="1"/>
          <p:nvPr/>
        </p:nvSpPr>
        <p:spPr>
          <a:xfrm>
            <a:off x="7587581" y="2782235"/>
            <a:ext cx="1268387" cy="562367"/>
          </a:xfrm>
          <a:prstGeom prst="rect">
            <a:avLst/>
          </a:prstGeom>
          <a:noFill/>
        </p:spPr>
        <p:txBody>
          <a:bodyPr wrap="square" rtlCol="0">
            <a:spAutoFit/>
          </a:bodyPr>
          <a:lstStyle/>
          <a:p>
            <a:r>
              <a:rPr kumimoji="1" lang="en-US" altLang="ja-JP" sz="1600" dirty="0" smtClean="0"/>
              <a:t>Laptop PC for nurses</a:t>
            </a:r>
            <a:endParaRPr kumimoji="1" lang="ja-JP" altLang="en-US" sz="1600" dirty="0"/>
          </a:p>
        </p:txBody>
      </p:sp>
      <p:sp>
        <p:nvSpPr>
          <p:cNvPr id="34" name="テキスト ボックス 33"/>
          <p:cNvSpPr txBox="1"/>
          <p:nvPr/>
        </p:nvSpPr>
        <p:spPr>
          <a:xfrm>
            <a:off x="554898" y="3233078"/>
            <a:ext cx="3003997" cy="249725"/>
          </a:xfrm>
          <a:prstGeom prst="ellipse">
            <a:avLst/>
          </a:prstGeom>
          <a:noFill/>
          <a:ln>
            <a:solidFill>
              <a:schemeClr val="bg2"/>
            </a:solidFill>
          </a:ln>
        </p:spPr>
        <p:txBody>
          <a:bodyPr wrap="square" lIns="0" tIns="0" rIns="0" bIns="0" rtlCol="0">
            <a:spAutoFit/>
          </a:bodyPr>
          <a:lstStyle/>
          <a:p>
            <a:r>
              <a:rPr kumimoji="1" lang="en-US" altLang="ja-JP" dirty="0" smtClean="0"/>
              <a:t>WiFi (IEEE 802.11b/g)</a:t>
            </a:r>
            <a:endParaRPr kumimoji="1" lang="ja-JP" altLang="en-US" dirty="0"/>
          </a:p>
        </p:txBody>
      </p:sp>
      <p:cxnSp>
        <p:nvCxnSpPr>
          <p:cNvPr id="42" name="直線コネクタ 41"/>
          <p:cNvCxnSpPr/>
          <p:nvPr/>
        </p:nvCxnSpPr>
        <p:spPr>
          <a:xfrm flipV="1">
            <a:off x="3828257" y="2418281"/>
            <a:ext cx="0" cy="741002"/>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8" name="図 7" descr="tk.pn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2650949" y="4314096"/>
            <a:ext cx="690074" cy="916200"/>
          </a:xfrm>
          <a:prstGeom prst="rect">
            <a:avLst/>
          </a:prstGeom>
          <a:effectLst>
            <a:outerShdw blurRad="50800" dist="38100" dir="2700000">
              <a:srgbClr val="000000">
                <a:alpha val="43000"/>
              </a:srgbClr>
            </a:outerShdw>
          </a:effectLst>
        </p:spPr>
      </p:pic>
      <p:sp>
        <p:nvSpPr>
          <p:cNvPr id="72" name="テキスト ボックス 71"/>
          <p:cNvSpPr txBox="1"/>
          <p:nvPr/>
        </p:nvSpPr>
        <p:spPr>
          <a:xfrm>
            <a:off x="6844493" y="1778877"/>
            <a:ext cx="530612" cy="266385"/>
          </a:xfrm>
          <a:prstGeom prst="rect">
            <a:avLst/>
          </a:prstGeom>
          <a:noFill/>
        </p:spPr>
        <p:txBody>
          <a:bodyPr wrap="none" rtlCol="0">
            <a:spAutoFit/>
          </a:bodyPr>
          <a:lstStyle/>
          <a:p>
            <a:r>
              <a:rPr kumimoji="1" lang="en-US" altLang="ja-JP" dirty="0" smtClean="0">
                <a:solidFill>
                  <a:schemeClr val="tx1"/>
                </a:solidFill>
                <a:effectLst/>
              </a:rPr>
              <a:t>Nurse</a:t>
            </a:r>
            <a:endParaRPr kumimoji="1" lang="ja-JP" altLang="en-US" dirty="0">
              <a:solidFill>
                <a:schemeClr val="tx1"/>
              </a:solidFill>
              <a:effectLst/>
            </a:endParaRPr>
          </a:p>
        </p:txBody>
      </p:sp>
      <p:grpSp>
        <p:nvGrpSpPr>
          <p:cNvPr id="9" name="グループ化 2053"/>
          <p:cNvGrpSpPr/>
          <p:nvPr/>
        </p:nvGrpSpPr>
        <p:grpSpPr>
          <a:xfrm>
            <a:off x="3627594" y="1196752"/>
            <a:ext cx="3512762" cy="5205127"/>
            <a:chOff x="4016241" y="1117689"/>
            <a:chExt cx="3957123" cy="5412526"/>
          </a:xfrm>
        </p:grpSpPr>
        <p:pic>
          <p:nvPicPr>
            <p:cNvPr id="49" name="Picture 16" descr="I:\cygwin\home\k_ohshima\documents\00_project\DSA\700_Publications\702_標準化\AWG\AWG-13\work\figs\BcReader_mod.png"/>
            <p:cNvPicPr>
              <a:picLocks noChangeAspect="1" noChangeArrowheads="1"/>
            </p:cNvPicPr>
            <p:nvPr/>
          </p:nvPicPr>
          <p:blipFill rotWithShape="1">
            <a:blip r:embed="rId9" cstate="print">
              <a:extLst>
                <a:ext uri="{28A0092B-C50C-407E-A947-70E740481C1C}">
                  <a14:useLocalDpi xmlns="" xmlns:a14="http://schemas.microsoft.com/office/drawing/2010/main" val="0"/>
                </a:ext>
              </a:extLst>
            </a:blip>
            <a:srcRect r="70259" b="47245"/>
            <a:stretch/>
          </p:blipFill>
          <p:spPr bwMode="auto">
            <a:xfrm flipH="1">
              <a:off x="5600153" y="1564709"/>
              <a:ext cx="592072" cy="590738"/>
            </a:xfrm>
            <a:prstGeom prst="rect">
              <a:avLst/>
            </a:prstGeom>
            <a:noFill/>
            <a:extLst>
              <a:ext uri="{909E8E84-426E-40DD-AFC4-6F175D3DCCD1}">
                <a14:hiddenFill xmlns="" xmlns:a14="http://schemas.microsoft.com/office/drawing/2010/main">
                  <a:solidFill>
                    <a:srgbClr val="FFFFFF"/>
                  </a:solidFill>
                </a14:hiddenFill>
              </a:ext>
            </a:extLst>
          </p:spPr>
        </p:pic>
        <p:sp>
          <p:nvSpPr>
            <p:cNvPr id="50" name="テキスト ボックス 49"/>
            <p:cNvSpPr txBox="1"/>
            <p:nvPr/>
          </p:nvSpPr>
          <p:spPr>
            <a:xfrm>
              <a:off x="5896189" y="1117689"/>
              <a:ext cx="1688935" cy="584775"/>
            </a:xfrm>
            <a:prstGeom prst="rect">
              <a:avLst/>
            </a:prstGeom>
            <a:noFill/>
          </p:spPr>
          <p:txBody>
            <a:bodyPr wrap="square" rtlCol="0">
              <a:spAutoFit/>
            </a:bodyPr>
            <a:lstStyle/>
            <a:p>
              <a:r>
                <a:rPr kumimoji="1" lang="en-US" altLang="ja-JP" sz="1600" dirty="0" smtClean="0"/>
                <a:t>Bluetooth Barcode Reader</a:t>
              </a:r>
              <a:endParaRPr kumimoji="1" lang="ja-JP" altLang="en-US" sz="1600" dirty="0"/>
            </a:p>
          </p:txBody>
        </p:sp>
        <p:grpSp>
          <p:nvGrpSpPr>
            <p:cNvPr id="10" name="グループ化 50"/>
            <p:cNvGrpSpPr/>
            <p:nvPr/>
          </p:nvGrpSpPr>
          <p:grpSpPr>
            <a:xfrm rot="5400000">
              <a:off x="6437124" y="1863787"/>
              <a:ext cx="464466" cy="747009"/>
              <a:chOff x="2992662" y="1357813"/>
              <a:chExt cx="643903" cy="923762"/>
            </a:xfrm>
          </p:grpSpPr>
          <p:pic>
            <p:nvPicPr>
              <p:cNvPr id="52" name="Picture 13" descr="C:\Users\k_ohshima\AppData\Local\Microsoft\Windows\Temporary Internet Files\Content.IE5\14FDM7H7\MC900013282[1].wmf"/>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rot="355661">
                <a:off x="2992662" y="1357813"/>
                <a:ext cx="643903" cy="923762"/>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グループ化 52"/>
              <p:cNvGrpSpPr/>
              <p:nvPr/>
            </p:nvGrpSpPr>
            <p:grpSpPr>
              <a:xfrm rot="1642284">
                <a:off x="3142045" y="1828680"/>
                <a:ext cx="245104" cy="288000"/>
                <a:chOff x="2786060" y="2770059"/>
                <a:chExt cx="428628" cy="365778"/>
              </a:xfrm>
            </p:grpSpPr>
            <p:cxnSp>
              <p:nvCxnSpPr>
                <p:cNvPr id="54" name="直線コネクタ 53"/>
                <p:cNvCxnSpPr/>
                <p:nvPr/>
              </p:nvCxnSpPr>
              <p:spPr bwMode="auto">
                <a:xfrm>
                  <a:off x="2786063" y="2770059"/>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5" name="直線コネクタ 54"/>
                <p:cNvCxnSpPr/>
                <p:nvPr/>
              </p:nvCxnSpPr>
              <p:spPr bwMode="auto">
                <a:xfrm>
                  <a:off x="2786061" y="2897241"/>
                  <a:ext cx="428625" cy="0"/>
                </a:xfrm>
                <a:prstGeom prst="line">
                  <a:avLst/>
                </a:prstGeom>
                <a:noFill/>
                <a:ln w="5715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6" name="直線コネクタ 55"/>
                <p:cNvCxnSpPr/>
                <p:nvPr/>
              </p:nvCxnSpPr>
              <p:spPr bwMode="auto">
                <a:xfrm>
                  <a:off x="2786063" y="2955300"/>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7" name="直線コネクタ 56"/>
                <p:cNvCxnSpPr/>
                <p:nvPr/>
              </p:nvCxnSpPr>
              <p:spPr bwMode="auto">
                <a:xfrm>
                  <a:off x="2786060" y="3008640"/>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8" name="直線コネクタ 57"/>
                <p:cNvCxnSpPr/>
                <p:nvPr/>
              </p:nvCxnSpPr>
              <p:spPr bwMode="auto">
                <a:xfrm>
                  <a:off x="2786063" y="3135837"/>
                  <a:ext cx="428625" cy="0"/>
                </a:xfrm>
                <a:prstGeom prst="line">
                  <a:avLst/>
                </a:prstGeom>
                <a:noFill/>
                <a:ln w="7620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9" name="直線コネクタ 58"/>
                <p:cNvCxnSpPr/>
                <p:nvPr/>
              </p:nvCxnSpPr>
              <p:spPr bwMode="auto">
                <a:xfrm>
                  <a:off x="2786063" y="2818295"/>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0" name="直線コネクタ 59"/>
                <p:cNvCxnSpPr/>
                <p:nvPr/>
              </p:nvCxnSpPr>
              <p:spPr bwMode="auto">
                <a:xfrm>
                  <a:off x="2786060" y="3069550"/>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grpSp>
          <p:nvGrpSpPr>
            <p:cNvPr id="30" name="グループ化 60"/>
            <p:cNvGrpSpPr/>
            <p:nvPr/>
          </p:nvGrpSpPr>
          <p:grpSpPr>
            <a:xfrm rot="19889350">
              <a:off x="7508898" y="5727664"/>
              <a:ext cx="464466" cy="747009"/>
              <a:chOff x="2992662" y="1357813"/>
              <a:chExt cx="643903" cy="923762"/>
            </a:xfrm>
          </p:grpSpPr>
          <p:pic>
            <p:nvPicPr>
              <p:cNvPr id="62" name="Picture 13" descr="C:\Users\k_ohshima\AppData\Local\Microsoft\Windows\Temporary Internet Files\Content.IE5\14FDM7H7\MC900013282[1].wmf"/>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rot="355661">
                <a:off x="2992662" y="1357813"/>
                <a:ext cx="643903" cy="923762"/>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6" name="グループ化 62"/>
              <p:cNvGrpSpPr/>
              <p:nvPr/>
            </p:nvGrpSpPr>
            <p:grpSpPr>
              <a:xfrm rot="1642284">
                <a:off x="3142045" y="1828680"/>
                <a:ext cx="245104" cy="288000"/>
                <a:chOff x="2786060" y="2770059"/>
                <a:chExt cx="428628" cy="365778"/>
              </a:xfrm>
            </p:grpSpPr>
            <p:cxnSp>
              <p:nvCxnSpPr>
                <p:cNvPr id="64" name="直線コネクタ 63"/>
                <p:cNvCxnSpPr/>
                <p:nvPr/>
              </p:nvCxnSpPr>
              <p:spPr bwMode="auto">
                <a:xfrm>
                  <a:off x="2786063" y="2770059"/>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5" name="直線コネクタ 64"/>
                <p:cNvCxnSpPr/>
                <p:nvPr/>
              </p:nvCxnSpPr>
              <p:spPr bwMode="auto">
                <a:xfrm>
                  <a:off x="2786061" y="2897241"/>
                  <a:ext cx="428625" cy="0"/>
                </a:xfrm>
                <a:prstGeom prst="line">
                  <a:avLst/>
                </a:prstGeom>
                <a:noFill/>
                <a:ln w="5715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6" name="直線コネクタ 65"/>
                <p:cNvCxnSpPr/>
                <p:nvPr/>
              </p:nvCxnSpPr>
              <p:spPr bwMode="auto">
                <a:xfrm>
                  <a:off x="2786063" y="2955300"/>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7" name="直線コネクタ 66"/>
                <p:cNvCxnSpPr/>
                <p:nvPr/>
              </p:nvCxnSpPr>
              <p:spPr bwMode="auto">
                <a:xfrm>
                  <a:off x="2786060" y="3008640"/>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8" name="直線コネクタ 67"/>
                <p:cNvCxnSpPr/>
                <p:nvPr/>
              </p:nvCxnSpPr>
              <p:spPr bwMode="auto">
                <a:xfrm>
                  <a:off x="2786063" y="3135837"/>
                  <a:ext cx="428625" cy="0"/>
                </a:xfrm>
                <a:prstGeom prst="line">
                  <a:avLst/>
                </a:prstGeom>
                <a:noFill/>
                <a:ln w="7620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9" name="直線コネクタ 68"/>
                <p:cNvCxnSpPr/>
                <p:nvPr/>
              </p:nvCxnSpPr>
              <p:spPr bwMode="auto">
                <a:xfrm>
                  <a:off x="2786063" y="2818295"/>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0" name="直線コネクタ 69"/>
                <p:cNvCxnSpPr/>
                <p:nvPr/>
              </p:nvCxnSpPr>
              <p:spPr bwMode="auto">
                <a:xfrm>
                  <a:off x="2786060" y="3069550"/>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sp>
          <p:nvSpPr>
            <p:cNvPr id="71" name="テキスト ボックス 70"/>
            <p:cNvSpPr txBox="1"/>
            <p:nvPr/>
          </p:nvSpPr>
          <p:spPr>
            <a:xfrm>
              <a:off x="6563659" y="6092121"/>
              <a:ext cx="665460" cy="276999"/>
            </a:xfrm>
            <a:prstGeom prst="rect">
              <a:avLst/>
            </a:prstGeom>
            <a:noFill/>
          </p:spPr>
          <p:txBody>
            <a:bodyPr wrap="none" rtlCol="0">
              <a:spAutoFit/>
            </a:bodyPr>
            <a:lstStyle/>
            <a:p>
              <a:r>
                <a:rPr kumimoji="1" lang="en-US" altLang="ja-JP" dirty="0" smtClean="0">
                  <a:solidFill>
                    <a:schemeClr val="tx1"/>
                  </a:solidFill>
                  <a:effectLst/>
                </a:rPr>
                <a:t>Patient</a:t>
              </a:r>
              <a:endParaRPr kumimoji="1" lang="ja-JP" altLang="en-US" dirty="0">
                <a:solidFill>
                  <a:schemeClr val="tx1"/>
                </a:solidFill>
                <a:effectLst/>
              </a:endParaRPr>
            </a:p>
          </p:txBody>
        </p:sp>
        <p:sp>
          <p:nvSpPr>
            <p:cNvPr id="85" name="テキスト ボックス 84"/>
            <p:cNvSpPr txBox="1"/>
            <p:nvPr/>
          </p:nvSpPr>
          <p:spPr>
            <a:xfrm>
              <a:off x="4593050" y="5141519"/>
              <a:ext cx="832172" cy="276999"/>
            </a:xfrm>
            <a:prstGeom prst="rect">
              <a:avLst/>
            </a:prstGeom>
            <a:noFill/>
          </p:spPr>
          <p:txBody>
            <a:bodyPr wrap="none" rtlCol="0">
              <a:spAutoFit/>
            </a:bodyPr>
            <a:lstStyle/>
            <a:p>
              <a:r>
                <a:rPr kumimoji="1" lang="en-US" altLang="ja-JP" dirty="0" smtClean="0">
                  <a:solidFill>
                    <a:schemeClr val="tx1"/>
                  </a:solidFill>
                  <a:effectLst/>
                </a:rPr>
                <a:t>Medicine</a:t>
              </a:r>
              <a:endParaRPr kumimoji="1" lang="ja-JP" altLang="en-US" dirty="0">
                <a:solidFill>
                  <a:schemeClr val="tx1"/>
                </a:solidFill>
                <a:effectLst/>
              </a:endParaRPr>
            </a:p>
          </p:txBody>
        </p:sp>
        <p:sp>
          <p:nvSpPr>
            <p:cNvPr id="106" name="稲妻 105"/>
            <p:cNvSpPr/>
            <p:nvPr/>
          </p:nvSpPr>
          <p:spPr bwMode="auto">
            <a:xfrm rot="19605081">
              <a:off x="4878804" y="1842834"/>
              <a:ext cx="665303" cy="267678"/>
            </a:xfrm>
            <a:prstGeom prst="lightningBolt">
              <a:avLst/>
            </a:prstGeom>
            <a:solidFill>
              <a:schemeClr val="accent6">
                <a:lumMod val="20000"/>
                <a:lumOff val="80000"/>
              </a:schemeClr>
            </a:solidFill>
            <a:ln w="12700"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dirty="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grpSp>
          <p:nvGrpSpPr>
            <p:cNvPr id="37" name="グループ化 106"/>
            <p:cNvGrpSpPr/>
            <p:nvPr/>
          </p:nvGrpSpPr>
          <p:grpSpPr>
            <a:xfrm rot="6697817">
              <a:off x="4157513" y="5063954"/>
              <a:ext cx="464466" cy="747009"/>
              <a:chOff x="2992662" y="1357813"/>
              <a:chExt cx="643903" cy="923762"/>
            </a:xfrm>
          </p:grpSpPr>
          <p:pic>
            <p:nvPicPr>
              <p:cNvPr id="108" name="Picture 13" descr="C:\Users\k_ohshima\AppData\Local\Microsoft\Windows\Temporary Internet Files\Content.IE5\14FDM7H7\MC900013282[1].wmf"/>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rot="355661">
                <a:off x="2992662" y="1357813"/>
                <a:ext cx="643903" cy="923762"/>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8" name="グループ化 108"/>
              <p:cNvGrpSpPr/>
              <p:nvPr/>
            </p:nvGrpSpPr>
            <p:grpSpPr>
              <a:xfrm rot="1642284">
                <a:off x="3142045" y="1828680"/>
                <a:ext cx="245104" cy="288000"/>
                <a:chOff x="2786060" y="2770059"/>
                <a:chExt cx="428628" cy="365778"/>
              </a:xfrm>
            </p:grpSpPr>
            <p:cxnSp>
              <p:nvCxnSpPr>
                <p:cNvPr id="110" name="直線コネクタ 109"/>
                <p:cNvCxnSpPr/>
                <p:nvPr/>
              </p:nvCxnSpPr>
              <p:spPr bwMode="auto">
                <a:xfrm>
                  <a:off x="2786063" y="2770059"/>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1" name="直線コネクタ 110"/>
                <p:cNvCxnSpPr/>
                <p:nvPr/>
              </p:nvCxnSpPr>
              <p:spPr bwMode="auto">
                <a:xfrm>
                  <a:off x="2786061" y="2897241"/>
                  <a:ext cx="428625" cy="0"/>
                </a:xfrm>
                <a:prstGeom prst="line">
                  <a:avLst/>
                </a:prstGeom>
                <a:noFill/>
                <a:ln w="5715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2" name="直線コネクタ 111"/>
                <p:cNvCxnSpPr/>
                <p:nvPr/>
              </p:nvCxnSpPr>
              <p:spPr bwMode="auto">
                <a:xfrm>
                  <a:off x="2786063" y="2955300"/>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3" name="直線コネクタ 112"/>
                <p:cNvCxnSpPr/>
                <p:nvPr/>
              </p:nvCxnSpPr>
              <p:spPr bwMode="auto">
                <a:xfrm>
                  <a:off x="2786060" y="3008640"/>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4" name="直線コネクタ 113"/>
                <p:cNvCxnSpPr/>
                <p:nvPr/>
              </p:nvCxnSpPr>
              <p:spPr bwMode="auto">
                <a:xfrm>
                  <a:off x="2786063" y="3135837"/>
                  <a:ext cx="428625" cy="0"/>
                </a:xfrm>
                <a:prstGeom prst="line">
                  <a:avLst/>
                </a:prstGeom>
                <a:noFill/>
                <a:ln w="7620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5" name="直線コネクタ 114"/>
                <p:cNvCxnSpPr/>
                <p:nvPr/>
              </p:nvCxnSpPr>
              <p:spPr bwMode="auto">
                <a:xfrm>
                  <a:off x="2786063" y="2818295"/>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6" name="直線コネクタ 115"/>
                <p:cNvCxnSpPr/>
                <p:nvPr/>
              </p:nvCxnSpPr>
              <p:spPr bwMode="auto">
                <a:xfrm>
                  <a:off x="2786060" y="3069550"/>
                  <a:ext cx="428625"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pic>
          <p:nvPicPr>
            <p:cNvPr id="88" name="Picture 6" descr="C:\Users\k_ohshima\AppData\Local\Microsoft\Windows\Temporary Internet Files\Content.IE5\KFJQF3PH\MC900344205[1].wmf"/>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529724" y="5404333"/>
              <a:ext cx="1532400" cy="1125882"/>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18" name="Picture 3" descr="I:\sim\qualnet\dsa_5.0\gui\icons\AccessPoint.png"/>
          <p:cNvPicPr>
            <a:picLocks noChangeAspect="1" noChangeArrowheads="1"/>
          </p:cNvPicPr>
          <p:nvPr/>
        </p:nvPicPr>
        <p:blipFill rotWithShape="1">
          <a:blip r:embed="rId12" cstate="print">
            <a:extLst>
              <a:ext uri="{28A0092B-C50C-407E-A947-70E740481C1C}">
                <a14:useLocalDpi xmlns="" xmlns:a14="http://schemas.microsoft.com/office/drawing/2010/main" val="0"/>
              </a:ext>
            </a:extLst>
          </a:blip>
          <a:srcRect t="24593"/>
          <a:stretch/>
        </p:blipFill>
        <p:spPr bwMode="auto">
          <a:xfrm>
            <a:off x="1580241" y="3680812"/>
            <a:ext cx="476657" cy="389387"/>
          </a:xfrm>
          <a:prstGeom prst="rect">
            <a:avLst/>
          </a:prstGeom>
          <a:noFill/>
          <a:extLst>
            <a:ext uri="{909E8E84-426E-40DD-AFC4-6F175D3DCCD1}">
              <a14:hiddenFill xmlns="" xmlns:a14="http://schemas.microsoft.com/office/drawing/2010/main">
                <a:solidFill>
                  <a:srgbClr val="FFFFFF"/>
                </a:solidFill>
              </a14:hiddenFill>
            </a:ext>
          </a:extLst>
        </p:spPr>
      </p:pic>
      <p:sp>
        <p:nvSpPr>
          <p:cNvPr id="119" name="テキスト ボックス 118"/>
          <p:cNvSpPr txBox="1"/>
          <p:nvPr/>
        </p:nvSpPr>
        <p:spPr>
          <a:xfrm>
            <a:off x="730110" y="3780137"/>
            <a:ext cx="879587" cy="325581"/>
          </a:xfrm>
          <a:prstGeom prst="rect">
            <a:avLst/>
          </a:prstGeom>
          <a:noFill/>
        </p:spPr>
        <p:txBody>
          <a:bodyPr wrap="square" rtlCol="0">
            <a:spAutoFit/>
          </a:bodyPr>
          <a:lstStyle/>
          <a:p>
            <a:r>
              <a:rPr kumimoji="1" lang="en-US" altLang="ja-JP" sz="1600" dirty="0" smtClean="0"/>
              <a:t>WiFi AP</a:t>
            </a:r>
            <a:endParaRPr kumimoji="1" lang="ja-JP" altLang="en-US" sz="1600" dirty="0"/>
          </a:p>
        </p:txBody>
      </p:sp>
      <p:cxnSp>
        <p:nvCxnSpPr>
          <p:cNvPr id="121" name="直線コネクタ 120"/>
          <p:cNvCxnSpPr>
            <a:stCxn id="17" idx="0"/>
          </p:cNvCxnSpPr>
          <p:nvPr/>
        </p:nvCxnSpPr>
        <p:spPr>
          <a:xfrm flipH="1" flipV="1">
            <a:off x="1659349" y="4070199"/>
            <a:ext cx="57863" cy="545031"/>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77" name="日付プレースホルダ 76"/>
          <p:cNvSpPr>
            <a:spLocks noGrp="1"/>
          </p:cNvSpPr>
          <p:nvPr>
            <p:ph type="dt" sz="half" idx="10"/>
          </p:nvPr>
        </p:nvSpPr>
        <p:spPr/>
        <p:txBody>
          <a:bodyPr/>
          <a:lstStyle/>
          <a:p>
            <a:r>
              <a:rPr lang="en-US" altLang="ja-JP" smtClean="0"/>
              <a:t>November, 2012</a:t>
            </a:r>
            <a:endParaRPr lang="en-US" altLang="ja-JP" dirty="0"/>
          </a:p>
        </p:txBody>
      </p:sp>
      <p:sp>
        <p:nvSpPr>
          <p:cNvPr id="78" name="フッター プレースホルダ 77"/>
          <p:cNvSpPr>
            <a:spLocks noGrp="1"/>
          </p:cNvSpPr>
          <p:nvPr>
            <p:ph type="ftr" sz="quarter" idx="11"/>
          </p:nvPr>
        </p:nvSpPr>
        <p:spPr/>
        <p:txBody>
          <a:bodyPr/>
          <a:lstStyle/>
          <a:p>
            <a:r>
              <a:rPr lang="en-US" altLang="ja-JP" smtClean="0"/>
              <a:t>Masahiro Uno (ATR)</a:t>
            </a:r>
            <a:endParaRPr lang="en-US" altLang="ja-JP" dirty="0"/>
          </a:p>
        </p:txBody>
      </p:sp>
    </p:spTree>
    <p:extLst>
      <p:ext uri="{BB962C8B-B14F-4D97-AF65-F5344CB8AC3E}">
        <p14:creationId xmlns="" xmlns:p14="http://schemas.microsoft.com/office/powerpoint/2010/main" val="9243720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8" name="カギ線コネクタ 177"/>
          <p:cNvCxnSpPr>
            <a:stCxn id="7" idx="1"/>
            <a:endCxn id="8" idx="1"/>
          </p:cNvCxnSpPr>
          <p:nvPr/>
        </p:nvCxnSpPr>
        <p:spPr bwMode="auto">
          <a:xfrm rot="10800000" flipV="1">
            <a:off x="3352066" y="3196981"/>
            <a:ext cx="11723" cy="1201122"/>
          </a:xfrm>
          <a:prstGeom prst="bentConnector3">
            <a:avLst>
              <a:gd name="adj1" fmla="val 3525000"/>
            </a:avLst>
          </a:prstGeom>
          <a:noFill/>
          <a:ln w="19050" cap="flat" cmpd="sng" algn="ctr">
            <a:solidFill>
              <a:schemeClr val="tx1"/>
            </a:solidFill>
            <a:prstDash val="dash"/>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9" name="カギ線コネクタ 178"/>
          <p:cNvCxnSpPr>
            <a:endCxn id="5" idx="1"/>
          </p:cNvCxnSpPr>
          <p:nvPr/>
        </p:nvCxnSpPr>
        <p:spPr bwMode="auto">
          <a:xfrm rot="16200000" flipH="1">
            <a:off x="2438328" y="4778780"/>
            <a:ext cx="1663098" cy="652353"/>
          </a:xfrm>
          <a:prstGeom prst="bentConnector2">
            <a:avLst/>
          </a:prstGeom>
          <a:noFill/>
          <a:ln w="19050" cap="flat" cmpd="sng" algn="ctr">
            <a:solidFill>
              <a:schemeClr val="tx1"/>
            </a:solidFill>
            <a:prstDash val="dash"/>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204" name="Picture 16" descr="I:\cygwin\home\k_ohshima\documents\00_project\DSA\700_Publications\702_標準化\AWG\AWG-13\work\figs\BcReader_mod.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70259" b="47245"/>
          <a:stretch/>
        </p:blipFill>
        <p:spPr bwMode="auto">
          <a:xfrm>
            <a:off x="6254622" y="1647176"/>
            <a:ext cx="454084" cy="490816"/>
          </a:xfrm>
          <a:prstGeom prst="rect">
            <a:avLst/>
          </a:prstGeom>
          <a:noFill/>
          <a:extLst>
            <a:ext uri="{909E8E84-426E-40DD-AFC4-6F175D3DCCD1}">
              <a14:hiddenFill xmlns="" xmlns:a14="http://schemas.microsoft.com/office/drawing/2010/main">
                <a:solidFill>
                  <a:srgbClr val="FFFFFF"/>
                </a:solidFill>
              </a14:hiddenFill>
            </a:ext>
          </a:extLst>
        </p:spPr>
      </p:pic>
      <p:sp>
        <p:nvSpPr>
          <p:cNvPr id="176" name="角丸四角形 175"/>
          <p:cNvSpPr/>
          <p:nvPr/>
        </p:nvSpPr>
        <p:spPr bwMode="auto">
          <a:xfrm>
            <a:off x="158262" y="2457450"/>
            <a:ext cx="6323402" cy="2562226"/>
          </a:xfrm>
          <a:prstGeom prst="roundRect">
            <a:avLst>
              <a:gd name="adj" fmla="val 8860"/>
            </a:avLst>
          </a:prstGeom>
          <a:solidFill>
            <a:srgbClr val="FFFF99">
              <a:alpha val="50000"/>
            </a:srgbClr>
          </a:solidFill>
          <a:ln w="28575" cap="flat" cmpd="sng" algn="ctr">
            <a:solidFill>
              <a:srgbClr val="FFC000"/>
            </a:solidFill>
            <a:prstDash val="solid"/>
            <a:round/>
            <a:headEnd type="none" w="med" len="med"/>
            <a:tailEnd type="none" w="med" len="med"/>
          </a:ln>
          <a:effectLst/>
          <a:extLst/>
        </p:spPr>
        <p:txBody>
          <a:bodyPr vert="horz" wrap="square" lIns="91440" tIns="72000" rIns="91440" bIns="1080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ea typeface="ＭＳ Ｐゴシック" pitchFamily="50" charset="-128"/>
                <a:cs typeface="Times New Roman" pitchFamily="18" charset="0"/>
              </a:rPr>
              <a:t>Medical device </a:t>
            </a:r>
            <a:r>
              <a:rPr lang="en-US" altLang="ja-JP" sz="1800" dirty="0" smtClean="0">
                <a:solidFill>
                  <a:schemeClr val="tx1"/>
                </a:solidFill>
                <a:effectLst/>
                <a:cs typeface="Times New Roman" pitchFamily="18" charset="0"/>
              </a:rPr>
              <a:t>network </a:t>
            </a:r>
          </a:p>
          <a:p>
            <a:pPr marL="0" marR="0" indent="0" algn="l" defTabSz="914400" rtl="0" eaLnBrk="1" fontAlgn="base" latinLnBrk="0" hangingPunct="1">
              <a:lnSpc>
                <a:spcPct val="85000"/>
              </a:lnSpc>
              <a:spcBef>
                <a:spcPct val="0"/>
              </a:spcBef>
              <a:spcAft>
                <a:spcPct val="0"/>
              </a:spcAft>
              <a:buClrTx/>
              <a:buSzTx/>
              <a:buFontTx/>
              <a:buNone/>
              <a:tabLst/>
            </a:pPr>
            <a:r>
              <a:rPr lang="en-US" altLang="ja-JP" sz="1800" dirty="0" smtClean="0">
                <a:solidFill>
                  <a:schemeClr val="tx1"/>
                </a:solidFill>
                <a:effectLst/>
                <a:cs typeface="Times New Roman" pitchFamily="18" charset="0"/>
              </a:rPr>
              <a:t>system (experimental)</a:t>
            </a:r>
            <a:endParaRPr kumimoji="0" lang="ja-JP" altLang="en-US" sz="1800" b="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175" name="角丸四角形 174"/>
          <p:cNvSpPr/>
          <p:nvPr/>
        </p:nvSpPr>
        <p:spPr bwMode="auto">
          <a:xfrm>
            <a:off x="158262" y="5171206"/>
            <a:ext cx="6163407" cy="1262061"/>
          </a:xfrm>
          <a:prstGeom prst="roundRect">
            <a:avLst/>
          </a:prstGeom>
          <a:solidFill>
            <a:srgbClr val="CCFFCC">
              <a:alpha val="50000"/>
            </a:srgbClr>
          </a:solidFill>
          <a:ln w="28575" cap="flat" cmpd="sng" algn="ctr">
            <a:solidFill>
              <a:srgbClr val="33CC33"/>
            </a:solidFill>
            <a:prstDash val="solid"/>
            <a:round/>
            <a:headEnd type="none" w="med" len="med"/>
            <a:tailEnd type="none" w="med" len="med"/>
          </a:ln>
          <a:effectLst/>
          <a:extLst/>
        </p:spPr>
        <p:txBody>
          <a:bodyPr vert="horz" wrap="square" lIns="91440" tIns="72000" rIns="91440" bIns="10800" numCol="1" rtlCol="0" anchor="t" anchorCtr="0" compatLnSpc="1">
            <a:prstTxWarp prst="textNoShape">
              <a:avLst/>
            </a:prstTxWarp>
          </a:bodyPr>
          <a:lstStyle/>
          <a:p>
            <a:pPr marL="0" marR="0" indent="0"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ea typeface="ＭＳ Ｐゴシック" pitchFamily="50" charset="-128"/>
                <a:cs typeface="Times New Roman" pitchFamily="18" charset="0"/>
              </a:rPr>
              <a:t>  WiFi WLAN</a:t>
            </a:r>
            <a:r>
              <a:rPr kumimoji="0" lang="en-US" altLang="ja-JP" sz="1800" b="0" i="0" u="none" strike="noStrike" cap="none" normalizeH="0" dirty="0" smtClean="0">
                <a:ln>
                  <a:noFill/>
                </a:ln>
                <a:solidFill>
                  <a:schemeClr val="tx1"/>
                </a:solidFill>
                <a:effectLst/>
                <a:ea typeface="ＭＳ Ｐゴシック" pitchFamily="50" charset="-128"/>
                <a:cs typeface="Times New Roman" pitchFamily="18" charset="0"/>
              </a:rPr>
              <a:t> </a:t>
            </a:r>
            <a:r>
              <a:rPr kumimoji="0" lang="en-US" altLang="ja-JP" sz="1800" b="0" i="0" u="none" strike="noStrike" cap="none" normalizeH="0" baseline="0" dirty="0" smtClean="0">
                <a:ln>
                  <a:noFill/>
                </a:ln>
                <a:solidFill>
                  <a:schemeClr val="tx1"/>
                </a:solidFill>
                <a:effectLst/>
                <a:ea typeface="ＭＳ Ｐゴシック" pitchFamily="50" charset="-128"/>
                <a:cs typeface="Times New Roman" pitchFamily="18" charset="0"/>
              </a:rPr>
              <a:t>system</a:t>
            </a:r>
            <a:endParaRPr kumimoji="0" lang="ja-JP" altLang="en-US" sz="1800" b="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81" name="角丸四角形 80"/>
          <p:cNvSpPr/>
          <p:nvPr/>
        </p:nvSpPr>
        <p:spPr bwMode="auto">
          <a:xfrm>
            <a:off x="3066793" y="2457450"/>
            <a:ext cx="5866055" cy="2562226"/>
          </a:xfrm>
          <a:prstGeom prst="roundRect">
            <a:avLst>
              <a:gd name="adj" fmla="val 8860"/>
            </a:avLst>
          </a:prstGeom>
          <a:solidFill>
            <a:srgbClr val="CCFFFF">
              <a:alpha val="50000"/>
            </a:srgbClr>
          </a:solidFill>
          <a:ln w="28575" cap="flat" cmpd="sng" algn="ctr">
            <a:solidFill>
              <a:schemeClr val="accent2">
                <a:lumMod val="60000"/>
                <a:lumOff val="40000"/>
              </a:schemeClr>
            </a:solidFill>
            <a:prstDash val="solid"/>
            <a:round/>
            <a:headEnd type="none" w="med" len="med"/>
            <a:tailEnd type="none" w="med" len="med"/>
          </a:ln>
          <a:effectLst/>
          <a:extLst/>
        </p:spPr>
        <p:txBody>
          <a:bodyPr vert="horz" wrap="square" lIns="91440" tIns="72000" rIns="91440" bIns="10800" numCol="1" rtlCol="0" anchor="t" anchorCtr="0" compatLnSpc="1">
            <a:prstTxWarp prst="textNoShape">
              <a:avLst/>
            </a:prstTxWarp>
          </a:bodyPr>
          <a:lstStyle/>
          <a:p>
            <a:pPr marL="0" marR="0" indent="0" algn="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ea typeface="ＭＳ Ｐゴシック" pitchFamily="50" charset="-128"/>
                <a:cs typeface="Times New Roman" pitchFamily="18" charset="0"/>
              </a:rPr>
              <a:t>Outpatients navigation </a:t>
            </a:r>
          </a:p>
          <a:p>
            <a:pPr marL="0" marR="0" indent="0" algn="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ea typeface="ＭＳ Ｐゴシック" pitchFamily="50" charset="-128"/>
                <a:cs typeface="Times New Roman" pitchFamily="18" charset="0"/>
              </a:rPr>
              <a:t>system</a:t>
            </a:r>
            <a:endParaRPr kumimoji="0" lang="ja-JP" altLang="en-US" sz="1800" b="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80" name="角丸四角形 79"/>
          <p:cNvSpPr/>
          <p:nvPr/>
        </p:nvSpPr>
        <p:spPr bwMode="auto">
          <a:xfrm>
            <a:off x="3239966" y="1162050"/>
            <a:ext cx="2835519" cy="2667001"/>
          </a:xfrm>
          <a:prstGeom prst="roundRect">
            <a:avLst>
              <a:gd name="adj" fmla="val 9167"/>
            </a:avLst>
          </a:prstGeom>
          <a:solidFill>
            <a:srgbClr val="FFCCFF">
              <a:alpha val="49804"/>
            </a:srgbClr>
          </a:solidFill>
          <a:ln w="28575" cap="flat" cmpd="sng" algn="ctr">
            <a:solidFill>
              <a:srgbClr val="FFCCFF"/>
            </a:solidFill>
            <a:prstDash val="solid"/>
            <a:round/>
            <a:headEnd type="none" w="med" len="med"/>
            <a:tailEnd type="none" w="med" len="med"/>
          </a:ln>
          <a:effectLst/>
          <a:extLst/>
        </p:spPr>
        <p:txBody>
          <a:bodyPr vert="horz" wrap="square" lIns="0" tIns="72000" rIns="0" bIns="10800" numCol="1" rtlCol="0" anchor="t"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ea typeface="ＭＳ Ｐゴシック" pitchFamily="50" charset="-128"/>
                <a:cs typeface="Times New Roman" pitchFamily="18" charset="0"/>
              </a:rPr>
              <a:t>Prescription check system</a:t>
            </a:r>
            <a:endParaRPr kumimoji="0" lang="ja-JP" altLang="en-US" sz="1800" b="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2" name="タイトル 1"/>
          <p:cNvSpPr>
            <a:spLocks noGrp="1"/>
          </p:cNvSpPr>
          <p:nvPr>
            <p:ph type="title"/>
          </p:nvPr>
        </p:nvSpPr>
        <p:spPr>
          <a:xfrm>
            <a:off x="611560" y="548680"/>
            <a:ext cx="8062664" cy="1066800"/>
          </a:xfrm>
        </p:spPr>
        <p:txBody>
          <a:bodyPr anchor="t"/>
          <a:lstStyle/>
          <a:p>
            <a:r>
              <a:rPr kumimoji="1" lang="en-US" altLang="ja-JP" dirty="0"/>
              <a:t>Medical information system in </a:t>
            </a:r>
            <a:r>
              <a:rPr kumimoji="1" lang="en-US" altLang="ja-JP" dirty="0" smtClean="0"/>
              <a:t>the hospital</a:t>
            </a:r>
            <a:endParaRPr kumimoji="1" lang="ja-JP" altLang="en-US" dirty="0"/>
          </a:p>
        </p:txBody>
      </p:sp>
      <p:sp>
        <p:nvSpPr>
          <p:cNvPr id="4" name="スライド番号プレースホルダー 3"/>
          <p:cNvSpPr>
            <a:spLocks noGrp="1"/>
          </p:cNvSpPr>
          <p:nvPr>
            <p:ph type="sldNum" sz="quarter" idx="12"/>
          </p:nvPr>
        </p:nvSpPr>
        <p:spPr>
          <a:xfrm>
            <a:off x="4571628" y="6475413"/>
            <a:ext cx="76944" cy="184666"/>
          </a:xfrm>
        </p:spPr>
        <p:txBody>
          <a:bodyPr/>
          <a:lstStyle/>
          <a:p>
            <a:pPr>
              <a:defRPr/>
            </a:pPr>
            <a:fld id="{CFAD94D3-0AD3-4018-B87A-D97E9B60D672}" type="slidenum">
              <a:rPr lang="en-US" altLang="ja-JP" smtClean="0"/>
              <a:pPr>
                <a:defRPr/>
              </a:pPr>
              <a:t>7</a:t>
            </a:fld>
            <a:endParaRPr lang="en-US" altLang="ja-JP"/>
          </a:p>
        </p:txBody>
      </p:sp>
      <p:sp>
        <p:nvSpPr>
          <p:cNvPr id="5" name="正方形/長方形 4"/>
          <p:cNvSpPr/>
          <p:nvPr/>
        </p:nvSpPr>
        <p:spPr bwMode="auto">
          <a:xfrm>
            <a:off x="3596054" y="5666505"/>
            <a:ext cx="2403766" cy="540000"/>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rgbClr val="000080"/>
                </a:solidFill>
                <a:effectLst/>
                <a:ea typeface="ＭＳ Ｐゴシック" pitchFamily="50" charset="-128"/>
                <a:cs typeface="Times New Roman" pitchFamily="18" charset="0"/>
              </a:rPr>
              <a:t>650 WiFi access points</a:t>
            </a:r>
            <a:endParaRPr kumimoji="0" lang="ja-JP" altLang="en-US" sz="1800" b="0" i="0" u="none" strike="noStrike" cap="none" normalizeH="0" baseline="0" dirty="0" smtClean="0">
              <a:ln>
                <a:noFill/>
              </a:ln>
              <a:solidFill>
                <a:srgbClr val="000080"/>
              </a:solidFill>
              <a:effectLst/>
              <a:ea typeface="ＭＳ Ｐゴシック" pitchFamily="50" charset="-128"/>
              <a:cs typeface="Times New Roman" pitchFamily="18" charset="0"/>
            </a:endParaRPr>
          </a:p>
        </p:txBody>
      </p:sp>
      <p:sp>
        <p:nvSpPr>
          <p:cNvPr id="6" name="正方形/長方形 5"/>
          <p:cNvSpPr/>
          <p:nvPr/>
        </p:nvSpPr>
        <p:spPr bwMode="auto">
          <a:xfrm>
            <a:off x="3352067" y="1647176"/>
            <a:ext cx="2611315" cy="720000"/>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rgbClr val="000080"/>
                </a:solidFill>
                <a:effectLst/>
                <a:ea typeface="ＭＳ Ｐゴシック" pitchFamily="50" charset="-128"/>
                <a:cs typeface="Times New Roman" pitchFamily="18" charset="0"/>
              </a:rPr>
              <a:t>1,500 Bluetooth barcode readers</a:t>
            </a:r>
            <a:endParaRPr kumimoji="0" lang="ja-JP" altLang="en-US" sz="1800" b="0" i="0" u="none" strike="noStrike" cap="none" normalizeH="0" baseline="0" dirty="0" smtClean="0">
              <a:ln>
                <a:noFill/>
              </a:ln>
              <a:solidFill>
                <a:srgbClr val="000080"/>
              </a:solidFill>
              <a:effectLst/>
              <a:ea typeface="ＭＳ Ｐゴシック" pitchFamily="50" charset="-128"/>
              <a:cs typeface="Times New Roman" pitchFamily="18" charset="0"/>
            </a:endParaRPr>
          </a:p>
        </p:txBody>
      </p:sp>
      <p:sp>
        <p:nvSpPr>
          <p:cNvPr id="7" name="正方形/長方形 6"/>
          <p:cNvSpPr/>
          <p:nvPr/>
        </p:nvSpPr>
        <p:spPr bwMode="auto">
          <a:xfrm>
            <a:off x="3352066" y="2836981"/>
            <a:ext cx="2592000" cy="720000"/>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rgbClr val="000080"/>
                </a:solidFill>
                <a:effectLst/>
                <a:ea typeface="ＭＳ Ｐゴシック" pitchFamily="50" charset="-128"/>
                <a:cs typeface="Times New Roman" pitchFamily="18" charset="0"/>
              </a:rPr>
              <a:t>600 Bluetooth access points (BT-AP)</a:t>
            </a:r>
            <a:endParaRPr kumimoji="0" lang="ja-JP" altLang="en-US" sz="1800" b="0" i="0" u="none" strike="noStrike" cap="none" normalizeH="0" baseline="0" dirty="0" smtClean="0">
              <a:ln>
                <a:noFill/>
              </a:ln>
              <a:solidFill>
                <a:srgbClr val="000080"/>
              </a:solidFill>
              <a:effectLst/>
              <a:ea typeface="ＭＳ Ｐゴシック" pitchFamily="50" charset="-128"/>
              <a:cs typeface="Times New Roman" pitchFamily="18" charset="0"/>
            </a:endParaRPr>
          </a:p>
        </p:txBody>
      </p:sp>
      <p:sp>
        <p:nvSpPr>
          <p:cNvPr id="8" name="正方形/長方形 7"/>
          <p:cNvSpPr/>
          <p:nvPr/>
        </p:nvSpPr>
        <p:spPr bwMode="auto">
          <a:xfrm>
            <a:off x="3352066" y="3948103"/>
            <a:ext cx="2592000" cy="900000"/>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lang="en-US" altLang="ja-JP" sz="1800" dirty="0" smtClean="0">
                <a:effectLst/>
                <a:cs typeface="Times New Roman" pitchFamily="18" charset="0"/>
              </a:rPr>
              <a:t>1,1</a:t>
            </a:r>
            <a:r>
              <a:rPr kumimoji="0" lang="en-US" altLang="ja-JP" sz="1800" b="0" i="0" u="none" strike="noStrike" cap="none" normalizeH="0" baseline="0" dirty="0" smtClean="0">
                <a:ln>
                  <a:noFill/>
                </a:ln>
                <a:solidFill>
                  <a:srgbClr val="000080"/>
                </a:solidFill>
                <a:effectLst/>
                <a:cs typeface="Times New Roman" pitchFamily="18" charset="0"/>
              </a:rPr>
              <a:t>00 Bluetooth identification beacon</a:t>
            </a:r>
          </a:p>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rgbClr val="000080"/>
                </a:solidFill>
                <a:effectLst/>
                <a:cs typeface="Times New Roman" pitchFamily="18" charset="0"/>
              </a:rPr>
              <a:t>(BT-ID)</a:t>
            </a:r>
            <a:endParaRPr kumimoji="0" lang="ja-JP" altLang="en-US" sz="1800" b="0" i="0" u="none" strike="noStrike" cap="none" normalizeH="0" baseline="0" dirty="0" smtClean="0">
              <a:ln>
                <a:noFill/>
              </a:ln>
              <a:solidFill>
                <a:srgbClr val="000080"/>
              </a:solidFill>
              <a:effectLst/>
              <a:cs typeface="Times New Roman" pitchFamily="18" charset="0"/>
            </a:endParaRPr>
          </a:p>
        </p:txBody>
      </p:sp>
      <p:sp>
        <p:nvSpPr>
          <p:cNvPr id="9" name="正方形/長方形 8"/>
          <p:cNvSpPr/>
          <p:nvPr/>
        </p:nvSpPr>
        <p:spPr bwMode="auto">
          <a:xfrm>
            <a:off x="6610442" y="3397030"/>
            <a:ext cx="2127738" cy="720000"/>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rgbClr val="000080"/>
                </a:solidFill>
                <a:effectLst/>
                <a:cs typeface="Times New Roman" pitchFamily="18" charset="0"/>
              </a:rPr>
              <a:t>2,700 Bluetooth navigation tablet</a:t>
            </a:r>
            <a:r>
              <a:rPr lang="en-US" altLang="ja-JP" sz="1800" dirty="0" smtClean="0">
                <a:effectLst/>
                <a:cs typeface="Times New Roman" pitchFamily="18" charset="0"/>
              </a:rPr>
              <a:t>s</a:t>
            </a:r>
            <a:endParaRPr kumimoji="0" lang="ja-JP" altLang="en-US" sz="1800" b="0" i="0" u="none" strike="noStrike" cap="none" normalizeH="0" baseline="0" dirty="0" smtClean="0">
              <a:ln>
                <a:noFill/>
              </a:ln>
              <a:solidFill>
                <a:srgbClr val="000080"/>
              </a:solidFill>
              <a:effectLst/>
              <a:cs typeface="Times New Roman" pitchFamily="18" charset="0"/>
            </a:endParaRPr>
          </a:p>
        </p:txBody>
      </p:sp>
      <p:sp>
        <p:nvSpPr>
          <p:cNvPr id="10" name="正方形/長方形 9"/>
          <p:cNvSpPr/>
          <p:nvPr/>
        </p:nvSpPr>
        <p:spPr bwMode="auto">
          <a:xfrm>
            <a:off x="312678" y="5666505"/>
            <a:ext cx="2039814" cy="540000"/>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rgbClr val="000080"/>
                </a:solidFill>
                <a:effectLst/>
                <a:ea typeface="ＭＳ Ｐゴシック" pitchFamily="50" charset="-128"/>
                <a:cs typeface="Times New Roman" pitchFamily="18" charset="0"/>
              </a:rPr>
              <a:t>1,000 Laptop PC</a:t>
            </a:r>
            <a:endParaRPr kumimoji="0" lang="ja-JP" altLang="en-US" sz="1800" b="0" i="0" u="none" strike="noStrike" cap="none" normalizeH="0" baseline="0" dirty="0" smtClean="0">
              <a:ln>
                <a:noFill/>
              </a:ln>
              <a:solidFill>
                <a:srgbClr val="000080"/>
              </a:solidFill>
              <a:effectLst/>
              <a:ea typeface="ＭＳ Ｐゴシック" pitchFamily="50" charset="-128"/>
              <a:cs typeface="Times New Roman" pitchFamily="18" charset="0"/>
            </a:endParaRPr>
          </a:p>
        </p:txBody>
      </p:sp>
      <p:sp>
        <p:nvSpPr>
          <p:cNvPr id="11" name="フローチャート : 磁気ディスク 10"/>
          <p:cNvSpPr/>
          <p:nvPr/>
        </p:nvSpPr>
        <p:spPr bwMode="auto">
          <a:xfrm>
            <a:off x="6963508" y="5333130"/>
            <a:ext cx="1453754" cy="944438"/>
          </a:xfrm>
          <a:prstGeom prst="flowChartMagneticDisk">
            <a:avLst/>
          </a:prstGeom>
          <a:solidFill>
            <a:schemeClr val="bg1">
              <a:lumMod val="85000"/>
            </a:schemeClr>
          </a:solidFill>
          <a:ln w="28575" cap="flat" cmpd="sng" algn="ctr">
            <a:solidFill>
              <a:schemeClr val="tx1"/>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a typeface="ＭＳ Ｐゴシック" pitchFamily="50" charset="-128"/>
                <a:cs typeface="Times New Roman" pitchFamily="18" charset="0"/>
              </a:rPr>
              <a:t>Database</a:t>
            </a:r>
            <a:endParaRPr kumimoji="0" lang="ja-JP" altLang="en-US" sz="1800" b="0" i="0" u="none" strike="noStrike" cap="none" normalizeH="0" baseline="0" dirty="0" smtClean="0">
              <a:ln>
                <a:noFill/>
              </a:ln>
              <a:solidFill>
                <a:schemeClr val="tx1"/>
              </a:solidFill>
              <a:ea typeface="ＭＳ Ｐゴシック" pitchFamily="50" charset="-128"/>
              <a:cs typeface="Times New Roman" pitchFamily="18" charset="0"/>
            </a:endParaRPr>
          </a:p>
        </p:txBody>
      </p:sp>
      <p:sp>
        <p:nvSpPr>
          <p:cNvPr id="97" name="正方形/長方形 96"/>
          <p:cNvSpPr/>
          <p:nvPr/>
        </p:nvSpPr>
        <p:spPr bwMode="auto">
          <a:xfrm>
            <a:off x="312678" y="3487030"/>
            <a:ext cx="2039814" cy="540000"/>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lang="en-US" altLang="ja-JP" sz="1800" dirty="0" smtClean="0">
                <a:effectLst/>
                <a:cs typeface="Times New Roman" pitchFamily="18" charset="0"/>
              </a:rPr>
              <a:t>Medical devices</a:t>
            </a:r>
            <a:endParaRPr kumimoji="0" lang="ja-JP" altLang="en-US" sz="1800" b="0" i="0" u="none" strike="noStrike" cap="none" normalizeH="0" baseline="0" dirty="0" smtClean="0">
              <a:ln>
                <a:noFill/>
              </a:ln>
              <a:solidFill>
                <a:srgbClr val="000080"/>
              </a:solidFill>
              <a:effectLst/>
              <a:cs typeface="Times New Roman" pitchFamily="18" charset="0"/>
            </a:endParaRPr>
          </a:p>
        </p:txBody>
      </p:sp>
      <p:cxnSp>
        <p:nvCxnSpPr>
          <p:cNvPr id="144" name="カギ線コネクタ 143"/>
          <p:cNvCxnSpPr>
            <a:stCxn id="11" idx="2"/>
            <a:endCxn id="5" idx="3"/>
          </p:cNvCxnSpPr>
          <p:nvPr/>
        </p:nvCxnSpPr>
        <p:spPr bwMode="auto">
          <a:xfrm rot="10800000" flipV="1">
            <a:off x="5999821" y="5805349"/>
            <a:ext cx="963688" cy="131156"/>
          </a:xfrm>
          <a:prstGeom prst="bentConnector3">
            <a:avLst>
              <a:gd name="adj1" fmla="val 50000"/>
            </a:avLst>
          </a:prstGeom>
          <a:ln w="28575">
            <a:prstDash val="solid"/>
            <a:headEnd type="none" w="med" len="med"/>
            <a:tailEnd type="none" w="med" len="med"/>
          </a:ln>
          <a:effectLst/>
          <a:extLst/>
        </p:spPr>
        <p:style>
          <a:lnRef idx="3">
            <a:schemeClr val="dk1"/>
          </a:lnRef>
          <a:fillRef idx="0">
            <a:schemeClr val="dk1"/>
          </a:fillRef>
          <a:effectRef idx="2">
            <a:schemeClr val="dk1"/>
          </a:effectRef>
          <a:fontRef idx="minor">
            <a:schemeClr val="tx1"/>
          </a:fontRef>
        </p:style>
      </p:cxnSp>
      <p:pic>
        <p:nvPicPr>
          <p:cNvPr id="205" name="図 204"/>
          <p:cNvPicPr>
            <a:picLocks noChangeAspect="1"/>
          </p:cNvPicPr>
          <p:nvPr/>
        </p:nvPicPr>
        <p:blipFill>
          <a:blip r:embed="rId4" cstate="print">
            <a:extLst>
              <a:ext uri="{28A0092B-C50C-407E-A947-70E740481C1C}">
                <a14:useLocalDpi xmlns="" xmlns:a14="http://schemas.microsoft.com/office/drawing/2010/main"/>
              </a:ext>
            </a:extLst>
          </a:blip>
          <a:srcRect r="17608"/>
          <a:stretch>
            <a:fillRect/>
          </a:stretch>
        </p:blipFill>
        <p:spPr>
          <a:xfrm rot="10800000">
            <a:off x="849800" y="4177572"/>
            <a:ext cx="483205" cy="441063"/>
          </a:xfrm>
          <a:prstGeom prst="rect">
            <a:avLst/>
          </a:prstGeom>
        </p:spPr>
      </p:pic>
      <p:pic>
        <p:nvPicPr>
          <p:cNvPr id="5122" name="Picture 2" descr="I:\sim\qualnet\dsa_5.0\gui\icons\my_icon\NotePC3.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411760" y="5778971"/>
            <a:ext cx="334108" cy="314325"/>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I:\sim\qualnet\dsa_5.0\gui\icons\AccessPoint.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533766" y="5314080"/>
            <a:ext cx="281354"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C:\Users\k_ohshima\AppData\Local\Microsoft\Windows\Temporary Internet Files\Content.IE5\08S7IPZE\MC900396864[1].wmf"/>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773390" y="4177571"/>
            <a:ext cx="508488" cy="494922"/>
          </a:xfrm>
          <a:prstGeom prst="rect">
            <a:avLst/>
          </a:prstGeom>
          <a:noFill/>
          <a:extLst>
            <a:ext uri="{909E8E84-426E-40DD-AFC4-6F175D3DCCD1}">
              <a14:hiddenFill xmlns="" xmlns:a14="http://schemas.microsoft.com/office/drawing/2010/main">
                <a:solidFill>
                  <a:srgbClr val="FFFFFF"/>
                </a:solidFill>
              </a14:hiddenFill>
            </a:ext>
          </a:extLst>
        </p:spPr>
      </p:pic>
      <p:pic>
        <p:nvPicPr>
          <p:cNvPr id="221" name="図 220" descr="tk.png"/>
          <p:cNvPicPr>
            <a:picLocks noChangeAspect="1"/>
          </p:cNvPicPr>
          <p:nvPr/>
        </p:nvPicPr>
        <p:blipFill>
          <a:blip r:embed="rId8" cstate="print">
            <a:extLst>
              <a:ext uri="{28A0092B-C50C-407E-A947-70E740481C1C}">
                <a14:useLocalDpi xmlns="" xmlns:a14="http://schemas.microsoft.com/office/drawing/2010/main"/>
              </a:ext>
            </a:extLst>
          </a:blip>
          <a:stretch>
            <a:fillRect/>
          </a:stretch>
        </p:blipFill>
        <p:spPr>
          <a:xfrm>
            <a:off x="6111250" y="2836982"/>
            <a:ext cx="358785" cy="476353"/>
          </a:xfrm>
          <a:prstGeom prst="rect">
            <a:avLst/>
          </a:prstGeom>
          <a:effectLst>
            <a:outerShdw blurRad="50800" dist="38100" dir="2700000">
              <a:srgbClr val="000000">
                <a:alpha val="43000"/>
              </a:srgbClr>
            </a:outerShdw>
          </a:effectLst>
        </p:spPr>
      </p:pic>
      <p:pic>
        <p:nvPicPr>
          <p:cNvPr id="222" name="図 221" descr="tk.png"/>
          <p:cNvPicPr>
            <a:picLocks noChangeAspect="1"/>
          </p:cNvPicPr>
          <p:nvPr/>
        </p:nvPicPr>
        <p:blipFill>
          <a:blip r:embed="rId8" cstate="print">
            <a:extLst>
              <a:ext uri="{28A0092B-C50C-407E-A947-70E740481C1C}">
                <a14:useLocalDpi xmlns="" xmlns:a14="http://schemas.microsoft.com/office/drawing/2010/main"/>
              </a:ext>
            </a:extLst>
          </a:blip>
          <a:stretch>
            <a:fillRect/>
          </a:stretch>
        </p:blipFill>
        <p:spPr>
          <a:xfrm>
            <a:off x="5971676" y="4023612"/>
            <a:ext cx="358785" cy="476353"/>
          </a:xfrm>
          <a:prstGeom prst="rect">
            <a:avLst/>
          </a:prstGeom>
          <a:effectLst>
            <a:outerShdw blurRad="50800" dist="38100" dir="2700000">
              <a:srgbClr val="000000">
                <a:alpha val="43000"/>
              </a:srgbClr>
            </a:outerShdw>
          </a:effectLst>
        </p:spPr>
      </p:pic>
      <p:sp>
        <p:nvSpPr>
          <p:cNvPr id="27" name="日付プレースホルダ 26"/>
          <p:cNvSpPr>
            <a:spLocks noGrp="1"/>
          </p:cNvSpPr>
          <p:nvPr>
            <p:ph type="dt" sz="half" idx="10"/>
          </p:nvPr>
        </p:nvSpPr>
        <p:spPr/>
        <p:txBody>
          <a:bodyPr/>
          <a:lstStyle/>
          <a:p>
            <a:r>
              <a:rPr lang="en-US" altLang="ja-JP" smtClean="0"/>
              <a:t>November, 2012</a:t>
            </a:r>
            <a:endParaRPr lang="en-US" altLang="ja-JP" dirty="0"/>
          </a:p>
        </p:txBody>
      </p:sp>
      <p:sp>
        <p:nvSpPr>
          <p:cNvPr id="28" name="フッター プレースホルダ 27"/>
          <p:cNvSpPr>
            <a:spLocks noGrp="1"/>
          </p:cNvSpPr>
          <p:nvPr>
            <p:ph type="ftr" sz="quarter" idx="11"/>
          </p:nvPr>
        </p:nvSpPr>
        <p:spPr/>
        <p:txBody>
          <a:bodyPr/>
          <a:lstStyle/>
          <a:p>
            <a:r>
              <a:rPr lang="en-US" altLang="ja-JP" smtClean="0"/>
              <a:t>Masahiro Uno (ATR)</a:t>
            </a:r>
            <a:endParaRPr lang="en-US" altLang="ja-JP" dirty="0"/>
          </a:p>
        </p:txBody>
      </p:sp>
    </p:spTree>
    <p:extLst>
      <p:ext uri="{BB962C8B-B14F-4D97-AF65-F5344CB8AC3E}">
        <p14:creationId xmlns="" xmlns:p14="http://schemas.microsoft.com/office/powerpoint/2010/main" val="57084401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lstStyle/>
          <a:p>
            <a:r>
              <a:rPr kumimoji="1" lang="en-US" altLang="ja-JP" dirty="0" smtClean="0">
                <a:latin typeface="Times New Roman" pitchFamily="18" charset="0"/>
                <a:cs typeface="Times New Roman" pitchFamily="18" charset="0"/>
              </a:rPr>
              <a:t>Problems in actual operation</a:t>
            </a:r>
            <a:endParaRPr kumimoji="1" lang="ja-JP" altLang="en-US" dirty="0">
              <a:latin typeface="Times New Roman" pitchFamily="18" charset="0"/>
              <a:cs typeface="Times New Roman" pitchFamily="18" charset="0"/>
            </a:endParaRPr>
          </a:p>
        </p:txBody>
      </p:sp>
      <p:sp>
        <p:nvSpPr>
          <p:cNvPr id="3" name="コンテンツ プレースホルダー 2"/>
          <p:cNvSpPr>
            <a:spLocks noGrp="1"/>
          </p:cNvSpPr>
          <p:nvPr>
            <p:ph idx="1"/>
          </p:nvPr>
        </p:nvSpPr>
        <p:spPr>
          <a:xfrm>
            <a:off x="399846" y="1564371"/>
            <a:ext cx="8351227" cy="2440693"/>
          </a:xfrm>
        </p:spPr>
        <p:txBody>
          <a:bodyPr/>
          <a:lstStyle/>
          <a:p>
            <a:pPr marL="0" indent="0">
              <a:lnSpc>
                <a:spcPct val="130000"/>
              </a:lnSpc>
              <a:buNone/>
            </a:pPr>
            <a:r>
              <a:rPr kumimoji="1" lang="en-US" altLang="ja-JP" sz="2400" dirty="0" smtClean="0">
                <a:latin typeface="Times New Roman" pitchFamily="18" charset="0"/>
                <a:cs typeface="Times New Roman" pitchFamily="18" charset="0"/>
              </a:rPr>
              <a:t>Nurses complain about...</a:t>
            </a:r>
          </a:p>
          <a:p>
            <a:pPr eaLnBrk="1" hangingPunct="1">
              <a:lnSpc>
                <a:spcPct val="130000"/>
              </a:lnSpc>
            </a:pPr>
            <a:r>
              <a:rPr lang="en-US" altLang="ja-JP" sz="2000" dirty="0" smtClean="0">
                <a:latin typeface="Times New Roman" pitchFamily="18" charset="0"/>
                <a:cs typeface="Times New Roman" pitchFamily="18" charset="0"/>
              </a:rPr>
              <a:t>Connectivity of their Laptop PCs  by </a:t>
            </a:r>
            <a:r>
              <a:rPr lang="en-US" altLang="ja-JP" sz="2000" u="sng" dirty="0" err="1" smtClean="0">
                <a:latin typeface="Times New Roman" pitchFamily="18" charset="0"/>
                <a:cs typeface="Times New Roman" pitchFamily="18" charset="0"/>
              </a:rPr>
              <a:t>WiFi</a:t>
            </a:r>
            <a:r>
              <a:rPr lang="en-US" altLang="ja-JP" sz="2000" dirty="0" smtClean="0">
                <a:latin typeface="Times New Roman" pitchFamily="18" charset="0"/>
                <a:cs typeface="Times New Roman" pitchFamily="18" charset="0"/>
              </a:rPr>
              <a:t>, especially around 8 A.M.  </a:t>
            </a:r>
          </a:p>
          <a:p>
            <a:pPr eaLnBrk="1" hangingPunct="1">
              <a:lnSpc>
                <a:spcPct val="130000"/>
              </a:lnSpc>
            </a:pPr>
            <a:r>
              <a:rPr lang="en-US" altLang="ja-JP" sz="2000" dirty="0" smtClean="0">
                <a:latin typeface="Times New Roman" pitchFamily="18" charset="0"/>
                <a:cs typeface="Times New Roman" pitchFamily="18" charset="0"/>
              </a:rPr>
              <a:t>Service coverage at certain places (for example, behind a large pillar).</a:t>
            </a:r>
            <a:endParaRPr lang="ja-JP" altLang="en-US" sz="2000" dirty="0">
              <a:latin typeface="Times New Roman" pitchFamily="18" charset="0"/>
              <a:cs typeface="Times New Roman" pitchFamily="18" charset="0"/>
            </a:endParaRPr>
          </a:p>
        </p:txBody>
      </p:sp>
      <p:sp>
        <p:nvSpPr>
          <p:cNvPr id="4" name="スライド番号プレースホルダー 3"/>
          <p:cNvSpPr>
            <a:spLocks noGrp="1"/>
          </p:cNvSpPr>
          <p:nvPr>
            <p:ph type="sldNum" sz="quarter" idx="12"/>
          </p:nvPr>
        </p:nvSpPr>
        <p:spPr>
          <a:xfrm>
            <a:off x="4571628" y="6475413"/>
            <a:ext cx="76944" cy="184666"/>
          </a:xfrm>
        </p:spPr>
        <p:txBody>
          <a:bodyPr/>
          <a:lstStyle/>
          <a:p>
            <a:pPr>
              <a:defRPr/>
            </a:pPr>
            <a:fld id="{CFAD94D3-0AD3-4018-B87A-D97E9B60D672}" type="slidenum">
              <a:rPr lang="en-US" altLang="ja-JP" smtClean="0">
                <a:cs typeface="Times New Roman" pitchFamily="18" charset="0"/>
              </a:rPr>
              <a:pPr>
                <a:defRPr/>
              </a:pPr>
              <a:t>8</a:t>
            </a:fld>
            <a:endParaRPr lang="en-US" altLang="ja-JP">
              <a:cs typeface="Times New Roman" pitchFamily="18" charset="0"/>
            </a:endParaRPr>
          </a:p>
        </p:txBody>
      </p:sp>
      <p:sp>
        <p:nvSpPr>
          <p:cNvPr id="6" name="コンテンツ プレースホルダー 2"/>
          <p:cNvSpPr txBox="1">
            <a:spLocks/>
          </p:cNvSpPr>
          <p:nvPr/>
        </p:nvSpPr>
        <p:spPr bwMode="auto">
          <a:xfrm>
            <a:off x="399846" y="3621441"/>
            <a:ext cx="8492634" cy="305029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lnSpc>
                <a:spcPct val="95000"/>
              </a:lnSpc>
              <a:spcBef>
                <a:spcPct val="20000"/>
              </a:spcBef>
              <a:spcAft>
                <a:spcPct val="0"/>
              </a:spcAft>
              <a:buSzPct val="120000"/>
              <a:buFont typeface="Wingdings" pitchFamily="2" charset="2"/>
              <a:buBlip>
                <a:blip r:embed="rId3"/>
              </a:buBlip>
              <a:defRPr kumimoji="1" sz="2600">
                <a:solidFill>
                  <a:srgbClr val="2C060C"/>
                </a:solidFill>
                <a:latin typeface="+mn-lt"/>
                <a:ea typeface="+mn-ea"/>
                <a:cs typeface="+mn-cs"/>
              </a:defRPr>
            </a:lvl1pPr>
            <a:lvl2pPr marL="742950" indent="-285750" algn="l" rtl="0" eaLnBrk="0" fontAlgn="base" hangingPunct="0">
              <a:lnSpc>
                <a:spcPct val="95000"/>
              </a:lnSpc>
              <a:spcBef>
                <a:spcPct val="0"/>
              </a:spcBef>
              <a:spcAft>
                <a:spcPct val="0"/>
              </a:spcAft>
              <a:buFont typeface="Wingdings" pitchFamily="2" charset="2"/>
              <a:buBlip>
                <a:blip r:embed="rId4"/>
              </a:buBlip>
              <a:defRPr kumimoji="1" sz="2400">
                <a:solidFill>
                  <a:srgbClr val="2C060C"/>
                </a:solidFill>
                <a:latin typeface="+mn-lt"/>
                <a:ea typeface="+mn-ea"/>
              </a:defRPr>
            </a:lvl2pPr>
            <a:lvl3pPr marL="1143000" indent="-228600" algn="l" rtl="0" eaLnBrk="0" fontAlgn="base" hangingPunct="0">
              <a:lnSpc>
                <a:spcPct val="95000"/>
              </a:lnSpc>
              <a:spcBef>
                <a:spcPct val="0"/>
              </a:spcBef>
              <a:spcAft>
                <a:spcPct val="0"/>
              </a:spcAft>
              <a:buFont typeface="Wingdings" pitchFamily="2" charset="2"/>
              <a:buBlip>
                <a:blip r:embed="rId5"/>
              </a:buBlip>
              <a:defRPr kumimoji="1" sz="2400">
                <a:solidFill>
                  <a:srgbClr val="2C060C"/>
                </a:solidFill>
                <a:latin typeface="+mn-lt"/>
                <a:ea typeface="+mn-ea"/>
              </a:defRPr>
            </a:lvl3pPr>
            <a:lvl4pPr marL="1600200" indent="-228600" algn="l" rtl="0" eaLnBrk="0" fontAlgn="base" hangingPunct="0">
              <a:lnSpc>
                <a:spcPct val="95000"/>
              </a:lnSpc>
              <a:spcBef>
                <a:spcPct val="0"/>
              </a:spcBef>
              <a:spcAft>
                <a:spcPct val="0"/>
              </a:spcAft>
              <a:buFont typeface="Wingdings" pitchFamily="2" charset="2"/>
              <a:buBlip>
                <a:blip r:embed="rId6"/>
              </a:buBlip>
              <a:defRPr kumimoji="1" sz="2200">
                <a:solidFill>
                  <a:srgbClr val="2C060C"/>
                </a:solidFill>
                <a:latin typeface="+mn-lt"/>
                <a:ea typeface="+mn-ea"/>
              </a:defRPr>
            </a:lvl4pPr>
            <a:lvl5pPr marL="2057400" indent="-228600" algn="l" rtl="0" eaLnBrk="0" fontAlgn="base" hangingPunct="0">
              <a:spcBef>
                <a:spcPct val="20000"/>
              </a:spcBef>
              <a:spcAft>
                <a:spcPct val="0"/>
              </a:spcAft>
              <a:buChar char="•"/>
              <a:defRPr kumimoji="1" sz="2400">
                <a:solidFill>
                  <a:srgbClr val="000000"/>
                </a:solidFill>
                <a:latin typeface="+mn-lt"/>
                <a:ea typeface="+mn-ea"/>
              </a:defRPr>
            </a:lvl5pPr>
            <a:lvl6pPr marL="2514600" indent="-228600" algn="l" rtl="0" fontAlgn="base">
              <a:spcBef>
                <a:spcPct val="20000"/>
              </a:spcBef>
              <a:spcAft>
                <a:spcPct val="0"/>
              </a:spcAft>
              <a:buChar char="•"/>
              <a:defRPr kumimoji="1" sz="2400">
                <a:solidFill>
                  <a:srgbClr val="000000"/>
                </a:solidFill>
                <a:latin typeface="+mn-lt"/>
                <a:ea typeface="+mn-ea"/>
              </a:defRPr>
            </a:lvl6pPr>
            <a:lvl7pPr marL="2971800" indent="-228600" algn="l" rtl="0" fontAlgn="base">
              <a:spcBef>
                <a:spcPct val="20000"/>
              </a:spcBef>
              <a:spcAft>
                <a:spcPct val="0"/>
              </a:spcAft>
              <a:buChar char="•"/>
              <a:defRPr kumimoji="1" sz="2400">
                <a:solidFill>
                  <a:srgbClr val="000000"/>
                </a:solidFill>
                <a:latin typeface="+mn-lt"/>
                <a:ea typeface="+mn-ea"/>
              </a:defRPr>
            </a:lvl7pPr>
            <a:lvl8pPr marL="3429000" indent="-228600" algn="l" rtl="0" fontAlgn="base">
              <a:spcBef>
                <a:spcPct val="20000"/>
              </a:spcBef>
              <a:spcAft>
                <a:spcPct val="0"/>
              </a:spcAft>
              <a:buChar char="•"/>
              <a:defRPr kumimoji="1" sz="2400">
                <a:solidFill>
                  <a:srgbClr val="000000"/>
                </a:solidFill>
                <a:latin typeface="+mn-lt"/>
                <a:ea typeface="+mn-ea"/>
              </a:defRPr>
            </a:lvl8pPr>
            <a:lvl9pPr marL="3886200" indent="-228600" algn="l" rtl="0" fontAlgn="base">
              <a:spcBef>
                <a:spcPct val="20000"/>
              </a:spcBef>
              <a:spcAft>
                <a:spcPct val="0"/>
              </a:spcAft>
              <a:buChar char="•"/>
              <a:defRPr kumimoji="1" sz="2400">
                <a:solidFill>
                  <a:srgbClr val="000000"/>
                </a:solidFill>
                <a:latin typeface="+mn-lt"/>
                <a:ea typeface="+mn-ea"/>
              </a:defRPr>
            </a:lvl9pPr>
          </a:lstStyle>
          <a:p>
            <a:pPr marL="0" indent="0">
              <a:lnSpc>
                <a:spcPct val="130000"/>
              </a:lnSpc>
              <a:buFont typeface="Wingdings" pitchFamily="2" charset="2"/>
              <a:buNone/>
            </a:pPr>
            <a:r>
              <a:rPr lang="en-US" altLang="ja-JP" sz="2400" dirty="0" smtClean="0">
                <a:effectLst/>
                <a:latin typeface="Times New Roman" pitchFamily="18" charset="0"/>
                <a:cs typeface="Times New Roman" pitchFamily="18" charset="0"/>
              </a:rPr>
              <a:t>These would come from...</a:t>
            </a:r>
          </a:p>
          <a:p>
            <a:pPr eaLnBrk="1" hangingPunct="1">
              <a:lnSpc>
                <a:spcPct val="130000"/>
              </a:lnSpc>
              <a:buFont typeface="Wingdings" pitchFamily="2" charset="2"/>
              <a:buChar char="ü"/>
            </a:pPr>
            <a:r>
              <a:rPr lang="en-US" altLang="ja-JP" sz="2000" u="sng" dirty="0" smtClean="0">
                <a:effectLst/>
                <a:latin typeface="Times New Roman" pitchFamily="18" charset="0"/>
                <a:cs typeface="Times New Roman" pitchFamily="18" charset="0"/>
              </a:rPr>
              <a:t>Interference between devices</a:t>
            </a:r>
            <a:r>
              <a:rPr lang="en-US" altLang="ja-JP" sz="2000" dirty="0" smtClean="0">
                <a:effectLst/>
                <a:latin typeface="Times New Roman" pitchFamily="18" charset="0"/>
                <a:cs typeface="Times New Roman" pitchFamily="18" charset="0"/>
              </a:rPr>
              <a:t> operated in the same 2.4 GHz ISM band.</a:t>
            </a:r>
            <a:br>
              <a:rPr lang="en-US" altLang="ja-JP" sz="2000" dirty="0" smtClean="0">
                <a:effectLst/>
                <a:latin typeface="Times New Roman" pitchFamily="18" charset="0"/>
                <a:cs typeface="Times New Roman" pitchFamily="18" charset="0"/>
              </a:rPr>
            </a:br>
            <a:r>
              <a:rPr lang="en-US" altLang="ja-JP" sz="2000" dirty="0" smtClean="0">
                <a:effectLst/>
                <a:latin typeface="Times New Roman" pitchFamily="18" charset="0"/>
                <a:cs typeface="Times New Roman" pitchFamily="18" charset="0"/>
              </a:rPr>
              <a:t>Not only hospital equipment (microwave ovens, etc.), but also private devices (mobile routers, portable game machines, etc.) are used.</a:t>
            </a:r>
          </a:p>
          <a:p>
            <a:pPr eaLnBrk="1" hangingPunct="1">
              <a:lnSpc>
                <a:spcPct val="130000"/>
              </a:lnSpc>
              <a:buFont typeface="Wingdings" pitchFamily="2" charset="2"/>
              <a:buChar char="ü"/>
            </a:pPr>
            <a:r>
              <a:rPr lang="en-US" altLang="ja-JP" sz="2000" u="sng" dirty="0" smtClean="0">
                <a:effectLst/>
                <a:latin typeface="Times New Roman" pitchFamily="18" charset="0"/>
                <a:cs typeface="Times New Roman" pitchFamily="18" charset="0"/>
              </a:rPr>
              <a:t>Blind area</a:t>
            </a:r>
            <a:r>
              <a:rPr lang="en-US" altLang="ja-JP" sz="2000" dirty="0" smtClean="0">
                <a:effectLst/>
                <a:latin typeface="Times New Roman" pitchFamily="18" charset="0"/>
                <a:cs typeface="Times New Roman" pitchFamily="18" charset="0"/>
              </a:rPr>
              <a:t> due to unsuitable placement for access points (behind some objects, etc.).</a:t>
            </a:r>
            <a:endParaRPr lang="ja-JP" altLang="en-US" sz="2000" dirty="0">
              <a:effectLst/>
              <a:latin typeface="Times New Roman" pitchFamily="18" charset="0"/>
              <a:cs typeface="Times New Roman" pitchFamily="18" charset="0"/>
            </a:endParaRPr>
          </a:p>
        </p:txBody>
      </p:sp>
      <p:sp>
        <p:nvSpPr>
          <p:cNvPr id="7" name="日付プレースホルダ 6"/>
          <p:cNvSpPr>
            <a:spLocks noGrp="1"/>
          </p:cNvSpPr>
          <p:nvPr>
            <p:ph type="dt" sz="half" idx="10"/>
          </p:nvPr>
        </p:nvSpPr>
        <p:spPr/>
        <p:txBody>
          <a:bodyPr/>
          <a:lstStyle/>
          <a:p>
            <a:r>
              <a:rPr lang="en-US" altLang="ja-JP" smtClean="0"/>
              <a:t>November, 2012</a:t>
            </a:r>
            <a:endParaRPr lang="en-US" altLang="ja-JP" dirty="0"/>
          </a:p>
        </p:txBody>
      </p:sp>
      <p:sp>
        <p:nvSpPr>
          <p:cNvPr id="8" name="フッター プレースホルダ 7"/>
          <p:cNvSpPr>
            <a:spLocks noGrp="1"/>
          </p:cNvSpPr>
          <p:nvPr>
            <p:ph type="ftr" sz="quarter" idx="11"/>
          </p:nvPr>
        </p:nvSpPr>
        <p:spPr/>
        <p:txBody>
          <a:bodyPr/>
          <a:lstStyle/>
          <a:p>
            <a:r>
              <a:rPr lang="en-US" altLang="ja-JP" smtClean="0"/>
              <a:t>Masahiro Uno (ATR)</a:t>
            </a:r>
            <a:endParaRPr lang="en-US" altLang="ja-JP" dirty="0"/>
          </a:p>
        </p:txBody>
      </p:sp>
    </p:spTree>
    <p:extLst>
      <p:ext uri="{BB962C8B-B14F-4D97-AF65-F5344CB8AC3E}">
        <p14:creationId xmlns="" xmlns:p14="http://schemas.microsoft.com/office/powerpoint/2010/main" val="124384973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8"/>
          <p:cNvGrpSpPr/>
          <p:nvPr/>
        </p:nvGrpSpPr>
        <p:grpSpPr>
          <a:xfrm>
            <a:off x="490254" y="1541282"/>
            <a:ext cx="2811156" cy="4270857"/>
            <a:chOff x="135931" y="1628775"/>
            <a:chExt cx="3695700" cy="4933950"/>
          </a:xfrm>
        </p:grpSpPr>
        <p:sp>
          <p:nvSpPr>
            <p:cNvPr id="7" name="正方形/長方形 6"/>
            <p:cNvSpPr/>
            <p:nvPr/>
          </p:nvSpPr>
          <p:spPr bwMode="auto">
            <a:xfrm>
              <a:off x="135931" y="1628775"/>
              <a:ext cx="3695700" cy="4933950"/>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t" anchorCtr="0" compatLnSpc="1">
              <a:prstTxWarp prst="textNoShape">
                <a:avLst/>
              </a:prstTxWarp>
            </a:bodyPr>
            <a:lstStyle/>
            <a:p>
              <a:endParaRPr kumimoji="1" lang="ja-JP" altLang="en-US" dirty="0"/>
            </a:p>
          </p:txBody>
        </p:sp>
        <p:sp>
          <p:nvSpPr>
            <p:cNvPr id="12" name="正方形/長方形 11"/>
            <p:cNvSpPr/>
            <p:nvPr/>
          </p:nvSpPr>
          <p:spPr bwMode="auto">
            <a:xfrm>
              <a:off x="963931" y="1628775"/>
              <a:ext cx="521969" cy="4933950"/>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t" anchorCtr="0" compatLnSpc="1">
              <a:prstTxWarp prst="textNoShape">
                <a:avLst/>
              </a:prstTxWarp>
            </a:bodyPr>
            <a:lstStyle/>
            <a:p>
              <a:endParaRPr kumimoji="1" lang="ja-JP" altLang="en-US" dirty="0"/>
            </a:p>
          </p:txBody>
        </p:sp>
        <p:sp>
          <p:nvSpPr>
            <p:cNvPr id="14" name="正方形/長方形 13"/>
            <p:cNvSpPr/>
            <p:nvPr/>
          </p:nvSpPr>
          <p:spPr bwMode="auto">
            <a:xfrm>
              <a:off x="135931" y="2130248"/>
              <a:ext cx="828000" cy="517702"/>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t" anchorCtr="0" compatLnSpc="1">
              <a:prstTxWarp prst="textNoShape">
                <a:avLst/>
              </a:prstTxWarp>
            </a:bodyPr>
            <a:lstStyle/>
            <a:p>
              <a:endParaRPr kumimoji="1" lang="ja-JP" altLang="en-US" dirty="0"/>
            </a:p>
          </p:txBody>
        </p:sp>
        <p:sp>
          <p:nvSpPr>
            <p:cNvPr id="16" name="正方形/長方形 15"/>
            <p:cNvSpPr/>
            <p:nvPr/>
          </p:nvSpPr>
          <p:spPr bwMode="auto">
            <a:xfrm>
              <a:off x="135931" y="4248455"/>
              <a:ext cx="828000" cy="517702"/>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t" anchorCtr="0" compatLnSpc="1">
              <a:prstTxWarp prst="textNoShape">
                <a:avLst/>
              </a:prstTxWarp>
            </a:bodyPr>
            <a:lstStyle/>
            <a:p>
              <a:endParaRPr kumimoji="1" lang="ja-JP" altLang="en-US" dirty="0"/>
            </a:p>
          </p:txBody>
        </p:sp>
        <p:sp>
          <p:nvSpPr>
            <p:cNvPr id="17" name="正方形/長方形 16"/>
            <p:cNvSpPr/>
            <p:nvPr/>
          </p:nvSpPr>
          <p:spPr bwMode="auto">
            <a:xfrm>
              <a:off x="135931" y="5381930"/>
              <a:ext cx="828000" cy="517702"/>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t" anchorCtr="0" compatLnSpc="1">
              <a:prstTxWarp prst="textNoShape">
                <a:avLst/>
              </a:prstTxWarp>
            </a:bodyPr>
            <a:lstStyle/>
            <a:p>
              <a:endParaRPr kumimoji="1" lang="ja-JP" altLang="en-US" dirty="0"/>
            </a:p>
          </p:txBody>
        </p:sp>
        <p:sp>
          <p:nvSpPr>
            <p:cNvPr id="18" name="正方形/長方形 17"/>
            <p:cNvSpPr/>
            <p:nvPr/>
          </p:nvSpPr>
          <p:spPr bwMode="auto">
            <a:xfrm>
              <a:off x="2482767" y="1628775"/>
              <a:ext cx="521969" cy="4933950"/>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t" anchorCtr="0" compatLnSpc="1">
              <a:prstTxWarp prst="textNoShape">
                <a:avLst/>
              </a:prstTxWarp>
            </a:bodyPr>
            <a:lstStyle/>
            <a:p>
              <a:endParaRPr kumimoji="1" lang="ja-JP" altLang="en-US" dirty="0"/>
            </a:p>
          </p:txBody>
        </p:sp>
        <p:sp>
          <p:nvSpPr>
            <p:cNvPr id="19" name="正方形/長方形 18"/>
            <p:cNvSpPr/>
            <p:nvPr/>
          </p:nvSpPr>
          <p:spPr bwMode="auto">
            <a:xfrm>
              <a:off x="3003631" y="2130248"/>
              <a:ext cx="828000" cy="517702"/>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t" anchorCtr="0" compatLnSpc="1">
              <a:prstTxWarp prst="textNoShape">
                <a:avLst/>
              </a:prstTxWarp>
            </a:bodyPr>
            <a:lstStyle/>
            <a:p>
              <a:endParaRPr kumimoji="1" lang="ja-JP" altLang="en-US" dirty="0"/>
            </a:p>
          </p:txBody>
        </p:sp>
        <p:sp>
          <p:nvSpPr>
            <p:cNvPr id="20" name="正方形/長方形 19"/>
            <p:cNvSpPr/>
            <p:nvPr/>
          </p:nvSpPr>
          <p:spPr bwMode="auto">
            <a:xfrm>
              <a:off x="3003631" y="3200705"/>
              <a:ext cx="828000" cy="517702"/>
            </a:xfrm>
            <a:prstGeom prst="rect">
              <a:avLst/>
            </a:prstGeom>
            <a:solidFill>
              <a:srgbClr val="FFFF00"/>
            </a:solidFill>
            <a:ln w="28575" cap="flat" cmpd="sng" algn="ctr">
              <a:solidFill>
                <a:schemeClr val="tx1"/>
              </a:solidFill>
              <a:prstDash val="solid"/>
              <a:round/>
              <a:headEnd type="none" w="med" len="med"/>
              <a:tailEnd type="none" w="med" len="med"/>
            </a:ln>
            <a:effectLst/>
            <a:extLst/>
          </p:spPr>
          <p:txBody>
            <a:bodyPr vert="horz" wrap="square" lIns="91440" tIns="10800" rIns="91440" bIns="10800" numCol="1" rtlCol="0" anchor="t" anchorCtr="0" compatLnSpc="1">
              <a:prstTxWarp prst="textNoShape">
                <a:avLst/>
              </a:prstTxWarp>
            </a:bodyPr>
            <a:lstStyle/>
            <a:p>
              <a:endParaRPr kumimoji="1" lang="ja-JP" altLang="en-US" dirty="0"/>
            </a:p>
          </p:txBody>
        </p:sp>
        <p:sp>
          <p:nvSpPr>
            <p:cNvPr id="21" name="正方形/長方形 20"/>
            <p:cNvSpPr/>
            <p:nvPr/>
          </p:nvSpPr>
          <p:spPr bwMode="auto">
            <a:xfrm>
              <a:off x="3003631" y="4248455"/>
              <a:ext cx="828000" cy="517702"/>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t" anchorCtr="0" compatLnSpc="1">
              <a:prstTxWarp prst="textNoShape">
                <a:avLst/>
              </a:prstTxWarp>
            </a:bodyPr>
            <a:lstStyle/>
            <a:p>
              <a:endParaRPr kumimoji="1" lang="ja-JP" altLang="en-US" dirty="0"/>
            </a:p>
          </p:txBody>
        </p:sp>
        <p:sp>
          <p:nvSpPr>
            <p:cNvPr id="22" name="正方形/長方形 21"/>
            <p:cNvSpPr/>
            <p:nvPr/>
          </p:nvSpPr>
          <p:spPr bwMode="auto">
            <a:xfrm>
              <a:off x="3003631" y="5381930"/>
              <a:ext cx="828000" cy="517702"/>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t" anchorCtr="0" compatLnSpc="1">
              <a:prstTxWarp prst="textNoShape">
                <a:avLst/>
              </a:prstTxWarp>
            </a:bodyPr>
            <a:lstStyle/>
            <a:p>
              <a:endParaRPr kumimoji="1" lang="ja-JP" altLang="en-US" dirty="0"/>
            </a:p>
          </p:txBody>
        </p:sp>
        <p:sp>
          <p:nvSpPr>
            <p:cNvPr id="23" name="正方形/長方形 22"/>
            <p:cNvSpPr/>
            <p:nvPr/>
          </p:nvSpPr>
          <p:spPr bwMode="auto">
            <a:xfrm>
              <a:off x="1485900" y="3200705"/>
              <a:ext cx="996867" cy="1565452"/>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t" anchorCtr="0" compatLnSpc="1">
              <a:prstTxWarp prst="textNoShape">
                <a:avLst/>
              </a:prstTxWarp>
            </a:bodyPr>
            <a:lstStyle/>
            <a:p>
              <a:endParaRPr kumimoji="1" lang="ja-JP" altLang="en-US" dirty="0"/>
            </a:p>
          </p:txBody>
        </p:sp>
      </p:grpSp>
      <p:sp>
        <p:nvSpPr>
          <p:cNvPr id="24" name="二等辺三角形 23"/>
          <p:cNvSpPr/>
          <p:nvPr/>
        </p:nvSpPr>
        <p:spPr bwMode="auto">
          <a:xfrm rot="626456">
            <a:off x="3238044" y="2823104"/>
            <a:ext cx="793480" cy="478468"/>
          </a:xfrm>
          <a:prstGeom prst="triangle">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 name="タイトル 1"/>
          <p:cNvSpPr>
            <a:spLocks noGrp="1"/>
          </p:cNvSpPr>
          <p:nvPr>
            <p:ph type="title"/>
          </p:nvPr>
        </p:nvSpPr>
        <p:spPr>
          <a:xfrm>
            <a:off x="685800" y="620688"/>
            <a:ext cx="7772400" cy="798984"/>
          </a:xfrm>
        </p:spPr>
        <p:txBody>
          <a:bodyPr anchor="t"/>
          <a:lstStyle/>
          <a:p>
            <a:r>
              <a:rPr kumimoji="1" lang="en-US" altLang="ja-JP" dirty="0" smtClean="0"/>
              <a:t>Measurement detail</a:t>
            </a:r>
            <a:endParaRPr kumimoji="1" lang="ja-JP" altLang="en-US" dirty="0"/>
          </a:p>
        </p:txBody>
      </p:sp>
      <p:sp>
        <p:nvSpPr>
          <p:cNvPr id="4" name="スライド番号プレースホルダー 3"/>
          <p:cNvSpPr>
            <a:spLocks noGrp="1"/>
          </p:cNvSpPr>
          <p:nvPr>
            <p:ph type="sldNum" sz="quarter" idx="12"/>
          </p:nvPr>
        </p:nvSpPr>
        <p:spPr>
          <a:xfrm>
            <a:off x="4571628" y="6475413"/>
            <a:ext cx="76944" cy="184666"/>
          </a:xfrm>
        </p:spPr>
        <p:txBody>
          <a:bodyPr/>
          <a:lstStyle/>
          <a:p>
            <a:pPr>
              <a:defRPr/>
            </a:pPr>
            <a:fld id="{CFAD94D3-0AD3-4018-B87A-D97E9B60D672}" type="slidenum">
              <a:rPr lang="en-US" altLang="ja-JP" smtClean="0"/>
              <a:pPr>
                <a:defRPr/>
              </a:pPr>
              <a:t>9</a:t>
            </a:fld>
            <a:endParaRPr lang="en-US" altLang="ja-JP"/>
          </a:p>
        </p:txBody>
      </p:sp>
      <p:pic>
        <p:nvPicPr>
          <p:cNvPr id="3077" name="Picture 5" descr="I:\cygwin\home\k_ohshima\documents\00_project\DSA\700_Publications\702_標準化\AWG\AWG-13\work\figs\DSCN6280.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16497"/>
          <a:stretch/>
        </p:blipFill>
        <p:spPr bwMode="auto">
          <a:xfrm>
            <a:off x="3634784" y="1512838"/>
            <a:ext cx="3829380" cy="3725324"/>
          </a:xfrm>
          <a:prstGeom prst="rect">
            <a:avLst/>
          </a:prstGeom>
          <a:noFill/>
          <a:ln w="19050">
            <a:solidFill>
              <a:schemeClr val="tx1"/>
            </a:solidFill>
          </a:ln>
          <a:extLst>
            <a:ext uri="{909E8E84-426E-40DD-AFC4-6F175D3DCCD1}">
              <a14:hiddenFill xmlns="" xmlns:a14="http://schemas.microsoft.com/office/drawing/2010/main">
                <a:solidFill>
                  <a:srgbClr val="FFFFFF"/>
                </a:solidFill>
              </a14:hiddenFill>
            </a:ext>
          </a:extLst>
        </p:spPr>
      </p:pic>
      <p:grpSp>
        <p:nvGrpSpPr>
          <p:cNvPr id="5" name="グループ化 24"/>
          <p:cNvGrpSpPr/>
          <p:nvPr/>
        </p:nvGrpSpPr>
        <p:grpSpPr>
          <a:xfrm>
            <a:off x="128990" y="1541282"/>
            <a:ext cx="338554" cy="4284000"/>
            <a:chOff x="133528" y="1760957"/>
            <a:chExt cx="366767" cy="4284000"/>
          </a:xfrm>
        </p:grpSpPr>
        <p:cxnSp>
          <p:nvCxnSpPr>
            <p:cNvPr id="27" name="直線矢印コネクタ 26"/>
            <p:cNvCxnSpPr/>
            <p:nvPr/>
          </p:nvCxnSpPr>
          <p:spPr bwMode="auto">
            <a:xfrm>
              <a:off x="369170" y="1760957"/>
              <a:ext cx="0" cy="4284000"/>
            </a:xfrm>
            <a:prstGeom prst="straightConnector1">
              <a:avLst/>
            </a:prstGeom>
            <a:noFill/>
            <a:ln w="22225" cap="flat" cmpd="sng" algn="ctr">
              <a:solidFill>
                <a:schemeClr val="tx1"/>
              </a:solidFill>
              <a:prstDash val="dash"/>
              <a:round/>
              <a:headEnd type="arrow"/>
              <a:tailEnd type="arrow"/>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6" name="テキスト ボックス 25"/>
            <p:cNvSpPr txBox="1"/>
            <p:nvPr/>
          </p:nvSpPr>
          <p:spPr>
            <a:xfrm rot="16200000">
              <a:off x="-80203" y="3559423"/>
              <a:ext cx="794229" cy="366767"/>
            </a:xfrm>
            <a:prstGeom prst="rect">
              <a:avLst/>
            </a:prstGeom>
            <a:solidFill>
              <a:schemeClr val="bg1"/>
            </a:solidFill>
          </p:spPr>
          <p:txBody>
            <a:bodyPr wrap="square" rtlCol="0">
              <a:spAutoFit/>
            </a:bodyPr>
            <a:lstStyle/>
            <a:p>
              <a:r>
                <a:rPr lang="en-US" altLang="ja-JP" sz="1600" dirty="0">
                  <a:solidFill>
                    <a:schemeClr val="tx1"/>
                  </a:solidFill>
                  <a:effectLst/>
                  <a:latin typeface="Times New Roman" pitchFamily="18" charset="0"/>
                  <a:cs typeface="Times New Roman" pitchFamily="18" charset="0"/>
                </a:rPr>
                <a:t>7</a:t>
              </a:r>
              <a:r>
                <a:rPr lang="en-US" altLang="ja-JP" sz="1600" dirty="0" smtClean="0">
                  <a:solidFill>
                    <a:schemeClr val="tx1"/>
                  </a:solidFill>
                  <a:effectLst/>
                  <a:latin typeface="Times New Roman" pitchFamily="18" charset="0"/>
                  <a:cs typeface="Times New Roman" pitchFamily="18" charset="0"/>
                </a:rPr>
                <a:t>0</a:t>
              </a:r>
              <a:r>
                <a:rPr kumimoji="1" lang="en-US" altLang="ja-JP" sz="1600" dirty="0" smtClean="0">
                  <a:solidFill>
                    <a:schemeClr val="tx1"/>
                  </a:solidFill>
                  <a:effectLst/>
                  <a:latin typeface="Times New Roman" pitchFamily="18" charset="0"/>
                  <a:cs typeface="Times New Roman" pitchFamily="18" charset="0"/>
                </a:rPr>
                <a:t> m</a:t>
              </a:r>
              <a:endParaRPr kumimoji="1" lang="ja-JP" altLang="en-US" sz="1600" dirty="0">
                <a:solidFill>
                  <a:schemeClr val="tx1"/>
                </a:solidFill>
                <a:effectLst/>
                <a:latin typeface="Times New Roman" pitchFamily="18" charset="0"/>
                <a:cs typeface="Times New Roman" pitchFamily="18" charset="0"/>
              </a:endParaRPr>
            </a:p>
          </p:txBody>
        </p:sp>
      </p:grpSp>
      <p:grpSp>
        <p:nvGrpSpPr>
          <p:cNvPr id="6" name="グループ化 29"/>
          <p:cNvGrpSpPr/>
          <p:nvPr/>
        </p:nvGrpSpPr>
        <p:grpSpPr>
          <a:xfrm rot="5400000">
            <a:off x="1726556" y="4599260"/>
            <a:ext cx="338554" cy="2843965"/>
            <a:chOff x="223434" y="1760957"/>
            <a:chExt cx="338554" cy="4284000"/>
          </a:xfrm>
        </p:grpSpPr>
        <p:cxnSp>
          <p:nvCxnSpPr>
            <p:cNvPr id="31" name="直線矢印コネクタ 30"/>
            <p:cNvCxnSpPr/>
            <p:nvPr/>
          </p:nvCxnSpPr>
          <p:spPr bwMode="auto">
            <a:xfrm>
              <a:off x="369170" y="1760957"/>
              <a:ext cx="0" cy="4284000"/>
            </a:xfrm>
            <a:prstGeom prst="straightConnector1">
              <a:avLst/>
            </a:prstGeom>
            <a:noFill/>
            <a:ln w="22225" cap="flat" cmpd="sng" algn="ctr">
              <a:solidFill>
                <a:schemeClr val="tx1"/>
              </a:solidFill>
              <a:prstDash val="dash"/>
              <a:round/>
              <a:headEnd type="arrow"/>
              <a:tailEnd type="arrow"/>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2" name="テキスト ボックス 31"/>
            <p:cNvSpPr txBox="1"/>
            <p:nvPr/>
          </p:nvSpPr>
          <p:spPr>
            <a:xfrm rot="16200000">
              <a:off x="-117240" y="3739885"/>
              <a:ext cx="1019901" cy="338554"/>
            </a:xfrm>
            <a:prstGeom prst="rect">
              <a:avLst/>
            </a:prstGeom>
            <a:solidFill>
              <a:schemeClr val="bg1"/>
            </a:solidFill>
          </p:spPr>
          <p:txBody>
            <a:bodyPr wrap="square" rtlCol="0">
              <a:spAutoFit/>
            </a:bodyPr>
            <a:lstStyle/>
            <a:p>
              <a:r>
                <a:rPr lang="en-US" altLang="ja-JP" sz="1600" dirty="0" smtClean="0">
                  <a:solidFill>
                    <a:schemeClr val="tx1"/>
                  </a:solidFill>
                  <a:effectLst/>
                  <a:latin typeface="Times New Roman" pitchFamily="18" charset="0"/>
                  <a:cs typeface="Times New Roman" pitchFamily="18" charset="0"/>
                </a:rPr>
                <a:t>30</a:t>
              </a:r>
              <a:r>
                <a:rPr kumimoji="1" lang="en-US" altLang="ja-JP" sz="1600" dirty="0" smtClean="0">
                  <a:solidFill>
                    <a:schemeClr val="tx1"/>
                  </a:solidFill>
                  <a:effectLst/>
                  <a:latin typeface="Times New Roman" pitchFamily="18" charset="0"/>
                  <a:cs typeface="Times New Roman" pitchFamily="18" charset="0"/>
                </a:rPr>
                <a:t> m</a:t>
              </a:r>
              <a:endParaRPr kumimoji="1" lang="ja-JP" altLang="en-US" sz="1600" dirty="0">
                <a:solidFill>
                  <a:schemeClr val="tx1"/>
                </a:solidFill>
                <a:effectLst/>
                <a:latin typeface="Times New Roman" pitchFamily="18" charset="0"/>
                <a:cs typeface="Times New Roman" pitchFamily="18" charset="0"/>
              </a:endParaRPr>
            </a:p>
          </p:txBody>
        </p:sp>
      </p:grpSp>
      <p:grpSp>
        <p:nvGrpSpPr>
          <p:cNvPr id="9" name="グループ化 32"/>
          <p:cNvGrpSpPr/>
          <p:nvPr/>
        </p:nvGrpSpPr>
        <p:grpSpPr>
          <a:xfrm>
            <a:off x="2248141" y="2731095"/>
            <a:ext cx="338554" cy="794229"/>
            <a:chOff x="34976" y="1590097"/>
            <a:chExt cx="366767" cy="794229"/>
          </a:xfrm>
        </p:grpSpPr>
        <p:cxnSp>
          <p:nvCxnSpPr>
            <p:cNvPr id="34" name="直線矢印コネクタ 33"/>
            <p:cNvCxnSpPr/>
            <p:nvPr/>
          </p:nvCxnSpPr>
          <p:spPr bwMode="auto">
            <a:xfrm>
              <a:off x="369170" y="1760957"/>
              <a:ext cx="0" cy="448126"/>
            </a:xfrm>
            <a:prstGeom prst="straightConnector1">
              <a:avLst/>
            </a:prstGeom>
            <a:noFill/>
            <a:ln w="22225" cap="flat" cmpd="sng" algn="ctr">
              <a:solidFill>
                <a:schemeClr val="tx1"/>
              </a:solidFill>
              <a:prstDash val="dash"/>
              <a:round/>
              <a:headEnd type="arrow"/>
              <a:tailEnd type="arrow"/>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5" name="テキスト ボックス 34"/>
            <p:cNvSpPr txBox="1"/>
            <p:nvPr/>
          </p:nvSpPr>
          <p:spPr>
            <a:xfrm rot="16200000">
              <a:off x="-178755" y="1803828"/>
              <a:ext cx="794229" cy="366767"/>
            </a:xfrm>
            <a:prstGeom prst="rect">
              <a:avLst/>
            </a:prstGeom>
            <a:noFill/>
          </p:spPr>
          <p:txBody>
            <a:bodyPr wrap="square" rtlCol="0">
              <a:spAutoFit/>
            </a:bodyPr>
            <a:lstStyle/>
            <a:p>
              <a:r>
                <a:rPr lang="en-US" altLang="ja-JP" sz="1600" dirty="0" smtClean="0">
                  <a:solidFill>
                    <a:schemeClr val="tx1"/>
                  </a:solidFill>
                  <a:effectLst/>
                  <a:latin typeface="Times New Roman" pitchFamily="18" charset="0"/>
                  <a:cs typeface="Times New Roman" pitchFamily="18" charset="0"/>
                </a:rPr>
                <a:t>6</a:t>
              </a:r>
              <a:r>
                <a:rPr kumimoji="1" lang="en-US" altLang="ja-JP" sz="1600" dirty="0" smtClean="0">
                  <a:solidFill>
                    <a:schemeClr val="tx1"/>
                  </a:solidFill>
                  <a:effectLst/>
                  <a:latin typeface="Times New Roman" pitchFamily="18" charset="0"/>
                  <a:cs typeface="Times New Roman" pitchFamily="18" charset="0"/>
                </a:rPr>
                <a:t> m</a:t>
              </a:r>
              <a:endParaRPr kumimoji="1" lang="ja-JP" altLang="en-US" sz="1600" dirty="0">
                <a:solidFill>
                  <a:schemeClr val="tx1"/>
                </a:solidFill>
                <a:effectLst/>
                <a:latin typeface="Times New Roman" pitchFamily="18" charset="0"/>
                <a:cs typeface="Times New Roman" pitchFamily="18" charset="0"/>
              </a:endParaRPr>
            </a:p>
          </p:txBody>
        </p:sp>
      </p:grpSp>
      <p:grpSp>
        <p:nvGrpSpPr>
          <p:cNvPr id="10" name="グループ化 36"/>
          <p:cNvGrpSpPr/>
          <p:nvPr/>
        </p:nvGrpSpPr>
        <p:grpSpPr>
          <a:xfrm rot="5400000">
            <a:off x="2807280" y="2307249"/>
            <a:ext cx="338554" cy="733134"/>
            <a:chOff x="67550" y="1590096"/>
            <a:chExt cx="338554" cy="794229"/>
          </a:xfrm>
        </p:grpSpPr>
        <p:cxnSp>
          <p:nvCxnSpPr>
            <p:cNvPr id="38" name="直線矢印コネクタ 37"/>
            <p:cNvCxnSpPr/>
            <p:nvPr/>
          </p:nvCxnSpPr>
          <p:spPr bwMode="auto">
            <a:xfrm>
              <a:off x="369170" y="1656182"/>
              <a:ext cx="0" cy="648000"/>
            </a:xfrm>
            <a:prstGeom prst="straightConnector1">
              <a:avLst/>
            </a:prstGeom>
            <a:noFill/>
            <a:ln w="22225" cap="flat" cmpd="sng" algn="ctr">
              <a:solidFill>
                <a:schemeClr val="tx1"/>
              </a:solidFill>
              <a:prstDash val="dash"/>
              <a:round/>
              <a:headEnd type="arrow"/>
              <a:tailEnd type="arrow"/>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9" name="テキスト ボックス 38"/>
            <p:cNvSpPr txBox="1"/>
            <p:nvPr/>
          </p:nvSpPr>
          <p:spPr>
            <a:xfrm rot="16200000">
              <a:off x="-160288" y="1817934"/>
              <a:ext cx="794229" cy="338554"/>
            </a:xfrm>
            <a:prstGeom prst="rect">
              <a:avLst/>
            </a:prstGeom>
            <a:noFill/>
          </p:spPr>
          <p:txBody>
            <a:bodyPr wrap="square" rtlCol="0">
              <a:spAutoFit/>
            </a:bodyPr>
            <a:lstStyle/>
            <a:p>
              <a:r>
                <a:rPr lang="en-US" altLang="ja-JP" sz="1600" dirty="0">
                  <a:solidFill>
                    <a:schemeClr val="tx1"/>
                  </a:solidFill>
                  <a:effectLst/>
                  <a:latin typeface="Times New Roman" pitchFamily="18" charset="0"/>
                  <a:cs typeface="Times New Roman" pitchFamily="18" charset="0"/>
                </a:rPr>
                <a:t>7</a:t>
              </a:r>
              <a:r>
                <a:rPr kumimoji="1" lang="en-US" altLang="ja-JP" sz="1600" dirty="0" smtClean="0">
                  <a:solidFill>
                    <a:schemeClr val="tx1"/>
                  </a:solidFill>
                  <a:effectLst/>
                  <a:latin typeface="Times New Roman" pitchFamily="18" charset="0"/>
                  <a:cs typeface="Times New Roman" pitchFamily="18" charset="0"/>
                </a:rPr>
                <a:t> m</a:t>
              </a:r>
              <a:endParaRPr kumimoji="1" lang="ja-JP" altLang="en-US" sz="1600" dirty="0">
                <a:solidFill>
                  <a:schemeClr val="tx1"/>
                </a:solidFill>
                <a:effectLst/>
                <a:latin typeface="Times New Roman" pitchFamily="18" charset="0"/>
                <a:cs typeface="Times New Roman" pitchFamily="18" charset="0"/>
              </a:endParaRPr>
            </a:p>
          </p:txBody>
        </p:sp>
      </p:grpSp>
      <p:sp>
        <p:nvSpPr>
          <p:cNvPr id="28" name="直角三角形 27"/>
          <p:cNvSpPr/>
          <p:nvPr/>
        </p:nvSpPr>
        <p:spPr bwMode="auto">
          <a:xfrm rot="15074250">
            <a:off x="6770953" y="2183883"/>
            <a:ext cx="683747" cy="1041352"/>
          </a:xfrm>
          <a:prstGeom prst="rtTriangle">
            <a:avLst/>
          </a:prstGeom>
          <a:noFill/>
          <a:ln w="28575" cap="flat" cmpd="sng" algn="ctr">
            <a:solidFill>
              <a:srgbClr val="FFC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pic>
        <p:nvPicPr>
          <p:cNvPr id="3075" name="Picture 3" descr="I:\cygwin\home\k_ohshima\documents\00_project\DSA\700_Publications\702_標準化\AWG\AWG-13\work\figs\BTAP.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49623" t="8180" r="21397" b="42581"/>
          <a:stretch/>
        </p:blipFill>
        <p:spPr bwMode="auto">
          <a:xfrm>
            <a:off x="7332279" y="1387724"/>
            <a:ext cx="1432518" cy="1962357"/>
          </a:xfrm>
          <a:prstGeom prst="rect">
            <a:avLst/>
          </a:prstGeom>
          <a:noFill/>
          <a:ln w="28575">
            <a:solidFill>
              <a:srgbClr val="FFC000"/>
            </a:solidFill>
          </a:ln>
          <a:extLst>
            <a:ext uri="{909E8E84-426E-40DD-AFC4-6F175D3DCCD1}">
              <a14:hiddenFill xmlns="" xmlns:a14="http://schemas.microsoft.com/office/drawing/2010/main">
                <a:solidFill>
                  <a:srgbClr val="FFFFFF"/>
                </a:solidFill>
              </a14:hiddenFill>
            </a:ext>
          </a:extLst>
        </p:spPr>
      </p:pic>
      <p:sp>
        <p:nvSpPr>
          <p:cNvPr id="42" name="直角三角形 41"/>
          <p:cNvSpPr/>
          <p:nvPr/>
        </p:nvSpPr>
        <p:spPr bwMode="auto">
          <a:xfrm rot="15138211">
            <a:off x="6410126" y="4360720"/>
            <a:ext cx="458692" cy="858633"/>
          </a:xfrm>
          <a:prstGeom prst="rtTriangle">
            <a:avLst/>
          </a:prstGeom>
          <a:noFill/>
          <a:ln w="28575" cap="flat" cmpd="sng" algn="ctr">
            <a:solidFill>
              <a:srgbClr val="FFC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pic>
        <p:nvPicPr>
          <p:cNvPr id="3076" name="Picture 4" descr="I:\cygwin\home\k_ohshima\documents\00_project\DSA\700_Publications\702_標準化\AWG\AWG-13\work\figs\BTID.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11782" r="36107" b="16173"/>
          <a:stretch/>
        </p:blipFill>
        <p:spPr bwMode="auto">
          <a:xfrm>
            <a:off x="6902347" y="4093674"/>
            <a:ext cx="2134149" cy="2059913"/>
          </a:xfrm>
          <a:prstGeom prst="rect">
            <a:avLst/>
          </a:prstGeom>
          <a:noFill/>
          <a:ln w="28575">
            <a:solidFill>
              <a:srgbClr val="FFC000"/>
            </a:solidFill>
          </a:ln>
          <a:extLst>
            <a:ext uri="{909E8E84-426E-40DD-AFC4-6F175D3DCCD1}">
              <a14:hiddenFill xmlns="" xmlns:a14="http://schemas.microsoft.com/office/drawing/2010/main">
                <a:solidFill>
                  <a:srgbClr val="FFFFFF"/>
                </a:solidFill>
              </a14:hiddenFill>
            </a:ext>
          </a:extLst>
        </p:spPr>
      </p:pic>
      <p:sp>
        <p:nvSpPr>
          <p:cNvPr id="43" name="テキスト ボックス 42"/>
          <p:cNvSpPr txBox="1"/>
          <p:nvPr/>
        </p:nvSpPr>
        <p:spPr>
          <a:xfrm>
            <a:off x="7480931" y="1052736"/>
            <a:ext cx="757323" cy="338554"/>
          </a:xfrm>
          <a:prstGeom prst="rect">
            <a:avLst/>
          </a:prstGeom>
          <a:noFill/>
        </p:spPr>
        <p:txBody>
          <a:bodyPr wrap="none" rtlCol="0">
            <a:spAutoFit/>
          </a:bodyPr>
          <a:lstStyle/>
          <a:p>
            <a:r>
              <a:rPr kumimoji="1" lang="en-US" altLang="ja-JP" sz="1600" dirty="0" smtClean="0">
                <a:solidFill>
                  <a:schemeClr val="tx1"/>
                </a:solidFill>
                <a:effectLst/>
              </a:rPr>
              <a:t>BT-AP</a:t>
            </a:r>
            <a:endParaRPr kumimoji="1" lang="ja-JP" altLang="en-US" sz="1600" dirty="0">
              <a:solidFill>
                <a:schemeClr val="tx1"/>
              </a:solidFill>
              <a:effectLst/>
            </a:endParaRPr>
          </a:p>
        </p:txBody>
      </p:sp>
      <p:sp>
        <p:nvSpPr>
          <p:cNvPr id="44" name="テキスト ボックス 43"/>
          <p:cNvSpPr txBox="1"/>
          <p:nvPr/>
        </p:nvSpPr>
        <p:spPr>
          <a:xfrm>
            <a:off x="7675803" y="3749815"/>
            <a:ext cx="712439" cy="338554"/>
          </a:xfrm>
          <a:prstGeom prst="rect">
            <a:avLst/>
          </a:prstGeom>
          <a:noFill/>
        </p:spPr>
        <p:txBody>
          <a:bodyPr wrap="none" rtlCol="0">
            <a:spAutoFit/>
          </a:bodyPr>
          <a:lstStyle/>
          <a:p>
            <a:r>
              <a:rPr kumimoji="1" lang="en-US" altLang="ja-JP" sz="1600" dirty="0" smtClean="0">
                <a:solidFill>
                  <a:schemeClr val="tx1"/>
                </a:solidFill>
                <a:effectLst/>
              </a:rPr>
              <a:t>BT-ID</a:t>
            </a:r>
            <a:endParaRPr kumimoji="1" lang="ja-JP" altLang="en-US" sz="1600" dirty="0">
              <a:solidFill>
                <a:schemeClr val="tx1"/>
              </a:solidFill>
              <a:effectLst/>
            </a:endParaRPr>
          </a:p>
        </p:txBody>
      </p:sp>
      <p:sp>
        <p:nvSpPr>
          <p:cNvPr id="29" name="円/楕円 28"/>
          <p:cNvSpPr>
            <a:spLocks noChangeAspect="1"/>
          </p:cNvSpPr>
          <p:nvPr/>
        </p:nvSpPr>
        <p:spPr bwMode="auto">
          <a:xfrm>
            <a:off x="1796560" y="1709960"/>
            <a:ext cx="99692" cy="108000"/>
          </a:xfrm>
          <a:prstGeom prst="ellipse">
            <a:avLst/>
          </a:prstGeom>
          <a:solidFill>
            <a:srgbClr val="0000CC"/>
          </a:solidFill>
          <a:ln w="28575"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6" name="円/楕円 45"/>
          <p:cNvSpPr>
            <a:spLocks noChangeAspect="1"/>
          </p:cNvSpPr>
          <p:nvPr/>
        </p:nvSpPr>
        <p:spPr bwMode="auto">
          <a:xfrm>
            <a:off x="769261" y="2942242"/>
            <a:ext cx="99692" cy="108000"/>
          </a:xfrm>
          <a:prstGeom prst="ellipse">
            <a:avLst/>
          </a:prstGeom>
          <a:solidFill>
            <a:srgbClr val="0000CC"/>
          </a:solidFill>
          <a:ln w="28575"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7" name="円/楕円 46"/>
          <p:cNvSpPr>
            <a:spLocks noChangeAspect="1"/>
          </p:cNvSpPr>
          <p:nvPr/>
        </p:nvSpPr>
        <p:spPr bwMode="auto">
          <a:xfrm>
            <a:off x="2085865" y="2986138"/>
            <a:ext cx="99692" cy="108000"/>
          </a:xfrm>
          <a:prstGeom prst="ellipse">
            <a:avLst/>
          </a:prstGeom>
          <a:solidFill>
            <a:srgbClr val="0000CC"/>
          </a:solidFill>
          <a:ln w="28575"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8" name="円/楕円 47"/>
          <p:cNvSpPr>
            <a:spLocks noChangeAspect="1"/>
          </p:cNvSpPr>
          <p:nvPr/>
        </p:nvSpPr>
        <p:spPr bwMode="auto">
          <a:xfrm>
            <a:off x="2503137" y="2456912"/>
            <a:ext cx="99692" cy="108000"/>
          </a:xfrm>
          <a:prstGeom prst="ellipse">
            <a:avLst/>
          </a:prstGeom>
          <a:solidFill>
            <a:srgbClr val="0000CC"/>
          </a:solidFill>
          <a:ln w="28575"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9" name="円/楕円 48"/>
          <p:cNvSpPr>
            <a:spLocks noChangeAspect="1"/>
          </p:cNvSpPr>
          <p:nvPr/>
        </p:nvSpPr>
        <p:spPr bwMode="auto">
          <a:xfrm>
            <a:off x="1826522" y="3595148"/>
            <a:ext cx="99692" cy="108000"/>
          </a:xfrm>
          <a:prstGeom prst="ellipse">
            <a:avLst/>
          </a:prstGeom>
          <a:solidFill>
            <a:srgbClr val="0000CC"/>
          </a:solidFill>
          <a:ln w="28575"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50" name="円/楕円 49"/>
          <p:cNvSpPr>
            <a:spLocks noChangeAspect="1"/>
          </p:cNvSpPr>
          <p:nvPr/>
        </p:nvSpPr>
        <p:spPr bwMode="auto">
          <a:xfrm>
            <a:off x="1268749" y="4057603"/>
            <a:ext cx="99692" cy="108000"/>
          </a:xfrm>
          <a:prstGeom prst="ellipse">
            <a:avLst/>
          </a:prstGeom>
          <a:solidFill>
            <a:srgbClr val="0000CC"/>
          </a:solidFill>
          <a:ln w="28575"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51" name="円/楕円 50"/>
          <p:cNvSpPr>
            <a:spLocks noChangeAspect="1"/>
          </p:cNvSpPr>
          <p:nvPr/>
        </p:nvSpPr>
        <p:spPr bwMode="auto">
          <a:xfrm>
            <a:off x="1262767" y="5069629"/>
            <a:ext cx="99692" cy="108000"/>
          </a:xfrm>
          <a:prstGeom prst="ellipse">
            <a:avLst/>
          </a:prstGeom>
          <a:solidFill>
            <a:srgbClr val="0000CC"/>
          </a:solidFill>
          <a:ln w="28575"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53" name="正方形/長方形 52"/>
          <p:cNvSpPr>
            <a:spLocks/>
          </p:cNvSpPr>
          <p:nvPr/>
        </p:nvSpPr>
        <p:spPr bwMode="auto">
          <a:xfrm>
            <a:off x="490254" y="2626158"/>
            <a:ext cx="99692" cy="252000"/>
          </a:xfrm>
          <a:prstGeom prst="rect">
            <a:avLst/>
          </a:prstGeom>
          <a:solidFill>
            <a:srgbClr val="FF0000"/>
          </a:solidFill>
          <a:ln w="28575" cap="flat" cmpd="sng" algn="ctr">
            <a:solidFill>
              <a:srgbClr val="FF0000"/>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54" name="正方形/長方形 53"/>
          <p:cNvSpPr>
            <a:spLocks/>
          </p:cNvSpPr>
          <p:nvPr/>
        </p:nvSpPr>
        <p:spPr bwMode="auto">
          <a:xfrm>
            <a:off x="432714" y="6158059"/>
            <a:ext cx="99692" cy="252000"/>
          </a:xfrm>
          <a:prstGeom prst="rect">
            <a:avLst/>
          </a:prstGeom>
          <a:solidFill>
            <a:srgbClr val="FF0000"/>
          </a:solidFill>
          <a:ln w="28575" cap="flat" cmpd="sng" algn="ctr">
            <a:solidFill>
              <a:srgbClr val="FF0000"/>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55" name="円/楕円 54"/>
          <p:cNvSpPr>
            <a:spLocks noChangeAspect="1"/>
          </p:cNvSpPr>
          <p:nvPr/>
        </p:nvSpPr>
        <p:spPr bwMode="auto">
          <a:xfrm>
            <a:off x="2247340" y="6230059"/>
            <a:ext cx="99692" cy="108000"/>
          </a:xfrm>
          <a:prstGeom prst="ellipse">
            <a:avLst/>
          </a:prstGeom>
          <a:solidFill>
            <a:srgbClr val="0000CC"/>
          </a:solidFill>
          <a:ln w="28575"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56" name="テキスト ボックス 55"/>
          <p:cNvSpPr txBox="1"/>
          <p:nvPr/>
        </p:nvSpPr>
        <p:spPr>
          <a:xfrm>
            <a:off x="495254" y="6114782"/>
            <a:ext cx="1571264" cy="338554"/>
          </a:xfrm>
          <a:prstGeom prst="rect">
            <a:avLst/>
          </a:prstGeom>
          <a:noFill/>
        </p:spPr>
        <p:txBody>
          <a:bodyPr wrap="none" rtlCol="0">
            <a:spAutoFit/>
          </a:bodyPr>
          <a:lstStyle/>
          <a:p>
            <a:r>
              <a:rPr kumimoji="1" lang="en-US" altLang="ja-JP" sz="1600" dirty="0" smtClean="0">
                <a:solidFill>
                  <a:schemeClr val="tx1"/>
                </a:solidFill>
                <a:effectLst/>
              </a:rPr>
              <a:t>Microwave oven</a:t>
            </a:r>
            <a:endParaRPr kumimoji="1" lang="ja-JP" altLang="en-US" sz="1600" dirty="0">
              <a:solidFill>
                <a:schemeClr val="tx1"/>
              </a:solidFill>
              <a:effectLst/>
            </a:endParaRPr>
          </a:p>
        </p:txBody>
      </p:sp>
      <p:sp>
        <p:nvSpPr>
          <p:cNvPr id="57" name="テキスト ボックス 56"/>
          <p:cNvSpPr txBox="1"/>
          <p:nvPr/>
        </p:nvSpPr>
        <p:spPr>
          <a:xfrm>
            <a:off x="2347032" y="6114782"/>
            <a:ext cx="892708" cy="338554"/>
          </a:xfrm>
          <a:prstGeom prst="rect">
            <a:avLst/>
          </a:prstGeom>
          <a:noFill/>
        </p:spPr>
        <p:txBody>
          <a:bodyPr wrap="square" rtlCol="0">
            <a:spAutoFit/>
          </a:bodyPr>
          <a:lstStyle/>
          <a:p>
            <a:r>
              <a:rPr kumimoji="1" lang="en-US" altLang="ja-JP" sz="1600" dirty="0" smtClean="0">
                <a:solidFill>
                  <a:schemeClr val="tx1"/>
                </a:solidFill>
                <a:effectLst/>
              </a:rPr>
              <a:t>WiFi AP</a:t>
            </a:r>
            <a:endParaRPr kumimoji="1" lang="ja-JP" altLang="en-US" sz="1600" dirty="0">
              <a:solidFill>
                <a:schemeClr val="tx1"/>
              </a:solidFill>
              <a:effectLst/>
            </a:endParaRPr>
          </a:p>
        </p:txBody>
      </p:sp>
      <p:sp>
        <p:nvSpPr>
          <p:cNvPr id="60" name="円/楕円 59"/>
          <p:cNvSpPr>
            <a:spLocks noChangeAspect="1"/>
          </p:cNvSpPr>
          <p:nvPr/>
        </p:nvSpPr>
        <p:spPr bwMode="auto">
          <a:xfrm>
            <a:off x="2430044" y="4524328"/>
            <a:ext cx="99692" cy="108000"/>
          </a:xfrm>
          <a:prstGeom prst="ellipse">
            <a:avLst/>
          </a:prstGeom>
          <a:solidFill>
            <a:srgbClr val="0000CC"/>
          </a:solidFill>
          <a:ln w="28575"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61" name="円/楕円 60"/>
          <p:cNvSpPr>
            <a:spLocks noChangeAspect="1"/>
          </p:cNvSpPr>
          <p:nvPr/>
        </p:nvSpPr>
        <p:spPr bwMode="auto">
          <a:xfrm>
            <a:off x="2424061" y="5536354"/>
            <a:ext cx="99692" cy="108000"/>
          </a:xfrm>
          <a:prstGeom prst="ellipse">
            <a:avLst/>
          </a:prstGeom>
          <a:solidFill>
            <a:srgbClr val="0000CC"/>
          </a:solidFill>
          <a:ln w="28575" cap="flat" cmpd="sng" algn="ctr">
            <a:solidFill>
              <a:srgbClr val="0000CC"/>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ja-JP" altLang="en-US" sz="1900" b="0" i="0" u="none" strike="noStrike" cap="none" normalizeH="0" baseline="0" smtClean="0">
              <a:ln>
                <a:noFill/>
              </a:ln>
              <a:solidFill>
                <a:srgbClr val="000080"/>
              </a:solidFill>
              <a:effectLst>
                <a:outerShdw blurRad="38100" dist="38100" dir="2700000" algn="tl">
                  <a:srgbClr val="000000">
                    <a:alpha val="43137"/>
                  </a:srgbClr>
                </a:outerShdw>
              </a:effectLst>
              <a:latin typeface="Arial" charset="0"/>
              <a:ea typeface="ＭＳ Ｐゴシック" pitchFamily="50" charset="-128"/>
            </a:endParaRPr>
          </a:p>
        </p:txBody>
      </p:sp>
      <p:sp>
        <p:nvSpPr>
          <p:cNvPr id="52" name="日付プレースホルダ 51"/>
          <p:cNvSpPr>
            <a:spLocks noGrp="1"/>
          </p:cNvSpPr>
          <p:nvPr>
            <p:ph type="dt" sz="half" idx="10"/>
          </p:nvPr>
        </p:nvSpPr>
        <p:spPr/>
        <p:txBody>
          <a:bodyPr/>
          <a:lstStyle/>
          <a:p>
            <a:r>
              <a:rPr lang="en-US" altLang="ja-JP" smtClean="0"/>
              <a:t>November, 2012</a:t>
            </a:r>
            <a:endParaRPr lang="en-US" altLang="ja-JP" dirty="0"/>
          </a:p>
        </p:txBody>
      </p:sp>
      <p:sp>
        <p:nvSpPr>
          <p:cNvPr id="58" name="フッター プレースホルダ 57"/>
          <p:cNvSpPr>
            <a:spLocks noGrp="1"/>
          </p:cNvSpPr>
          <p:nvPr>
            <p:ph type="ftr" sz="quarter" idx="11"/>
          </p:nvPr>
        </p:nvSpPr>
        <p:spPr/>
        <p:txBody>
          <a:bodyPr/>
          <a:lstStyle/>
          <a:p>
            <a:r>
              <a:rPr lang="en-US" altLang="ja-JP" smtClean="0"/>
              <a:t>Masahiro Uno (ATR)</a:t>
            </a:r>
            <a:endParaRPr lang="en-US" altLang="ja-JP" dirty="0"/>
          </a:p>
        </p:txBody>
      </p:sp>
    </p:spTree>
    <p:extLst>
      <p:ext uri="{BB962C8B-B14F-4D97-AF65-F5344CB8AC3E}">
        <p14:creationId xmlns="" xmlns:p14="http://schemas.microsoft.com/office/powerpoint/2010/main" val="19465389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4383</TotalTime>
  <Words>883</Words>
  <Application>Microsoft Office PowerPoint</Application>
  <PresentationFormat>画面に合わせる (4:3)</PresentationFormat>
  <Paragraphs>223</Paragraphs>
  <Slides>15</Slides>
  <Notes>15</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15</vt:i4>
      </vt:variant>
    </vt:vector>
  </HeadingPairs>
  <TitlesOfParts>
    <vt:vector size="18" baseType="lpstr">
      <vt:lpstr>IEEE-P802_15</vt:lpstr>
      <vt:lpstr>Document</vt:lpstr>
      <vt:lpstr>Visio</vt:lpstr>
      <vt:lpstr>スライド 1</vt:lpstr>
      <vt:lpstr> Conceptual proposal of autonomously distributed wireless system based on dynamic multi-layer control for fair satisfaction of QoE</vt:lpstr>
      <vt:lpstr>Motivation</vt:lpstr>
      <vt:lpstr>Use Case of Medical / Disaster Situation</vt:lpstr>
      <vt:lpstr>Kyoto University Hospital</vt:lpstr>
      <vt:lpstr>Medical information system in hospital</vt:lpstr>
      <vt:lpstr>Medical information system in the hospital</vt:lpstr>
      <vt:lpstr>Problems in actual operation</vt:lpstr>
      <vt:lpstr>Measurement detail</vt:lpstr>
      <vt:lpstr>Measurement results: WiFi</vt:lpstr>
      <vt:lpstr>Measurement results: WiFi and Bluetooth</vt:lpstr>
      <vt:lpstr>Measurement Results: Microwave Oven</vt:lpstr>
      <vt:lpstr>Problems and Solutions Proposed</vt:lpstr>
      <vt:lpstr>Concept of our Proposed System</vt:lpstr>
      <vt:lpstr>Concept of system</vt:lpstr>
    </vt:vector>
  </TitlesOfParts>
  <Company>ATR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Conceptual proposal of autonomously distributed wireless system based on dynamic multi-layer control for fair satisfaction of QoE</dc:title>
  <dc:subject>IEEE 802.15 &lt;subject&gt;</dc:subject>
  <dc:creator>Uno</dc:creator>
  <dc:description>15-12-0603-00-0sru</dc:description>
  <cp:lastModifiedBy>uno2</cp:lastModifiedBy>
  <cp:revision>267</cp:revision>
  <cp:lastPrinted>2011-11-01T00:00:02Z</cp:lastPrinted>
  <dcterms:created xsi:type="dcterms:W3CDTF">2011-10-25T11:11:53Z</dcterms:created>
  <dcterms:modified xsi:type="dcterms:W3CDTF">2012-11-12T15:35:32Z</dcterms:modified>
</cp:coreProperties>
</file>