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4" r:id="rId2"/>
    <p:sldId id="256" r:id="rId3"/>
    <p:sldId id="257" r:id="rId4"/>
    <p:sldId id="265" r:id="rId5"/>
    <p:sldId id="272" r:id="rId6"/>
    <p:sldId id="273"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412" autoAdjust="0"/>
    <p:restoredTop sz="87566" autoAdjust="0"/>
  </p:normalViewPr>
  <p:slideViewPr>
    <p:cSldViewPr>
      <p:cViewPr varScale="1">
        <p:scale>
          <a:sx n="86" d="100"/>
          <a:sy n="86" d="100"/>
        </p:scale>
        <p:origin x="-660" y="-78"/>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sorterViewPr>
    <p:cViewPr>
      <p:scale>
        <a:sx n="66" d="100"/>
        <a:sy n="66" d="100"/>
      </p:scale>
      <p:origin x="0" y="0"/>
    </p:cViewPr>
  </p:sorterViewPr>
  <p:notesViewPr>
    <p:cSldViewPr>
      <p:cViewPr varScale="1">
        <p:scale>
          <a:sx n="72" d="100"/>
          <a:sy n="72" d="100"/>
        </p:scale>
        <p:origin x="-22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802.11-12/1222r0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Nov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802.11-12/1222r0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Nov 2012</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802.11-12/1222r0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802.11-12/1222r0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 2012</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Jon Rosdahl, CSR</a:t>
            </a:r>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 2012</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Jon Rosdahl, CSR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ea typeface="MS Gothic" charset="-128"/>
                <a:cs typeface="Arial Unicode MS" charset="0"/>
              </a:rPr>
              <a:t>doc.: </a:t>
            </a:r>
            <a:r>
              <a:rPr lang="en-GB" sz="1800" b="1" dirty="0" smtClean="0">
                <a:solidFill>
                  <a:srgbClr val="000000"/>
                </a:solidFill>
                <a:latin typeface="Times New Roman" pitchFamily="16" charset="0"/>
                <a:ea typeface="MS Gothic" charset="-128"/>
                <a:cs typeface="Arial Unicode MS" charset="0"/>
              </a:rPr>
              <a:t>IEEE 802.</a:t>
            </a:r>
            <a:r>
              <a:rPr lang="en-US" sz="1800" b="1" dirty="0" smtClean="0">
                <a:solidFill>
                  <a:schemeClr val="tx1"/>
                </a:solidFill>
              </a:rPr>
              <a:t>15-12-0599-00-0000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2012</a:t>
            </a:r>
            <a:endParaRPr lang="en-GB" dirty="0"/>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047536"/>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November 2012</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11 Nov 2012</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Jon </a:t>
            </a:r>
            <a:r>
              <a:rPr lang="en-US" altLang="ko-KR" sz="1600" dirty="0" err="1" smtClean="0">
                <a:solidFill>
                  <a:schemeClr val="tx1"/>
                </a:solidFill>
                <a:ea typeface="굴림" pitchFamily="50" charset="-127"/>
              </a:rPr>
              <a:t>Rosdahl</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a:t>
            </a:r>
            <a:r>
              <a:rPr lang="en-US" altLang="ko-KR" sz="1600" dirty="0" smtClean="0">
                <a:solidFill>
                  <a:schemeClr val="tx1"/>
                </a:solidFill>
                <a:ea typeface="굴림" pitchFamily="50" charset="-127"/>
              </a:rPr>
              <a:t>November 2012 </a:t>
            </a:r>
            <a:r>
              <a:rPr lang="en-US" altLang="ko-KR" sz="1600" dirty="0" smtClean="0">
                <a:solidFill>
                  <a:schemeClr val="tx1"/>
                </a:solidFill>
                <a:ea typeface="굴림" pitchFamily="50" charset="-127"/>
              </a:rPr>
              <a:t>for the Joint 802.11/.15 Wireless funds</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 2012</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2012-9-16</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26"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1" name="Date Placeholder 3"/>
          <p:cNvSpPr txBox="1">
            <a:spLocks noGrp="1"/>
          </p:cNvSpPr>
          <p:nvPr/>
        </p:nvSpPr>
        <p:spPr bwMode="auto">
          <a:xfrm>
            <a:off x="696913" y="333375"/>
            <a:ext cx="258921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a:solidFill>
                  <a:srgbClr val="000000"/>
                </a:solidFill>
                <a:ea typeface="Arial Unicode MS" pitchFamily="34" charset="-128"/>
                <a:cs typeface="Arial Unicode MS" pitchFamily="34" charset="-128"/>
              </a:rPr>
              <a:t>May 2012</a:t>
            </a:r>
            <a:endParaRPr lang="en-GB" sz="1800" b="1">
              <a:solidFill>
                <a:srgbClr val="000000"/>
              </a:solidFill>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Nov 2012 for the Joint 802.11/.15 Wireless funds</a:t>
            </a:r>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524000"/>
            <a:ext cx="7924800" cy="45720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July 1, 2012 – $433,424.66 </a:t>
            </a:r>
          </a:p>
          <a:p>
            <a:pPr lvl="1" defTabSz="914400" eaLnBrk="1" hangingPunct="1">
              <a:lnSpc>
                <a:spcPct val="90000"/>
              </a:lnSpc>
              <a:tabLst>
                <a:tab pos="7372350" algn="r"/>
              </a:tabLst>
            </a:pPr>
            <a:r>
              <a:rPr lang="en-US" sz="1600" dirty="0" smtClean="0"/>
              <a:t>IEEE account: $391,948.68 + $462.69 = $392,411.37</a:t>
            </a:r>
          </a:p>
          <a:p>
            <a:pPr lvl="1" defTabSz="914400" eaLnBrk="1" hangingPunct="1">
              <a:lnSpc>
                <a:spcPct val="90000"/>
              </a:lnSpc>
              <a:tabLst>
                <a:tab pos="7372350" algn="r"/>
              </a:tabLst>
            </a:pPr>
            <a:r>
              <a:rPr lang="en-US" sz="1600" dirty="0" smtClean="0"/>
              <a:t>Face-to-Face: $194,868.70+$45,300-$30,209.32+$2,400.09-$171,346.18 = $41,013.29</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Sept 1, 2012 – $562,733.66</a:t>
            </a:r>
          </a:p>
          <a:p>
            <a:pPr lvl="1" defTabSz="914400" eaLnBrk="1" hangingPunct="1">
              <a:lnSpc>
                <a:spcPct val="90000"/>
              </a:lnSpc>
              <a:tabLst>
                <a:tab pos="7372350" algn="r"/>
              </a:tabLst>
            </a:pPr>
            <a:r>
              <a:rPr lang="en-US" sz="1600" dirty="0" smtClean="0"/>
              <a:t>IEEE account: $392,411.37 + $266.67 = $ 392,678.04</a:t>
            </a:r>
          </a:p>
          <a:p>
            <a:pPr lvl="1" defTabSz="914400" eaLnBrk="1" hangingPunct="1">
              <a:lnSpc>
                <a:spcPct val="90000"/>
              </a:lnSpc>
              <a:tabLst>
                <a:tab pos="7372350" algn="r"/>
              </a:tabLst>
            </a:pPr>
            <a:r>
              <a:rPr lang="en-US" sz="1600" dirty="0" smtClean="0"/>
              <a:t>Face-to-Face: $41,013.29+$52,500-$7,816.99 +$106,650 -$22,290 =  $170,055.62</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Oct 31, 2012 – $457,267.69</a:t>
            </a:r>
          </a:p>
          <a:p>
            <a:pPr lvl="1" defTabSz="914400" eaLnBrk="1" hangingPunct="1">
              <a:lnSpc>
                <a:spcPct val="90000"/>
              </a:lnSpc>
              <a:tabLst>
                <a:tab pos="7372350" algn="r"/>
              </a:tabLst>
            </a:pPr>
            <a:r>
              <a:rPr lang="en-US" sz="1600" dirty="0" smtClean="0"/>
              <a:t>IEEE account: $392,678.04 + $87.14= $ 392,765.18</a:t>
            </a:r>
          </a:p>
          <a:p>
            <a:pPr lvl="1" defTabSz="914400" eaLnBrk="1" hangingPunct="1">
              <a:lnSpc>
                <a:spcPct val="90000"/>
              </a:lnSpc>
              <a:tabLst>
                <a:tab pos="7372350" algn="r"/>
              </a:tabLst>
            </a:pPr>
            <a:r>
              <a:rPr lang="en-US" sz="1600" dirty="0" smtClean="0"/>
              <a:t>Face-to-Face: $170,055.62 +$53,700 -$7,677.01 +$5,300 -$158,876.10 =  $64,502.51</a:t>
            </a:r>
          </a:p>
          <a:p>
            <a:pPr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smtClean="0"/>
              <a:t>Indian Wells– Sept 2012</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$207,900	</a:t>
            </a:r>
            <a:r>
              <a:rPr lang="en-US" sz="1600" b="1" dirty="0" smtClean="0">
                <a:solidFill>
                  <a:schemeClr val="tx1"/>
                </a:solidFill>
                <a:ea typeface="MS PGothic" pitchFamily="34" charset="-128"/>
              </a:rPr>
              <a:t>203,550	$213,900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903.00</a:t>
            </a:r>
            <a:r>
              <a:rPr lang="en-US" sz="1400" dirty="0">
                <a:solidFill>
                  <a:schemeClr val="tx1"/>
                </a:solidFill>
                <a:ea typeface="MS PGothic" pitchFamily="34" charset="-128"/>
              </a:rPr>
              <a:t>	</a:t>
            </a:r>
            <a:r>
              <a:rPr lang="en-US" sz="1400" dirty="0" smtClean="0">
                <a:solidFill>
                  <a:schemeClr val="tx1"/>
                </a:solidFill>
                <a:ea typeface="MS PGothic" pitchFamily="34" charset="-128"/>
              </a:rPr>
              <a:t>$3,106</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325	  309</a:t>
            </a:r>
            <a:r>
              <a:rPr lang="en-US" sz="1400" dirty="0">
                <a:solidFill>
                  <a:schemeClr val="tx1"/>
                </a:solidFill>
                <a:ea typeface="MS PGothic" pitchFamily="34" charset="-128"/>
              </a:rPr>
              <a:t>	</a:t>
            </a:r>
            <a:r>
              <a:rPr lang="en-US" sz="1400" dirty="0" smtClean="0">
                <a:solidFill>
                  <a:schemeClr val="tx1"/>
                </a:solidFill>
                <a:ea typeface="MS PGothic" pitchFamily="34" charset="-128"/>
              </a:rPr>
              <a:t>314</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215,565	$202,733	$201,777</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$15,600	</a:t>
            </a:r>
            <a:r>
              <a:rPr lang="en-US" sz="1400" dirty="0" smtClean="0">
                <a:solidFill>
                  <a:schemeClr val="tx1"/>
                </a:solidFill>
                <a:ea typeface="MS PGothic" pitchFamily="34" charset="-128"/>
              </a:rPr>
              <a:t>$12,400	 $12,584.04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$11,995	</a:t>
            </a:r>
            <a:r>
              <a:rPr lang="en-US" sz="1400" dirty="0" smtClean="0">
                <a:solidFill>
                  <a:schemeClr val="tx1"/>
                </a:solidFill>
                <a:ea typeface="MS PGothic" pitchFamily="34" charset="-128"/>
              </a:rPr>
              <a:t>$11,508	 $12,295.00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$38,940.48</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$82,750	$82,750	 $82,006.46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t>
            </a:r>
            <a:r>
              <a:rPr lang="en-US" sz="1400" dirty="0">
                <a:solidFill>
                  <a:schemeClr val="tx1"/>
                </a:solidFill>
                <a:ea typeface="MS PGothic" pitchFamily="34" charset="-128"/>
              </a:rPr>
              <a:t>Services	$</a:t>
            </a:r>
            <a:r>
              <a:rPr lang="en-US" sz="1400" dirty="0" smtClean="0">
                <a:solidFill>
                  <a:schemeClr val="tx1"/>
                </a:solidFill>
                <a:ea typeface="MS PGothic" pitchFamily="34" charset="-128"/>
              </a:rPr>
              <a:t>42,000	$37,700	 $36,817.60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14,095	$13,500	 $13,834.45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4,750	 $4,299.78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1,350	$   1,100	$1000.00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a:solidFill>
                  <a:srgbClr val="FF0000"/>
                </a:solidFill>
                <a:ea typeface="MS PGothic" pitchFamily="34" charset="-128"/>
              </a:rPr>
              <a:t>$(7,665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$1,721	 $15,228</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 Budget Sept 16</a:t>
            </a: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 Budget Nov </a:t>
            </a:r>
            <a:endParaRPr lang="en-US" sz="18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Vancouver, Canada – Jan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208,650</a:t>
            </a:r>
            <a:r>
              <a:rPr lang="en-US" sz="1600" b="1" dirty="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$3,500   (if we have over 50% of Room Block)</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325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227,409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17,953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11,433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a:t>
            </a:r>
            <a:r>
              <a:rPr lang="en-US" sz="1400" dirty="0" smtClean="0">
                <a:solidFill>
                  <a:schemeClr val="tx1"/>
                </a:solidFill>
                <a:ea typeface="MS PGothic" pitchFamily="34" charset="-128"/>
              </a:rPr>
              <a:t>$95,201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41,897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12,500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1,650	</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$(15,259)	</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369332"/>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369332"/>
          </a:xfrm>
          <a:prstGeom prst="rect">
            <a:avLst/>
          </a:prstGeom>
          <a:noFill/>
          <a:ln w="12700">
            <a:noFill/>
            <a:miter lim="800000"/>
            <a:headEnd type="none" w="sm" len="sm"/>
            <a:tailEnd type="none" w="sm" len="sm"/>
          </a:ln>
        </p:spPr>
        <p:txBody>
          <a:bodyPr wrap="square">
            <a:spAutoFit/>
          </a:bodyPr>
          <a:lstStyle/>
          <a:p>
            <a:pPr defTabSz="914400" eaLnBrk="0" hangingPunct="0">
              <a:spcBef>
                <a:spcPct val="50000"/>
              </a:spcBef>
            </a:pPr>
            <a:r>
              <a:rPr lang="en-US" sz="1800" b="1" dirty="0">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2012</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4196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143000"/>
            <a:ext cx="4648200" cy="5029200"/>
          </a:xfrm>
        </p:spPr>
        <p:txBody>
          <a:bodyPr lIns="92075" tIns="46038" rIns="92075" bIns="46038"/>
          <a:lstStyle/>
          <a:p>
            <a:pPr marL="227013" indent="-227013" defTabSz="914400" eaLnBrk="1" hangingPunct="1">
              <a:lnSpc>
                <a:spcPct val="90000"/>
              </a:lnSpc>
              <a:tabLst>
                <a:tab pos="7372350" algn="r"/>
              </a:tabLst>
            </a:pPr>
            <a:r>
              <a:rPr lang="en-US" sz="1800" dirty="0" smtClean="0"/>
              <a:t>2009</a:t>
            </a:r>
          </a:p>
          <a:p>
            <a:pPr marL="515938" lvl="1" indent="-174625" defTabSz="914400" eaLnBrk="1" hangingPunct="1">
              <a:lnSpc>
                <a:spcPct val="90000"/>
              </a:lnSpc>
              <a:tabLst>
                <a:tab pos="7372350" algn="r"/>
              </a:tabLst>
            </a:pPr>
            <a:r>
              <a:rPr lang="en-US" sz="1600" dirty="0" smtClean="0"/>
              <a:t>355 – LA ($4,724 - $9,835)</a:t>
            </a:r>
          </a:p>
          <a:p>
            <a:pPr marL="515938" lvl="1" indent="-174625" defTabSz="914400" eaLnBrk="1" hangingPunct="1">
              <a:lnSpc>
                <a:spcPct val="90000"/>
              </a:lnSpc>
              <a:tabLst>
                <a:tab pos="7372350" algn="r"/>
              </a:tabLst>
            </a:pPr>
            <a:r>
              <a:rPr lang="en-US" sz="1600" dirty="0" smtClean="0"/>
              <a:t>344 – Montreal ($8,676 - $29,948)</a:t>
            </a:r>
          </a:p>
          <a:p>
            <a:pPr marL="515938" lvl="1" indent="-174625" defTabSz="914400" eaLnBrk="1" hangingPunct="1">
              <a:lnSpc>
                <a:spcPct val="90000"/>
              </a:lnSpc>
              <a:tabLst>
                <a:tab pos="7372350" algn="r"/>
              </a:tabLst>
            </a:pPr>
            <a:r>
              <a:rPr lang="en-US" sz="1600" dirty="0" smtClean="0"/>
              <a:t>500 – Hawaii ($16,793 - $17,330)</a:t>
            </a:r>
          </a:p>
          <a:p>
            <a:pPr marL="227013" indent="-227013" defTabSz="914400" eaLnBrk="1" hangingPunct="1">
              <a:lnSpc>
                <a:spcPct val="90000"/>
              </a:lnSpc>
              <a:tabLst>
                <a:tab pos="7372350" algn="r"/>
              </a:tabLst>
            </a:pPr>
            <a:r>
              <a:rPr lang="en-US" sz="1800" dirty="0" smtClean="0"/>
              <a:t>2010</a:t>
            </a:r>
          </a:p>
          <a:p>
            <a:pPr marL="515938" lvl="1" indent="-174625" defTabSz="914400" eaLnBrk="1" hangingPunct="1">
              <a:lnSpc>
                <a:spcPct val="90000"/>
              </a:lnSpc>
              <a:tabLst>
                <a:tab pos="7372350" algn="r"/>
              </a:tabLst>
            </a:pPr>
            <a:r>
              <a:rPr lang="en-US" sz="1600" dirty="0" smtClean="0"/>
              <a:t>428 – LA ($9,000 - $33,841)</a:t>
            </a:r>
          </a:p>
          <a:p>
            <a:pPr marL="515938" lvl="1" indent="-174625" defTabSz="914400" eaLnBrk="1" hangingPunct="1">
              <a:lnSpc>
                <a:spcPct val="90000"/>
              </a:lnSpc>
              <a:tabLst>
                <a:tab pos="7372350" algn="r"/>
              </a:tabLst>
            </a:pPr>
            <a:r>
              <a:rPr lang="en-US" sz="1600" dirty="0" smtClean="0"/>
              <a:t>426 - Beijing ($0)</a:t>
            </a:r>
          </a:p>
          <a:p>
            <a:pPr marL="515938" lvl="1" indent="-174625" defTabSz="914400" eaLnBrk="1" hangingPunct="1">
              <a:lnSpc>
                <a:spcPct val="90000"/>
              </a:lnSpc>
              <a:tabLst>
                <a:tab pos="7372350" algn="r"/>
              </a:tabLst>
            </a:pPr>
            <a:r>
              <a:rPr lang="en-US" sz="1600" dirty="0" smtClean="0"/>
              <a:t>384 – Hawaii ($1,161- $316)</a:t>
            </a:r>
          </a:p>
          <a:p>
            <a:pPr marL="227013" indent="-227013" defTabSz="914400" eaLnBrk="1" hangingPunct="1">
              <a:lnSpc>
                <a:spcPct val="90000"/>
              </a:lnSpc>
              <a:tabLst>
                <a:tab pos="7372350" algn="r"/>
              </a:tabLst>
            </a:pPr>
            <a:r>
              <a:rPr lang="en-US" sz="1800" dirty="0" smtClean="0"/>
              <a:t>2011</a:t>
            </a:r>
          </a:p>
          <a:p>
            <a:pPr marL="515938" lvl="1" indent="-174625" defTabSz="914400" eaLnBrk="1" hangingPunct="1">
              <a:lnSpc>
                <a:spcPct val="90000"/>
              </a:lnSpc>
              <a:tabLst>
                <a:tab pos="7372350" algn="r"/>
              </a:tabLst>
            </a:pPr>
            <a:r>
              <a:rPr lang="en-US" sz="1600" dirty="0" smtClean="0"/>
              <a:t>410 – LA ($13,378 - $29,080)</a:t>
            </a:r>
          </a:p>
          <a:p>
            <a:pPr marL="515938" lvl="1" indent="-174625" defTabSz="914400" eaLnBrk="1" hangingPunct="1">
              <a:lnSpc>
                <a:spcPct val="90000"/>
              </a:lnSpc>
              <a:tabLst>
                <a:tab pos="7372350" algn="r"/>
              </a:tabLst>
            </a:pPr>
            <a:r>
              <a:rPr lang="en-US" sz="1600" dirty="0" smtClean="0"/>
              <a:t>351 – Indian Wells (</a:t>
            </a:r>
            <a:r>
              <a:rPr lang="en-US" sz="1600" dirty="0" smtClean="0">
                <a:solidFill>
                  <a:srgbClr val="FF0000"/>
                </a:solidFill>
              </a:rPr>
              <a:t>$9,128 </a:t>
            </a:r>
            <a:r>
              <a:rPr lang="en-US" sz="1600" dirty="0" smtClean="0"/>
              <a:t>– $20,536)</a:t>
            </a:r>
          </a:p>
          <a:p>
            <a:pPr marL="515938" lvl="1" indent="-174625" defTabSz="914400" eaLnBrk="1" hangingPunct="1">
              <a:lnSpc>
                <a:spcPct val="90000"/>
              </a:lnSpc>
              <a:tabLst>
                <a:tab pos="7372350" algn="r"/>
              </a:tabLst>
            </a:pPr>
            <a:r>
              <a:rPr lang="en-US" sz="1600" dirty="0" smtClean="0"/>
              <a:t>313 – Okinawa (</a:t>
            </a:r>
            <a:r>
              <a:rPr lang="en-US" sz="1600" dirty="0" smtClean="0">
                <a:solidFill>
                  <a:srgbClr val="FF0000"/>
                </a:solidFill>
              </a:rPr>
              <a:t>$22,669 </a:t>
            </a:r>
            <a:r>
              <a:rPr lang="en-US" sz="1600" dirty="0" smtClean="0"/>
              <a:t>– $0)</a:t>
            </a:r>
          </a:p>
          <a:p>
            <a:pPr marL="227013" indent="-227013" defTabSz="914400" eaLnBrk="1" hangingPunct="1">
              <a:lnSpc>
                <a:spcPct val="90000"/>
              </a:lnSpc>
              <a:tabLst>
                <a:tab pos="7372350" algn="r"/>
              </a:tabLst>
            </a:pPr>
            <a:r>
              <a:rPr lang="en-US" sz="1800" dirty="0" smtClean="0"/>
              <a:t>2012</a:t>
            </a:r>
          </a:p>
          <a:p>
            <a:pPr marL="515938" lvl="1" indent="-174625" defTabSz="914400" eaLnBrk="1" hangingPunct="1">
              <a:lnSpc>
                <a:spcPct val="90000"/>
              </a:lnSpc>
              <a:tabLst>
                <a:tab pos="7372350" algn="r"/>
              </a:tabLst>
            </a:pPr>
            <a:r>
              <a:rPr lang="en-US" sz="1600" dirty="0" smtClean="0"/>
              <a:t>359 – Jacksonville ($16,398 - $30,931.52 )</a:t>
            </a:r>
          </a:p>
          <a:p>
            <a:pPr marL="515938" lvl="1" indent="-174625" defTabSz="914400" eaLnBrk="1" hangingPunct="1">
              <a:lnSpc>
                <a:spcPct val="90000"/>
              </a:lnSpc>
              <a:tabLst>
                <a:tab pos="7372350" algn="r"/>
              </a:tabLst>
            </a:pPr>
            <a:r>
              <a:rPr lang="en-US" sz="1600" dirty="0" smtClean="0"/>
              <a:t>335 – Atlanta (</a:t>
            </a:r>
            <a:r>
              <a:rPr lang="en-US" sz="1600" dirty="0" smtClean="0">
                <a:solidFill>
                  <a:srgbClr val="FF0000"/>
                </a:solidFill>
              </a:rPr>
              <a:t>$680</a:t>
            </a:r>
            <a:r>
              <a:rPr lang="en-US" sz="1600" dirty="0" smtClean="0"/>
              <a:t> -   </a:t>
            </a:r>
            <a:r>
              <a:rPr lang="en-US" sz="1600" dirty="0" smtClean="0">
                <a:solidFill>
                  <a:srgbClr val="FF0000"/>
                </a:solidFill>
              </a:rPr>
              <a:t>$100.35</a:t>
            </a:r>
            <a:r>
              <a:rPr lang="en-US" sz="1600" dirty="0" smtClean="0"/>
              <a:t>)</a:t>
            </a:r>
          </a:p>
          <a:p>
            <a:pPr marL="515938" lvl="1" indent="-174625" defTabSz="914400" eaLnBrk="1" hangingPunct="1">
              <a:lnSpc>
                <a:spcPct val="90000"/>
              </a:lnSpc>
              <a:tabLst>
                <a:tab pos="7372350" algn="r"/>
              </a:tabLst>
            </a:pPr>
            <a:r>
              <a:rPr lang="en-US" sz="1600" dirty="0" smtClean="0"/>
              <a:t>313– Indian Wells (</a:t>
            </a:r>
            <a:r>
              <a:rPr lang="en-US" sz="1600" b="1" dirty="0" smtClean="0">
                <a:solidFill>
                  <a:srgbClr val="FF0000"/>
                </a:solidFill>
                <a:ea typeface="MS PGothic" pitchFamily="34" charset="-128"/>
              </a:rPr>
              <a:t>$7,665 - </a:t>
            </a:r>
            <a:r>
              <a:rPr lang="en-US" sz="1600" b="1" dirty="0" smtClean="0">
                <a:solidFill>
                  <a:schemeClr val="tx1"/>
                </a:solidFill>
                <a:ea typeface="MS PGothic" pitchFamily="34" charset="-128"/>
              </a:rPr>
              <a:t>$15,228) </a:t>
            </a:r>
            <a:endParaRPr lang="en-US" sz="1600" dirty="0" smtClean="0">
              <a:solidFill>
                <a:schemeClr val="tx1"/>
              </a:solidFill>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1585</TotalTime>
  <Words>691</Words>
  <Application>Microsoft Office PowerPoint</Application>
  <PresentationFormat>On-screen Show (4:3)</PresentationFormat>
  <Paragraphs>171</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Slide 1</vt:lpstr>
      <vt:lpstr>Treasurer Report Sept 2012</vt:lpstr>
      <vt:lpstr>Abstract</vt:lpstr>
      <vt:lpstr>Treasury Net Worth (Unaudited)</vt:lpstr>
      <vt:lpstr>Indian Wells– Sept 2012</vt:lpstr>
      <vt:lpstr>Vancouver, Canada – Jan 2013</vt:lpstr>
      <vt:lpstr>Historical Attendance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 2012</dc:title>
  <dc:creator>Jon Rosdahl</dc:creator>
  <cp:keywords>Nov 2012</cp:keywords>
  <cp:lastModifiedBy>Ben</cp:lastModifiedBy>
  <cp:revision>23</cp:revision>
  <cp:lastPrinted>1601-01-01T00:00:00Z</cp:lastPrinted>
  <dcterms:created xsi:type="dcterms:W3CDTF">2012-05-13T15:07:35Z</dcterms:created>
  <dcterms:modified xsi:type="dcterms:W3CDTF">2012-11-11T22:13:25Z</dcterms:modified>
</cp:coreProperties>
</file>