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9" r:id="rId2"/>
    <p:sldId id="289" r:id="rId3"/>
    <p:sldId id="290" r:id="rId4"/>
    <p:sldId id="264" r:id="rId5"/>
    <p:sldId id="292" r:id="rId6"/>
    <p:sldId id="265" r:id="rId7"/>
    <p:sldId id="266" r:id="rId8"/>
    <p:sldId id="267" r:id="rId9"/>
    <p:sldId id="268" r:id="rId10"/>
    <p:sldId id="269" r:id="rId11"/>
    <p:sldId id="270" r:id="rId12"/>
    <p:sldId id="271" r:id="rId13"/>
    <p:sldId id="272" r:id="rId14"/>
    <p:sldId id="288" r:id="rId15"/>
    <p:sldId id="291"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99" d="100"/>
          <a:sy n="99" d="100"/>
        </p:scale>
        <p:origin x="-2624" y="-3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13</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12</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13</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84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F1C1B91-0891-BC44-9F47-1909457742B4}" type="slidenum">
              <a:rPr lang="en-US"/>
              <a:pPr/>
              <a:t>2</a:t>
            </a:fld>
            <a:endParaRPr lang="en-US"/>
          </a:p>
        </p:txBody>
      </p:sp>
      <p:sp>
        <p:nvSpPr>
          <p:cNvPr id="18436"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F10DA77F-9B78-3945-97EF-D14A60D735BD}" type="datetime6">
              <a:rPr lang="en-US" sz="1400" b="1"/>
              <a:pPr/>
              <a:t>November 12</a:t>
            </a:fld>
            <a:endParaRPr lang="en-US" sz="1400" b="1"/>
          </a:p>
        </p:txBody>
      </p:sp>
      <p:sp>
        <p:nvSpPr>
          <p:cNvPr id="18437"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AF2F1866-BF91-8246-BB6B-CE77391B17E8}" type="slidenum">
              <a:rPr lang="en-US"/>
              <a:pPr algn="r"/>
              <a:t>2</a:t>
            </a:fld>
            <a:endParaRPr lang="en-US"/>
          </a:p>
        </p:txBody>
      </p:sp>
      <p:sp>
        <p:nvSpPr>
          <p:cNvPr id="18438" name="Rectangle 2"/>
          <p:cNvSpPr>
            <a:spLocks noGrp="1" noRot="1" noChangeAspect="1" noChangeArrowheads="1" noTextEdit="1"/>
          </p:cNvSpPr>
          <p:nvPr>
            <p:ph type="sldImg"/>
          </p:nvPr>
        </p:nvSpPr>
        <p:spPr>
          <a:xfrm>
            <a:off x="1157288" y="701675"/>
            <a:ext cx="4624387" cy="3468688"/>
          </a:xfrm>
          <a:ln/>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0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CAFD6CE-9631-2246-8CCF-2299FCD04DDA}" type="slidenum">
              <a:rPr lang="en-US"/>
              <a:pPr/>
              <a:t>3</a:t>
            </a:fld>
            <a:endParaRPr lang="en-US"/>
          </a:p>
        </p:txBody>
      </p:sp>
      <p:sp>
        <p:nvSpPr>
          <p:cNvPr id="2048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4D53F2BA-7587-AD44-9845-4D23AAA57A64}" type="datetime6">
              <a:rPr lang="en-US" sz="1400" b="1"/>
              <a:pPr/>
              <a:t>November 12</a:t>
            </a:fld>
            <a:endParaRPr lang="en-US" sz="1400" b="1"/>
          </a:p>
        </p:txBody>
      </p:sp>
      <p:sp>
        <p:nvSpPr>
          <p:cNvPr id="2048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189569FE-BBBA-4F44-BB68-3194B3D5ADC7}" type="slidenum">
              <a:rPr lang="en-US"/>
              <a:pPr algn="r"/>
              <a:t>3</a:t>
            </a:fld>
            <a:endParaRPr lang="en-US"/>
          </a:p>
        </p:txBody>
      </p:sp>
      <p:sp>
        <p:nvSpPr>
          <p:cNvPr id="20486" name="Rectangle 2"/>
          <p:cNvSpPr>
            <a:spLocks noGrp="1" noRot="1" noChangeAspect="1" noChangeArrowheads="1" noTextEdit="1"/>
          </p:cNvSpPr>
          <p:nvPr>
            <p:ph type="sldImg"/>
          </p:nvPr>
        </p:nvSpPr>
        <p:spPr>
          <a:xfrm>
            <a:off x="1157288" y="701675"/>
            <a:ext cx="4624387"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0C491F-2762-004E-97CD-0EE6C5407A1B}" type="slidenum">
              <a:rPr lang="en-US"/>
              <a:pPr/>
              <a:t>6</a:t>
            </a:fld>
            <a:endParaRPr lang="en-US"/>
          </a:p>
        </p:txBody>
      </p:sp>
      <p:sp>
        <p:nvSpPr>
          <p:cNvPr id="24580" name="Rectangle 2"/>
          <p:cNvSpPr txBox="1">
            <a:spLocks noGrp="1" noChangeArrowheads="1"/>
          </p:cNvSpPr>
          <p:nvPr/>
        </p:nvSpPr>
        <p:spPr bwMode="auto">
          <a:xfrm>
            <a:off x="3467100" y="96838"/>
            <a:ext cx="28146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400" b="1"/>
              <a:t>doc.: IEEE 802.15-&lt;doc#&gt;</a:t>
            </a:r>
          </a:p>
        </p:txBody>
      </p:sp>
      <p:sp>
        <p:nvSpPr>
          <p:cNvPr id="24581" name="Rectangle 3"/>
          <p:cNvSpPr txBox="1">
            <a:spLocks noGrp="1" noChangeArrowheads="1"/>
          </p:cNvSpPr>
          <p:nvPr/>
        </p:nvSpPr>
        <p:spPr bwMode="auto">
          <a:xfrm>
            <a:off x="654050" y="96838"/>
            <a:ext cx="2736850"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b="1"/>
              <a:t>&lt;month year&gt;</a:t>
            </a:r>
          </a:p>
        </p:txBody>
      </p:sp>
      <p:sp>
        <p:nvSpPr>
          <p:cNvPr id="24582" name="Rectangle 6"/>
          <p:cNvSpPr txBox="1">
            <a:spLocks noGrp="1" noChangeArrowheads="1"/>
          </p:cNvSpPr>
          <p:nvPr/>
        </p:nvSpPr>
        <p:spPr bwMode="auto">
          <a:xfrm>
            <a:off x="3771900" y="8985250"/>
            <a:ext cx="25098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460375" defTabSz="920750" eaLnBrk="0" hangingPunct="0">
              <a:defRPr sz="1200">
                <a:solidFill>
                  <a:schemeClr val="tx1"/>
                </a:solidFill>
                <a:latin typeface="Times New Roman" charset="0"/>
                <a:ea typeface="ＭＳ Ｐゴシック" charset="0"/>
              </a:defRPr>
            </a:lvl5pPr>
            <a:lvl6pPr marL="917575" defTabSz="920750" eaLnBrk="0" fontAlgn="base" hangingPunct="0">
              <a:spcBef>
                <a:spcPct val="0"/>
              </a:spcBef>
              <a:spcAft>
                <a:spcPct val="0"/>
              </a:spcAft>
              <a:defRPr sz="1200">
                <a:solidFill>
                  <a:schemeClr val="tx1"/>
                </a:solidFill>
                <a:latin typeface="Times New Roman" charset="0"/>
                <a:ea typeface="ＭＳ Ｐゴシック" charset="0"/>
              </a:defRPr>
            </a:lvl6pPr>
            <a:lvl7pPr marL="1374775" defTabSz="920750" eaLnBrk="0" fontAlgn="base" hangingPunct="0">
              <a:spcBef>
                <a:spcPct val="0"/>
              </a:spcBef>
              <a:spcAft>
                <a:spcPct val="0"/>
              </a:spcAft>
              <a:defRPr sz="1200">
                <a:solidFill>
                  <a:schemeClr val="tx1"/>
                </a:solidFill>
                <a:latin typeface="Times New Roman" charset="0"/>
                <a:ea typeface="ＭＳ Ｐゴシック" charset="0"/>
              </a:defRPr>
            </a:lvl7pPr>
            <a:lvl8pPr marL="1831975" defTabSz="920750" eaLnBrk="0" fontAlgn="base" hangingPunct="0">
              <a:spcBef>
                <a:spcPct val="0"/>
              </a:spcBef>
              <a:spcAft>
                <a:spcPct val="0"/>
              </a:spcAft>
              <a:defRPr sz="1200">
                <a:solidFill>
                  <a:schemeClr val="tx1"/>
                </a:solidFill>
                <a:latin typeface="Times New Roman" charset="0"/>
                <a:ea typeface="ＭＳ Ｐゴシック" charset="0"/>
              </a:defRPr>
            </a:lvl8pPr>
            <a:lvl9pPr marL="2289175"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lvl="4" algn="r"/>
            <a:r>
              <a:rPr lang="en-US" sz="1000"/>
              <a:t>&lt;author&gt;, &lt;company&gt;</a:t>
            </a:r>
          </a:p>
        </p:txBody>
      </p:sp>
      <p:sp>
        <p:nvSpPr>
          <p:cNvPr id="24583"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854D5E7A-A614-7E47-A216-F605AA6E147B}" type="slidenum">
              <a:rPr lang="en-US"/>
              <a:pPr algn="r"/>
              <a:t>6</a:t>
            </a:fld>
            <a:endParaRPr lang="en-US"/>
          </a:p>
        </p:txBody>
      </p:sp>
      <p:sp>
        <p:nvSpPr>
          <p:cNvPr id="24584" name="Rectangle 2"/>
          <p:cNvSpPr>
            <a:spLocks noGrp="1" noRot="1" noChangeAspect="1" noChangeArrowheads="1" noTextEdit="1"/>
          </p:cNvSpPr>
          <p:nvPr>
            <p:ph type="sldImg"/>
          </p:nvPr>
        </p:nvSpPr>
        <p:spPr>
          <a:xfrm>
            <a:off x="1154113" y="701675"/>
            <a:ext cx="4625975" cy="3468688"/>
          </a:xfrm>
          <a:ln/>
        </p:spPr>
      </p:sp>
      <p:sp>
        <p:nvSpPr>
          <p:cNvPr id="245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7</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7</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8</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8</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11</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11</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&lt;November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&lt;November 2012&gt;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15-12-</a:t>
            </a:r>
            <a:r>
              <a:rPr lang="en-US" b="1" dirty="0" smtClean="0"/>
              <a:t>0597-00-</a:t>
            </a:r>
            <a:r>
              <a:rPr lang="en-US" b="1" dirty="0"/>
              <a:t>004k</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hyperlink" Target="http://ieee802.org/Mike_Spring_Article_on_Stds_Proces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TG4k </a:t>
            </a:r>
            <a:r>
              <a:rPr lang="en-US" sz="1600" dirty="0" smtClean="0">
                <a:solidFill>
                  <a:srgbClr val="FF0000"/>
                </a:solidFill>
                <a:latin typeface="Times New Roman" pitchFamily="18" charset="0"/>
                <a:ea typeface="ＭＳ Ｐゴシック" pitchFamily="-65" charset="-128"/>
                <a:cs typeface="+mn-cs"/>
              </a:rPr>
              <a:t>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Nov</a:t>
            </a:r>
            <a:r>
              <a:rPr lang="en-US" sz="1600" dirty="0" smtClean="0">
                <a:solidFill>
                  <a:srgbClr val="FF0000"/>
                </a:solidFill>
                <a:latin typeface="Times New Roman" pitchFamily="18" charset="0"/>
                <a:ea typeface="ＭＳ Ｐゴシック" pitchFamily="-65" charset="-128"/>
                <a:cs typeface="+mn-cs"/>
              </a:rPr>
              <a:t>ember </a:t>
            </a:r>
            <a:r>
              <a:rPr lang="en-US" sz="1600" dirty="0" smtClean="0">
                <a:solidFill>
                  <a:srgbClr val="FF0000"/>
                </a:solidFill>
                <a:latin typeface="Times New Roman" pitchFamily="18" charset="0"/>
                <a:ea typeface="ＭＳ Ｐゴシック" pitchFamily="-65" charset="-128"/>
                <a:cs typeface="+mn-cs"/>
              </a:rPr>
              <a:t>2012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12 </a:t>
            </a:r>
            <a:r>
              <a:rPr lang="en-US" sz="1600" dirty="0" smtClean="0">
                <a:solidFill>
                  <a:srgbClr val="FF0000"/>
                </a:solidFill>
                <a:latin typeface="Times New Roman" pitchFamily="18" charset="0"/>
                <a:ea typeface="ＭＳ Ｐゴシック" pitchFamily="-65" charset="-128"/>
                <a:cs typeface="+mn-cs"/>
              </a:rPr>
              <a:t>Nov</a:t>
            </a:r>
            <a:r>
              <a:rPr lang="en-US" sz="1600" dirty="0" smtClean="0">
                <a:solidFill>
                  <a:srgbClr val="FF0000"/>
                </a:solidFill>
                <a:latin typeface="Times New Roman" pitchFamily="18" charset="0"/>
                <a:ea typeface="ＭＳ Ｐゴシック" pitchFamily="-65" charset="-128"/>
                <a:cs typeface="+mn-cs"/>
              </a:rPr>
              <a:t>ember </a:t>
            </a:r>
            <a:r>
              <a:rPr lang="en-US" sz="1600" dirty="0" smtClean="0">
                <a:solidFill>
                  <a:srgbClr val="FF0000"/>
                </a:solidFill>
                <a:latin typeface="Times New Roman" pitchFamily="18" charset="0"/>
                <a:ea typeface="ＭＳ Ｐゴシック" pitchFamily="-65" charset="-128"/>
                <a:cs typeface="+mn-cs"/>
              </a:rPr>
              <a:t>2012</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TG4k Opening Report for </a:t>
            </a:r>
            <a:r>
              <a:rPr lang="en-US" sz="1600" dirty="0" smtClean="0">
                <a:latin typeface="Times New Roman" pitchFamily="18" charset="0"/>
                <a:ea typeface="ＭＳ Ｐゴシック" pitchFamily="-65" charset="-128"/>
                <a:cs typeface="+mn-cs"/>
              </a:rPr>
              <a:t>Nov</a:t>
            </a:r>
            <a:r>
              <a:rPr lang="en-US" sz="1600" dirty="0" smtClean="0">
                <a:latin typeface="Times New Roman" pitchFamily="18" charset="0"/>
                <a:ea typeface="ＭＳ Ｐゴシック" pitchFamily="-65" charset="-128"/>
                <a:cs typeface="+mn-cs"/>
              </a:rPr>
              <a:t>ember </a:t>
            </a:r>
            <a:r>
              <a:rPr lang="en-US" sz="1600" dirty="0" smtClean="0">
                <a:latin typeface="Times New Roman" pitchFamily="18" charset="0"/>
                <a:ea typeface="ＭＳ Ｐゴシック" pitchFamily="-65" charset="-128"/>
                <a:cs typeface="+mn-cs"/>
              </a:rPr>
              <a:t>2012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Opening Report for the </a:t>
            </a:r>
            <a:r>
              <a:rPr lang="en-US" sz="1600" dirty="0" smtClean="0">
                <a:latin typeface="Times New Roman" pitchFamily="18" charset="0"/>
                <a:ea typeface="ＭＳ Ｐゴシック" pitchFamily="-65" charset="-128"/>
                <a:cs typeface="+mn-cs"/>
              </a:rPr>
              <a:t>Nov</a:t>
            </a:r>
            <a:r>
              <a:rPr lang="en-US" sz="1600" dirty="0" smtClean="0">
                <a:latin typeface="Times New Roman" pitchFamily="18" charset="0"/>
                <a:ea typeface="ＭＳ Ｐゴシック" pitchFamily="-65" charset="-128"/>
                <a:cs typeface="+mn-cs"/>
              </a:rPr>
              <a:t>ember </a:t>
            </a:r>
            <a:r>
              <a:rPr lang="en-US" sz="1600" dirty="0" smtClean="0">
                <a:latin typeface="Times New Roman" pitchFamily="18" charset="0"/>
                <a:ea typeface="ＭＳ Ｐゴシック" pitchFamily="-65" charset="-128"/>
                <a:cs typeface="+mn-cs"/>
              </a:rPr>
              <a:t>TG4k </a:t>
            </a:r>
            <a:r>
              <a:rPr lang="en-US" sz="1600" dirty="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[PHY </a:t>
            </a:r>
            <a:r>
              <a:rPr lang="en-US" sz="1600" dirty="0">
                <a:latin typeface="Times New Roman" pitchFamily="18" charset="0"/>
                <a:ea typeface="ＭＳ Ｐゴシック" pitchFamily="-65" charset="-128"/>
                <a:cs typeface="+mn-cs"/>
              </a:rPr>
              <a:t>Amendment to IEEE 802.15.4</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2012&gt;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2012&gt;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10</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10</a:t>
            </a:fld>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2012&gt;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11</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11</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2012&gt;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12</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12</a:t>
            </a:fld>
            <a:endParaRPr lang="en-US"/>
          </a:p>
        </p:txBody>
      </p:sp>
      <p:sp>
        <p:nvSpPr>
          <p:cNvPr id="33797" name="Rectangle 2"/>
          <p:cNvSpPr>
            <a:spLocks noGrp="1" noChangeArrowheads="1"/>
          </p:cNvSpPr>
          <p:nvPr>
            <p:ph type="title" idx="4294967295"/>
          </p:nvPr>
        </p:nvSpPr>
        <p:spPr/>
        <p:txBody>
          <a:bodyPr/>
          <a:lstStyle/>
          <a:p>
            <a:r>
              <a:rPr lang="en-US" dirty="0">
                <a:latin typeface="Times New Roman" charset="0"/>
                <a:ea typeface="ＭＳ Ｐゴシック" charset="0"/>
                <a:cs typeface="ＭＳ Ｐゴシック" charset="0"/>
              </a:rPr>
              <a:t>TG4k Officers</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Chair/Secretary:	Ben Rolfe</a:t>
            </a:r>
            <a:endParaRPr lang="en-US" sz="1800" dirty="0">
              <a:latin typeface="Arial" charset="0"/>
              <a:ea typeface="ＭＳ Ｐゴシック" charset="0"/>
              <a:cs typeface="ＭＳ Ｐゴシック" charset="0"/>
            </a:endParaRP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Technical Editor	</a:t>
            </a:r>
            <a:r>
              <a:rPr lang="en-US" sz="1800" dirty="0" smtClean="0">
                <a:latin typeface="Arial" charset="0"/>
                <a:ea typeface="ＭＳ Ｐゴシック" charset="0"/>
                <a:cs typeface="ＭＳ Ｐゴシック" charset="0"/>
              </a:rPr>
              <a:t>	Monique Brown</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BRC: </a:t>
            </a:r>
            <a:r>
              <a:rPr lang="en-US" sz="1800" i="1" dirty="0" err="1"/>
              <a:t>Shu</a:t>
            </a:r>
            <a:r>
              <a:rPr lang="en-US" sz="1800" i="1" dirty="0"/>
              <a:t> Kato, Pat Kinney, Ben Rolfe, Cristina Seibert, Monique Brown, Steve Jillings, </a:t>
            </a:r>
            <a:r>
              <a:rPr lang="en-US" sz="1800" i="1" dirty="0" err="1"/>
              <a:t>Tuncer</a:t>
            </a:r>
            <a:r>
              <a:rPr lang="en-US" sz="1800" i="1" dirty="0"/>
              <a:t> </a:t>
            </a:r>
            <a:r>
              <a:rPr lang="en-US" sz="1800" i="1" dirty="0" err="1"/>
              <a:t>Baykas</a:t>
            </a:r>
            <a:r>
              <a:rPr lang="en-US" sz="1800" i="1" dirty="0"/>
              <a:t>, </a:t>
            </a:r>
            <a:r>
              <a:rPr lang="en-US" sz="1800" i="1" dirty="0" err="1"/>
              <a:t>Wun-Cheol</a:t>
            </a:r>
            <a:r>
              <a:rPr lang="en-US" sz="1800" i="1" dirty="0"/>
              <a:t> </a:t>
            </a:r>
            <a:r>
              <a:rPr lang="en-US" sz="1800" i="1" dirty="0" err="1"/>
              <a:t>Jeong</a:t>
            </a:r>
            <a:r>
              <a:rPr lang="en-US" sz="1800" i="1" dirty="0"/>
              <a:t>, David Howard, James Gilb, Chang Sub Chin, MI-Kyung Oh, and </a:t>
            </a:r>
            <a:r>
              <a:rPr lang="en-US" sz="1800" i="1" dirty="0" err="1"/>
              <a:t>Youcy</a:t>
            </a:r>
            <a:r>
              <a:rPr lang="en-US" sz="1800" i="1" dirty="0"/>
              <a:t> Yang.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2012&gt;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13</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13</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85800" y="381000"/>
            <a:ext cx="7772400" cy="1066800"/>
          </a:xfrm>
        </p:spPr>
        <p:txBody>
          <a:bodyPr/>
          <a:lstStyle/>
          <a:p>
            <a:r>
              <a:rPr lang="en-US">
                <a:latin typeface="Times New Roman" charset="0"/>
                <a:ea typeface="ＭＳ Ｐゴシック" charset="0"/>
                <a:cs typeface="ＭＳ Ｐゴシック" charset="0"/>
              </a:rPr>
              <a:t>TG4k Schedule</a:t>
            </a:r>
          </a:p>
        </p:txBody>
      </p:sp>
      <p:sp>
        <p:nvSpPr>
          <p:cNvPr id="36866" name="Content Placeholder 2"/>
          <p:cNvSpPr>
            <a:spLocks noGrp="1"/>
          </p:cNvSpPr>
          <p:nvPr>
            <p:ph idx="1"/>
          </p:nvPr>
        </p:nvSpPr>
        <p:spPr>
          <a:xfrm>
            <a:off x="381000" y="1143000"/>
            <a:ext cx="8382000" cy="5257800"/>
          </a:xfrm>
        </p:spPr>
        <p:txBody>
          <a:bodyPr/>
          <a:lstStyle/>
          <a:p>
            <a:r>
              <a:rPr lang="en-US" sz="2400" dirty="0">
                <a:latin typeface="Arial" charset="0"/>
                <a:ea typeface="ＭＳ Ｐゴシック" charset="0"/>
                <a:cs typeface="ＭＳ Ｐゴシック" charset="0"/>
              </a:rPr>
              <a:t>Proposal Effort</a:t>
            </a:r>
          </a:p>
          <a:p>
            <a:pPr lvl="1"/>
            <a:r>
              <a:rPr lang="en-US" sz="1800" dirty="0" smtClean="0">
                <a:solidFill>
                  <a:srgbClr val="0000FF"/>
                </a:solidFill>
                <a:latin typeface="Arial" charset="0"/>
                <a:ea typeface="ＭＳ Ｐゴシック" charset="0"/>
              </a:rPr>
              <a:t>Final </a:t>
            </a:r>
            <a:r>
              <a:rPr lang="en-US" sz="1800" dirty="0">
                <a:solidFill>
                  <a:srgbClr val="0000FF"/>
                </a:solidFill>
                <a:latin typeface="Arial" charset="0"/>
                <a:ea typeface="ＭＳ Ｐゴシック" charset="0"/>
              </a:rPr>
              <a:t>Proposals				Sep 2011</a:t>
            </a:r>
          </a:p>
          <a:p>
            <a:pPr lvl="1"/>
            <a:r>
              <a:rPr lang="en-US" sz="1800" dirty="0">
                <a:solidFill>
                  <a:srgbClr val="0000FF"/>
                </a:solidFill>
                <a:latin typeface="Arial" charset="0"/>
                <a:ea typeface="ＭＳ Ｐゴシック" charset="0"/>
              </a:rPr>
              <a:t>Adopt Baseline				Nov 2011</a:t>
            </a:r>
          </a:p>
          <a:p>
            <a:r>
              <a:rPr lang="en-US" sz="2400" dirty="0">
                <a:latin typeface="Arial" charset="0"/>
                <a:ea typeface="ＭＳ Ｐゴシック" charset="0"/>
                <a:cs typeface="ＭＳ Ｐゴシック" charset="0"/>
              </a:rPr>
              <a:t>Drafting</a:t>
            </a:r>
          </a:p>
          <a:p>
            <a:pPr lvl="1"/>
            <a:r>
              <a:rPr lang="en-US" sz="1800" dirty="0" smtClean="0">
                <a:solidFill>
                  <a:srgbClr val="0000FF"/>
                </a:solidFill>
                <a:latin typeface="Arial" charset="0"/>
                <a:ea typeface="ＭＳ Ｐゴシック" charset="0"/>
              </a:rPr>
              <a:t>Circulate preliminary document for comments </a:t>
            </a:r>
            <a:r>
              <a:rPr lang="en-US" sz="1800" dirty="0">
                <a:solidFill>
                  <a:srgbClr val="0000FF"/>
                </a:solidFill>
                <a:latin typeface="Arial" charset="0"/>
                <a:ea typeface="ＭＳ Ｐゴシック" charset="0"/>
              </a:rPr>
              <a:t>	May 2012</a:t>
            </a:r>
          </a:p>
          <a:p>
            <a:pPr lvl="1"/>
            <a:r>
              <a:rPr lang="en-US" sz="1800" dirty="0">
                <a:solidFill>
                  <a:srgbClr val="0000FF"/>
                </a:solidFill>
                <a:latin typeface="Arial" charset="0"/>
                <a:ea typeface="ＭＳ Ｐゴシック" charset="0"/>
              </a:rPr>
              <a:t>Final </a:t>
            </a:r>
            <a:r>
              <a:rPr lang="en-US" sz="1800" dirty="0" smtClean="0">
                <a:solidFill>
                  <a:srgbClr val="0000FF"/>
                </a:solidFill>
                <a:latin typeface="Arial" charset="0"/>
                <a:ea typeface="ＭＳ Ｐゴシック" charset="0"/>
              </a:rPr>
              <a:t>draft editing </a:t>
            </a:r>
            <a:r>
              <a:rPr lang="en-US" sz="1800" dirty="0">
                <a:solidFill>
                  <a:srgbClr val="0000FF"/>
                </a:solidFill>
                <a:latin typeface="Arial" charset="0"/>
                <a:ea typeface="ＭＳ Ｐゴシック" charset="0"/>
              </a:rPr>
              <a:t>(ready for WG Letter Ballot)	July 2012</a:t>
            </a:r>
          </a:p>
          <a:p>
            <a:r>
              <a:rPr lang="en-US" sz="2400" dirty="0" smtClean="0">
                <a:latin typeface="Arial" charset="0"/>
                <a:ea typeface="ＭＳ Ｐゴシック" charset="0"/>
                <a:cs typeface="ＭＳ Ｐゴシック" charset="0"/>
              </a:rPr>
              <a:t>Ballot Comment Resolution</a:t>
            </a:r>
            <a:endParaRPr lang="en-US" sz="2400" dirty="0">
              <a:latin typeface="Arial" charset="0"/>
              <a:ea typeface="ＭＳ Ｐゴシック" charset="0"/>
              <a:cs typeface="ＭＳ Ｐゴシック" charset="0"/>
            </a:endParaRPr>
          </a:p>
          <a:p>
            <a:pPr lvl="1"/>
            <a:r>
              <a:rPr lang="en-US" sz="1800" dirty="0">
                <a:solidFill>
                  <a:srgbClr val="0000FF"/>
                </a:solidFill>
                <a:latin typeface="Arial" charset="0"/>
                <a:ea typeface="ＭＳ Ｐゴシック" charset="0"/>
              </a:rPr>
              <a:t>Letter </a:t>
            </a:r>
            <a:r>
              <a:rPr lang="en-US" sz="1800" dirty="0" smtClean="0">
                <a:solidFill>
                  <a:srgbClr val="0000FF"/>
                </a:solidFill>
                <a:latin typeface="Arial" charset="0"/>
                <a:ea typeface="ＭＳ Ｐゴシック" charset="0"/>
              </a:rPr>
              <a:t>ballot comment resolution</a:t>
            </a:r>
            <a:r>
              <a:rPr lang="en-US" sz="1800" dirty="0">
                <a:solidFill>
                  <a:srgbClr val="0000FF"/>
                </a:solidFill>
                <a:latin typeface="Arial" charset="0"/>
                <a:ea typeface="ＭＳ Ｐゴシック" charset="0"/>
              </a:rPr>
              <a:t>		</a:t>
            </a:r>
            <a:r>
              <a:rPr lang="en-US" sz="1800" dirty="0" smtClean="0">
                <a:solidFill>
                  <a:srgbClr val="0000FF"/>
                </a:solidFill>
                <a:latin typeface="Arial" charset="0"/>
                <a:ea typeface="ＭＳ Ｐゴシック" charset="0"/>
              </a:rPr>
              <a:t>Sep</a:t>
            </a:r>
            <a:r>
              <a:rPr lang="en-US" sz="1800" strike="sngStrike" dirty="0" smtClean="0">
                <a:solidFill>
                  <a:srgbClr val="0000FF"/>
                </a:solidFill>
                <a:latin typeface="Arial" charset="0"/>
                <a:ea typeface="ＭＳ Ｐゴシック" charset="0"/>
              </a:rPr>
              <a:t>/Nov </a:t>
            </a:r>
            <a:r>
              <a:rPr lang="en-US" sz="1800" dirty="0">
                <a:solidFill>
                  <a:srgbClr val="0000FF"/>
                </a:solidFill>
                <a:latin typeface="Arial" charset="0"/>
                <a:ea typeface="ＭＳ Ｐゴシック" charset="0"/>
              </a:rPr>
              <a:t>2012</a:t>
            </a:r>
          </a:p>
          <a:p>
            <a:pPr lvl="1"/>
            <a:r>
              <a:rPr lang="en-US" sz="1800" dirty="0">
                <a:solidFill>
                  <a:srgbClr val="008000"/>
                </a:solidFill>
                <a:latin typeface="Arial" charset="0"/>
                <a:ea typeface="ＭＳ Ｐゴシック" charset="0"/>
              </a:rPr>
              <a:t>Recirculation I comment resolution		</a:t>
            </a:r>
            <a:r>
              <a:rPr lang="en-US" sz="1800" dirty="0" smtClean="0">
                <a:solidFill>
                  <a:srgbClr val="008000"/>
                </a:solidFill>
                <a:latin typeface="Arial" charset="0"/>
                <a:ea typeface="ＭＳ Ｐゴシック" charset="0"/>
              </a:rPr>
              <a:t>Nov 2012 </a:t>
            </a:r>
            <a:r>
              <a:rPr lang="en-US" sz="1800" strike="sngStrike" dirty="0" smtClean="0">
                <a:solidFill>
                  <a:srgbClr val="008000"/>
                </a:solidFill>
                <a:latin typeface="Arial" charset="0"/>
                <a:ea typeface="ＭＳ Ｐゴシック" charset="0"/>
              </a:rPr>
              <a:t>Jan </a:t>
            </a:r>
            <a:r>
              <a:rPr lang="en-US" sz="1800" strike="sngStrike" dirty="0">
                <a:solidFill>
                  <a:srgbClr val="008000"/>
                </a:solidFill>
                <a:latin typeface="Arial" charset="0"/>
                <a:ea typeface="ＭＳ Ｐゴシック" charset="0"/>
              </a:rPr>
              <a:t>2013</a:t>
            </a:r>
          </a:p>
          <a:p>
            <a:pPr lvl="1"/>
            <a:r>
              <a:rPr lang="en-US" sz="1800" dirty="0">
                <a:solidFill>
                  <a:srgbClr val="008000"/>
                </a:solidFill>
                <a:latin typeface="Arial" charset="0"/>
                <a:ea typeface="ＭＳ Ｐゴシック" charset="0"/>
              </a:rPr>
              <a:t>Recirculation </a:t>
            </a:r>
            <a:r>
              <a:rPr lang="en-US" sz="1800" dirty="0" smtClean="0">
                <a:solidFill>
                  <a:srgbClr val="008000"/>
                </a:solidFill>
                <a:latin typeface="Arial" charset="0"/>
                <a:ea typeface="ＭＳ Ｐゴシック" charset="0"/>
              </a:rPr>
              <a:t>II comment </a:t>
            </a:r>
            <a:r>
              <a:rPr lang="en-US" sz="1800" dirty="0">
                <a:solidFill>
                  <a:srgbClr val="008000"/>
                </a:solidFill>
                <a:latin typeface="Arial" charset="0"/>
                <a:ea typeface="ＭＳ Ｐゴシック" charset="0"/>
              </a:rPr>
              <a:t>resolution		</a:t>
            </a:r>
            <a:r>
              <a:rPr lang="en-US" sz="1800" dirty="0" smtClean="0">
                <a:solidFill>
                  <a:srgbClr val="008000"/>
                </a:solidFill>
                <a:latin typeface="Arial" charset="0"/>
                <a:ea typeface="ＭＳ Ｐゴシック" charset="0"/>
              </a:rPr>
              <a:t>Mar </a:t>
            </a:r>
            <a:r>
              <a:rPr lang="en-US" sz="1800" dirty="0">
                <a:solidFill>
                  <a:srgbClr val="008000"/>
                </a:solidFill>
                <a:latin typeface="Arial" charset="0"/>
                <a:ea typeface="ＭＳ Ｐゴシック" charset="0"/>
              </a:rPr>
              <a:t>2013</a:t>
            </a:r>
          </a:p>
          <a:p>
            <a:pPr lvl="1"/>
            <a:r>
              <a:rPr lang="en-US" sz="1800" dirty="0">
                <a:solidFill>
                  <a:srgbClr val="008000"/>
                </a:solidFill>
                <a:latin typeface="Arial" charset="0"/>
                <a:ea typeface="ＭＳ Ｐゴシック" charset="0"/>
              </a:rPr>
              <a:t>Recirculation </a:t>
            </a:r>
            <a:r>
              <a:rPr lang="en-US" sz="1800" dirty="0" smtClean="0">
                <a:solidFill>
                  <a:srgbClr val="008000"/>
                </a:solidFill>
                <a:latin typeface="Arial" charset="0"/>
                <a:ea typeface="ＭＳ Ｐゴシック" charset="0"/>
              </a:rPr>
              <a:t>III</a:t>
            </a:r>
            <a:r>
              <a:rPr lang="en-US" sz="1800" dirty="0">
                <a:solidFill>
                  <a:srgbClr val="008000"/>
                </a:solidFill>
                <a:latin typeface="Arial" charset="0"/>
                <a:ea typeface="ＭＳ Ｐゴシック" charset="0"/>
              </a:rPr>
              <a:t> </a:t>
            </a:r>
            <a:r>
              <a:rPr lang="en-US" sz="1800" dirty="0" smtClean="0">
                <a:solidFill>
                  <a:srgbClr val="008000"/>
                </a:solidFill>
                <a:latin typeface="Arial" charset="0"/>
                <a:ea typeface="ＭＳ Ｐゴシック" charset="0"/>
              </a:rPr>
              <a:t>comment </a:t>
            </a:r>
            <a:r>
              <a:rPr lang="en-US" sz="1800" dirty="0">
                <a:solidFill>
                  <a:srgbClr val="008000"/>
                </a:solidFill>
                <a:latin typeface="Arial" charset="0"/>
                <a:ea typeface="ＭＳ Ｐゴシック" charset="0"/>
              </a:rPr>
              <a:t>resolution		</a:t>
            </a:r>
            <a:r>
              <a:rPr lang="en-US" sz="1800" dirty="0" smtClean="0">
                <a:solidFill>
                  <a:srgbClr val="008000"/>
                </a:solidFill>
                <a:latin typeface="Arial" charset="0"/>
                <a:ea typeface="ＭＳ Ｐゴシック" charset="0"/>
              </a:rPr>
              <a:t>May </a:t>
            </a:r>
            <a:r>
              <a:rPr lang="en-US" sz="1800" dirty="0">
                <a:solidFill>
                  <a:srgbClr val="008000"/>
                </a:solidFill>
                <a:latin typeface="Arial" charset="0"/>
                <a:ea typeface="ＭＳ Ｐゴシック" charset="0"/>
              </a:rPr>
              <a:t>2013</a:t>
            </a:r>
          </a:p>
          <a:p>
            <a:pPr lvl="1"/>
            <a:r>
              <a:rPr lang="en-US" sz="1800" dirty="0">
                <a:solidFill>
                  <a:srgbClr val="008000"/>
                </a:solidFill>
                <a:latin typeface="Arial" charset="0"/>
                <a:ea typeface="ＭＳ Ｐゴシック" charset="0"/>
              </a:rPr>
              <a:t>Sponsor </a:t>
            </a:r>
            <a:r>
              <a:rPr lang="en-US" sz="1800" dirty="0" smtClean="0">
                <a:solidFill>
                  <a:srgbClr val="008000"/>
                </a:solidFill>
                <a:latin typeface="Arial" charset="0"/>
                <a:ea typeface="ＭＳ Ｐゴシック" charset="0"/>
              </a:rPr>
              <a:t>Ballot (release draft for ballot)</a:t>
            </a:r>
            <a:r>
              <a:rPr lang="en-US" sz="1800" dirty="0">
                <a:solidFill>
                  <a:srgbClr val="008000"/>
                </a:solidFill>
                <a:latin typeface="Arial" charset="0"/>
                <a:ea typeface="ＭＳ Ｐゴシック" charset="0"/>
              </a:rPr>
              <a:t>	</a:t>
            </a:r>
            <a:r>
              <a:rPr lang="en-US" sz="1800" dirty="0" smtClean="0">
                <a:solidFill>
                  <a:srgbClr val="008000"/>
                </a:solidFill>
                <a:latin typeface="Arial" charset="0"/>
                <a:ea typeface="ＭＳ Ｐゴシック" charset="0"/>
              </a:rPr>
              <a:t>July 2013</a:t>
            </a:r>
          </a:p>
          <a:p>
            <a:pPr lvl="1"/>
            <a:r>
              <a:rPr lang="en-US" sz="1800" dirty="0" smtClean="0">
                <a:latin typeface="Arial" charset="0"/>
                <a:ea typeface="ＭＳ Ｐゴシック" charset="0"/>
              </a:rPr>
              <a:t>SB Recirculation </a:t>
            </a:r>
            <a:r>
              <a:rPr lang="en-US" sz="1800" dirty="0">
                <a:latin typeface="Arial" charset="0"/>
                <a:ea typeface="ＭＳ Ｐゴシック" charset="0"/>
              </a:rPr>
              <a:t>I comment </a:t>
            </a:r>
            <a:r>
              <a:rPr lang="en-US" sz="1800" dirty="0" smtClean="0">
                <a:latin typeface="Arial" charset="0"/>
                <a:ea typeface="ＭＳ Ｐゴシック" charset="0"/>
              </a:rPr>
              <a:t>resolution</a:t>
            </a:r>
            <a:r>
              <a:rPr lang="en-US" sz="1800" dirty="0">
                <a:latin typeface="Arial" charset="0"/>
                <a:ea typeface="ＭＳ Ｐゴシック" charset="0"/>
              </a:rPr>
              <a:t>	</a:t>
            </a:r>
            <a:r>
              <a:rPr lang="en-US" sz="1800" dirty="0" smtClean="0">
                <a:latin typeface="Arial" charset="0"/>
                <a:ea typeface="ＭＳ Ｐゴシック" charset="0"/>
              </a:rPr>
              <a:t>Sep </a:t>
            </a:r>
            <a:r>
              <a:rPr lang="en-US" sz="1800" dirty="0">
                <a:latin typeface="Arial" charset="0"/>
                <a:ea typeface="ＭＳ Ｐゴシック" charset="0"/>
              </a:rPr>
              <a:t>2013</a:t>
            </a:r>
          </a:p>
          <a:p>
            <a:pPr lvl="1"/>
            <a:r>
              <a:rPr lang="en-US" sz="1800" dirty="0" smtClean="0">
                <a:latin typeface="Arial" charset="0"/>
                <a:ea typeface="ＭＳ Ｐゴシック" charset="0"/>
              </a:rPr>
              <a:t>SB Recirculation </a:t>
            </a:r>
            <a:r>
              <a:rPr lang="en-US" sz="1800" dirty="0">
                <a:latin typeface="Arial" charset="0"/>
                <a:ea typeface="ＭＳ Ｐゴシック" charset="0"/>
              </a:rPr>
              <a:t>II comment resolution	</a:t>
            </a:r>
            <a:r>
              <a:rPr lang="en-US" sz="1800" dirty="0" smtClean="0">
                <a:latin typeface="Arial" charset="0"/>
                <a:ea typeface="ＭＳ Ｐゴシック" charset="0"/>
              </a:rPr>
              <a:t>Nov 2013</a:t>
            </a:r>
            <a:endParaRPr lang="en-US" sz="1800" dirty="0">
              <a:latin typeface="Arial" charset="0"/>
              <a:ea typeface="ＭＳ Ｐゴシック" charset="0"/>
            </a:endParaRPr>
          </a:p>
        </p:txBody>
      </p:sp>
      <p:sp>
        <p:nvSpPr>
          <p:cNvPr id="4" name="Date Placeholder 3"/>
          <p:cNvSpPr>
            <a:spLocks noGrp="1"/>
          </p:cNvSpPr>
          <p:nvPr>
            <p:ph type="dt" sz="quarter" idx="10"/>
          </p:nvPr>
        </p:nvSpPr>
        <p:spPr/>
        <p:txBody>
          <a:bodyPr/>
          <a:lstStyle/>
          <a:p>
            <a:pPr>
              <a:defRPr/>
            </a:pPr>
            <a:r>
              <a:rPr lang="en-US" smtClean="0"/>
              <a:t>&lt;November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A39B96-C080-FE44-A48D-37F96FA899CA}" type="slidenum">
              <a:rPr lang="en-US" smtClean="0"/>
              <a:pPr>
                <a:defRPr/>
              </a:pPr>
              <a:t>14</a:t>
            </a:fld>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066800"/>
          </a:xfrm>
        </p:spPr>
        <p:txBody>
          <a:bodyPr/>
          <a:lstStyle/>
          <a:p>
            <a:r>
              <a:rPr lang="en-US" dirty="0" smtClean="0"/>
              <a:t>Overview of </a:t>
            </a:r>
            <a:r>
              <a:rPr lang="en-US" dirty="0" smtClean="0"/>
              <a:t>98 </a:t>
            </a:r>
            <a:r>
              <a:rPr lang="en-US" dirty="0" smtClean="0"/>
              <a:t>Comments </a:t>
            </a:r>
            <a:r>
              <a:rPr lang="en-US" sz="2800" dirty="0" smtClean="0"/>
              <a:t>(15-12-490</a:t>
            </a:r>
            <a:r>
              <a:rPr lang="en-US" sz="2800" dirty="0" smtClean="0"/>
              <a:t>-10</a:t>
            </a:r>
            <a:r>
              <a:rPr lang="en-US" sz="2800" dirty="0" smtClean="0"/>
              <a:t>)</a:t>
            </a:r>
            <a:endParaRPr lang="en-US" sz="2800" dirty="0"/>
          </a:p>
        </p:txBody>
      </p:sp>
      <p:sp>
        <p:nvSpPr>
          <p:cNvPr id="3" name="Content Placeholder 2"/>
          <p:cNvSpPr>
            <a:spLocks noGrp="1"/>
          </p:cNvSpPr>
          <p:nvPr>
            <p:ph idx="1"/>
          </p:nvPr>
        </p:nvSpPr>
        <p:spPr>
          <a:xfrm>
            <a:off x="609600" y="1219200"/>
            <a:ext cx="7772400" cy="5257800"/>
          </a:xfrm>
        </p:spPr>
        <p:txBody>
          <a:bodyPr/>
          <a:lstStyle/>
          <a:p>
            <a:r>
              <a:rPr lang="en-US" dirty="0" smtClean="0"/>
              <a:t>Clause 3	</a:t>
            </a:r>
            <a:r>
              <a:rPr lang="en-US" dirty="0" smtClean="0"/>
              <a:t>3</a:t>
            </a:r>
            <a:endParaRPr lang="en-US" dirty="0" smtClean="0"/>
          </a:p>
          <a:p>
            <a:r>
              <a:rPr lang="en-US" dirty="0" smtClean="0"/>
              <a:t>Clause 4	</a:t>
            </a:r>
            <a:r>
              <a:rPr lang="en-US" dirty="0" smtClean="0"/>
              <a:t>9</a:t>
            </a:r>
            <a:endParaRPr lang="en-US" dirty="0" smtClean="0"/>
          </a:p>
          <a:p>
            <a:r>
              <a:rPr lang="en-US" dirty="0" smtClean="0"/>
              <a:t>Clause 5	</a:t>
            </a:r>
            <a:r>
              <a:rPr lang="en-US" dirty="0" smtClean="0"/>
              <a:t>47</a:t>
            </a:r>
            <a:endParaRPr lang="en-US" dirty="0" smtClean="0"/>
          </a:p>
          <a:p>
            <a:r>
              <a:rPr lang="en-US" dirty="0" smtClean="0"/>
              <a:t>Clause 6	</a:t>
            </a:r>
            <a:r>
              <a:rPr lang="en-US" dirty="0" smtClean="0"/>
              <a:t>2</a:t>
            </a:r>
            <a:endParaRPr lang="en-US" dirty="0" smtClean="0"/>
          </a:p>
          <a:p>
            <a:r>
              <a:rPr lang="en-US" dirty="0" smtClean="0"/>
              <a:t>Clause </a:t>
            </a:r>
            <a:r>
              <a:rPr lang="en-US" dirty="0" smtClean="0"/>
              <a:t>8</a:t>
            </a:r>
            <a:r>
              <a:rPr lang="en-US" dirty="0"/>
              <a:t>	</a:t>
            </a:r>
            <a:r>
              <a:rPr lang="en-US" dirty="0" smtClean="0"/>
              <a:t>8</a:t>
            </a:r>
            <a:endParaRPr lang="en-US" dirty="0" smtClean="0"/>
          </a:p>
          <a:p>
            <a:r>
              <a:rPr lang="en-US" dirty="0" smtClean="0"/>
              <a:t>Clause 9	</a:t>
            </a:r>
            <a:r>
              <a:rPr lang="en-US" dirty="0" smtClean="0"/>
              <a:t>7</a:t>
            </a:r>
            <a:endParaRPr lang="en-US" dirty="0" smtClean="0"/>
          </a:p>
          <a:p>
            <a:r>
              <a:rPr lang="en-US" dirty="0" smtClean="0"/>
              <a:t>Clause 19	</a:t>
            </a:r>
            <a:r>
              <a:rPr lang="en-US" dirty="0" smtClean="0"/>
              <a:t>14</a:t>
            </a:r>
            <a:endParaRPr lang="en-US" dirty="0" smtClean="0"/>
          </a:p>
          <a:p>
            <a:r>
              <a:rPr lang="en-US" dirty="0" smtClean="0"/>
              <a:t>Annex </a:t>
            </a:r>
            <a:r>
              <a:rPr lang="en-US" dirty="0" smtClean="0"/>
              <a:t>Q</a:t>
            </a:r>
            <a:r>
              <a:rPr lang="en-US" dirty="0" smtClean="0"/>
              <a:t>	</a:t>
            </a:r>
            <a:r>
              <a:rPr lang="en-US" dirty="0" smtClean="0"/>
              <a:t>8</a:t>
            </a:r>
            <a:endParaRPr lang="en-US" dirty="0" smtClean="0"/>
          </a:p>
        </p:txBody>
      </p:sp>
      <p:sp>
        <p:nvSpPr>
          <p:cNvPr id="4" name="Date Placeholder 3"/>
          <p:cNvSpPr>
            <a:spLocks noGrp="1"/>
          </p:cNvSpPr>
          <p:nvPr>
            <p:ph type="dt" sz="half" idx="10"/>
          </p:nvPr>
        </p:nvSpPr>
        <p:spPr/>
        <p:txBody>
          <a:bodyPr/>
          <a:lstStyle/>
          <a:p>
            <a:pPr>
              <a:defRPr/>
            </a:pPr>
            <a:r>
              <a:rPr lang="en-US" smtClean="0"/>
              <a:t>&lt;November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30679401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2012&gt;</a:t>
            </a:r>
            <a:endParaRPr lang="en-US" sz="1400"/>
          </a:p>
        </p:txBody>
      </p:sp>
      <p:sp>
        <p:nvSpPr>
          <p:cNvPr id="174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B82ADFA-1C72-B947-B7D1-43CFD9D61430}" type="slidenum">
              <a:rPr lang="en-US"/>
              <a:pPr/>
              <a:t>2</a:t>
            </a:fld>
            <a:endParaRPr lang="en-US"/>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9F7BB2D-57FE-0D47-B439-D1484F33D226}" type="slidenum">
              <a:rPr lang="en-US"/>
              <a:pPr algn="ctr"/>
              <a:t>2</a:t>
            </a:fld>
            <a:endParaRPr lang="en-US"/>
          </a:p>
        </p:txBody>
      </p:sp>
      <p:sp>
        <p:nvSpPr>
          <p:cNvPr id="17413"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TG4k PAR Scope of Proposed Standard </a:t>
            </a:r>
          </a:p>
        </p:txBody>
      </p:sp>
      <p:sp>
        <p:nvSpPr>
          <p:cNvPr id="34822" name="Rectangle 3"/>
          <p:cNvSpPr>
            <a:spLocks noGrp="1" noChangeArrowheads="1"/>
          </p:cNvSpPr>
          <p:nvPr>
            <p:ph type="body" idx="4294967295"/>
          </p:nvPr>
        </p:nvSpPr>
        <p:spPr>
          <a:xfrm>
            <a:off x="152400" y="1143000"/>
            <a:ext cx="8839200" cy="5181600"/>
          </a:xfrm>
        </p:spPr>
        <p:txBody>
          <a:bodyPr/>
          <a:lstStyle/>
          <a:p>
            <a:pPr marL="0" indent="0">
              <a:lnSpc>
                <a:spcPct val="80000"/>
              </a:lnSpc>
              <a:buFontTx/>
              <a:buNone/>
              <a:defRPr/>
            </a:pPr>
            <a:r>
              <a:rPr lang="en-US" sz="2000" dirty="0" smtClean="0">
                <a:latin typeface="Arial" charset="0"/>
                <a:ea typeface="ＭＳ Ｐゴシック" charset="0"/>
                <a:cs typeface="ＭＳ Ｐゴシック" charset="0"/>
              </a:rPr>
              <a:t>This standard is an amendment to IEEE 802.15.4.  It addresses principally those applications such as critical infrastructure monitoring.  It defines an alternate PHY and only those MAC modifications needed to support its implementation. The amendment supports:</a:t>
            </a:r>
          </a:p>
          <a:p>
            <a:pPr>
              <a:lnSpc>
                <a:spcPct val="80000"/>
              </a:lnSpc>
              <a:defRPr/>
            </a:pPr>
            <a:r>
              <a:rPr lang="en-US" sz="1800" dirty="0" smtClean="0">
                <a:latin typeface="Arial" charset="0"/>
                <a:ea typeface="ＭＳ Ｐゴシック" charset="0"/>
                <a:cs typeface="ＭＳ Ｐゴシック" charset="0"/>
              </a:rPr>
              <a:t>Operation in any of the regionally available licensed, license exempt, and special purpose frequency bands.</a:t>
            </a:r>
          </a:p>
          <a:p>
            <a:pPr>
              <a:lnSpc>
                <a:spcPct val="80000"/>
              </a:lnSpc>
              <a:defRPr/>
            </a:pPr>
            <a:r>
              <a:rPr lang="en-US" sz="1800" dirty="0" smtClean="0">
                <a:latin typeface="Arial" charset="0"/>
                <a:ea typeface="ＭＳ Ｐゴシック" charset="0"/>
                <a:cs typeface="ＭＳ Ｐゴシック" charset="0"/>
              </a:rPr>
              <a:t>Simultaneous operation for at least 8 co-located orthogonal networks</a:t>
            </a:r>
          </a:p>
          <a:p>
            <a:pPr>
              <a:lnSpc>
                <a:spcPct val="80000"/>
              </a:lnSpc>
              <a:defRPr/>
            </a:pPr>
            <a:r>
              <a:rPr lang="en-US" sz="1800" dirty="0" smtClean="0">
                <a:latin typeface="Arial" charset="0"/>
                <a:ea typeface="ＭＳ Ｐゴシック" charset="0"/>
                <a:cs typeface="ＭＳ Ｐゴシック" charset="0"/>
              </a:rPr>
              <a:t>Application data rate of less than 40 </a:t>
            </a:r>
            <a:r>
              <a:rPr lang="en-US" sz="1800" dirty="0" err="1" smtClean="0">
                <a:latin typeface="Arial" charset="0"/>
                <a:ea typeface="ＭＳ Ｐゴシック" charset="0"/>
                <a:cs typeface="ＭＳ Ｐゴシック" charset="0"/>
              </a:rPr>
              <a:t>kbits</a:t>
            </a:r>
            <a:r>
              <a:rPr lang="en-US" sz="1800" dirty="0" smtClean="0">
                <a:latin typeface="Arial" charset="0"/>
                <a:ea typeface="ＭＳ Ｐゴシック" charset="0"/>
                <a:cs typeface="ＭＳ Ｐゴシック" charset="0"/>
              </a:rPr>
              <a:t> per second</a:t>
            </a:r>
          </a:p>
          <a:p>
            <a:pPr>
              <a:lnSpc>
                <a:spcPct val="80000"/>
              </a:lnSpc>
              <a:defRPr/>
            </a:pPr>
            <a:r>
              <a:rPr lang="en-US" sz="1800" dirty="0" smtClean="0">
                <a:latin typeface="Arial" charset="0"/>
                <a:ea typeface="ＭＳ Ｐゴシック" charset="0"/>
                <a:cs typeface="ＭＳ Ｐゴシック" charset="0"/>
              </a:rPr>
              <a:t>Propagation path loss of at least 120 dB</a:t>
            </a:r>
          </a:p>
          <a:p>
            <a:pPr>
              <a:lnSpc>
                <a:spcPct val="80000"/>
              </a:lnSpc>
              <a:defRPr/>
            </a:pPr>
            <a:r>
              <a:rPr lang="en-US" sz="1800" dirty="0" smtClean="0">
                <a:latin typeface="Arial" charset="0"/>
                <a:ea typeface="ＭＳ Ｐゴシック" charset="0"/>
                <a:cs typeface="ＭＳ Ｐゴシック" charset="0"/>
              </a:rPr>
              <a:t>&gt; 1000 endpoints per mains powered infrastructure</a:t>
            </a:r>
          </a:p>
          <a:p>
            <a:pPr>
              <a:lnSpc>
                <a:spcPct val="80000"/>
              </a:lnSpc>
              <a:defRPr/>
            </a:pPr>
            <a:r>
              <a:rPr lang="en-US" sz="1800" dirty="0" smtClean="0">
                <a:latin typeface="Arial" charset="0"/>
                <a:ea typeface="ＭＳ Ｐゴシック" charset="0"/>
                <a:cs typeface="ＭＳ Ｐゴシック" charset="0"/>
              </a:rPr>
              <a:t>Asymmetric application data flow</a:t>
            </a:r>
          </a:p>
          <a:p>
            <a:pPr>
              <a:lnSpc>
                <a:spcPct val="80000"/>
              </a:lnSpc>
              <a:defRPr/>
            </a:pPr>
            <a:r>
              <a:rPr lang="en-US" sz="1800" dirty="0" smtClean="0">
                <a:latin typeface="Arial" charset="0"/>
                <a:ea typeface="ＭＳ Ｐゴシック" charset="0"/>
                <a:cs typeface="ＭＳ Ｐゴシック" charset="0"/>
              </a:rPr>
              <a:t>Extreme difference in capabilities and performance between endpoint devices and coordinating devices (collectors)</a:t>
            </a:r>
          </a:p>
          <a:p>
            <a:pPr lvl="1">
              <a:lnSpc>
                <a:spcPct val="80000"/>
              </a:lnSpc>
              <a:defRPr/>
            </a:pPr>
            <a:r>
              <a:rPr lang="en-US" sz="1400" dirty="0" smtClean="0">
                <a:latin typeface="Arial" charset="0"/>
                <a:ea typeface="ＭＳ Ｐゴシック" charset="0"/>
                <a:cs typeface="ＭＳ Ｐゴシック" charset="0"/>
              </a:rPr>
              <a:t>Coordinator may support all standardized modulations (MCS) and data rates</a:t>
            </a:r>
          </a:p>
          <a:p>
            <a:pPr lvl="1">
              <a:lnSpc>
                <a:spcPct val="80000"/>
              </a:lnSpc>
              <a:defRPr/>
            </a:pPr>
            <a:r>
              <a:rPr lang="en-US" sz="1400" dirty="0" smtClean="0">
                <a:latin typeface="Arial" charset="0"/>
                <a:ea typeface="ＭＳ Ｐゴシック" charset="0"/>
                <a:cs typeface="ＭＳ Ｐゴシック" charset="0"/>
              </a:rPr>
              <a:t>Coordinator may be required to support antenna diversity or antenna beam steering</a:t>
            </a:r>
          </a:p>
          <a:p>
            <a:pPr lvl="1">
              <a:lnSpc>
                <a:spcPct val="80000"/>
              </a:lnSpc>
              <a:defRPr/>
            </a:pPr>
            <a:r>
              <a:rPr lang="en-US" sz="1400" dirty="0" smtClean="0">
                <a:latin typeface="Arial" charset="0"/>
                <a:ea typeface="ＭＳ Ｐゴシック" charset="0"/>
                <a:cs typeface="ＭＳ Ｐゴシック" charset="0"/>
              </a:rPr>
              <a:t>End point must be able to conserve energy</a:t>
            </a:r>
          </a:p>
          <a:p>
            <a:pPr>
              <a:lnSpc>
                <a:spcPct val="80000"/>
              </a:lnSpc>
              <a:defRPr/>
            </a:pPr>
            <a:r>
              <a:rPr lang="en-US" sz="1800" dirty="0" smtClean="0">
                <a:latin typeface="Arial" charset="0"/>
                <a:ea typeface="ＭＳ Ｐゴシック" charset="0"/>
                <a:cs typeface="ＭＳ Ｐゴシック" charset="0"/>
              </a:rPr>
              <a:t>Reliable operation in dramatically changing environments (no control over environment).  This amendment also provides mechanisms that enable coexistence with other systems in the same band(s) including IEEE 802.11, 802.15, and 802.16 systems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2012&gt;</a:t>
            </a:r>
            <a:endParaRPr lang="en-US" sz="1400" dirty="0"/>
          </a:p>
        </p:txBody>
      </p:sp>
      <p:sp>
        <p:nvSpPr>
          <p:cNvPr id="1945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167A4AF-9E68-4B41-B359-4CEEE308F575}" type="slidenum">
              <a:rPr lang="en-US"/>
              <a:pPr/>
              <a:t>3</a:t>
            </a:fld>
            <a:endParaRPr lang="en-US"/>
          </a:p>
        </p:txBody>
      </p:sp>
      <p:sp>
        <p:nvSpPr>
          <p:cNvPr id="1946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28E402C8-D36E-D341-AD28-D5B4CB94CC7A}" type="slidenum">
              <a:rPr lang="en-US"/>
              <a:pPr algn="ctr"/>
              <a:t>3</a:t>
            </a:fld>
            <a:endParaRPr lang="en-US"/>
          </a:p>
        </p:txBody>
      </p:sp>
      <p:sp>
        <p:nvSpPr>
          <p:cNvPr id="19461" name="Rectangle 2"/>
          <p:cNvSpPr>
            <a:spLocks noGrp="1" noChangeArrowheads="1"/>
          </p:cNvSpPr>
          <p:nvPr>
            <p:ph type="title" idx="4294967295"/>
          </p:nvPr>
        </p:nvSpPr>
        <p:spPr>
          <a:xfrm>
            <a:off x="762000" y="457200"/>
            <a:ext cx="7772400" cy="762000"/>
          </a:xfrm>
        </p:spPr>
        <p:txBody>
          <a:bodyPr/>
          <a:lstStyle/>
          <a:p>
            <a:r>
              <a:rPr lang="en-US" b="1">
                <a:latin typeface="Times New Roman" charset="0"/>
                <a:ea typeface="ＭＳ Ｐゴシック" charset="0"/>
                <a:cs typeface="ＭＳ Ｐゴシック" charset="0"/>
                <a:sym typeface="Wingdings" charset="0"/>
              </a:rPr>
              <a:t>Purpose of Proposed Standard</a:t>
            </a:r>
            <a:endParaRPr lang="en-US">
              <a:latin typeface="Times New Roman" charset="0"/>
              <a:ea typeface="ＭＳ Ｐゴシック" charset="0"/>
              <a:cs typeface="ＭＳ Ｐゴシック" charset="0"/>
            </a:endParaRPr>
          </a:p>
        </p:txBody>
      </p:sp>
      <p:sp>
        <p:nvSpPr>
          <p:cNvPr id="19462" name="Rectangle 3"/>
          <p:cNvSpPr>
            <a:spLocks noGrp="1" noChangeArrowheads="1"/>
          </p:cNvSpPr>
          <p:nvPr>
            <p:ph type="body" idx="4294967295"/>
          </p:nvPr>
        </p:nvSpPr>
        <p:spPr>
          <a:xfrm>
            <a:off x="457200" y="1143000"/>
            <a:ext cx="8229600" cy="4038600"/>
          </a:xfrm>
        </p:spPr>
        <p:txBody>
          <a:bodyPr/>
          <a:lstStyle/>
          <a:p>
            <a:pPr marL="0" indent="0">
              <a:lnSpc>
                <a:spcPct val="80000"/>
              </a:lnSpc>
              <a:buFontTx/>
              <a:buNone/>
            </a:pPr>
            <a:r>
              <a:rPr lang="en-US" sz="2400" dirty="0">
                <a:latin typeface="Arial" charset="0"/>
                <a:ea typeface="ＭＳ Ｐゴシック" charset="0"/>
                <a:cs typeface="ＭＳ Ｐゴシック" charset="0"/>
              </a:rPr>
              <a:t>The purpose of this amendment is to facilitate point to multi-thousands of points communications for critical infrastructure monitoring devices.  The amendment addresses the application’s user needs of minimal network infrastructure, and enables the collection of scheduled and event data from a large number of non-mains powered end points that are widely dispersed, or are in challenging propagation environments.  To facilitate low energy operation necessary for multi-year battery life, the amendment minimizes network maintenance traffic and device wake durations.  In addition, the amendment addresses the changing propagation and interference environments.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2012&gt;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dirty="0">
                <a:latin typeface="Times New Roman" charset="0"/>
                <a:ea typeface="ＭＳ Ｐゴシック" charset="0"/>
                <a:cs typeface="ＭＳ Ｐゴシック" charset="0"/>
              </a:rPr>
              <a:t>Meeting </a:t>
            </a:r>
            <a:r>
              <a:rPr lang="en-US" dirty="0" smtClean="0">
                <a:latin typeface="Times New Roman" charset="0"/>
                <a:ea typeface="ＭＳ Ｐゴシック" charset="0"/>
                <a:cs typeface="ＭＳ Ｐゴシック" charset="0"/>
              </a:rPr>
              <a:t>Goals (Agenda 15-12</a:t>
            </a:r>
            <a:r>
              <a:rPr lang="en-US" dirty="0" smtClean="0">
                <a:latin typeface="Times New Roman" charset="0"/>
                <a:ea typeface="ＭＳ Ｐゴシック" charset="0"/>
                <a:cs typeface="ＭＳ Ｐゴシック" charset="0"/>
              </a:rPr>
              <a:t>-561-</a:t>
            </a:r>
            <a:r>
              <a:rPr lang="en-US" dirty="0" smtClean="0">
                <a:latin typeface="Times New Roman" charset="0"/>
                <a:ea typeface="ＭＳ Ｐゴシック" charset="0"/>
                <a:cs typeface="ＭＳ Ｐゴシック" charset="0"/>
              </a:rPr>
              <a:t>00)</a:t>
            </a:r>
            <a:endParaRPr lang="en-US"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Review </a:t>
            </a:r>
            <a:r>
              <a:rPr lang="en-US" sz="2800" b="1" dirty="0"/>
              <a:t>voting and comments from </a:t>
            </a:r>
            <a:r>
              <a:rPr lang="en-US" sz="2800" b="1" dirty="0" smtClean="0"/>
              <a:t>LB85</a:t>
            </a:r>
            <a:endParaRPr lang="en-US" sz="2800" dirty="0" smtClean="0"/>
          </a:p>
          <a:p>
            <a:pPr marL="457200" indent="-457200" eaLnBrk="0" fontAlgn="b" hangingPunct="0">
              <a:buClr>
                <a:srgbClr val="FF0000"/>
              </a:buClr>
              <a:buFont typeface="Wingdings" charset="0"/>
              <a:buChar char="q"/>
            </a:pPr>
            <a:r>
              <a:rPr lang="en-US" sz="2800" b="1" dirty="0" smtClean="0"/>
              <a:t>Complete comment resolutions, edit draft as per resolutions, and send draft out for recirculation</a:t>
            </a:r>
            <a:endParaRPr lang="en-US" sz="2800" dirty="0" smtClean="0"/>
          </a:p>
          <a:p>
            <a:pPr marL="457200" indent="-457200" eaLnBrk="0" fontAlgn="b" hangingPunct="0">
              <a:buClr>
                <a:srgbClr val="FF0000"/>
              </a:buClr>
              <a:buFont typeface="Wingdings" charset="0"/>
              <a:buChar char="q"/>
            </a:pPr>
            <a:r>
              <a:rPr lang="en-US" sz="2800" b="1" dirty="0" smtClean="0"/>
              <a:t>TG4k and WG motions:</a:t>
            </a:r>
          </a:p>
          <a:p>
            <a:pPr marL="914400" lvl="1" indent="-457200" eaLnBrk="0" fontAlgn="b" hangingPunct="0">
              <a:buClr>
                <a:srgbClr val="FF0000"/>
              </a:buClr>
              <a:buFont typeface="Wingdings" charset="0"/>
              <a:buChar char="q"/>
            </a:pPr>
            <a:r>
              <a:rPr lang="en-US" sz="2800" i="1" dirty="0"/>
              <a:t>802.15 requests conditional approval from the EC to submit </a:t>
            </a:r>
            <a:r>
              <a:rPr lang="en-US" sz="2800" i="1" dirty="0" smtClean="0"/>
              <a:t>802.15.4k </a:t>
            </a:r>
            <a:r>
              <a:rPr lang="en-US" sz="2800" i="1" dirty="0"/>
              <a:t>revision draft to Sponsor Ballot</a:t>
            </a:r>
            <a:r>
              <a:rPr lang="en-US" sz="2800" dirty="0"/>
              <a:t> </a:t>
            </a: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2012&gt;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b="1" dirty="0" smtClean="0">
                <a:latin typeface="Times New Roman" charset="0"/>
                <a:ea typeface="ＭＳ Ｐゴシック" charset="0"/>
                <a:cs typeface="ＭＳ Ｐゴシック" charset="0"/>
              </a:rPr>
              <a:t>LB83 </a:t>
            </a:r>
            <a:r>
              <a:rPr lang="en-US" b="1" dirty="0" smtClean="0">
                <a:latin typeface="Times New Roman" charset="0"/>
                <a:ea typeface="ＭＳ Ｐゴシック" charset="0"/>
                <a:cs typeface="ＭＳ Ｐゴシック" charset="0"/>
              </a:rPr>
              <a:t>and LB85 Aggregate results</a:t>
            </a:r>
            <a:endParaRPr lang="en-US"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7212" y="1143000"/>
            <a:ext cx="87630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chemeClr val="tx1"/>
              </a:buClr>
              <a:buFont typeface="Arial"/>
              <a:buChar char="•"/>
            </a:pPr>
            <a:r>
              <a:rPr lang="en-US" sz="2800" dirty="0" smtClean="0"/>
              <a:t>LB83 </a:t>
            </a:r>
            <a:r>
              <a:rPr lang="en-US" sz="2800" dirty="0"/>
              <a:t>concluded with preliminary results of </a:t>
            </a:r>
            <a:r>
              <a:rPr lang="en-US" sz="2800" dirty="0" smtClean="0"/>
              <a:t>95 (66%</a:t>
            </a:r>
            <a:r>
              <a:rPr lang="en-US" sz="2800" dirty="0"/>
              <a:t>) responded, </a:t>
            </a:r>
            <a:r>
              <a:rPr lang="en-US" sz="2800" dirty="0"/>
              <a:t>8</a:t>
            </a:r>
            <a:r>
              <a:rPr lang="en-US" sz="2800" dirty="0" smtClean="0"/>
              <a:t>3 </a:t>
            </a:r>
            <a:r>
              <a:rPr lang="en-US" sz="2800" dirty="0"/>
              <a:t>approved (</a:t>
            </a:r>
            <a:r>
              <a:rPr lang="en-US" sz="2800" dirty="0" smtClean="0"/>
              <a:t>91%</a:t>
            </a:r>
            <a:r>
              <a:rPr lang="en-US" sz="2800" dirty="0"/>
              <a:t>), </a:t>
            </a:r>
            <a:r>
              <a:rPr lang="en-US" sz="2800" dirty="0"/>
              <a:t>8</a:t>
            </a:r>
            <a:r>
              <a:rPr lang="en-US" sz="2800" dirty="0" smtClean="0"/>
              <a:t> </a:t>
            </a:r>
            <a:r>
              <a:rPr lang="en-US" sz="2800" dirty="0"/>
              <a:t>disapproved, and 4 abstained (4%).  There were 280 comments, 95 marked as must be satisfied. </a:t>
            </a:r>
            <a:endParaRPr lang="en-US" sz="2800" dirty="0" smtClean="0"/>
          </a:p>
          <a:p>
            <a:pPr marL="457200" indent="-457200" eaLnBrk="0" fontAlgn="b" hangingPunct="0">
              <a:buClr>
                <a:schemeClr val="tx1"/>
              </a:buClr>
              <a:buFont typeface="Arial"/>
              <a:buChar char="•"/>
            </a:pPr>
            <a:r>
              <a:rPr lang="en-US" sz="2800" dirty="0" smtClean="0"/>
              <a:t>LB85 </a:t>
            </a:r>
            <a:r>
              <a:rPr lang="en-US" sz="2800" dirty="0"/>
              <a:t>concluded with </a:t>
            </a:r>
            <a:r>
              <a:rPr lang="en-US" sz="2800" dirty="0" smtClean="0"/>
              <a:t>the aggregate results </a:t>
            </a:r>
            <a:r>
              <a:rPr lang="en-US" sz="2800" dirty="0"/>
              <a:t>of </a:t>
            </a:r>
            <a:r>
              <a:rPr lang="en-US" sz="2800" dirty="0" smtClean="0"/>
              <a:t>102 (70%</a:t>
            </a:r>
            <a:r>
              <a:rPr lang="en-US" sz="2800" dirty="0"/>
              <a:t>) responded, </a:t>
            </a:r>
            <a:r>
              <a:rPr lang="en-US" sz="2800" dirty="0" smtClean="0"/>
              <a:t>91 </a:t>
            </a:r>
            <a:r>
              <a:rPr lang="en-US" sz="2800" dirty="0"/>
              <a:t>approved (</a:t>
            </a:r>
            <a:r>
              <a:rPr lang="en-US" sz="2800" dirty="0" smtClean="0"/>
              <a:t>93%</a:t>
            </a:r>
            <a:r>
              <a:rPr lang="en-US" sz="2800" dirty="0"/>
              <a:t>), </a:t>
            </a:r>
            <a:r>
              <a:rPr lang="en-US" sz="2800" dirty="0" smtClean="0"/>
              <a:t>7 </a:t>
            </a:r>
            <a:r>
              <a:rPr lang="en-US" sz="2800" dirty="0"/>
              <a:t>disapproved, and 4 abstained (4%).  There were </a:t>
            </a:r>
            <a:r>
              <a:rPr lang="en-US" sz="2800" dirty="0" smtClean="0"/>
              <a:t>98 </a:t>
            </a:r>
            <a:r>
              <a:rPr lang="en-US" sz="2800" dirty="0"/>
              <a:t>comments, </a:t>
            </a:r>
            <a:r>
              <a:rPr lang="en-US" sz="2800" dirty="0" smtClean="0"/>
              <a:t>9 </a:t>
            </a:r>
            <a:r>
              <a:rPr lang="en-US" sz="2800" dirty="0"/>
              <a:t>marked as must be satisfied. </a:t>
            </a:r>
            <a:endParaRPr lang="en-US" sz="2800" dirty="0" smtClean="0"/>
          </a:p>
          <a:p>
            <a:pPr marL="457200" indent="-457200" eaLnBrk="0" fontAlgn="b" hangingPunct="0">
              <a:buClr>
                <a:schemeClr val="tx1"/>
              </a:buClr>
              <a:buFont typeface="Arial"/>
              <a:buChar char="•"/>
            </a:pPr>
            <a:r>
              <a:rPr lang="en-US" sz="2800" dirty="0" smtClean="0"/>
              <a:t>Of the 98 comments, only 47 have not been resolved</a:t>
            </a:r>
            <a:endParaRPr lang="en-US" sz="2800" dirty="0"/>
          </a:p>
        </p:txBody>
      </p:sp>
    </p:spTree>
    <p:extLst>
      <p:ext uri="{BB962C8B-B14F-4D97-AF65-F5344CB8AC3E}">
        <p14:creationId xmlns:p14="http://schemas.microsoft.com/office/powerpoint/2010/main" val="24729192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2012&gt;</a:t>
            </a:r>
            <a:endParaRPr lang="en-US" sz="1400"/>
          </a:p>
        </p:txBody>
      </p:sp>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129CAE1B-A5FA-6A4A-ADBD-A2A697EF471F}" type="slidenum">
              <a:rPr lang="en-US"/>
              <a:pPr/>
              <a:t>6</a:t>
            </a:fld>
            <a:endParaRPr lang="en-US"/>
          </a:p>
        </p:txBody>
      </p:sp>
      <p:sp>
        <p:nvSpPr>
          <p:cNvPr id="2355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C13A6E2C-AC7C-404E-819B-65BB1CA47426}" type="slidenum">
              <a:rPr lang="en-US"/>
              <a:pPr algn="ctr"/>
              <a:t>6</a:t>
            </a:fld>
            <a:endParaRPr lang="en-US"/>
          </a:p>
        </p:txBody>
      </p:sp>
      <p:sp>
        <p:nvSpPr>
          <p:cNvPr id="23557" name="Rectangle 4"/>
          <p:cNvSpPr>
            <a:spLocks noGrp="1" noChangeArrowheads="1"/>
          </p:cNvSpPr>
          <p:nvPr>
            <p:ph type="title" idx="4294967295"/>
          </p:nvPr>
        </p:nvSpPr>
        <p:spPr>
          <a:xfrm>
            <a:off x="152400" y="381000"/>
            <a:ext cx="8382000" cy="1066800"/>
          </a:xfrm>
        </p:spPr>
        <p:txBody>
          <a:bodyPr/>
          <a:lstStyle/>
          <a:p>
            <a:r>
              <a:rPr lang="en-US" b="1" dirty="0">
                <a:latin typeface="Times New Roman" charset="0"/>
                <a:ea typeface="ＭＳ Ｐゴシック" charset="0"/>
                <a:cs typeface="ＭＳ Ｐゴシック" charset="0"/>
              </a:rPr>
              <a:t>TG4k Meetings This </a:t>
            </a:r>
            <a:r>
              <a:rPr lang="en-US" b="1" dirty="0" smtClean="0">
                <a:latin typeface="Times New Roman" charset="0"/>
                <a:ea typeface="ＭＳ Ｐゴシック" charset="0"/>
                <a:cs typeface="ＭＳ Ｐゴシック" charset="0"/>
              </a:rPr>
              <a:t>Week </a:t>
            </a:r>
            <a:r>
              <a:rPr lang="en-US" dirty="0" smtClean="0">
                <a:latin typeface="Times New Roman" charset="0"/>
                <a:ea typeface="ＭＳ Ｐゴシック" charset="0"/>
                <a:cs typeface="ＭＳ Ｐゴシック" charset="0"/>
              </a:rPr>
              <a:t>(15-12-479-00)</a:t>
            </a:r>
            <a:endParaRPr lang="en-US" dirty="0">
              <a:latin typeface="Times New Roman" charset="0"/>
              <a:ea typeface="ＭＳ Ｐゴシック" charset="0"/>
              <a:cs typeface="ＭＳ Ｐゴシック" charset="0"/>
            </a:endParaRP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3148826078"/>
              </p:ext>
            </p:extLst>
          </p:nvPr>
        </p:nvGraphicFramePr>
        <p:xfrm>
          <a:off x="304800" y="1295400"/>
          <a:ext cx="8610600" cy="4759664"/>
        </p:xfrm>
        <a:graphic>
          <a:graphicData uri="http://schemas.openxmlformats.org/drawingml/2006/table">
            <a:tbl>
              <a:tblPr/>
              <a:tblGrid>
                <a:gridCol w="762000"/>
                <a:gridCol w="2057400"/>
                <a:gridCol w="1828800"/>
                <a:gridCol w="1905000"/>
                <a:gridCol w="2057400"/>
              </a:tblGrid>
              <a:tr h="61874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(Bowie A)</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 </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Bowie A)</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 </a:t>
                      </a: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(Bowie A)</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(Bowie A)</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6417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resolution</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Edit draft</a:t>
                      </a: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31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resolution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600" dirty="0" smtClean="0"/>
                        <a:t>Edit draft</a:t>
                      </a:r>
                      <a:endParaRPr lang="en-US" sz="16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848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smtClean="0"/>
                        <a:t>Opening report, review LB85 results</a:t>
                      </a:r>
                      <a:r>
                        <a:rPr lang="en-US" sz="1600" baseline="0" dirty="0" smtClean="0"/>
                        <a:t>, resume comment resolution</a:t>
                      </a:r>
                      <a:endParaRPr lang="en-US" sz="1600"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resolution</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resolution</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600" dirty="0" smtClean="0"/>
                        <a:t>Edit draft</a:t>
                      </a:r>
                      <a:endParaRPr lang="en-US" sz="16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512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resolution</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resolution</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600" dirty="0" smtClean="0"/>
                        <a:t>Comment resolution</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t>conditional approval to </a:t>
                      </a:r>
                      <a:r>
                        <a:rPr lang="en-US" sz="1600" baseline="0" dirty="0" smtClean="0"/>
                        <a:t>move revised </a:t>
                      </a:r>
                      <a:r>
                        <a:rPr lang="en-US" sz="1600" baseline="0" dirty="0" smtClean="0"/>
                        <a:t>draft to </a:t>
                      </a:r>
                      <a:r>
                        <a:rPr lang="en-US" sz="1600" baseline="0" dirty="0" smtClean="0"/>
                        <a:t>Sponsor Ballot</a:t>
                      </a:r>
                      <a:r>
                        <a:rPr lang="en-US" sz="1600" baseline="0" dirty="0" smtClean="0"/>
                        <a:t>, closing report</a:t>
                      </a:r>
                      <a:endParaRPr lang="en-US" sz="1600"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2012&gt;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7</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2012&gt;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8</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2012&gt;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9</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12538</TotalTime>
  <Words>1630</Words>
  <Application>Microsoft Macintosh PowerPoint</Application>
  <PresentationFormat>On-screen Show (4:3)</PresentationFormat>
  <Paragraphs>260</Paragraphs>
  <Slides>15</Slides>
  <Notes>10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PowerPoint Presentation</vt:lpstr>
      <vt:lpstr>TG4k PAR Scope of Proposed Standard </vt:lpstr>
      <vt:lpstr>Purpose of Proposed Standard</vt:lpstr>
      <vt:lpstr>Meeting Goals (Agenda 15-12-561-00)</vt:lpstr>
      <vt:lpstr>LB83 and LB85 Aggregate results</vt:lpstr>
      <vt:lpstr>TG4k Meetings This Week (15-12-479-00)</vt:lpstr>
      <vt:lpstr>Instructions for the WG Chair</vt:lpstr>
      <vt:lpstr>Participants, Patents, and Duty to Inform</vt:lpstr>
      <vt:lpstr>Patent Related Links</vt:lpstr>
      <vt:lpstr>Call for Potentially Essential Patents</vt:lpstr>
      <vt:lpstr>Other Guidelines for IEEE WG Meetings</vt:lpstr>
      <vt:lpstr>TG4k Officers</vt:lpstr>
      <vt:lpstr>Chair’s Role</vt:lpstr>
      <vt:lpstr>TG4k Schedule</vt:lpstr>
      <vt:lpstr>Overview of 98 Comments (15-12-490-10)</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Opening Report for San Antonio</dc:title>
  <dc:subject>IEEE 802.15 &lt;TG4k Opening Report&gt;</dc:subject>
  <dc:creator>Pat Kinney</dc:creator>
  <cp:keywords/>
  <dc:description>&lt;15-12-0597-00-004k&gt;</dc:description>
  <cp:lastModifiedBy>Pat Kinney</cp:lastModifiedBy>
  <cp:revision>423</cp:revision>
  <cp:lastPrinted>1998-02-10T13:28:06Z</cp:lastPrinted>
  <dcterms:created xsi:type="dcterms:W3CDTF">2009-07-12T16:25:16Z</dcterms:created>
  <dcterms:modified xsi:type="dcterms:W3CDTF">2012-11-11T23:53:48Z</dcterms:modified>
  <cp:category/>
</cp:coreProperties>
</file>