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89" r:id="rId3"/>
    <p:sldId id="290" r:id="rId4"/>
    <p:sldId id="264" r:id="rId5"/>
    <p:sldId id="292" r:id="rId6"/>
    <p:sldId id="265" r:id="rId7"/>
    <p:sldId id="266" r:id="rId8"/>
    <p:sldId id="267" r:id="rId9"/>
    <p:sldId id="268" r:id="rId10"/>
    <p:sldId id="269" r:id="rId11"/>
    <p:sldId id="270" r:id="rId12"/>
    <p:sldId id="271" r:id="rId13"/>
    <p:sldId id="272" r:id="rId14"/>
    <p:sldId id="288" r:id="rId15"/>
    <p:sldId id="29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624"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12</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November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November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6</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6</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7</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7</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8</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8</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11</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11</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&lt;November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15-12-</a:t>
            </a:r>
            <a:r>
              <a:rPr lang="en-US" b="1" dirty="0" smtClean="0"/>
              <a:t>0597-00-</a:t>
            </a:r>
            <a:r>
              <a:rPr lang="en-US" b="1" dirty="0"/>
              <a:t>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ieee802.org/Mike_Spring_Article_on_Stds_Proces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Nov</a:t>
            </a:r>
            <a:r>
              <a:rPr lang="en-US" sz="1600" dirty="0" smtClean="0">
                <a:solidFill>
                  <a:srgbClr val="FF0000"/>
                </a:solidFill>
                <a:latin typeface="Times New Roman" pitchFamily="18" charset="0"/>
                <a:ea typeface="ＭＳ Ｐゴシック" pitchFamily="-65" charset="-128"/>
                <a:cs typeface="+mn-cs"/>
              </a:rPr>
              <a:t>ember </a:t>
            </a:r>
            <a:r>
              <a:rPr lang="en-US" sz="1600" dirty="0" smtClean="0">
                <a:solidFill>
                  <a:srgbClr val="FF0000"/>
                </a:solidFill>
                <a:latin typeface="Times New Roman" pitchFamily="18" charset="0"/>
                <a:ea typeface="ＭＳ Ｐゴシック" pitchFamily="-65" charset="-128"/>
                <a:cs typeface="+mn-cs"/>
              </a:rPr>
              <a:t>2012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a:t>
            </a:r>
            <a:r>
              <a:rPr lang="en-US" sz="1600" dirty="0" smtClean="0">
                <a:solidFill>
                  <a:srgbClr val="FF0000"/>
                </a:solidFill>
                <a:latin typeface="Times New Roman" pitchFamily="18" charset="0"/>
                <a:ea typeface="ＭＳ Ｐゴシック" pitchFamily="-65" charset="-128"/>
                <a:cs typeface="+mn-cs"/>
              </a:rPr>
              <a:t>Nov</a:t>
            </a:r>
            <a:r>
              <a:rPr lang="en-US" sz="1600" dirty="0" smtClean="0">
                <a:solidFill>
                  <a:srgbClr val="FF0000"/>
                </a:solidFill>
                <a:latin typeface="Times New Roman" pitchFamily="18" charset="0"/>
                <a:ea typeface="ＭＳ Ｐゴシック" pitchFamily="-65" charset="-128"/>
                <a:cs typeface="+mn-cs"/>
              </a:rPr>
              <a:t>ember </a:t>
            </a:r>
            <a:r>
              <a:rPr lang="en-US" sz="1600" dirty="0" smtClean="0">
                <a:solidFill>
                  <a:srgbClr val="FF0000"/>
                </a:solidFill>
                <a:latin typeface="Times New Roman" pitchFamily="18" charset="0"/>
                <a:ea typeface="ＭＳ Ｐゴシック" pitchFamily="-65" charset="-128"/>
                <a:cs typeface="+mn-cs"/>
              </a:rPr>
              <a:t>2012</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Nov</a:t>
            </a:r>
            <a:r>
              <a:rPr lang="en-US" sz="1600" dirty="0" smtClean="0">
                <a:latin typeface="Times New Roman" pitchFamily="18" charset="0"/>
                <a:ea typeface="ＭＳ Ｐゴシック" pitchFamily="-65" charset="-128"/>
                <a:cs typeface="+mn-cs"/>
              </a:rPr>
              <a:t>ember </a:t>
            </a:r>
            <a:r>
              <a:rPr lang="en-US" sz="1600" dirty="0" smtClean="0">
                <a:latin typeface="Times New Roman" pitchFamily="18" charset="0"/>
                <a:ea typeface="ＭＳ Ｐゴシック" pitchFamily="-65" charset="-128"/>
                <a:cs typeface="+mn-cs"/>
              </a:rPr>
              <a:t>2012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the </a:t>
            </a:r>
            <a:r>
              <a:rPr lang="en-US" sz="1600" dirty="0" smtClean="0">
                <a:latin typeface="Times New Roman" pitchFamily="18" charset="0"/>
                <a:ea typeface="ＭＳ Ｐゴシック" pitchFamily="-65" charset="-128"/>
                <a:cs typeface="+mn-cs"/>
              </a:rPr>
              <a:t>Nov</a:t>
            </a:r>
            <a:r>
              <a:rPr lang="en-US" sz="1600" dirty="0" smtClean="0">
                <a:latin typeface="Times New Roman" pitchFamily="18" charset="0"/>
                <a:ea typeface="ＭＳ Ｐゴシック" pitchFamily="-65" charset="-128"/>
                <a:cs typeface="+mn-cs"/>
              </a:rPr>
              <a:t>ember </a:t>
            </a:r>
            <a:r>
              <a:rPr lang="en-US" sz="1600" dirty="0" smtClean="0">
                <a:latin typeface="Times New Roman" pitchFamily="18" charset="0"/>
                <a:ea typeface="ＭＳ Ｐゴシック" pitchFamily="-65" charset="-128"/>
                <a:cs typeface="+mn-cs"/>
              </a:rPr>
              <a:t>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10</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11</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12</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12</a:t>
            </a:fld>
            <a:endParaRPr lang="en-US"/>
          </a:p>
        </p:txBody>
      </p:sp>
      <p:sp>
        <p:nvSpPr>
          <p:cNvPr id="33797" name="Rectangle 2"/>
          <p:cNvSpPr>
            <a:spLocks noGrp="1" noChangeArrowheads="1"/>
          </p:cNvSpPr>
          <p:nvPr>
            <p:ph type="title" idx="4294967295"/>
          </p:nvPr>
        </p:nvSpPr>
        <p:spPr/>
        <p:txBody>
          <a:bodyPr/>
          <a:lstStyle/>
          <a:p>
            <a:r>
              <a:rPr lang="en-US" dirty="0">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Chair/Secretary: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	Monique Brown</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BRC: </a:t>
            </a:r>
            <a:r>
              <a:rPr lang="en-US" sz="1800" i="1" dirty="0" err="1"/>
              <a:t>Shu</a:t>
            </a:r>
            <a:r>
              <a:rPr lang="en-US" sz="1800" i="1" dirty="0"/>
              <a:t> Kato, Pat Kinney, Ben Rolfe, Cristina Seibert, Monique Brown, Steve Jillings, </a:t>
            </a:r>
            <a:r>
              <a:rPr lang="en-US" sz="1800" i="1" dirty="0" err="1"/>
              <a:t>Tuncer</a:t>
            </a:r>
            <a:r>
              <a:rPr lang="en-US" sz="1800" i="1" dirty="0"/>
              <a:t> </a:t>
            </a:r>
            <a:r>
              <a:rPr lang="en-US" sz="1800" i="1" dirty="0" err="1"/>
              <a:t>Baykas</a:t>
            </a:r>
            <a:r>
              <a:rPr lang="en-US" sz="1800" i="1" dirty="0"/>
              <a:t>, </a:t>
            </a:r>
            <a:r>
              <a:rPr lang="en-US" sz="1800" i="1" dirty="0" err="1"/>
              <a:t>Wun-Cheol</a:t>
            </a:r>
            <a:r>
              <a:rPr lang="en-US" sz="1800" i="1" dirty="0"/>
              <a:t> </a:t>
            </a:r>
            <a:r>
              <a:rPr lang="en-US" sz="1800" i="1" dirty="0" err="1"/>
              <a:t>Jeong</a:t>
            </a:r>
            <a:r>
              <a:rPr lang="en-US" sz="1800" i="1" dirty="0"/>
              <a:t>, David Howard, James Gilb, Chang Sub Chin, MI-Kyung Oh, and </a:t>
            </a:r>
            <a:r>
              <a:rPr lang="en-US" sz="1800" i="1" dirty="0" err="1"/>
              <a:t>Youcy</a:t>
            </a:r>
            <a:r>
              <a:rPr lang="en-US" sz="1800" i="1" dirty="0"/>
              <a:t> Yang.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1143000"/>
            <a:ext cx="8382000" cy="5257800"/>
          </a:xfrm>
        </p:spPr>
        <p:txBody>
          <a:bodyPr/>
          <a:lstStyle/>
          <a:p>
            <a:r>
              <a:rPr lang="en-US" sz="2400" dirty="0">
                <a:latin typeface="Arial" charset="0"/>
                <a:ea typeface="ＭＳ Ｐゴシック" charset="0"/>
                <a:cs typeface="ＭＳ Ｐゴシック" charset="0"/>
              </a:rPr>
              <a:t>Proposal Effort</a:t>
            </a:r>
          </a:p>
          <a:p>
            <a:pPr lvl="1"/>
            <a:r>
              <a:rPr lang="en-US" sz="1800" dirty="0" smtClean="0">
                <a:solidFill>
                  <a:srgbClr val="0000FF"/>
                </a:solidFill>
                <a:latin typeface="Arial" charset="0"/>
                <a:ea typeface="ＭＳ Ｐゴシック" charset="0"/>
              </a:rPr>
              <a:t>Final </a:t>
            </a:r>
            <a:r>
              <a:rPr lang="en-US" sz="1800" dirty="0">
                <a:solidFill>
                  <a:srgbClr val="0000FF"/>
                </a:solidFill>
                <a:latin typeface="Arial" charset="0"/>
                <a:ea typeface="ＭＳ Ｐゴシック" charset="0"/>
              </a:rPr>
              <a:t>Proposals				Sep 2011</a:t>
            </a:r>
          </a:p>
          <a:p>
            <a:pPr lvl="1"/>
            <a:r>
              <a:rPr lang="en-US" sz="1800" dirty="0">
                <a:solidFill>
                  <a:srgbClr val="0000FF"/>
                </a:solidFill>
                <a:latin typeface="Arial" charset="0"/>
                <a:ea typeface="ＭＳ Ｐゴシック" charset="0"/>
              </a:rPr>
              <a:t>Adopt Baseline				Nov 2011</a:t>
            </a:r>
          </a:p>
          <a:p>
            <a:r>
              <a:rPr lang="en-US" sz="2400" dirty="0">
                <a:latin typeface="Arial" charset="0"/>
                <a:ea typeface="ＭＳ Ｐゴシック" charset="0"/>
                <a:cs typeface="ＭＳ Ｐゴシック" charset="0"/>
              </a:rPr>
              <a:t>Drafting</a:t>
            </a:r>
          </a:p>
          <a:p>
            <a:pPr lvl="1"/>
            <a:r>
              <a:rPr lang="en-US" sz="1800" dirty="0" smtClean="0">
                <a:solidFill>
                  <a:srgbClr val="0000FF"/>
                </a:solidFill>
                <a:latin typeface="Arial" charset="0"/>
                <a:ea typeface="ＭＳ Ｐゴシック" charset="0"/>
              </a:rPr>
              <a:t>Circulate preliminary document for comments </a:t>
            </a:r>
            <a:r>
              <a:rPr lang="en-US" sz="1800" dirty="0">
                <a:solidFill>
                  <a:srgbClr val="0000FF"/>
                </a:solidFill>
                <a:latin typeface="Arial" charset="0"/>
                <a:ea typeface="ＭＳ Ｐゴシック" charset="0"/>
              </a:rPr>
              <a:t>	May 2012</a:t>
            </a:r>
          </a:p>
          <a:p>
            <a:pPr lvl="1"/>
            <a:r>
              <a:rPr lang="en-US" sz="1800" dirty="0">
                <a:solidFill>
                  <a:srgbClr val="0000FF"/>
                </a:solidFill>
                <a:latin typeface="Arial" charset="0"/>
                <a:ea typeface="ＭＳ Ｐゴシック" charset="0"/>
              </a:rPr>
              <a:t>Final </a:t>
            </a:r>
            <a:r>
              <a:rPr lang="en-US" sz="1800" dirty="0" smtClean="0">
                <a:solidFill>
                  <a:srgbClr val="0000FF"/>
                </a:solidFill>
                <a:latin typeface="Arial" charset="0"/>
                <a:ea typeface="ＭＳ Ｐゴシック" charset="0"/>
              </a:rPr>
              <a:t>draft editing </a:t>
            </a:r>
            <a:r>
              <a:rPr lang="en-US" sz="1800" dirty="0">
                <a:solidFill>
                  <a:srgbClr val="0000FF"/>
                </a:solidFill>
                <a:latin typeface="Arial" charset="0"/>
                <a:ea typeface="ＭＳ Ｐゴシック" charset="0"/>
              </a:rPr>
              <a:t>(ready for WG Letter Ballot)	July 2012</a:t>
            </a:r>
          </a:p>
          <a:p>
            <a:r>
              <a:rPr lang="en-US" sz="2400" dirty="0" smtClean="0">
                <a:latin typeface="Arial" charset="0"/>
                <a:ea typeface="ＭＳ Ｐゴシック" charset="0"/>
                <a:cs typeface="ＭＳ Ｐゴシック" charset="0"/>
              </a:rPr>
              <a:t>Ballot Comment Resolution</a:t>
            </a:r>
            <a:endParaRPr lang="en-US" sz="2400" dirty="0">
              <a:latin typeface="Arial" charset="0"/>
              <a:ea typeface="ＭＳ Ｐゴシック" charset="0"/>
              <a:cs typeface="ＭＳ Ｐゴシック" charset="0"/>
            </a:endParaRPr>
          </a:p>
          <a:p>
            <a:pPr lvl="1"/>
            <a:r>
              <a:rPr lang="en-US" sz="1800" dirty="0">
                <a:solidFill>
                  <a:srgbClr val="0000FF"/>
                </a:solidFill>
                <a:latin typeface="Arial" charset="0"/>
                <a:ea typeface="ＭＳ Ｐゴシック" charset="0"/>
              </a:rPr>
              <a:t>Letter </a:t>
            </a:r>
            <a:r>
              <a:rPr lang="en-US" sz="1800" dirty="0" smtClean="0">
                <a:solidFill>
                  <a:srgbClr val="0000FF"/>
                </a:solidFill>
                <a:latin typeface="Arial" charset="0"/>
                <a:ea typeface="ＭＳ Ｐゴシック" charset="0"/>
              </a:rPr>
              <a:t>ballot comment resolution</a:t>
            </a:r>
            <a:r>
              <a:rPr lang="en-US" sz="1800" dirty="0">
                <a:solidFill>
                  <a:srgbClr val="0000FF"/>
                </a:solidFill>
                <a:latin typeface="Arial" charset="0"/>
                <a:ea typeface="ＭＳ Ｐゴシック" charset="0"/>
              </a:rPr>
              <a:t>		</a:t>
            </a:r>
            <a:r>
              <a:rPr lang="en-US" sz="1800" dirty="0" smtClean="0">
                <a:solidFill>
                  <a:srgbClr val="0000FF"/>
                </a:solidFill>
                <a:latin typeface="Arial" charset="0"/>
                <a:ea typeface="ＭＳ Ｐゴシック" charset="0"/>
              </a:rPr>
              <a:t>Sep</a:t>
            </a:r>
            <a:r>
              <a:rPr lang="en-US" sz="1800" strike="sngStrike" dirty="0" smtClean="0">
                <a:solidFill>
                  <a:srgbClr val="0000FF"/>
                </a:solidFill>
                <a:latin typeface="Arial" charset="0"/>
                <a:ea typeface="ＭＳ Ｐゴシック" charset="0"/>
              </a:rPr>
              <a:t>/Nov </a:t>
            </a:r>
            <a:r>
              <a:rPr lang="en-US" sz="1800" dirty="0">
                <a:solidFill>
                  <a:srgbClr val="0000FF"/>
                </a:solidFill>
                <a:latin typeface="Arial" charset="0"/>
                <a:ea typeface="ＭＳ Ｐゴシック" charset="0"/>
              </a:rPr>
              <a:t>2012</a:t>
            </a:r>
          </a:p>
          <a:p>
            <a:pPr lvl="1"/>
            <a:r>
              <a:rPr lang="en-US" sz="1800" dirty="0">
                <a:solidFill>
                  <a:srgbClr val="008000"/>
                </a:solidFill>
                <a:latin typeface="Arial" charset="0"/>
                <a:ea typeface="ＭＳ Ｐゴシック" charset="0"/>
              </a:rPr>
              <a:t>Recirculation I comment resolution		</a:t>
            </a:r>
            <a:r>
              <a:rPr lang="en-US" sz="1800" dirty="0" smtClean="0">
                <a:solidFill>
                  <a:srgbClr val="008000"/>
                </a:solidFill>
                <a:latin typeface="Arial" charset="0"/>
                <a:ea typeface="ＭＳ Ｐゴシック" charset="0"/>
              </a:rPr>
              <a:t>Nov 2012 </a:t>
            </a:r>
            <a:r>
              <a:rPr lang="en-US" sz="1800" strike="sngStrike" dirty="0" smtClean="0">
                <a:solidFill>
                  <a:srgbClr val="008000"/>
                </a:solidFill>
                <a:latin typeface="Arial" charset="0"/>
                <a:ea typeface="ＭＳ Ｐゴシック" charset="0"/>
              </a:rPr>
              <a:t>Jan </a:t>
            </a:r>
            <a:r>
              <a:rPr lang="en-US" sz="1800" strike="sngStrike" dirty="0">
                <a:solidFill>
                  <a:srgbClr val="008000"/>
                </a:solidFill>
                <a:latin typeface="Arial" charset="0"/>
                <a:ea typeface="ＭＳ Ｐゴシック" charset="0"/>
              </a:rPr>
              <a:t>2013</a:t>
            </a:r>
          </a:p>
          <a:p>
            <a:pPr lvl="1"/>
            <a:r>
              <a:rPr lang="en-US" sz="1800" dirty="0">
                <a:solidFill>
                  <a:srgbClr val="008000"/>
                </a:solidFill>
                <a:latin typeface="Arial" charset="0"/>
                <a:ea typeface="ＭＳ Ｐゴシック" charset="0"/>
              </a:rPr>
              <a:t>Recirculation </a:t>
            </a:r>
            <a:r>
              <a:rPr lang="en-US" sz="1800" dirty="0" smtClean="0">
                <a:solidFill>
                  <a:srgbClr val="008000"/>
                </a:solidFill>
                <a:latin typeface="Arial" charset="0"/>
                <a:ea typeface="ＭＳ Ｐゴシック" charset="0"/>
              </a:rPr>
              <a:t>II comment </a:t>
            </a:r>
            <a:r>
              <a:rPr lang="en-US" sz="1800" dirty="0">
                <a:solidFill>
                  <a:srgbClr val="008000"/>
                </a:solidFill>
                <a:latin typeface="Arial" charset="0"/>
                <a:ea typeface="ＭＳ Ｐゴシック" charset="0"/>
              </a:rPr>
              <a:t>resolution		</a:t>
            </a:r>
            <a:r>
              <a:rPr lang="en-US" sz="1800" dirty="0" smtClean="0">
                <a:solidFill>
                  <a:srgbClr val="008000"/>
                </a:solidFill>
                <a:latin typeface="Arial" charset="0"/>
                <a:ea typeface="ＭＳ Ｐゴシック" charset="0"/>
              </a:rPr>
              <a:t>Mar </a:t>
            </a:r>
            <a:r>
              <a:rPr lang="en-US" sz="1800" dirty="0">
                <a:solidFill>
                  <a:srgbClr val="008000"/>
                </a:solidFill>
                <a:latin typeface="Arial" charset="0"/>
                <a:ea typeface="ＭＳ Ｐゴシック" charset="0"/>
              </a:rPr>
              <a:t>2013</a:t>
            </a:r>
          </a:p>
          <a:p>
            <a:pPr lvl="1"/>
            <a:r>
              <a:rPr lang="en-US" sz="1800" dirty="0">
                <a:solidFill>
                  <a:srgbClr val="008000"/>
                </a:solidFill>
                <a:latin typeface="Arial" charset="0"/>
                <a:ea typeface="ＭＳ Ｐゴシック" charset="0"/>
              </a:rPr>
              <a:t>Recirculation </a:t>
            </a:r>
            <a:r>
              <a:rPr lang="en-US" sz="1800" dirty="0" smtClean="0">
                <a:solidFill>
                  <a:srgbClr val="008000"/>
                </a:solidFill>
                <a:latin typeface="Arial" charset="0"/>
                <a:ea typeface="ＭＳ Ｐゴシック" charset="0"/>
              </a:rPr>
              <a:t>III</a:t>
            </a:r>
            <a:r>
              <a:rPr lang="en-US" sz="1800" dirty="0">
                <a:solidFill>
                  <a:srgbClr val="008000"/>
                </a:solidFill>
                <a:latin typeface="Arial" charset="0"/>
                <a:ea typeface="ＭＳ Ｐゴシック" charset="0"/>
              </a:rPr>
              <a:t> </a:t>
            </a:r>
            <a:r>
              <a:rPr lang="en-US" sz="1800" dirty="0" smtClean="0">
                <a:solidFill>
                  <a:srgbClr val="008000"/>
                </a:solidFill>
                <a:latin typeface="Arial" charset="0"/>
                <a:ea typeface="ＭＳ Ｐゴシック" charset="0"/>
              </a:rPr>
              <a:t>comment </a:t>
            </a:r>
            <a:r>
              <a:rPr lang="en-US" sz="1800" dirty="0">
                <a:solidFill>
                  <a:srgbClr val="008000"/>
                </a:solidFill>
                <a:latin typeface="Arial" charset="0"/>
                <a:ea typeface="ＭＳ Ｐゴシック" charset="0"/>
              </a:rPr>
              <a:t>resolution		</a:t>
            </a:r>
            <a:r>
              <a:rPr lang="en-US" sz="1800" dirty="0" smtClean="0">
                <a:solidFill>
                  <a:srgbClr val="008000"/>
                </a:solidFill>
                <a:latin typeface="Arial" charset="0"/>
                <a:ea typeface="ＭＳ Ｐゴシック" charset="0"/>
              </a:rPr>
              <a:t>May </a:t>
            </a:r>
            <a:r>
              <a:rPr lang="en-US" sz="1800" dirty="0">
                <a:solidFill>
                  <a:srgbClr val="008000"/>
                </a:solidFill>
                <a:latin typeface="Arial" charset="0"/>
                <a:ea typeface="ＭＳ Ｐゴシック" charset="0"/>
              </a:rPr>
              <a:t>2013</a:t>
            </a:r>
          </a:p>
          <a:p>
            <a:pPr lvl="1"/>
            <a:r>
              <a:rPr lang="en-US" sz="1800" dirty="0">
                <a:solidFill>
                  <a:srgbClr val="008000"/>
                </a:solidFill>
                <a:latin typeface="Arial" charset="0"/>
                <a:ea typeface="ＭＳ Ｐゴシック" charset="0"/>
              </a:rPr>
              <a:t>Sponsor </a:t>
            </a:r>
            <a:r>
              <a:rPr lang="en-US" sz="1800" dirty="0" smtClean="0">
                <a:solidFill>
                  <a:srgbClr val="008000"/>
                </a:solidFill>
                <a:latin typeface="Arial" charset="0"/>
                <a:ea typeface="ＭＳ Ｐゴシック" charset="0"/>
              </a:rPr>
              <a:t>Ballot (release draft for ballot)</a:t>
            </a:r>
            <a:r>
              <a:rPr lang="en-US" sz="1800" dirty="0">
                <a:solidFill>
                  <a:srgbClr val="008000"/>
                </a:solidFill>
                <a:latin typeface="Arial" charset="0"/>
                <a:ea typeface="ＭＳ Ｐゴシック" charset="0"/>
              </a:rPr>
              <a:t>	</a:t>
            </a:r>
            <a:r>
              <a:rPr lang="en-US" sz="1800" dirty="0" smtClean="0">
                <a:solidFill>
                  <a:srgbClr val="008000"/>
                </a:solidFill>
                <a:latin typeface="Arial" charset="0"/>
                <a:ea typeface="ＭＳ Ｐゴシック" charset="0"/>
              </a:rPr>
              <a:t>July 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 comment </a:t>
            </a:r>
            <a:r>
              <a:rPr lang="en-US" sz="1800" dirty="0" smtClean="0">
                <a:latin typeface="Arial" charset="0"/>
                <a:ea typeface="ＭＳ Ｐゴシック" charset="0"/>
              </a:rPr>
              <a:t>resolution</a:t>
            </a:r>
            <a:r>
              <a:rPr lang="en-US" sz="1800" dirty="0">
                <a:latin typeface="Arial" charset="0"/>
                <a:ea typeface="ＭＳ Ｐゴシック" charset="0"/>
              </a:rPr>
              <a:t>	</a:t>
            </a:r>
            <a:r>
              <a:rPr lang="en-US" sz="1800" dirty="0" smtClean="0">
                <a:latin typeface="Arial" charset="0"/>
                <a:ea typeface="ＭＳ Ｐゴシック" charset="0"/>
              </a:rPr>
              <a:t>Sep </a:t>
            </a:r>
            <a:r>
              <a:rPr lang="en-US" sz="1800" dirty="0">
                <a:latin typeface="Arial" charset="0"/>
                <a:ea typeface="ＭＳ Ｐゴシック" charset="0"/>
              </a:rPr>
              <a:t>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II comment resolution	</a:t>
            </a:r>
            <a:r>
              <a:rPr lang="en-US" sz="1800" dirty="0" smtClean="0">
                <a:latin typeface="Arial" charset="0"/>
                <a:ea typeface="ＭＳ Ｐゴシック" charset="0"/>
              </a:rPr>
              <a:t>Nov 2013</a:t>
            </a:r>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&lt;November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lstStyle/>
          <a:p>
            <a:r>
              <a:rPr lang="en-US" dirty="0" smtClean="0"/>
              <a:t>Overview of </a:t>
            </a:r>
            <a:r>
              <a:rPr lang="en-US" dirty="0" smtClean="0"/>
              <a:t>98 </a:t>
            </a:r>
            <a:r>
              <a:rPr lang="en-US" dirty="0" smtClean="0"/>
              <a:t>Comments </a:t>
            </a:r>
            <a:r>
              <a:rPr lang="en-US" sz="2800" dirty="0" smtClean="0"/>
              <a:t>(15-12-490</a:t>
            </a:r>
            <a:r>
              <a:rPr lang="en-US" sz="2800" dirty="0" smtClean="0"/>
              <a:t>-10</a:t>
            </a:r>
            <a:r>
              <a:rPr lang="en-US" sz="2800" dirty="0" smtClean="0"/>
              <a:t>)</a:t>
            </a:r>
            <a:endParaRPr lang="en-US" sz="2800" dirty="0"/>
          </a:p>
        </p:txBody>
      </p:sp>
      <p:sp>
        <p:nvSpPr>
          <p:cNvPr id="3" name="Content Placeholder 2"/>
          <p:cNvSpPr>
            <a:spLocks noGrp="1"/>
          </p:cNvSpPr>
          <p:nvPr>
            <p:ph idx="1"/>
          </p:nvPr>
        </p:nvSpPr>
        <p:spPr>
          <a:xfrm>
            <a:off x="609600" y="1219200"/>
            <a:ext cx="7772400" cy="5257800"/>
          </a:xfrm>
        </p:spPr>
        <p:txBody>
          <a:bodyPr/>
          <a:lstStyle/>
          <a:p>
            <a:r>
              <a:rPr lang="en-US" dirty="0" smtClean="0"/>
              <a:t>Clause 3	</a:t>
            </a:r>
            <a:r>
              <a:rPr lang="en-US" dirty="0" smtClean="0"/>
              <a:t>3</a:t>
            </a:r>
            <a:endParaRPr lang="en-US" dirty="0" smtClean="0"/>
          </a:p>
          <a:p>
            <a:r>
              <a:rPr lang="en-US" dirty="0" smtClean="0"/>
              <a:t>Clause 4	</a:t>
            </a:r>
            <a:r>
              <a:rPr lang="en-US" dirty="0" smtClean="0"/>
              <a:t>9</a:t>
            </a:r>
            <a:endParaRPr lang="en-US" dirty="0" smtClean="0"/>
          </a:p>
          <a:p>
            <a:r>
              <a:rPr lang="en-US" dirty="0" smtClean="0"/>
              <a:t>Clause 5	</a:t>
            </a:r>
            <a:r>
              <a:rPr lang="en-US" dirty="0" smtClean="0"/>
              <a:t>47</a:t>
            </a:r>
            <a:endParaRPr lang="en-US" dirty="0" smtClean="0"/>
          </a:p>
          <a:p>
            <a:r>
              <a:rPr lang="en-US" dirty="0" smtClean="0"/>
              <a:t>Clause 6	</a:t>
            </a:r>
            <a:r>
              <a:rPr lang="en-US" dirty="0" smtClean="0"/>
              <a:t>2</a:t>
            </a:r>
            <a:endParaRPr lang="en-US" dirty="0" smtClean="0"/>
          </a:p>
          <a:p>
            <a:r>
              <a:rPr lang="en-US" dirty="0" smtClean="0"/>
              <a:t>Clause </a:t>
            </a:r>
            <a:r>
              <a:rPr lang="en-US" dirty="0" smtClean="0"/>
              <a:t>8</a:t>
            </a:r>
            <a:r>
              <a:rPr lang="en-US" dirty="0"/>
              <a:t>	</a:t>
            </a:r>
            <a:r>
              <a:rPr lang="en-US" dirty="0" smtClean="0"/>
              <a:t>8</a:t>
            </a:r>
            <a:endParaRPr lang="en-US" dirty="0" smtClean="0"/>
          </a:p>
          <a:p>
            <a:r>
              <a:rPr lang="en-US" dirty="0" smtClean="0"/>
              <a:t>Clause 9	</a:t>
            </a:r>
            <a:r>
              <a:rPr lang="en-US" dirty="0" smtClean="0"/>
              <a:t>7</a:t>
            </a:r>
            <a:endParaRPr lang="en-US" dirty="0" smtClean="0"/>
          </a:p>
          <a:p>
            <a:r>
              <a:rPr lang="en-US" dirty="0" smtClean="0"/>
              <a:t>Clause 19	</a:t>
            </a:r>
            <a:r>
              <a:rPr lang="en-US" dirty="0" smtClean="0"/>
              <a:t>14</a:t>
            </a:r>
            <a:endParaRPr lang="en-US" dirty="0" smtClean="0"/>
          </a:p>
          <a:p>
            <a:r>
              <a:rPr lang="en-US" dirty="0" smtClean="0"/>
              <a:t>Annex </a:t>
            </a:r>
            <a:r>
              <a:rPr lang="en-US" dirty="0" smtClean="0"/>
              <a:t>Q</a:t>
            </a:r>
            <a:r>
              <a:rPr lang="en-US" dirty="0" smtClean="0"/>
              <a:t>	</a:t>
            </a:r>
            <a:r>
              <a:rPr lang="en-US" dirty="0" smtClean="0"/>
              <a:t>8</a:t>
            </a:r>
            <a:endParaRPr lang="en-US" dirty="0" smtClean="0"/>
          </a:p>
        </p:txBody>
      </p:sp>
      <p:sp>
        <p:nvSpPr>
          <p:cNvPr id="4" name="Date Placeholder 3"/>
          <p:cNvSpPr>
            <a:spLocks noGrp="1"/>
          </p:cNvSpPr>
          <p:nvPr>
            <p:ph type="dt" sz="half" idx="10"/>
          </p:nvPr>
        </p:nvSpPr>
        <p:spPr/>
        <p:txBody>
          <a:bodyPr/>
          <a:lstStyle/>
          <a:p>
            <a:pPr>
              <a:defRPr/>
            </a:pPr>
            <a:r>
              <a:rPr lang="en-US" smtClean="0"/>
              <a:t>&lt;November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30679401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15-12</a:t>
            </a:r>
            <a:r>
              <a:rPr lang="en-US" dirty="0" smtClean="0">
                <a:latin typeface="Times New Roman" charset="0"/>
                <a:ea typeface="ＭＳ Ｐゴシック" charset="0"/>
                <a:cs typeface="ＭＳ Ｐゴシック" charset="0"/>
              </a:rPr>
              <a:t>-561-</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Review </a:t>
            </a:r>
            <a:r>
              <a:rPr lang="en-US" sz="2800" b="1" dirty="0"/>
              <a:t>voting and comments from </a:t>
            </a:r>
            <a:r>
              <a:rPr lang="en-US" sz="2800" b="1" dirty="0" smtClean="0"/>
              <a:t>LB85</a:t>
            </a:r>
            <a:endParaRPr lang="en-US" sz="2800" dirty="0" smtClean="0"/>
          </a:p>
          <a:p>
            <a:pPr marL="457200" indent="-457200" eaLnBrk="0" fontAlgn="b" hangingPunct="0">
              <a:buClr>
                <a:srgbClr val="FF0000"/>
              </a:buClr>
              <a:buFont typeface="Wingdings" charset="0"/>
              <a:buChar char="q"/>
            </a:pPr>
            <a:r>
              <a:rPr lang="en-US" sz="2800" b="1" dirty="0" smtClean="0"/>
              <a:t>Complete comment resolutions, edit draft as per resolutions, and send draft out for recirculation</a:t>
            </a:r>
            <a:endParaRPr lang="en-US" sz="2800" dirty="0" smtClean="0"/>
          </a:p>
          <a:p>
            <a:pPr marL="457200" indent="-457200" eaLnBrk="0" fontAlgn="b" hangingPunct="0">
              <a:buClr>
                <a:srgbClr val="FF0000"/>
              </a:buClr>
              <a:buFont typeface="Wingdings" charset="0"/>
              <a:buChar char="q"/>
            </a:pPr>
            <a:r>
              <a:rPr lang="en-US" sz="2800" b="1" dirty="0" smtClean="0"/>
              <a:t>TG4k and WG motions:</a:t>
            </a:r>
          </a:p>
          <a:p>
            <a:pPr marL="914400" lvl="1" indent="-457200" eaLnBrk="0" fontAlgn="b" hangingPunct="0">
              <a:buClr>
                <a:srgbClr val="FF0000"/>
              </a:buClr>
              <a:buFont typeface="Wingdings" charset="0"/>
              <a:buChar char="q"/>
            </a:pPr>
            <a:r>
              <a:rPr lang="en-US" sz="2800" i="1" dirty="0"/>
              <a:t>802.15 requests conditional approval from the EC to submit </a:t>
            </a:r>
            <a:r>
              <a:rPr lang="en-US" sz="2800" i="1" dirty="0" smtClean="0"/>
              <a:t>802.15.4k </a:t>
            </a:r>
            <a:r>
              <a:rPr lang="en-US" sz="2800" i="1" dirty="0"/>
              <a:t>revision draft to Sponsor Ballot</a:t>
            </a:r>
            <a:r>
              <a:rPr lang="en-US" sz="2800" dirty="0"/>
              <a:t> </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smtClean="0">
                <a:latin typeface="Times New Roman" charset="0"/>
                <a:ea typeface="ＭＳ Ｐゴシック" charset="0"/>
                <a:cs typeface="ＭＳ Ｐゴシック" charset="0"/>
              </a:rPr>
              <a:t>LB83 </a:t>
            </a:r>
            <a:r>
              <a:rPr lang="en-US" b="1" dirty="0" smtClean="0">
                <a:latin typeface="Times New Roman" charset="0"/>
                <a:ea typeface="ＭＳ Ｐゴシック" charset="0"/>
                <a:cs typeface="ＭＳ Ｐゴシック" charset="0"/>
              </a:rPr>
              <a:t>and LB85 Aggregate results</a:t>
            </a:r>
            <a:endParaRPr lang="en-US"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7212" y="1143000"/>
            <a:ext cx="87630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chemeClr val="tx1"/>
              </a:buClr>
              <a:buFont typeface="Arial"/>
              <a:buChar char="•"/>
            </a:pPr>
            <a:r>
              <a:rPr lang="en-US" sz="2800" dirty="0" smtClean="0"/>
              <a:t>LB83 </a:t>
            </a:r>
            <a:r>
              <a:rPr lang="en-US" sz="2800" dirty="0"/>
              <a:t>concluded with preliminary results of </a:t>
            </a:r>
            <a:r>
              <a:rPr lang="en-US" sz="2800" dirty="0" smtClean="0"/>
              <a:t>95 (66%</a:t>
            </a:r>
            <a:r>
              <a:rPr lang="en-US" sz="2800" dirty="0"/>
              <a:t>) responded, </a:t>
            </a:r>
            <a:r>
              <a:rPr lang="en-US" sz="2800" dirty="0"/>
              <a:t>8</a:t>
            </a:r>
            <a:r>
              <a:rPr lang="en-US" sz="2800" dirty="0" smtClean="0"/>
              <a:t>3 </a:t>
            </a:r>
            <a:r>
              <a:rPr lang="en-US" sz="2800" dirty="0"/>
              <a:t>approved (</a:t>
            </a:r>
            <a:r>
              <a:rPr lang="en-US" sz="2800" dirty="0" smtClean="0"/>
              <a:t>91%</a:t>
            </a:r>
            <a:r>
              <a:rPr lang="en-US" sz="2800" dirty="0"/>
              <a:t>), </a:t>
            </a:r>
            <a:r>
              <a:rPr lang="en-US" sz="2800" dirty="0"/>
              <a:t>8</a:t>
            </a:r>
            <a:r>
              <a:rPr lang="en-US" sz="2800" dirty="0" smtClean="0"/>
              <a:t> </a:t>
            </a:r>
            <a:r>
              <a:rPr lang="en-US" sz="2800" dirty="0"/>
              <a:t>disapproved, and 4 abstained (4%).  There were 280 comments, 95 marked as must be satisfied. </a:t>
            </a:r>
            <a:endParaRPr lang="en-US" sz="2800" dirty="0" smtClean="0"/>
          </a:p>
          <a:p>
            <a:pPr marL="457200" indent="-457200" eaLnBrk="0" fontAlgn="b" hangingPunct="0">
              <a:buClr>
                <a:schemeClr val="tx1"/>
              </a:buClr>
              <a:buFont typeface="Arial"/>
              <a:buChar char="•"/>
            </a:pPr>
            <a:r>
              <a:rPr lang="en-US" sz="2800" dirty="0" smtClean="0"/>
              <a:t>LB85 </a:t>
            </a:r>
            <a:r>
              <a:rPr lang="en-US" sz="2800" dirty="0"/>
              <a:t>concluded with </a:t>
            </a:r>
            <a:r>
              <a:rPr lang="en-US" sz="2800" dirty="0" smtClean="0"/>
              <a:t>the aggregate results </a:t>
            </a:r>
            <a:r>
              <a:rPr lang="en-US" sz="2800" dirty="0"/>
              <a:t>of </a:t>
            </a:r>
            <a:r>
              <a:rPr lang="en-US" sz="2800" dirty="0" smtClean="0"/>
              <a:t>102 (70%</a:t>
            </a:r>
            <a:r>
              <a:rPr lang="en-US" sz="2800" dirty="0"/>
              <a:t>) responded, </a:t>
            </a:r>
            <a:r>
              <a:rPr lang="en-US" sz="2800" dirty="0" smtClean="0"/>
              <a:t>91 </a:t>
            </a:r>
            <a:r>
              <a:rPr lang="en-US" sz="2800" dirty="0"/>
              <a:t>approved (</a:t>
            </a:r>
            <a:r>
              <a:rPr lang="en-US" sz="2800" dirty="0" smtClean="0"/>
              <a:t>93%</a:t>
            </a:r>
            <a:r>
              <a:rPr lang="en-US" sz="2800" dirty="0"/>
              <a:t>), </a:t>
            </a:r>
            <a:r>
              <a:rPr lang="en-US" sz="2800" dirty="0" smtClean="0"/>
              <a:t>7 </a:t>
            </a:r>
            <a:r>
              <a:rPr lang="en-US" sz="2800" dirty="0"/>
              <a:t>disapproved, and 4 abstained (4%).  There were </a:t>
            </a:r>
            <a:r>
              <a:rPr lang="en-US" sz="2800" dirty="0" smtClean="0"/>
              <a:t>98 </a:t>
            </a:r>
            <a:r>
              <a:rPr lang="en-US" sz="2800" dirty="0"/>
              <a:t>comments, </a:t>
            </a:r>
            <a:r>
              <a:rPr lang="en-US" sz="2800" dirty="0" smtClean="0"/>
              <a:t>9 </a:t>
            </a:r>
            <a:r>
              <a:rPr lang="en-US" sz="2800" dirty="0"/>
              <a:t>marked as must be satisfied. </a:t>
            </a:r>
            <a:endParaRPr lang="en-US" sz="2800" dirty="0" smtClean="0"/>
          </a:p>
          <a:p>
            <a:pPr marL="457200" indent="-457200" eaLnBrk="0" fontAlgn="b" hangingPunct="0">
              <a:buClr>
                <a:schemeClr val="tx1"/>
              </a:buClr>
              <a:buFont typeface="Arial"/>
              <a:buChar char="•"/>
            </a:pPr>
            <a:r>
              <a:rPr lang="en-US" sz="2800" dirty="0" smtClean="0"/>
              <a:t>Of the 98 comments, only 47 have not been resolved</a:t>
            </a:r>
            <a:endParaRPr lang="en-US" sz="2800" dirty="0"/>
          </a:p>
        </p:txBody>
      </p:sp>
    </p:spTree>
    <p:extLst>
      <p:ext uri="{BB962C8B-B14F-4D97-AF65-F5344CB8AC3E}">
        <p14:creationId xmlns:p14="http://schemas.microsoft.com/office/powerpoint/2010/main" val="24729192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6</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6</a:t>
            </a:fld>
            <a:endParaRPr lang="en-US"/>
          </a:p>
        </p:txBody>
      </p:sp>
      <p:sp>
        <p:nvSpPr>
          <p:cNvPr id="23557" name="Rectangle 4"/>
          <p:cNvSpPr>
            <a:spLocks noGrp="1" noChangeArrowheads="1"/>
          </p:cNvSpPr>
          <p:nvPr>
            <p:ph type="title" idx="4294967295"/>
          </p:nvPr>
        </p:nvSpPr>
        <p:spPr>
          <a:xfrm>
            <a:off x="152400" y="381000"/>
            <a:ext cx="8382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dirty="0" smtClean="0">
                <a:latin typeface="Times New Roman" charset="0"/>
                <a:ea typeface="ＭＳ Ｐゴシック" charset="0"/>
                <a:cs typeface="ＭＳ Ｐゴシック" charset="0"/>
              </a:rPr>
              <a:t>(15-12-479-00)</a:t>
            </a:r>
            <a:endParaRPr lang="en-US"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3148826078"/>
              </p:ext>
            </p:extLst>
          </p:nvPr>
        </p:nvGraphicFramePr>
        <p:xfrm>
          <a:off x="304800" y="1295400"/>
          <a:ext cx="8610600" cy="4759664"/>
        </p:xfrm>
        <a:graphic>
          <a:graphicData uri="http://schemas.openxmlformats.org/drawingml/2006/table">
            <a:tbl>
              <a:tblPr/>
              <a:tblGrid>
                <a:gridCol w="762000"/>
                <a:gridCol w="2057400"/>
                <a:gridCol w="1828800"/>
                <a:gridCol w="1905000"/>
                <a:gridCol w="20574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(Bowie A)</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Bowie A)</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(Bowie A)</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(Bowie A)</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Edit draft</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600" dirty="0" smtClean="0"/>
                        <a:t>Edit draft</a:t>
                      </a: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LB85 results</a:t>
                      </a:r>
                      <a:r>
                        <a:rPr lang="en-US" sz="1600" baseline="0" dirty="0" smtClean="0"/>
                        <a:t>, resume comment resolution</a:t>
                      </a:r>
                      <a:endParaRPr lang="en-US" sz="1600"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600" dirty="0" smtClean="0"/>
                        <a:t>Edit draft</a:t>
                      </a: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conditional approval to </a:t>
                      </a:r>
                      <a:r>
                        <a:rPr lang="en-US" sz="1600" baseline="0" dirty="0" smtClean="0"/>
                        <a:t>move revised </a:t>
                      </a:r>
                      <a:r>
                        <a:rPr lang="en-US" sz="1600" baseline="0" dirty="0" smtClean="0"/>
                        <a:t>draft to </a:t>
                      </a:r>
                      <a:r>
                        <a:rPr lang="en-US" sz="1600" baseline="0" dirty="0" smtClean="0"/>
                        <a:t>Sponsor Ballot</a:t>
                      </a:r>
                      <a:r>
                        <a:rPr lang="en-US" sz="1600" baseline="0" dirty="0" smtClean="0"/>
                        <a:t>, closing report</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7</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8</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9</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12538</TotalTime>
  <Words>1630</Words>
  <Application>Microsoft Macintosh PowerPoint</Application>
  <PresentationFormat>On-screen Show (4:3)</PresentationFormat>
  <Paragraphs>260</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TG4k PAR Scope of Proposed Standard </vt:lpstr>
      <vt:lpstr>Purpose of Proposed Standard</vt:lpstr>
      <vt:lpstr>Meeting Goals (Agenda 15-12-561-00)</vt:lpstr>
      <vt:lpstr>LB83 and LB85 Aggregate results</vt:lpstr>
      <vt:lpstr>TG4k Meetings This Week (15-12-479-00)</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lpstr>Overview of 98 Comments (15-12-490-10)</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San Antonio</dc:title>
  <dc:subject>IEEE 802.15 &lt;TG4k Opening Report&gt;</dc:subject>
  <dc:creator>Pat Kinney</dc:creator>
  <cp:keywords/>
  <dc:description>&lt;15-12-0597-00-004k&gt;</dc:description>
  <cp:lastModifiedBy>Pat Kinney</cp:lastModifiedBy>
  <cp:revision>423</cp:revision>
  <cp:lastPrinted>1998-02-10T13:28:06Z</cp:lastPrinted>
  <dcterms:created xsi:type="dcterms:W3CDTF">2009-07-12T16:25:16Z</dcterms:created>
  <dcterms:modified xsi:type="dcterms:W3CDTF">2012-11-11T23:53:48Z</dcterms:modified>
  <cp:category/>
</cp:coreProperties>
</file>