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2" r:id="rId6"/>
    <p:sldId id="261" r:id="rId7"/>
    <p:sldId id="258" r:id="rId8"/>
    <p:sldId id="264" r:id="rId9"/>
    <p:sldId id="263"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6" d="100"/>
          <a:sy n="66" d="100"/>
        </p:scale>
        <p:origin x="-510" y="-96"/>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F6816395-D1EC-4FDD-ADDF-98B43E0294A1}" type="datetimeFigureOut">
              <a:rPr kumimoji="1" lang="ja-JP" altLang="en-US" smtClean="0"/>
              <a:pPr/>
              <a:t>2012/11/13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F6816395-D1EC-4FDD-ADDF-98B43E0294A1}" type="datetimeFigureOut">
              <a:rPr kumimoji="1" lang="ja-JP" altLang="en-US" smtClean="0"/>
              <a:pPr/>
              <a:t>2012/11/13</a:t>
            </a:fld>
            <a:endParaRPr kumimoji="1" lang="ja-JP"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15-12-0588-02-004n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693866"/>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sz="1800" dirty="0" smtClean="0"/>
              <a:t>Technical proposal</a:t>
            </a:r>
            <a:r>
              <a:rPr lang="ja-JP" altLang="en-US" sz="1800" dirty="0" smtClean="0"/>
              <a:t> </a:t>
            </a:r>
            <a:r>
              <a:rPr lang="en-US" sz="1800" dirty="0" smtClean="0"/>
              <a:t>for </a:t>
            </a:r>
            <a:r>
              <a:rPr lang="en-US" sz="1800" dirty="0"/>
              <a:t>wearable 15.4n device</a:t>
            </a:r>
            <a:endParaRPr lang="en-US" altLang="zh-CN" sz="1800" dirty="0">
              <a:solidFill>
                <a:schemeClr val="tx2"/>
              </a:solidFill>
            </a:endParaRPr>
          </a:p>
          <a:p>
            <a:pPr eaLnBrk="0" hangingPunct="0">
              <a:defRPr/>
            </a:pPr>
            <a:r>
              <a:rPr lang="en-US" altLang="zh-CN" sz="1800" b="1" dirty="0">
                <a:solidFill>
                  <a:schemeClr val="tx2"/>
                </a:solidFill>
              </a:rPr>
              <a:t>Date </a:t>
            </a:r>
            <a:r>
              <a:rPr lang="en-US" altLang="zh-CN" sz="1800" b="1" dirty="0"/>
              <a:t>Submitted:	</a:t>
            </a:r>
            <a:r>
              <a:rPr lang="en-US" altLang="zh-CN" sz="1800" dirty="0" smtClean="0"/>
              <a:t>November </a:t>
            </a:r>
            <a:r>
              <a:rPr lang="en-US" altLang="ja-JP" sz="1800" dirty="0" smtClean="0"/>
              <a:t>8</a:t>
            </a:r>
            <a:r>
              <a:rPr lang="en-US" altLang="zh-CN" sz="1800" dirty="0" smtClean="0"/>
              <a:t>, </a:t>
            </a:r>
            <a:r>
              <a:rPr lang="en-US" altLang="zh-CN" sz="1800" dirty="0"/>
              <a:t>2012	</a:t>
            </a:r>
          </a:p>
          <a:p>
            <a:pPr eaLnBrk="0" hangingPunct="0">
              <a:defRPr/>
            </a:pPr>
            <a:r>
              <a:rPr lang="en-US" altLang="zh-CN" sz="1800" b="1" dirty="0"/>
              <a:t>Source</a:t>
            </a:r>
            <a:r>
              <a:rPr lang="en-US" altLang="zh-CN" sz="1800" b="1" dirty="0" smtClean="0"/>
              <a:t>:</a:t>
            </a:r>
          </a:p>
          <a:p>
            <a:pPr marL="182563" eaLnBrk="0" hangingPunct="0">
              <a:defRPr/>
            </a:pPr>
            <a:r>
              <a:rPr lang="en-US" altLang="zh-CN" sz="1800" dirty="0" smtClean="0"/>
              <a:t>Kenichi Mori (individual), </a:t>
            </a:r>
            <a:r>
              <a:rPr lang="en-US" altLang="zh-CN" sz="1800" dirty="0" err="1"/>
              <a:t>Hirokazu</a:t>
            </a:r>
            <a:r>
              <a:rPr lang="en-US" altLang="zh-CN" sz="1800" dirty="0"/>
              <a:t> </a:t>
            </a:r>
            <a:r>
              <a:rPr lang="en-US" altLang="zh-CN" sz="1800" dirty="0" smtClean="0"/>
              <a:t>Tanaka (individual),</a:t>
            </a:r>
            <a:r>
              <a:rPr lang="ja-JP" altLang="en-US" sz="1800" dirty="0"/>
              <a:t> </a:t>
            </a:r>
            <a:r>
              <a:rPr lang="en-US" altLang="zh-CN" sz="1800" dirty="0" err="1" smtClean="0"/>
              <a:t>Shinsuke</a:t>
            </a:r>
            <a:r>
              <a:rPr lang="en-US" altLang="zh-CN" sz="1800" dirty="0" smtClean="0"/>
              <a:t> Hara (QOL-SN)</a:t>
            </a:r>
            <a:endParaRPr lang="en-US" altLang="zh-CN" sz="1800" dirty="0"/>
          </a:p>
          <a:p>
            <a:pPr marL="182563" eaLnBrk="0" hangingPunct="0">
              <a:defRPr/>
            </a:pPr>
            <a:r>
              <a:rPr lang="en-US" altLang="zh-CN" sz="1800" dirty="0" smtClean="0"/>
              <a:t>ken1.morius@gmail.com,  hi.tanaka@m.ieice.org,            </a:t>
            </a:r>
            <a:r>
              <a:rPr lang="en-US" altLang="zh-CN" sz="1800" dirty="0" smtClean="0"/>
              <a:t>shinsukehara0122@gmail.com</a:t>
            </a:r>
          </a:p>
          <a:p>
            <a:pPr marL="182563" eaLnBrk="0" hangingPunct="0">
              <a:defRPr/>
            </a:pPr>
            <a:r>
              <a:rPr lang="en-US" altLang="zh-CN" sz="1800" dirty="0"/>
              <a:t>Kaoru </a:t>
            </a:r>
            <a:r>
              <a:rPr lang="en-US" altLang="zh-CN" sz="1800" dirty="0" err="1" smtClean="0"/>
              <a:t>Yokoo</a:t>
            </a:r>
            <a:r>
              <a:rPr lang="en-US" altLang="zh-CN" sz="1800" dirty="0" smtClean="0"/>
              <a:t> (Individual)</a:t>
            </a:r>
            <a:endParaRPr lang="en-US" altLang="zh-CN" sz="1800" dirty="0"/>
          </a:p>
          <a:p>
            <a:pPr marL="182563" eaLnBrk="0" hangingPunct="0">
              <a:defRPr/>
            </a:pPr>
            <a:r>
              <a:rPr lang="en-US" altLang="zh-CN" sz="1400" dirty="0" smtClean="0"/>
              <a:t>kaoru.yokoo.ieee@gmail.com</a:t>
            </a:r>
            <a:endParaRPr lang="en-US" altLang="zh-CN" sz="1400" dirty="0"/>
          </a:p>
          <a:p>
            <a:pPr eaLnBrk="0" hangingPunct="0">
              <a:spcBef>
                <a:spcPts val="600"/>
              </a:spcBef>
              <a:spcAft>
                <a:spcPts val="600"/>
              </a:spcAft>
              <a:defRPr/>
            </a:pPr>
            <a:r>
              <a:rPr lang="en-US" altLang="zh-CN" sz="1600" b="1" dirty="0"/>
              <a:t>Abstract:</a:t>
            </a:r>
            <a:r>
              <a:rPr lang="en-US" altLang="zh-CN" sz="1600" dirty="0"/>
              <a:t> </a:t>
            </a:r>
            <a:r>
              <a:rPr lang="en-US" altLang="zh-CN" sz="1600" dirty="0" smtClean="0"/>
              <a:t>Technical proposal for wearable 15.4n device</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Lower power consumption modulation scheme and needed interface to connect with</a:t>
            </a:r>
            <a:br>
              <a:rPr lang="en-US" altLang="zh-CN" sz="1600" dirty="0" smtClean="0"/>
            </a:br>
            <a:r>
              <a:rPr lang="en-US" altLang="zh-CN" sz="1600" dirty="0" smtClean="0"/>
              <a:t>                already installed in hospitals and clinics.</a:t>
            </a:r>
            <a:endParaRPr lang="en-US" altLang="zh-CN" sz="1600" dirty="0"/>
          </a:p>
          <a:p>
            <a:pPr eaLnBrk="0" hangingPunct="0">
              <a:defRPr/>
            </a:pPr>
            <a:r>
              <a:rPr lang="en-US" altLang="zh-CN" sz="1600" b="1" dirty="0">
                <a:solidFill>
                  <a:schemeClr val="tx2"/>
                </a:solidFill>
              </a:rPr>
              <a:t>Notice:</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Key points for 15.4n devices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sz="2400" dirty="0"/>
              <a:t>Based on </a:t>
            </a:r>
            <a:r>
              <a:rPr lang="en-US" altLang="ja-JP" sz="2400" dirty="0" smtClean="0"/>
              <a:t>the previous </a:t>
            </a:r>
            <a:r>
              <a:rPr lang="en-US" altLang="ja-JP" sz="2400" dirty="0"/>
              <a:t>discussion on </a:t>
            </a:r>
            <a:r>
              <a:rPr lang="en-US" altLang="ja-JP" sz="2400" dirty="0" smtClean="0"/>
              <a:t>applications </a:t>
            </a:r>
            <a:r>
              <a:rPr lang="en-US" altLang="ja-JP" sz="2400" baseline="30000" dirty="0" smtClean="0"/>
              <a:t>[1]</a:t>
            </a:r>
            <a:r>
              <a:rPr lang="en-US" altLang="ja-JP" sz="2400" dirty="0" smtClean="0"/>
              <a:t> and Chinese regulation [2], the following </a:t>
            </a:r>
            <a:r>
              <a:rPr lang="en-US" altLang="ja-JP" sz="2400" dirty="0"/>
              <a:t>features are demanded for some healthcare </a:t>
            </a:r>
            <a:r>
              <a:rPr lang="en-US" altLang="ja-JP" sz="2400" dirty="0" smtClean="0"/>
              <a:t>applications</a:t>
            </a:r>
            <a:r>
              <a:rPr lang="en-US" altLang="ja-JP" sz="2000" dirty="0" smtClean="0"/>
              <a:t/>
            </a:r>
            <a:br>
              <a:rPr lang="en-US" altLang="ja-JP" sz="2000" dirty="0" smtClean="0"/>
            </a:br>
            <a:endParaRPr lang="en-US" altLang="ja-JP" sz="2000" dirty="0"/>
          </a:p>
          <a:p>
            <a:pPr marL="457200" indent="-457200">
              <a:buFont typeface="+mj-lt"/>
              <a:buAutoNum type="alphaUcParenR"/>
            </a:pPr>
            <a:r>
              <a:rPr lang="en-US" altLang="ja-JP" sz="2000" dirty="0"/>
              <a:t>Usage in hospitals and clinics (especially for patients) </a:t>
            </a:r>
          </a:p>
          <a:p>
            <a:pPr marL="457200" indent="-457200">
              <a:buFont typeface="+mj-lt"/>
              <a:buAutoNum type="alphaUcParenR"/>
            </a:pPr>
            <a:r>
              <a:rPr lang="en-US" altLang="ja-JP" sz="2000" dirty="0" smtClean="0"/>
              <a:t>Low-cost</a:t>
            </a:r>
            <a:endParaRPr lang="en-US" altLang="ja-JP" sz="2000" dirty="0"/>
          </a:p>
          <a:p>
            <a:pPr marL="457200" indent="-457200">
              <a:buFont typeface="+mj-lt"/>
              <a:buAutoNum type="alphaUcParenR"/>
            </a:pPr>
            <a:r>
              <a:rPr lang="en-US" altLang="ja-JP" sz="2000" dirty="0" smtClean="0"/>
              <a:t>Wearable</a:t>
            </a:r>
            <a:endParaRPr lang="en-US" altLang="ja-JP" sz="2000" dirty="0"/>
          </a:p>
          <a:p>
            <a:pPr marL="457200" indent="-457200">
              <a:buFont typeface="+mj-lt"/>
              <a:buAutoNum type="alphaUcParenR"/>
            </a:pPr>
            <a:r>
              <a:rPr lang="en-US" altLang="ja-JP" sz="2000" dirty="0" smtClean="0"/>
              <a:t>Low </a:t>
            </a:r>
            <a:r>
              <a:rPr lang="en-US" altLang="ja-JP" sz="2000" dirty="0"/>
              <a:t>mutual interference among </a:t>
            </a:r>
            <a:r>
              <a:rPr lang="en-US" altLang="ja-JP" sz="2000" dirty="0" smtClean="0"/>
              <a:t>devices</a:t>
            </a:r>
          </a:p>
          <a:p>
            <a:pPr marL="457200" indent="-457200">
              <a:buFont typeface="+mj-lt"/>
              <a:buAutoNum type="alphaUcParenR"/>
            </a:pPr>
            <a:r>
              <a:rPr lang="en-US" altLang="ja-JP" sz="2000" dirty="0" smtClean="0"/>
              <a:t>Easy communication with already existing healthcare instruments </a:t>
            </a:r>
            <a:endParaRPr lang="en-US" altLang="ja-JP" sz="2000" dirty="0"/>
          </a:p>
        </p:txBody>
      </p:sp>
    </p:spTree>
    <p:extLst>
      <p:ext uri="{BB962C8B-B14F-4D97-AF65-F5344CB8AC3E}">
        <p14:creationId xmlns:p14="http://schemas.microsoft.com/office/powerpoint/2010/main" val="322513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Technical requirements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sz="2400" dirty="0" smtClean="0"/>
              <a:t>Followings have to be considered to actualize demands  written in the previous slide</a:t>
            </a:r>
          </a:p>
          <a:p>
            <a:pPr marL="0" indent="0">
              <a:buNone/>
            </a:pPr>
            <a:endParaRPr lang="en-US" altLang="ja-JP" sz="2000" dirty="0"/>
          </a:p>
          <a:p>
            <a:pPr marL="457200" indent="-457200">
              <a:buFont typeface="+mj-lt"/>
              <a:buAutoNum type="alphaUcParenR"/>
            </a:pPr>
            <a:r>
              <a:rPr lang="en-US" altLang="ja-JP" sz="2000" dirty="0" smtClean="0"/>
              <a:t>We have to prepare </a:t>
            </a:r>
            <a:r>
              <a:rPr lang="en-US" altLang="ja-JP" sz="2000" dirty="0"/>
              <a:t>as many channels as we can to support patients in the same area and </a:t>
            </a:r>
            <a:r>
              <a:rPr lang="en-US" altLang="ja-JP" sz="2000" dirty="0" smtClean="0"/>
              <a:t>timing</a:t>
            </a:r>
          </a:p>
          <a:p>
            <a:pPr marL="457200" indent="-457200">
              <a:buFont typeface="+mj-lt"/>
              <a:buAutoNum type="alphaUcParenR"/>
            </a:pPr>
            <a:r>
              <a:rPr lang="en-US" altLang="ja-JP" sz="2000" dirty="0" smtClean="0"/>
              <a:t>Simpler </a:t>
            </a:r>
            <a:r>
              <a:rPr lang="en-US" altLang="ja-JP" sz="2000" dirty="0"/>
              <a:t>circuit, </a:t>
            </a:r>
            <a:r>
              <a:rPr lang="en-US" altLang="ja-JP" sz="2000" dirty="0" smtClean="0"/>
              <a:t>cheaper </a:t>
            </a:r>
            <a:r>
              <a:rPr lang="en-US" altLang="ja-JP" sz="2000" dirty="0"/>
              <a:t>device can be </a:t>
            </a:r>
            <a:r>
              <a:rPr lang="en-US" altLang="ja-JP" sz="2000" dirty="0" smtClean="0"/>
              <a:t>actualized</a:t>
            </a:r>
          </a:p>
          <a:p>
            <a:pPr marL="457200" indent="-457200">
              <a:buFont typeface="+mj-lt"/>
              <a:buAutoNum type="alphaUcParenR"/>
            </a:pPr>
            <a:r>
              <a:rPr lang="en-US" altLang="ja-JP" sz="2000" dirty="0"/>
              <a:t>Battery operation is </a:t>
            </a:r>
            <a:r>
              <a:rPr lang="en-US" altLang="ja-JP" sz="2000" dirty="0" smtClean="0"/>
              <a:t>needed</a:t>
            </a:r>
            <a:br>
              <a:rPr lang="en-US" altLang="ja-JP" sz="2000" dirty="0" smtClean="0"/>
            </a:br>
            <a:r>
              <a:rPr lang="en-US" altLang="ja-JP" sz="2000" dirty="0" smtClean="0"/>
              <a:t>Lower </a:t>
            </a:r>
            <a:r>
              <a:rPr lang="en-US" altLang="ja-JP" sz="2000" dirty="0"/>
              <a:t>power consumption </a:t>
            </a:r>
            <a:r>
              <a:rPr lang="en-US" altLang="ja-JP" sz="2000" dirty="0" smtClean="0"/>
              <a:t>is preferable</a:t>
            </a:r>
          </a:p>
          <a:p>
            <a:pPr marL="457200" indent="-457200">
              <a:buFont typeface="+mj-lt"/>
              <a:buAutoNum type="alphaUcParenR"/>
            </a:pPr>
            <a:r>
              <a:rPr lang="en-US" altLang="ja-JP" sz="2000" dirty="0"/>
              <a:t>Side lobe must be filtered </a:t>
            </a:r>
            <a:r>
              <a:rPr lang="en-US" altLang="ja-JP" sz="2000" dirty="0" smtClean="0"/>
              <a:t>sharply</a:t>
            </a:r>
          </a:p>
          <a:p>
            <a:pPr marL="457200" indent="-457200">
              <a:buFont typeface="+mj-lt"/>
              <a:buAutoNum type="alphaUcParenR"/>
            </a:pPr>
            <a:r>
              <a:rPr lang="en-US" altLang="ja-JP" sz="2000" dirty="0" smtClean="0"/>
              <a:t>Frequency agility is needed to avoid interference from/to legacy systems  </a:t>
            </a:r>
            <a:endParaRPr kumimoji="1" lang="ja-JP" altLang="en-US" sz="2000" dirty="0"/>
          </a:p>
        </p:txBody>
      </p:sp>
    </p:spTree>
    <p:extLst>
      <p:ext uri="{BB962C8B-B14F-4D97-AF65-F5344CB8AC3E}">
        <p14:creationId xmlns:p14="http://schemas.microsoft.com/office/powerpoint/2010/main" val="468138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Technical proposal</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smtClean="0"/>
              <a:t>Modulation schemes with constant envelope</a:t>
            </a:r>
            <a:br>
              <a:rPr lang="en-US" altLang="ja-JP" sz="2400" dirty="0" smtClean="0"/>
            </a:br>
            <a:r>
              <a:rPr lang="en-US" altLang="ja-JP" sz="2000" dirty="0" smtClean="0"/>
              <a:t>Filtered FSK</a:t>
            </a:r>
            <a:br>
              <a:rPr lang="en-US" altLang="ja-JP" sz="2000" dirty="0" smtClean="0"/>
            </a:br>
            <a:r>
              <a:rPr lang="en-US" altLang="ja-JP" sz="2000" dirty="0" smtClean="0"/>
              <a:t>- Simpler circuit </a:t>
            </a:r>
            <a:br>
              <a:rPr lang="en-US" altLang="ja-JP" sz="2000" dirty="0" smtClean="0"/>
            </a:br>
            <a:r>
              <a:rPr lang="en-US" altLang="ja-JP" sz="2000" dirty="0" smtClean="0"/>
              <a:t>  (PLL modulation and non-linear PA can be used)</a:t>
            </a:r>
            <a:br>
              <a:rPr lang="en-US" altLang="ja-JP" sz="2000" dirty="0" smtClean="0"/>
            </a:br>
            <a:r>
              <a:rPr lang="en-US" altLang="ja-JP" sz="2000" dirty="0" smtClean="0"/>
              <a:t>- Lower power operation</a:t>
            </a:r>
            <a:br>
              <a:rPr lang="en-US" altLang="ja-JP" sz="2000" dirty="0" smtClean="0"/>
            </a:br>
            <a:r>
              <a:rPr lang="en-US" altLang="ja-JP" sz="2000" dirty="0" smtClean="0"/>
              <a:t/>
            </a:r>
            <a:br>
              <a:rPr lang="en-US" altLang="ja-JP" sz="2000" dirty="0" smtClean="0"/>
            </a:br>
            <a:r>
              <a:rPr lang="en-US" altLang="ja-JP" sz="1800" dirty="0" smtClean="0"/>
              <a:t>Note: FSK and OQPSK are also a modulation scheme with constant</a:t>
            </a:r>
            <a:br>
              <a:rPr lang="en-US" altLang="ja-JP" sz="1800" dirty="0" smtClean="0"/>
            </a:br>
            <a:r>
              <a:rPr lang="en-US" altLang="ja-JP" sz="1800" dirty="0" smtClean="0"/>
              <a:t>          envelope but side lobes are not filtered sharply</a:t>
            </a:r>
          </a:p>
          <a:p>
            <a:pPr marL="0" indent="0">
              <a:buNone/>
            </a:pPr>
            <a:endParaRPr lang="en-US" altLang="ja-JP" sz="2400" dirty="0" smtClean="0"/>
          </a:p>
          <a:p>
            <a:r>
              <a:rPr kumimoji="1" lang="en-US" altLang="ja-JP" sz="2400" dirty="0" smtClean="0"/>
              <a:t>Support IEEE11073 </a:t>
            </a:r>
            <a:r>
              <a:rPr kumimoji="1" lang="en-US" altLang="ja-JP" sz="2400" baseline="30000" dirty="0" smtClean="0"/>
              <a:t>[3]</a:t>
            </a:r>
          </a:p>
          <a:p>
            <a:pPr marL="0" indent="0">
              <a:buNone/>
            </a:pPr>
            <a:endParaRPr lang="en-US" altLang="ja-JP" sz="2400" dirty="0"/>
          </a:p>
          <a:p>
            <a:pPr marL="0" indent="0">
              <a:buNone/>
            </a:pPr>
            <a:r>
              <a:rPr kumimoji="1" lang="en-US" altLang="ja-JP" sz="2400" dirty="0" smtClean="0"/>
              <a:t/>
            </a:r>
            <a:br>
              <a:rPr kumimoji="1" lang="en-US" altLang="ja-JP" sz="2400" dirty="0" smtClean="0"/>
            </a:br>
            <a:endParaRPr kumimoji="1" lang="en-US" altLang="ja-JP" sz="2400" dirty="0"/>
          </a:p>
          <a:p>
            <a:pPr>
              <a:buFontTx/>
              <a:buChar char="-"/>
            </a:pPr>
            <a:endParaRPr kumimoji="1" lang="en-US" altLang="ja-JP" sz="2400" dirty="0" smtClean="0"/>
          </a:p>
          <a:p>
            <a:endParaRPr kumimoji="1" lang="ja-JP" altLang="en-US" sz="2400" dirty="0"/>
          </a:p>
        </p:txBody>
      </p:sp>
    </p:spTree>
    <p:extLst>
      <p:ext uri="{BB962C8B-B14F-4D97-AF65-F5344CB8AC3E}">
        <p14:creationId xmlns:p14="http://schemas.microsoft.com/office/powerpoint/2010/main" val="332219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Spectrum comparison (example)</a:t>
            </a:r>
            <a:endParaRPr kumimoji="1" lang="ja-JP" alt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3032956"/>
            <a:ext cx="4808082" cy="3276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251520" y="1808820"/>
            <a:ext cx="8640960" cy="1200329"/>
          </a:xfrm>
          <a:prstGeom prst="rect">
            <a:avLst/>
          </a:prstGeom>
          <a:noFill/>
        </p:spPr>
        <p:txBody>
          <a:bodyPr wrap="square" rtlCol="0">
            <a:spAutoFit/>
          </a:bodyPr>
          <a:lstStyle/>
          <a:p>
            <a:pPr marL="285750" indent="-285750">
              <a:buFont typeface="Wingdings" pitchFamily="2" charset="2"/>
              <a:buChar char="l"/>
              <a:tabLst>
                <a:tab pos="363538" algn="l"/>
              </a:tabLst>
            </a:pPr>
            <a:r>
              <a:rPr kumimoji="1" lang="en-US" altLang="ja-JP" dirty="0" smtClean="0"/>
              <a:t>Common parameters</a:t>
            </a:r>
          </a:p>
          <a:p>
            <a:pPr>
              <a:tabLst>
                <a:tab pos="711200" algn="l"/>
              </a:tabLst>
            </a:pPr>
            <a:r>
              <a:rPr kumimoji="1" lang="en-US" altLang="ja-JP" dirty="0" smtClean="0"/>
              <a:t>	Data rate = 200 kbps</a:t>
            </a:r>
          </a:p>
          <a:p>
            <a:pPr>
              <a:tabLst>
                <a:tab pos="711200" algn="l"/>
              </a:tabLst>
            </a:pPr>
            <a:r>
              <a:rPr lang="en-US" altLang="ja-JP" dirty="0" smtClean="0"/>
              <a:t>	Modulation index = 0.5</a:t>
            </a:r>
            <a:endParaRPr kumimoji="1" lang="en-US" altLang="ja-JP" dirty="0" smtClean="0"/>
          </a:p>
          <a:p>
            <a:pPr marL="285750" indent="-285750">
              <a:buFont typeface="Wingdings" pitchFamily="2" charset="2"/>
              <a:buChar char="l"/>
              <a:tabLst>
                <a:tab pos="363538" algn="l"/>
              </a:tabLst>
            </a:pPr>
            <a:r>
              <a:rPr kumimoji="1" lang="en-US" altLang="ja-JP" dirty="0" smtClean="0"/>
              <a:t>Parameter onl</a:t>
            </a:r>
            <a:r>
              <a:rPr lang="en-US" altLang="ja-JP" dirty="0" smtClean="0"/>
              <a:t>y for </a:t>
            </a:r>
            <a:r>
              <a:rPr kumimoji="1" lang="en-US" altLang="ja-JP" dirty="0" smtClean="0"/>
              <a:t>Filtered FSK; Gaussian filtered, BT=0.5</a:t>
            </a:r>
          </a:p>
        </p:txBody>
      </p:sp>
      <p:sp>
        <p:nvSpPr>
          <p:cNvPr id="5" name="テキスト ボックス 4"/>
          <p:cNvSpPr txBox="1"/>
          <p:nvPr/>
        </p:nvSpPr>
        <p:spPr>
          <a:xfrm>
            <a:off x="5112060" y="3438870"/>
            <a:ext cx="3780420" cy="1754326"/>
          </a:xfrm>
          <a:prstGeom prst="rect">
            <a:avLst/>
          </a:prstGeom>
          <a:noFill/>
        </p:spPr>
        <p:txBody>
          <a:bodyPr wrap="square" rtlCol="0">
            <a:spAutoFit/>
          </a:bodyPr>
          <a:lstStyle/>
          <a:p>
            <a:r>
              <a:rPr kumimoji="1" lang="en-US" altLang="ja-JP" dirty="0" smtClean="0"/>
              <a:t>Red colored line; FSK</a:t>
            </a:r>
          </a:p>
          <a:p>
            <a:r>
              <a:rPr lang="en-US" altLang="ja-JP" dirty="0" smtClean="0"/>
              <a:t>Black colored line; OQPSK</a:t>
            </a:r>
          </a:p>
          <a:p>
            <a:r>
              <a:rPr kumimoji="1" lang="en-US" altLang="ja-JP" dirty="0" smtClean="0"/>
              <a:t>Blue colored line; Filtered FSK</a:t>
            </a:r>
          </a:p>
          <a:p>
            <a:endParaRPr lang="en-US" altLang="ja-JP" dirty="0"/>
          </a:p>
          <a:p>
            <a:r>
              <a:rPr kumimoji="1" lang="en-US" altLang="ja-JP" dirty="0" smtClean="0"/>
              <a:t>Filtered FSK has much better side lobe attenuation than other two</a:t>
            </a:r>
            <a:endParaRPr kumimoji="1" lang="ja-JP" altLang="en-US" dirty="0"/>
          </a:p>
        </p:txBody>
      </p:sp>
      <p:sp>
        <p:nvSpPr>
          <p:cNvPr id="6" name="テキスト ボックス 5"/>
          <p:cNvSpPr txBox="1"/>
          <p:nvPr/>
        </p:nvSpPr>
        <p:spPr>
          <a:xfrm rot="16200000">
            <a:off x="-95164" y="4378460"/>
            <a:ext cx="1260140" cy="369332"/>
          </a:xfrm>
          <a:prstGeom prst="rect">
            <a:avLst/>
          </a:prstGeom>
          <a:noFill/>
        </p:spPr>
        <p:txBody>
          <a:bodyPr wrap="square" rtlCol="0">
            <a:spAutoFit/>
          </a:bodyPr>
          <a:lstStyle/>
          <a:p>
            <a:r>
              <a:rPr lang="en-US" altLang="ja-JP" dirty="0" smtClean="0"/>
              <a:t>PSD [dB]</a:t>
            </a:r>
            <a:endParaRPr kumimoji="1" lang="ja-JP" altLang="en-US" dirty="0"/>
          </a:p>
        </p:txBody>
      </p:sp>
      <p:sp>
        <p:nvSpPr>
          <p:cNvPr id="8" name="テキスト ボックス 7"/>
          <p:cNvSpPr txBox="1"/>
          <p:nvPr/>
        </p:nvSpPr>
        <p:spPr>
          <a:xfrm>
            <a:off x="1966356" y="6084004"/>
            <a:ext cx="1813556" cy="369332"/>
          </a:xfrm>
          <a:prstGeom prst="rect">
            <a:avLst/>
          </a:prstGeom>
          <a:noFill/>
        </p:spPr>
        <p:txBody>
          <a:bodyPr wrap="square" rtlCol="0">
            <a:spAutoFit/>
          </a:bodyPr>
          <a:lstStyle/>
          <a:p>
            <a:pPr algn="ctr"/>
            <a:r>
              <a:rPr lang="en-US" altLang="ja-JP" dirty="0" smtClean="0"/>
              <a:t>Frequency [Hz]</a:t>
            </a:r>
            <a:endParaRPr kumimoji="1" lang="ja-JP" altLang="en-US" dirty="0"/>
          </a:p>
        </p:txBody>
      </p:sp>
    </p:spTree>
    <p:extLst>
      <p:ext uri="{BB962C8B-B14F-4D97-AF65-F5344CB8AC3E}">
        <p14:creationId xmlns:p14="http://schemas.microsoft.com/office/powerpoint/2010/main" val="3577645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a:xfrm>
            <a:off x="685800" y="1981200"/>
            <a:ext cx="7772400" cy="4328120"/>
          </a:xfrm>
        </p:spPr>
        <p:txBody>
          <a:bodyPr/>
          <a:lstStyle/>
          <a:p>
            <a:r>
              <a:rPr kumimoji="1" lang="en-US" altLang="ja-JP" sz="2400" dirty="0" smtClean="0"/>
              <a:t>Filtered FSK and/or O-QPSK are preferable for wearable devices used for some healthcare applications in hospitals and clinics</a:t>
            </a:r>
            <a:br>
              <a:rPr kumimoji="1" lang="en-US" altLang="ja-JP" sz="2400" dirty="0" smtClean="0"/>
            </a:br>
            <a:r>
              <a:rPr kumimoji="1" lang="en-US" altLang="ja-JP" sz="2400" dirty="0" smtClean="0"/>
              <a:t/>
            </a:r>
            <a:br>
              <a:rPr kumimoji="1" lang="en-US" altLang="ja-JP" sz="2400" dirty="0" smtClean="0"/>
            </a:br>
            <a:r>
              <a:rPr kumimoji="1" lang="en-US" altLang="ja-JP" sz="2400" dirty="0" smtClean="0"/>
              <a:t>Filter type for filtered FSK is TBD</a:t>
            </a:r>
            <a:br>
              <a:rPr kumimoji="1" lang="en-US" altLang="ja-JP" sz="2400" dirty="0" smtClean="0"/>
            </a:br>
            <a:endParaRPr kumimoji="1" lang="en-US" altLang="ja-JP" sz="2400" dirty="0" smtClean="0"/>
          </a:p>
          <a:p>
            <a:r>
              <a:rPr lang="en-US" altLang="ja-JP" sz="2400" dirty="0" smtClean="0"/>
              <a:t>IEEE11703 should be supported to communicate with already installed healthcare instruments in hospitals and clinics</a:t>
            </a:r>
          </a:p>
          <a:p>
            <a:pPr marL="0" indent="0">
              <a:buNone/>
            </a:pPr>
            <a:endParaRPr lang="en-US" altLang="ja-JP" sz="2400" dirty="0" smtClean="0"/>
          </a:p>
          <a:p>
            <a:r>
              <a:rPr kumimoji="1" lang="en-US" altLang="ja-JP" sz="2400" dirty="0" smtClean="0"/>
              <a:t>Band plan is TBD</a:t>
            </a:r>
            <a:endParaRPr kumimoji="1" lang="ja-JP" altLang="en-US" sz="2400" dirty="0"/>
          </a:p>
        </p:txBody>
      </p:sp>
    </p:spTree>
    <p:extLst>
      <p:ext uri="{BB962C8B-B14F-4D97-AF65-F5344CB8AC3E}">
        <p14:creationId xmlns:p14="http://schemas.microsoft.com/office/powerpoint/2010/main" val="4212544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References</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sz="2400" dirty="0" smtClean="0"/>
              <a:t>[1] </a:t>
            </a:r>
            <a:r>
              <a:rPr lang="en-US" altLang="ja-JP" sz="2400" dirty="0" smtClean="0"/>
              <a:t>12/0539r0</a:t>
            </a:r>
          </a:p>
          <a:p>
            <a:pPr marL="0" indent="0">
              <a:buNone/>
            </a:pPr>
            <a:r>
              <a:rPr kumimoji="1" lang="en-US" altLang="ja-JP" sz="2400" dirty="0" smtClean="0"/>
              <a:t>[2] 12/0105r0</a:t>
            </a:r>
          </a:p>
          <a:p>
            <a:pPr marL="0" indent="0">
              <a:buNone/>
            </a:pPr>
            <a:r>
              <a:rPr lang="en-US" altLang="ja-JP" sz="2400" dirty="0" smtClean="0"/>
              <a:t>[3] 12/0413r0/004j</a:t>
            </a:r>
            <a:endParaRPr kumimoji="1" lang="ja-JP" altLang="en-US" sz="2400" dirty="0"/>
          </a:p>
        </p:txBody>
      </p:sp>
    </p:spTree>
    <p:extLst>
      <p:ext uri="{BB962C8B-B14F-4D97-AF65-F5344CB8AC3E}">
        <p14:creationId xmlns:p14="http://schemas.microsoft.com/office/powerpoint/2010/main" val="3388328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71600" y="3032956"/>
            <a:ext cx="7236804" cy="830997"/>
          </a:xfrm>
          <a:prstGeom prst="rect">
            <a:avLst/>
          </a:prstGeom>
          <a:noFill/>
        </p:spPr>
        <p:txBody>
          <a:bodyPr wrap="square" rtlCol="0">
            <a:spAutoFit/>
          </a:bodyPr>
          <a:lstStyle/>
          <a:p>
            <a:pPr algn="ctr"/>
            <a:r>
              <a:rPr kumimoji="1" lang="en-US" altLang="ja-JP" sz="4800" dirty="0" smtClean="0"/>
              <a:t>Annex</a:t>
            </a:r>
            <a:endParaRPr kumimoji="1" lang="ja-JP" altLang="en-US" sz="4800" dirty="0"/>
          </a:p>
        </p:txBody>
      </p:sp>
    </p:spTree>
    <p:extLst>
      <p:ext uri="{BB962C8B-B14F-4D97-AF65-F5344CB8AC3E}">
        <p14:creationId xmlns:p14="http://schemas.microsoft.com/office/powerpoint/2010/main" val="1528594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9"/>
          <p:cNvGraphicFramePr>
            <a:graphicFrameLocks noGrp="1"/>
          </p:cNvGraphicFramePr>
          <p:nvPr>
            <p:extLst>
              <p:ext uri="{D42A27DB-BD31-4B8C-83A1-F6EECF244321}">
                <p14:modId xmlns:p14="http://schemas.microsoft.com/office/powerpoint/2010/main" val="1485750121"/>
              </p:ext>
            </p:extLst>
          </p:nvPr>
        </p:nvGraphicFramePr>
        <p:xfrm>
          <a:off x="340804" y="2590800"/>
          <a:ext cx="8371656" cy="2270319"/>
        </p:xfrm>
        <a:graphic>
          <a:graphicData uri="http://schemas.openxmlformats.org/drawingml/2006/table">
            <a:tbl>
              <a:tblPr firstRow="1" bandRow="1">
                <a:tableStyleId>{5C22544A-7EE6-4342-B048-85BDC9FD1C3A}</a:tableStyleId>
              </a:tblPr>
              <a:tblGrid>
                <a:gridCol w="2214972"/>
                <a:gridCol w="1548172"/>
                <a:gridCol w="1476164"/>
                <a:gridCol w="1368152"/>
                <a:gridCol w="1764196"/>
              </a:tblGrid>
              <a:tr h="823104">
                <a:tc>
                  <a:txBody>
                    <a:bodyPr/>
                    <a:lstStyle/>
                    <a:p>
                      <a:pPr algn="ctr"/>
                      <a:r>
                        <a:rPr lang="en-US" sz="1600" dirty="0" smtClean="0"/>
                        <a:t>Frequency</a:t>
                      </a:r>
                      <a:r>
                        <a:rPr lang="en-US" sz="1600" baseline="0" dirty="0" smtClean="0"/>
                        <a:t> Band [MHz]</a:t>
                      </a:r>
                    </a:p>
                    <a:p>
                      <a:pPr algn="ctr"/>
                      <a:r>
                        <a:rPr lang="en-US" sz="1600" b="1" baseline="0" dirty="0" smtClean="0"/>
                        <a:t>(BW)</a:t>
                      </a:r>
                      <a:endParaRPr lang="en-US" sz="1600" b="1" dirty="0"/>
                    </a:p>
                  </a:txBody>
                  <a:tcPr marT="45728" marB="45728"/>
                </a:tc>
                <a:tc>
                  <a:txBody>
                    <a:bodyPr/>
                    <a:lstStyle/>
                    <a:p>
                      <a:pPr algn="ctr"/>
                      <a:r>
                        <a:rPr lang="en-US" sz="1600" dirty="0" smtClean="0"/>
                        <a:t>Modulation</a:t>
                      </a:r>
                      <a:endParaRPr lang="en-US" sz="1600" b="1" dirty="0"/>
                    </a:p>
                  </a:txBody>
                  <a:tcPr marT="45728" marB="45728"/>
                </a:tc>
                <a:tc>
                  <a:txBody>
                    <a:bodyPr/>
                    <a:lstStyle/>
                    <a:p>
                      <a:pPr algn="ctr"/>
                      <a:r>
                        <a:rPr lang="en-US" sz="1600" dirty="0" smtClean="0"/>
                        <a:t>Bit</a:t>
                      </a:r>
                      <a:r>
                        <a:rPr lang="en-US" sz="1600" baseline="0" dirty="0" smtClean="0"/>
                        <a:t> Rate [kb/s]</a:t>
                      </a:r>
                      <a:endParaRPr lang="en-US" sz="1600" b="1" dirty="0"/>
                    </a:p>
                  </a:txBody>
                  <a:tcPr marT="45728" marB="45728"/>
                </a:tc>
                <a:tc>
                  <a:txBody>
                    <a:bodyPr/>
                    <a:lstStyle/>
                    <a:p>
                      <a:pPr algn="ctr"/>
                      <a:r>
                        <a:rPr lang="en-US" sz="1600" b="1" dirty="0" smtClean="0"/>
                        <a:t>Channel</a:t>
                      </a:r>
                    </a:p>
                    <a:p>
                      <a:pPr algn="ctr"/>
                      <a:r>
                        <a:rPr lang="en-US" sz="1600" b="1" dirty="0" smtClean="0"/>
                        <a:t>Spacing</a:t>
                      </a:r>
                    </a:p>
                    <a:p>
                      <a:pPr algn="ctr"/>
                      <a:r>
                        <a:rPr lang="en-US" sz="1600" b="1" dirty="0" smtClean="0"/>
                        <a:t>[kHz]</a:t>
                      </a:r>
                      <a:endParaRPr lang="en-US" sz="1600" b="1" dirty="0"/>
                    </a:p>
                  </a:txBody>
                  <a:tcPr marT="45728" marB="45728"/>
                </a:tc>
                <a:tc>
                  <a:txBody>
                    <a:bodyPr/>
                    <a:lstStyle/>
                    <a:p>
                      <a:pPr algn="ctr"/>
                      <a:r>
                        <a:rPr lang="en-US" sz="1600" b="1" dirty="0" smtClean="0"/>
                        <a:t>Number</a:t>
                      </a:r>
                      <a:r>
                        <a:rPr lang="en-US" sz="1600" b="1" baseline="0" dirty="0" smtClean="0"/>
                        <a:t> of Channels</a:t>
                      </a:r>
                      <a:endParaRPr lang="en-US" sz="1600" b="1" dirty="0"/>
                    </a:p>
                  </a:txBody>
                  <a:tcPr marT="45728" marB="45728"/>
                </a:tc>
              </a:tr>
              <a:tr h="482405">
                <a:tc>
                  <a:txBody>
                    <a:bodyPr/>
                    <a:lstStyle/>
                    <a:p>
                      <a:pPr algn="ctr"/>
                      <a:r>
                        <a:rPr lang="en-US" sz="1800" dirty="0" smtClean="0"/>
                        <a:t>174 – 216 (42MHz)</a:t>
                      </a:r>
                      <a:endParaRPr lang="en-US" sz="1800" dirty="0"/>
                    </a:p>
                  </a:txBody>
                  <a:tcPr marT="45728" marB="45728"/>
                </a:tc>
                <a:tc>
                  <a:txBody>
                    <a:bodyPr/>
                    <a:lstStyle/>
                    <a:p>
                      <a:pPr algn="ctr"/>
                      <a:r>
                        <a:rPr lang="en-US" sz="1800" dirty="0" smtClean="0"/>
                        <a:t>Filtered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400</a:t>
                      </a:r>
                      <a:endParaRPr lang="en-US" sz="1800" dirty="0"/>
                    </a:p>
                  </a:txBody>
                  <a:tcPr marT="45728" marB="45728"/>
                </a:tc>
                <a:tc>
                  <a:txBody>
                    <a:bodyPr/>
                    <a:lstStyle/>
                    <a:p>
                      <a:pPr algn="ctr"/>
                      <a:r>
                        <a:rPr lang="en-US" sz="1800" dirty="0" smtClean="0"/>
                        <a:t>105</a:t>
                      </a:r>
                      <a:endParaRPr lang="en-US" sz="1800" dirty="0"/>
                    </a:p>
                  </a:txBody>
                  <a:tcPr marT="45728" marB="45728"/>
                </a:tc>
              </a:tr>
              <a:tr h="482405">
                <a:tc>
                  <a:txBody>
                    <a:bodyPr/>
                    <a:lstStyle/>
                    <a:p>
                      <a:pPr algn="ctr"/>
                      <a:r>
                        <a:rPr lang="en-US" sz="1800" dirty="0" smtClean="0"/>
                        <a:t>407-425 (18MHz)</a:t>
                      </a:r>
                      <a:endParaRPr lang="en-US" sz="1800" dirty="0"/>
                    </a:p>
                  </a:txBody>
                  <a:tcPr marT="45728" marB="45728"/>
                </a:tc>
                <a:tc>
                  <a:txBody>
                    <a:bodyPr/>
                    <a:lstStyle/>
                    <a:p>
                      <a:pPr algn="ctr"/>
                      <a:r>
                        <a:rPr lang="en-US" sz="1800" dirty="0" smtClean="0"/>
                        <a:t>Filtered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400</a:t>
                      </a:r>
                      <a:endParaRPr lang="en-US" sz="1800" dirty="0"/>
                    </a:p>
                  </a:txBody>
                  <a:tcPr marT="45728" marB="45728"/>
                </a:tc>
                <a:tc>
                  <a:txBody>
                    <a:bodyPr/>
                    <a:lstStyle/>
                    <a:p>
                      <a:pPr algn="ctr"/>
                      <a:r>
                        <a:rPr lang="en-US" sz="1800" dirty="0" smtClean="0"/>
                        <a:t>45</a:t>
                      </a:r>
                      <a:endParaRPr lang="en-US" sz="1800" dirty="0"/>
                    </a:p>
                  </a:txBody>
                  <a:tcPr marT="45728" marB="45728"/>
                </a:tc>
              </a:tr>
              <a:tr h="482405">
                <a:tc>
                  <a:txBody>
                    <a:bodyPr/>
                    <a:lstStyle/>
                    <a:p>
                      <a:pPr algn="ctr"/>
                      <a:r>
                        <a:rPr lang="en-US" sz="1800" dirty="0" smtClean="0"/>
                        <a:t>608-630 (22MHz)</a:t>
                      </a:r>
                      <a:endParaRPr lang="en-US" sz="1800" dirty="0"/>
                    </a:p>
                  </a:txBody>
                  <a:tcPr marT="45728" marB="45728"/>
                </a:tc>
                <a:tc>
                  <a:txBody>
                    <a:bodyPr/>
                    <a:lstStyle/>
                    <a:p>
                      <a:pPr algn="ctr"/>
                      <a:r>
                        <a:rPr lang="en-US" sz="1800" dirty="0" smtClean="0"/>
                        <a:t>Filtered</a:t>
                      </a:r>
                      <a:r>
                        <a:rPr lang="en-US" sz="1800" baseline="0" dirty="0" smtClean="0"/>
                        <a:t> FSK</a:t>
                      </a:r>
                      <a:endParaRPr lang="en-US" sz="1800" dirty="0"/>
                    </a:p>
                  </a:txBody>
                  <a:tcPr marT="45728" marB="45728"/>
                </a:tc>
                <a:tc>
                  <a:txBody>
                    <a:bodyPr/>
                    <a:lstStyle/>
                    <a:p>
                      <a:pPr algn="ctr"/>
                      <a:r>
                        <a:rPr lang="en-US" sz="1800" dirty="0" smtClean="0"/>
                        <a:t>200</a:t>
                      </a:r>
                      <a:endParaRPr lang="en-US" sz="1800" dirty="0"/>
                    </a:p>
                  </a:txBody>
                  <a:tcPr marT="45728" marB="45728"/>
                </a:tc>
                <a:tc>
                  <a:txBody>
                    <a:bodyPr/>
                    <a:lstStyle/>
                    <a:p>
                      <a:pPr algn="ctr"/>
                      <a:r>
                        <a:rPr lang="en-US" sz="1800" dirty="0" smtClean="0"/>
                        <a:t>400</a:t>
                      </a:r>
                      <a:endParaRPr lang="en-US" sz="1800" dirty="0"/>
                    </a:p>
                  </a:txBody>
                  <a:tcPr marT="45728" marB="45728"/>
                </a:tc>
                <a:tc>
                  <a:txBody>
                    <a:bodyPr/>
                    <a:lstStyle/>
                    <a:p>
                      <a:pPr algn="ctr"/>
                      <a:r>
                        <a:rPr lang="en-US" sz="1800" dirty="0" smtClean="0"/>
                        <a:t>55</a:t>
                      </a:r>
                      <a:endParaRPr lang="en-US" sz="1800" dirty="0"/>
                    </a:p>
                  </a:txBody>
                  <a:tcPr marT="45728" marB="45728"/>
                </a:tc>
              </a:tr>
            </a:tbl>
          </a:graphicData>
        </a:graphic>
      </p:graphicFrame>
      <p:sp>
        <p:nvSpPr>
          <p:cNvPr id="6" name="テキスト ボックス 5"/>
          <p:cNvSpPr txBox="1"/>
          <p:nvPr/>
        </p:nvSpPr>
        <p:spPr>
          <a:xfrm>
            <a:off x="251520" y="1232756"/>
            <a:ext cx="8604956" cy="830997"/>
          </a:xfrm>
          <a:prstGeom prst="rect">
            <a:avLst/>
          </a:prstGeom>
          <a:noFill/>
        </p:spPr>
        <p:txBody>
          <a:bodyPr wrap="square" rtlCol="0">
            <a:spAutoFit/>
          </a:bodyPr>
          <a:lstStyle/>
          <a:p>
            <a:r>
              <a:rPr lang="en-US" altLang="ja-JP" sz="2400" dirty="0" smtClean="0"/>
              <a:t>One example</a:t>
            </a:r>
          </a:p>
          <a:p>
            <a:r>
              <a:rPr lang="en-US" altLang="ja-JP" sz="2400" dirty="0" smtClean="0"/>
              <a:t>In a case without considering channel overlapping</a:t>
            </a:r>
            <a:endParaRPr kumimoji="1" lang="ja-JP" altLang="en-US" sz="2400" dirty="0"/>
          </a:p>
        </p:txBody>
      </p:sp>
    </p:spTree>
    <p:extLst>
      <p:ext uri="{BB962C8B-B14F-4D97-AF65-F5344CB8AC3E}">
        <p14:creationId xmlns:p14="http://schemas.microsoft.com/office/powerpoint/2010/main" val="73330133"/>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486</TotalTime>
  <Words>235</Words>
  <Application>Microsoft Office PowerPoint</Application>
  <PresentationFormat>画面に合わせる (4:3)</PresentationFormat>
  <Paragraphs>81</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Key points for 15.4n devices</vt:lpstr>
      <vt:lpstr>Technical requirements</vt:lpstr>
      <vt:lpstr>Technical proposal</vt:lpstr>
      <vt:lpstr>Spectrum comparison (example)</vt:lpstr>
      <vt:lpstr>Summary</vt:lpstr>
      <vt:lpstr>References</vt:lpstr>
      <vt:lpstr>PowerPoint プレゼンテーション</vt:lpstr>
      <vt:lpstr>PowerPoint プレゼンテーション</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Kenichi Mori</cp:lastModifiedBy>
  <cp:revision>30</cp:revision>
  <dcterms:created xsi:type="dcterms:W3CDTF">2012-11-04T11:02:43Z</dcterms:created>
  <dcterms:modified xsi:type="dcterms:W3CDTF">2012-11-12T20:43:20Z</dcterms:modified>
</cp:coreProperties>
</file>