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2" r:id="rId6"/>
    <p:sldId id="261" r:id="rId7"/>
    <p:sldId id="258" r:id="rId8"/>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7" d="100"/>
          <a:sy n="67" d="100"/>
        </p:scale>
        <p:origin x="-480" y="-108"/>
      </p:cViewPr>
      <p:guideLst>
        <p:guide orient="horz" pos="2160"/>
        <p:guide pos="2880"/>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マスター タイトルの書式設定</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en-US"/>
          </a:p>
        </p:txBody>
      </p:sp>
      <p:sp>
        <p:nvSpPr>
          <p:cNvPr id="4"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2012/11/9</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1976833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2012/11/9</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3773828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2012/11/9</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2342345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2012/11/9</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3680066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2012/11/9</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1960125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2012/11/9</a:t>
            </a:fld>
            <a:endParaRPr kumimoji="1" lang="ja-JP" altLang="en-US"/>
          </a:p>
        </p:txBody>
      </p:sp>
      <p:sp>
        <p:nvSpPr>
          <p:cNvPr id="6" name="Rectangle 5"/>
          <p:cNvSpPr>
            <a:spLocks noGrp="1" noChangeArrowheads="1"/>
          </p:cNvSpPr>
          <p:nvPr>
            <p:ph type="ftr" sz="quarter" idx="11"/>
          </p:nvPr>
        </p:nvSpPr>
        <p:spPr>
          <a:ln/>
        </p:spPr>
        <p:txBody>
          <a:bodyPr/>
          <a:lstStyle>
            <a:lvl1pPr>
              <a:defRPr/>
            </a:lvl1pPr>
          </a:lstStyle>
          <a:p>
            <a:endParaRPr kumimoji="1" lang="ja-JP" altLang="en-US"/>
          </a:p>
        </p:txBody>
      </p:sp>
      <p:sp>
        <p:nvSpPr>
          <p:cNvPr id="7"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2183539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2012/11/9</a:t>
            </a:fld>
            <a:endParaRPr kumimoji="1" lang="ja-JP" altLang="en-US"/>
          </a:p>
        </p:txBody>
      </p:sp>
      <p:sp>
        <p:nvSpPr>
          <p:cNvPr id="8" name="Rectangle 5"/>
          <p:cNvSpPr>
            <a:spLocks noGrp="1" noChangeArrowheads="1"/>
          </p:cNvSpPr>
          <p:nvPr>
            <p:ph type="ftr" sz="quarter" idx="11"/>
          </p:nvPr>
        </p:nvSpPr>
        <p:spPr>
          <a:ln/>
        </p:spPr>
        <p:txBody>
          <a:bodyPr/>
          <a:lstStyle>
            <a:lvl1pPr>
              <a:defRPr/>
            </a:lvl1pPr>
          </a:lstStyle>
          <a:p>
            <a:endParaRPr kumimoji="1" lang="ja-JP" altLang="en-US"/>
          </a:p>
        </p:txBody>
      </p:sp>
      <p:sp>
        <p:nvSpPr>
          <p:cNvPr id="9"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2264307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2012/11/9</a:t>
            </a:fld>
            <a:endParaRPr kumimoji="1" lang="ja-JP" altLang="en-US"/>
          </a:p>
        </p:txBody>
      </p:sp>
      <p:sp>
        <p:nvSpPr>
          <p:cNvPr id="4" name="Rectangle 5"/>
          <p:cNvSpPr>
            <a:spLocks noGrp="1" noChangeArrowheads="1"/>
          </p:cNvSpPr>
          <p:nvPr>
            <p:ph type="ftr" sz="quarter" idx="11"/>
          </p:nvPr>
        </p:nvSpPr>
        <p:spPr>
          <a:ln/>
        </p:spPr>
        <p:txBody>
          <a:bodyPr/>
          <a:lstStyle>
            <a:lvl1pPr>
              <a:defRPr/>
            </a:lvl1pPr>
          </a:lstStyle>
          <a:p>
            <a:endParaRPr kumimoji="1" lang="ja-JP" altLang="en-US"/>
          </a:p>
        </p:txBody>
      </p:sp>
      <p:sp>
        <p:nvSpPr>
          <p:cNvPr id="5"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4292448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2012/11/9</a:t>
            </a:fld>
            <a:endParaRPr kumimoji="1" lang="ja-JP" altLang="en-US"/>
          </a:p>
        </p:txBody>
      </p:sp>
      <p:sp>
        <p:nvSpPr>
          <p:cNvPr id="3" name="Rectangle 5"/>
          <p:cNvSpPr>
            <a:spLocks noGrp="1" noChangeArrowheads="1"/>
          </p:cNvSpPr>
          <p:nvPr>
            <p:ph type="ftr" sz="quarter" idx="11"/>
          </p:nvPr>
        </p:nvSpPr>
        <p:spPr>
          <a:ln/>
        </p:spPr>
        <p:txBody>
          <a:bodyPr/>
          <a:lstStyle>
            <a:lvl1pPr>
              <a:defRPr/>
            </a:lvl1pPr>
          </a:lstStyle>
          <a:p>
            <a:endParaRPr kumimoji="1" lang="ja-JP" altLang="en-US"/>
          </a:p>
        </p:txBody>
      </p:sp>
      <p:sp>
        <p:nvSpPr>
          <p:cNvPr id="4"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1424000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2012/11/9</a:t>
            </a:fld>
            <a:endParaRPr kumimoji="1" lang="ja-JP" altLang="en-US"/>
          </a:p>
        </p:txBody>
      </p:sp>
      <p:sp>
        <p:nvSpPr>
          <p:cNvPr id="6" name="Rectangle 5"/>
          <p:cNvSpPr>
            <a:spLocks noGrp="1" noChangeArrowheads="1"/>
          </p:cNvSpPr>
          <p:nvPr>
            <p:ph type="ftr" sz="quarter" idx="11"/>
          </p:nvPr>
        </p:nvSpPr>
        <p:spPr>
          <a:ln/>
        </p:spPr>
        <p:txBody>
          <a:bodyPr/>
          <a:lstStyle>
            <a:lvl1pPr>
              <a:defRPr/>
            </a:lvl1pPr>
          </a:lstStyle>
          <a:p>
            <a:endParaRPr kumimoji="1" lang="ja-JP" altLang="en-US"/>
          </a:p>
        </p:txBody>
      </p:sp>
      <p:sp>
        <p:nvSpPr>
          <p:cNvPr id="7"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2514316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2012/11/9</a:t>
            </a:fld>
            <a:endParaRPr kumimoji="1" lang="ja-JP" altLang="en-US"/>
          </a:p>
        </p:txBody>
      </p:sp>
      <p:sp>
        <p:nvSpPr>
          <p:cNvPr id="6" name="Rectangle 5"/>
          <p:cNvSpPr>
            <a:spLocks noGrp="1" noChangeArrowheads="1"/>
          </p:cNvSpPr>
          <p:nvPr>
            <p:ph type="ftr" sz="quarter" idx="11"/>
          </p:nvPr>
        </p:nvSpPr>
        <p:spPr>
          <a:ln/>
        </p:spPr>
        <p:txBody>
          <a:bodyPr/>
          <a:lstStyle>
            <a:lvl1pPr>
              <a:defRPr/>
            </a:lvl1pPr>
          </a:lstStyle>
          <a:p>
            <a:endParaRPr kumimoji="1" lang="ja-JP" altLang="en-US"/>
          </a:p>
        </p:txBody>
      </p:sp>
      <p:sp>
        <p:nvSpPr>
          <p:cNvPr id="7"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1977427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zh-CN"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zh-CN" smtClean="0"/>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smtClean="0">
                <a:ea typeface="+mn-ea"/>
              </a:defRPr>
            </a:lvl1pPr>
          </a:lstStyle>
          <a:p>
            <a:fld id="{F6816395-D1EC-4FDD-ADDF-98B43E0294A1}" type="datetimeFigureOut">
              <a:rPr kumimoji="1" lang="ja-JP" altLang="en-US" smtClean="0"/>
              <a:pPr/>
              <a:t>2012/11/9</a:t>
            </a:fld>
            <a:endParaRPr kumimoji="1" lang="ja-JP" alt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mtClean="0">
                <a:ea typeface="+mn-ea"/>
              </a:defRPr>
            </a:lvl1pPr>
          </a:lstStyle>
          <a:p>
            <a:endParaRPr kumimoji="1" lang="ja-JP"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fld id="{690A14BF-E132-4BDE-B1CB-39223ACD2D34}" type="slidenum">
              <a:rPr kumimoji="1" lang="ja-JP" altLang="en-US" smtClean="0"/>
              <a:pPr/>
              <a:t>‹#›</a:t>
            </a:fld>
            <a:endParaRPr kumimoji="1" lang="ja-JP" altLang="en-US"/>
          </a:p>
        </p:txBody>
      </p:sp>
      <p:sp>
        <p:nvSpPr>
          <p:cNvPr id="1031" name="Rectangle 7"/>
          <p:cNvSpPr>
            <a:spLocks noChangeArrowheads="1"/>
          </p:cNvSpPr>
          <p:nvPr/>
        </p:nvSpPr>
        <p:spPr bwMode="auto">
          <a:xfrm>
            <a:off x="3581400" y="394156"/>
            <a:ext cx="4876800" cy="215444"/>
          </a:xfrm>
          <a:prstGeom prst="rect">
            <a:avLst/>
          </a:prstGeom>
          <a:noFill/>
          <a:ln w="9525">
            <a:noFill/>
            <a:miter lim="800000"/>
            <a:headEnd/>
            <a:tailEnd/>
          </a:ln>
        </p:spPr>
        <p:txBody>
          <a:bodyPr lIns="0" tIns="0" rIns="0" bIns="0" anchor="b">
            <a:spAutoFit/>
          </a:bodyPr>
          <a:lstStyle/>
          <a:p>
            <a:pPr lvl="4" algn="r" eaLnBrk="0" hangingPunct="0">
              <a:defRPr/>
            </a:pPr>
            <a:r>
              <a:rPr lang="en-US" altLang="zh-CN" sz="1400" b="1" dirty="0"/>
              <a:t>IEEE </a:t>
            </a:r>
            <a:r>
              <a:rPr lang="en-US" altLang="zh-CN" sz="1400" b="1" dirty="0" smtClean="0"/>
              <a:t>802.</a:t>
            </a:r>
            <a:r>
              <a:rPr lang="en-US" altLang="ja-JP" sz="1400" b="1" dirty="0" smtClean="0">
                <a:effectLst/>
              </a:rPr>
              <a:t>15-12-0588-00-004n</a:t>
            </a:r>
            <a:endParaRPr lang="en-US" altLang="zh-CN"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1329916" cy="276999"/>
          </a:xfrm>
          <a:prstGeom prst="rect">
            <a:avLst/>
          </a:prstGeom>
          <a:noFill/>
          <a:ln w="9525">
            <a:noFill/>
            <a:miter lim="800000"/>
            <a:headEnd/>
            <a:tailEnd/>
          </a:ln>
        </p:spPr>
        <p:txBody>
          <a:bodyPr wrap="square" lIns="0" tIns="0" rIns="0" bIns="0">
            <a:spAutoFit/>
          </a:bodyPr>
          <a:lstStyle/>
          <a:p>
            <a:pPr eaLnBrk="0" hangingPunct="0">
              <a:defRPr/>
            </a:pPr>
            <a:r>
              <a:rPr lang="en-US" altLang="zh-CN"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76200" y="825671"/>
            <a:ext cx="8991600" cy="5447645"/>
          </a:xfrm>
          <a:prstGeom prst="rect">
            <a:avLst/>
          </a:prstGeom>
          <a:noFill/>
          <a:ln w="12700">
            <a:noFill/>
            <a:miter lim="800000"/>
            <a:headEnd type="none" w="sm" len="sm"/>
            <a:tailEnd type="none" w="sm" len="sm"/>
          </a:ln>
          <a:effectLst/>
        </p:spPr>
        <p:txBody>
          <a:bodyPr>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a:lstStyle>
          <a:p>
            <a:pPr algn="ctr" eaLnBrk="0" hangingPunct="0">
              <a:defRPr/>
            </a:pPr>
            <a:r>
              <a:rPr lang="en-US" altLang="zh-CN"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zh-CN" sz="1800" b="1" dirty="0">
              <a:solidFill>
                <a:schemeClr val="tx2"/>
              </a:solidFill>
            </a:endParaRPr>
          </a:p>
          <a:p>
            <a:pPr eaLnBrk="0" hangingPunct="0">
              <a:defRPr/>
            </a:pPr>
            <a:endParaRPr lang="en-US" altLang="zh-CN" sz="1800" dirty="0">
              <a:solidFill>
                <a:schemeClr val="tx2"/>
              </a:solidFill>
            </a:endParaRPr>
          </a:p>
          <a:p>
            <a:pPr eaLnBrk="0" hangingPunct="0">
              <a:defRPr/>
            </a:pPr>
            <a:r>
              <a:rPr lang="en-US" altLang="zh-CN" sz="1800" b="1" dirty="0">
                <a:solidFill>
                  <a:schemeClr val="tx2"/>
                </a:solidFill>
              </a:rPr>
              <a:t>Submission Title:</a:t>
            </a:r>
            <a:r>
              <a:rPr lang="en-US" altLang="zh-CN" sz="1800" dirty="0">
                <a:solidFill>
                  <a:schemeClr val="tx2"/>
                </a:solidFill>
              </a:rPr>
              <a:t>	</a:t>
            </a:r>
            <a:r>
              <a:rPr lang="en-US" sz="1800" dirty="0" smtClean="0"/>
              <a:t>Technical proposal</a:t>
            </a:r>
            <a:r>
              <a:rPr lang="ja-JP" altLang="en-US" sz="1800" dirty="0" smtClean="0"/>
              <a:t> </a:t>
            </a:r>
            <a:r>
              <a:rPr lang="en-US" sz="1800" dirty="0" smtClean="0"/>
              <a:t>for </a:t>
            </a:r>
            <a:r>
              <a:rPr lang="en-US" sz="1800" dirty="0"/>
              <a:t>wearable 15.4n device</a:t>
            </a:r>
            <a:endParaRPr lang="en-US" altLang="zh-CN" sz="1800" dirty="0">
              <a:solidFill>
                <a:schemeClr val="tx2"/>
              </a:solidFill>
            </a:endParaRPr>
          </a:p>
          <a:p>
            <a:pPr eaLnBrk="0" hangingPunct="0">
              <a:defRPr/>
            </a:pPr>
            <a:r>
              <a:rPr lang="en-US" altLang="zh-CN" sz="1800" b="1" dirty="0">
                <a:solidFill>
                  <a:schemeClr val="tx2"/>
                </a:solidFill>
              </a:rPr>
              <a:t>Date </a:t>
            </a:r>
            <a:r>
              <a:rPr lang="en-US" altLang="zh-CN" sz="1800" b="1" dirty="0"/>
              <a:t>Submitted:	</a:t>
            </a:r>
            <a:r>
              <a:rPr lang="en-US" altLang="zh-CN" sz="1800" dirty="0" smtClean="0"/>
              <a:t>November </a:t>
            </a:r>
            <a:r>
              <a:rPr lang="en-US" altLang="ja-JP" sz="1800" dirty="0" smtClean="0"/>
              <a:t>8</a:t>
            </a:r>
            <a:r>
              <a:rPr lang="en-US" altLang="zh-CN" sz="1800" dirty="0" smtClean="0"/>
              <a:t>, </a:t>
            </a:r>
            <a:r>
              <a:rPr lang="en-US" altLang="zh-CN" sz="1800" dirty="0"/>
              <a:t>2012	</a:t>
            </a:r>
          </a:p>
          <a:p>
            <a:pPr eaLnBrk="0" hangingPunct="0">
              <a:defRPr/>
            </a:pPr>
            <a:r>
              <a:rPr lang="en-US" altLang="zh-CN" sz="1800" b="1" dirty="0"/>
              <a:t>Source</a:t>
            </a:r>
            <a:r>
              <a:rPr lang="en-US" altLang="zh-CN" sz="1800" b="1" dirty="0" smtClean="0"/>
              <a:t>:</a:t>
            </a:r>
          </a:p>
          <a:p>
            <a:pPr marL="182563" eaLnBrk="0" hangingPunct="0">
              <a:defRPr/>
            </a:pPr>
            <a:r>
              <a:rPr lang="en-US" altLang="zh-CN" sz="1800" dirty="0" smtClean="0"/>
              <a:t>Kenichi Mori (individual), </a:t>
            </a:r>
            <a:r>
              <a:rPr lang="en-US" altLang="zh-CN" sz="1800" dirty="0" err="1"/>
              <a:t>Hirokazu</a:t>
            </a:r>
            <a:r>
              <a:rPr lang="en-US" altLang="zh-CN" sz="1800" dirty="0"/>
              <a:t> </a:t>
            </a:r>
            <a:r>
              <a:rPr lang="en-US" altLang="zh-CN" sz="1800" dirty="0" smtClean="0"/>
              <a:t>Tanaka (individual),</a:t>
            </a:r>
            <a:r>
              <a:rPr lang="ja-JP" altLang="en-US" sz="1800" dirty="0"/>
              <a:t> </a:t>
            </a:r>
            <a:r>
              <a:rPr lang="en-US" altLang="zh-CN" sz="1800" dirty="0" err="1" smtClean="0"/>
              <a:t>Shinsuke</a:t>
            </a:r>
            <a:r>
              <a:rPr lang="en-US" altLang="zh-CN" sz="1800" dirty="0" smtClean="0"/>
              <a:t> Hara (QOL-SN)</a:t>
            </a:r>
            <a:endParaRPr lang="en-US" altLang="zh-CN" sz="1800" dirty="0"/>
          </a:p>
          <a:p>
            <a:pPr marL="182563" eaLnBrk="0" hangingPunct="0">
              <a:defRPr/>
            </a:pPr>
            <a:r>
              <a:rPr lang="en-US" altLang="zh-CN" sz="1800" dirty="0" smtClean="0"/>
              <a:t>ken1.morius@gmail.com,  hi.tanaka@m.ieice.org,            shinsukehara0122@gmail.com</a:t>
            </a:r>
            <a:endParaRPr lang="en-US" altLang="zh-CN" sz="1400" dirty="0"/>
          </a:p>
          <a:p>
            <a:pPr eaLnBrk="0" hangingPunct="0">
              <a:spcBef>
                <a:spcPts val="600"/>
              </a:spcBef>
              <a:spcAft>
                <a:spcPts val="600"/>
              </a:spcAft>
              <a:defRPr/>
            </a:pPr>
            <a:r>
              <a:rPr lang="en-US" altLang="zh-CN" sz="1800" b="1" dirty="0"/>
              <a:t>Abstract:</a:t>
            </a:r>
            <a:r>
              <a:rPr lang="en-US" altLang="zh-CN" sz="1800" dirty="0"/>
              <a:t> </a:t>
            </a:r>
            <a:r>
              <a:rPr lang="en-US" altLang="zh-CN" sz="1800" dirty="0" smtClean="0"/>
              <a:t>Technical proposal for wearable 15.4n device</a:t>
            </a:r>
            <a:endParaRPr lang="en-US" altLang="zh-CN" sz="1800" dirty="0"/>
          </a:p>
          <a:p>
            <a:pPr eaLnBrk="0" hangingPunct="0">
              <a:spcBef>
                <a:spcPts val="600"/>
              </a:spcBef>
              <a:spcAft>
                <a:spcPts val="600"/>
              </a:spcAft>
              <a:defRPr/>
            </a:pPr>
            <a:r>
              <a:rPr lang="en-US" altLang="zh-CN" sz="1800" b="1" dirty="0"/>
              <a:t>Purpose:</a:t>
            </a:r>
            <a:r>
              <a:rPr lang="en-US" altLang="zh-CN" sz="1800" dirty="0"/>
              <a:t>	</a:t>
            </a:r>
            <a:r>
              <a:rPr lang="en-US" altLang="zh-CN" sz="1800" dirty="0" smtClean="0"/>
              <a:t>Lower power consumption modulation scheme and needed interface to connect with</a:t>
            </a:r>
            <a:br>
              <a:rPr lang="en-US" altLang="zh-CN" sz="1800" dirty="0" smtClean="0"/>
            </a:br>
            <a:r>
              <a:rPr lang="en-US" altLang="zh-CN" sz="1800" dirty="0" smtClean="0"/>
              <a:t>                already installed in hospitals and clinics.</a:t>
            </a:r>
            <a:endParaRPr lang="en-US" altLang="zh-CN" sz="1800" dirty="0"/>
          </a:p>
          <a:p>
            <a:pPr eaLnBrk="0" hangingPunct="0">
              <a:defRPr/>
            </a:pPr>
            <a:r>
              <a:rPr lang="en-US" altLang="zh-CN" sz="1800" b="1" dirty="0">
                <a:solidFill>
                  <a:schemeClr val="tx2"/>
                </a:solidFill>
              </a:rPr>
              <a:t>Notice:</a:t>
            </a:r>
            <a:r>
              <a:rPr lang="en-US" altLang="zh-CN" sz="18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altLang="zh-CN" sz="1800" b="1" dirty="0" smtClean="0">
                <a:solidFill>
                  <a:schemeClr val="tx2"/>
                </a:solidFill>
              </a:rPr>
              <a:t/>
            </a:r>
            <a:br>
              <a:rPr lang="en-US" altLang="zh-CN" sz="1800" b="1" dirty="0" smtClean="0">
                <a:solidFill>
                  <a:schemeClr val="tx2"/>
                </a:solidFill>
              </a:rPr>
            </a:br>
            <a:r>
              <a:rPr lang="en-US" altLang="zh-CN" sz="1800" b="1" dirty="0" smtClean="0">
                <a:solidFill>
                  <a:schemeClr val="tx2"/>
                </a:solidFill>
              </a:rPr>
              <a:t>Release</a:t>
            </a:r>
            <a:r>
              <a:rPr lang="en-US" altLang="zh-CN" sz="1800" b="1" dirty="0">
                <a:solidFill>
                  <a:schemeClr val="tx2"/>
                </a:solidFill>
              </a:rPr>
              <a:t>:</a:t>
            </a:r>
            <a:r>
              <a:rPr lang="en-US" altLang="zh-CN" sz="18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568419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Key points for 15.4n devices</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en-US" altLang="ja-JP" sz="2400" dirty="0"/>
              <a:t>Based on </a:t>
            </a:r>
            <a:r>
              <a:rPr lang="en-US" altLang="ja-JP" sz="2400" dirty="0" smtClean="0"/>
              <a:t>the previous </a:t>
            </a:r>
            <a:r>
              <a:rPr lang="en-US" altLang="ja-JP" sz="2400" dirty="0"/>
              <a:t>discussion on </a:t>
            </a:r>
            <a:r>
              <a:rPr lang="en-US" altLang="ja-JP" sz="2400" dirty="0" smtClean="0"/>
              <a:t>applications </a:t>
            </a:r>
            <a:r>
              <a:rPr lang="en-US" altLang="ja-JP" sz="2400" baseline="30000" dirty="0" smtClean="0"/>
              <a:t>[1]</a:t>
            </a:r>
            <a:r>
              <a:rPr lang="en-US" altLang="ja-JP" sz="2400" dirty="0" smtClean="0"/>
              <a:t> and Chinese regulation [2], the following </a:t>
            </a:r>
            <a:r>
              <a:rPr lang="en-US" altLang="ja-JP" sz="2400" dirty="0"/>
              <a:t>features are demanded for some healthcare </a:t>
            </a:r>
            <a:r>
              <a:rPr lang="en-US" altLang="ja-JP" sz="2400" dirty="0" smtClean="0"/>
              <a:t>applications</a:t>
            </a:r>
            <a:r>
              <a:rPr lang="en-US" altLang="ja-JP" sz="2000" dirty="0" smtClean="0"/>
              <a:t/>
            </a:r>
            <a:br>
              <a:rPr lang="en-US" altLang="ja-JP" sz="2000" dirty="0" smtClean="0"/>
            </a:br>
            <a:endParaRPr lang="en-US" altLang="ja-JP" sz="2000" dirty="0"/>
          </a:p>
          <a:p>
            <a:pPr marL="457200" indent="-457200">
              <a:buFont typeface="+mj-lt"/>
              <a:buAutoNum type="alphaUcParenR"/>
            </a:pPr>
            <a:r>
              <a:rPr lang="en-US" altLang="ja-JP" sz="2000" dirty="0"/>
              <a:t>Usage in hospitals and clinics (especially for patients) </a:t>
            </a:r>
          </a:p>
          <a:p>
            <a:pPr marL="457200" indent="-457200">
              <a:buFont typeface="+mj-lt"/>
              <a:buAutoNum type="alphaUcParenR"/>
            </a:pPr>
            <a:r>
              <a:rPr lang="en-US" altLang="ja-JP" sz="2000" dirty="0" smtClean="0"/>
              <a:t>Low-cost</a:t>
            </a:r>
            <a:endParaRPr lang="en-US" altLang="ja-JP" sz="2000" dirty="0"/>
          </a:p>
          <a:p>
            <a:pPr marL="457200" indent="-457200">
              <a:buFont typeface="+mj-lt"/>
              <a:buAutoNum type="alphaUcParenR"/>
            </a:pPr>
            <a:r>
              <a:rPr lang="en-US" altLang="ja-JP" sz="2000" dirty="0" smtClean="0"/>
              <a:t>Wearable</a:t>
            </a:r>
            <a:endParaRPr lang="en-US" altLang="ja-JP" sz="2000" dirty="0"/>
          </a:p>
          <a:p>
            <a:pPr marL="457200" indent="-457200">
              <a:buFont typeface="+mj-lt"/>
              <a:buAutoNum type="alphaUcParenR"/>
            </a:pPr>
            <a:r>
              <a:rPr lang="en-US" altLang="ja-JP" sz="2000" dirty="0" smtClean="0"/>
              <a:t>Low </a:t>
            </a:r>
            <a:r>
              <a:rPr lang="en-US" altLang="ja-JP" sz="2000" dirty="0"/>
              <a:t>mutual interference among </a:t>
            </a:r>
            <a:r>
              <a:rPr lang="en-US" altLang="ja-JP" sz="2000" dirty="0" smtClean="0"/>
              <a:t>devices</a:t>
            </a:r>
          </a:p>
          <a:p>
            <a:pPr marL="457200" indent="-457200">
              <a:buFont typeface="+mj-lt"/>
              <a:buAutoNum type="alphaUcParenR"/>
            </a:pPr>
            <a:r>
              <a:rPr lang="en-US" altLang="ja-JP" sz="2000" dirty="0" smtClean="0"/>
              <a:t>Easy communication with already existing healthcare instruments </a:t>
            </a:r>
            <a:endParaRPr lang="en-US" altLang="ja-JP" sz="2000" dirty="0"/>
          </a:p>
        </p:txBody>
      </p:sp>
    </p:spTree>
    <p:extLst>
      <p:ext uri="{BB962C8B-B14F-4D97-AF65-F5344CB8AC3E}">
        <p14:creationId xmlns:p14="http://schemas.microsoft.com/office/powerpoint/2010/main" val="32251353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Technical requirements</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en-US" altLang="ja-JP" sz="2400" dirty="0" smtClean="0"/>
              <a:t>Followings have to be considered to actualize demands  written in the previous slide</a:t>
            </a:r>
          </a:p>
          <a:p>
            <a:pPr marL="0" indent="0">
              <a:buNone/>
            </a:pPr>
            <a:endParaRPr lang="en-US" altLang="ja-JP" sz="2000" dirty="0"/>
          </a:p>
          <a:p>
            <a:pPr marL="457200" indent="-457200">
              <a:buFont typeface="+mj-lt"/>
              <a:buAutoNum type="alphaUcParenR"/>
            </a:pPr>
            <a:r>
              <a:rPr lang="en-US" altLang="ja-JP" sz="2000" dirty="0" smtClean="0"/>
              <a:t>We have to prepare </a:t>
            </a:r>
            <a:r>
              <a:rPr lang="en-US" altLang="ja-JP" sz="2000" dirty="0"/>
              <a:t>as many channels as we can to support patients in the same area and </a:t>
            </a:r>
            <a:r>
              <a:rPr lang="en-US" altLang="ja-JP" sz="2000" dirty="0" smtClean="0"/>
              <a:t>timing</a:t>
            </a:r>
          </a:p>
          <a:p>
            <a:pPr marL="457200" indent="-457200">
              <a:buFont typeface="+mj-lt"/>
              <a:buAutoNum type="alphaUcParenR"/>
            </a:pPr>
            <a:r>
              <a:rPr lang="en-US" altLang="ja-JP" sz="2000" dirty="0" smtClean="0"/>
              <a:t>Simpler </a:t>
            </a:r>
            <a:r>
              <a:rPr lang="en-US" altLang="ja-JP" sz="2000" dirty="0"/>
              <a:t>circuit, </a:t>
            </a:r>
            <a:r>
              <a:rPr lang="en-US" altLang="ja-JP" sz="2000" dirty="0" smtClean="0"/>
              <a:t>cheaper </a:t>
            </a:r>
            <a:r>
              <a:rPr lang="en-US" altLang="ja-JP" sz="2000" dirty="0"/>
              <a:t>device can be </a:t>
            </a:r>
            <a:r>
              <a:rPr lang="en-US" altLang="ja-JP" sz="2000" dirty="0" smtClean="0"/>
              <a:t>actualized</a:t>
            </a:r>
          </a:p>
          <a:p>
            <a:pPr marL="457200" indent="-457200">
              <a:buFont typeface="+mj-lt"/>
              <a:buAutoNum type="alphaUcParenR"/>
            </a:pPr>
            <a:r>
              <a:rPr lang="en-US" altLang="ja-JP" sz="2000" dirty="0"/>
              <a:t>Battery operation is </a:t>
            </a:r>
            <a:r>
              <a:rPr lang="en-US" altLang="ja-JP" sz="2000" dirty="0" smtClean="0"/>
              <a:t>needed</a:t>
            </a:r>
            <a:br>
              <a:rPr lang="en-US" altLang="ja-JP" sz="2000" dirty="0" smtClean="0"/>
            </a:br>
            <a:r>
              <a:rPr lang="en-US" altLang="ja-JP" sz="2000" dirty="0" smtClean="0"/>
              <a:t>Lower </a:t>
            </a:r>
            <a:r>
              <a:rPr lang="en-US" altLang="ja-JP" sz="2000" dirty="0"/>
              <a:t>power consumption </a:t>
            </a:r>
            <a:r>
              <a:rPr lang="en-US" altLang="ja-JP" sz="2000" dirty="0" smtClean="0"/>
              <a:t>is preferable</a:t>
            </a:r>
          </a:p>
          <a:p>
            <a:pPr marL="457200" indent="-457200">
              <a:buFont typeface="+mj-lt"/>
              <a:buAutoNum type="alphaUcParenR"/>
            </a:pPr>
            <a:r>
              <a:rPr lang="en-US" altLang="ja-JP" sz="2000" dirty="0"/>
              <a:t>Side lobe must be filtered </a:t>
            </a:r>
            <a:r>
              <a:rPr lang="en-US" altLang="ja-JP" sz="2000" dirty="0" smtClean="0"/>
              <a:t>sharply</a:t>
            </a:r>
          </a:p>
          <a:p>
            <a:pPr marL="457200" indent="-457200">
              <a:buFont typeface="+mj-lt"/>
              <a:buAutoNum type="alphaUcParenR"/>
            </a:pPr>
            <a:r>
              <a:rPr lang="en-US" altLang="ja-JP" sz="2000" dirty="0" smtClean="0"/>
              <a:t>Frequency agility is needed to avoid interference from/to legacy systems  </a:t>
            </a:r>
            <a:endParaRPr kumimoji="1" lang="ja-JP" altLang="en-US" sz="2000" dirty="0"/>
          </a:p>
        </p:txBody>
      </p:sp>
    </p:spTree>
    <p:extLst>
      <p:ext uri="{BB962C8B-B14F-4D97-AF65-F5344CB8AC3E}">
        <p14:creationId xmlns:p14="http://schemas.microsoft.com/office/powerpoint/2010/main" val="4681387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Technical proposal</a:t>
            </a:r>
            <a:endParaRPr kumimoji="1" lang="ja-JP" altLang="en-US" dirty="0"/>
          </a:p>
        </p:txBody>
      </p:sp>
      <p:sp>
        <p:nvSpPr>
          <p:cNvPr id="3" name="コンテンツ プレースホルダー 2"/>
          <p:cNvSpPr>
            <a:spLocks noGrp="1"/>
          </p:cNvSpPr>
          <p:nvPr>
            <p:ph idx="1"/>
          </p:nvPr>
        </p:nvSpPr>
        <p:spPr/>
        <p:txBody>
          <a:bodyPr/>
          <a:lstStyle/>
          <a:p>
            <a:r>
              <a:rPr lang="en-US" altLang="ja-JP" sz="2400" dirty="0" smtClean="0"/>
              <a:t>Modulation schemes with constant envelope</a:t>
            </a:r>
            <a:br>
              <a:rPr lang="en-US" altLang="ja-JP" sz="2400" dirty="0" smtClean="0"/>
            </a:br>
            <a:r>
              <a:rPr lang="en-US" altLang="ja-JP" sz="2000" dirty="0" smtClean="0"/>
              <a:t>Filtered FSK</a:t>
            </a:r>
            <a:br>
              <a:rPr lang="en-US" altLang="ja-JP" sz="2000" dirty="0" smtClean="0"/>
            </a:br>
            <a:r>
              <a:rPr lang="en-US" altLang="ja-JP" sz="2000" dirty="0" smtClean="0"/>
              <a:t>- Simpler circuit </a:t>
            </a:r>
            <a:br>
              <a:rPr lang="en-US" altLang="ja-JP" sz="2000" dirty="0" smtClean="0"/>
            </a:br>
            <a:r>
              <a:rPr lang="en-US" altLang="ja-JP" sz="2000" dirty="0" smtClean="0"/>
              <a:t>  (PLL modulation and non-linear PA can be used)</a:t>
            </a:r>
            <a:br>
              <a:rPr lang="en-US" altLang="ja-JP" sz="2000" dirty="0" smtClean="0"/>
            </a:br>
            <a:r>
              <a:rPr lang="en-US" altLang="ja-JP" sz="2000" dirty="0" smtClean="0"/>
              <a:t>- Lower power operation</a:t>
            </a:r>
            <a:br>
              <a:rPr lang="en-US" altLang="ja-JP" sz="2000" dirty="0" smtClean="0"/>
            </a:br>
            <a:r>
              <a:rPr lang="en-US" altLang="ja-JP" sz="2000" dirty="0" smtClean="0"/>
              <a:t/>
            </a:r>
            <a:br>
              <a:rPr lang="en-US" altLang="ja-JP" sz="2000" dirty="0" smtClean="0"/>
            </a:br>
            <a:r>
              <a:rPr lang="en-US" altLang="ja-JP" sz="1800" dirty="0" smtClean="0"/>
              <a:t>Note: FSK and OQPSK are also a modulation scheme with constant</a:t>
            </a:r>
            <a:br>
              <a:rPr lang="en-US" altLang="ja-JP" sz="1800" dirty="0" smtClean="0"/>
            </a:br>
            <a:r>
              <a:rPr lang="en-US" altLang="ja-JP" sz="1800" dirty="0" smtClean="0"/>
              <a:t>          envelope but side lobes are not filtered sharply</a:t>
            </a:r>
          </a:p>
          <a:p>
            <a:pPr marL="0" indent="0">
              <a:buNone/>
            </a:pPr>
            <a:endParaRPr lang="en-US" altLang="ja-JP" sz="2400" dirty="0" smtClean="0"/>
          </a:p>
          <a:p>
            <a:r>
              <a:rPr kumimoji="1" lang="en-US" altLang="ja-JP" sz="2400" dirty="0" smtClean="0"/>
              <a:t>Support IEEE11073 </a:t>
            </a:r>
            <a:r>
              <a:rPr kumimoji="1" lang="en-US" altLang="ja-JP" sz="2400" baseline="30000" dirty="0" smtClean="0"/>
              <a:t>[3]</a:t>
            </a:r>
          </a:p>
          <a:p>
            <a:pPr marL="0" indent="0">
              <a:buNone/>
            </a:pPr>
            <a:endParaRPr lang="en-US" altLang="ja-JP" sz="2400" dirty="0"/>
          </a:p>
          <a:p>
            <a:pPr marL="0" indent="0">
              <a:buNone/>
            </a:pPr>
            <a:r>
              <a:rPr kumimoji="1" lang="en-US" altLang="ja-JP" sz="2400" dirty="0" smtClean="0"/>
              <a:t/>
            </a:r>
            <a:br>
              <a:rPr kumimoji="1" lang="en-US" altLang="ja-JP" sz="2400" dirty="0" smtClean="0"/>
            </a:br>
            <a:endParaRPr kumimoji="1" lang="en-US" altLang="ja-JP" sz="2400" dirty="0"/>
          </a:p>
          <a:p>
            <a:pPr>
              <a:buFontTx/>
              <a:buChar char="-"/>
            </a:pPr>
            <a:endParaRPr kumimoji="1" lang="en-US" altLang="ja-JP" sz="2400" dirty="0" smtClean="0"/>
          </a:p>
          <a:p>
            <a:endParaRPr kumimoji="1" lang="ja-JP" altLang="en-US" sz="2400" dirty="0"/>
          </a:p>
        </p:txBody>
      </p:sp>
    </p:spTree>
    <p:extLst>
      <p:ext uri="{BB962C8B-B14F-4D97-AF65-F5344CB8AC3E}">
        <p14:creationId xmlns:p14="http://schemas.microsoft.com/office/powerpoint/2010/main" val="33221962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Spectrum comparison (example)</a:t>
            </a:r>
            <a:endParaRPr kumimoji="1" lang="ja-JP" altLang="en-US"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3032956"/>
            <a:ext cx="4808082" cy="32763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テキスト ボックス 3"/>
          <p:cNvSpPr txBox="1"/>
          <p:nvPr/>
        </p:nvSpPr>
        <p:spPr>
          <a:xfrm>
            <a:off x="251520" y="1808820"/>
            <a:ext cx="8640960" cy="1200329"/>
          </a:xfrm>
          <a:prstGeom prst="rect">
            <a:avLst/>
          </a:prstGeom>
          <a:noFill/>
        </p:spPr>
        <p:txBody>
          <a:bodyPr wrap="square" rtlCol="0">
            <a:spAutoFit/>
          </a:bodyPr>
          <a:lstStyle/>
          <a:p>
            <a:pPr marL="285750" indent="-285750">
              <a:buFont typeface="Wingdings" pitchFamily="2" charset="2"/>
              <a:buChar char="l"/>
              <a:tabLst>
                <a:tab pos="363538" algn="l"/>
              </a:tabLst>
            </a:pPr>
            <a:r>
              <a:rPr kumimoji="1" lang="en-US" altLang="ja-JP" dirty="0" smtClean="0"/>
              <a:t>Common parameters</a:t>
            </a:r>
          </a:p>
          <a:p>
            <a:pPr>
              <a:tabLst>
                <a:tab pos="711200" algn="l"/>
              </a:tabLst>
            </a:pPr>
            <a:r>
              <a:rPr kumimoji="1" lang="en-US" altLang="ja-JP" dirty="0" smtClean="0"/>
              <a:t>	Data rate = 200 kbps</a:t>
            </a:r>
          </a:p>
          <a:p>
            <a:pPr>
              <a:tabLst>
                <a:tab pos="711200" algn="l"/>
              </a:tabLst>
            </a:pPr>
            <a:r>
              <a:rPr lang="en-US" altLang="ja-JP" dirty="0" smtClean="0"/>
              <a:t>	Modulation index = 0.5</a:t>
            </a:r>
            <a:endParaRPr kumimoji="1" lang="en-US" altLang="ja-JP" dirty="0" smtClean="0"/>
          </a:p>
          <a:p>
            <a:pPr marL="285750" indent="-285750">
              <a:buFont typeface="Wingdings" pitchFamily="2" charset="2"/>
              <a:buChar char="l"/>
              <a:tabLst>
                <a:tab pos="363538" algn="l"/>
              </a:tabLst>
            </a:pPr>
            <a:r>
              <a:rPr kumimoji="1" lang="en-US" altLang="ja-JP" dirty="0" smtClean="0"/>
              <a:t>Parameter onl</a:t>
            </a:r>
            <a:r>
              <a:rPr lang="en-US" altLang="ja-JP" dirty="0" smtClean="0"/>
              <a:t>y for </a:t>
            </a:r>
            <a:r>
              <a:rPr kumimoji="1" lang="en-US" altLang="ja-JP" dirty="0" smtClean="0"/>
              <a:t>Filtered FSK; Gaussian filtered, BT=0.5</a:t>
            </a:r>
          </a:p>
        </p:txBody>
      </p:sp>
      <p:sp>
        <p:nvSpPr>
          <p:cNvPr id="5" name="テキスト ボックス 4"/>
          <p:cNvSpPr txBox="1"/>
          <p:nvPr/>
        </p:nvSpPr>
        <p:spPr>
          <a:xfrm>
            <a:off x="5112060" y="3438870"/>
            <a:ext cx="3780420" cy="1754326"/>
          </a:xfrm>
          <a:prstGeom prst="rect">
            <a:avLst/>
          </a:prstGeom>
          <a:noFill/>
        </p:spPr>
        <p:txBody>
          <a:bodyPr wrap="square" rtlCol="0">
            <a:spAutoFit/>
          </a:bodyPr>
          <a:lstStyle/>
          <a:p>
            <a:r>
              <a:rPr kumimoji="1" lang="en-US" altLang="ja-JP" dirty="0" smtClean="0"/>
              <a:t>Red colored line; FSK</a:t>
            </a:r>
          </a:p>
          <a:p>
            <a:r>
              <a:rPr lang="en-US" altLang="ja-JP" dirty="0" smtClean="0"/>
              <a:t>Black colored line; OQPSK</a:t>
            </a:r>
          </a:p>
          <a:p>
            <a:r>
              <a:rPr kumimoji="1" lang="en-US" altLang="ja-JP" dirty="0" smtClean="0"/>
              <a:t>Blue colored line; Filtered FSK</a:t>
            </a:r>
          </a:p>
          <a:p>
            <a:endParaRPr lang="en-US" altLang="ja-JP" dirty="0"/>
          </a:p>
          <a:p>
            <a:r>
              <a:rPr kumimoji="1" lang="en-US" altLang="ja-JP" dirty="0" smtClean="0"/>
              <a:t>Filtered FSK has much better side lobe attenuation than other two</a:t>
            </a:r>
            <a:endParaRPr kumimoji="1" lang="ja-JP" altLang="en-US" dirty="0"/>
          </a:p>
        </p:txBody>
      </p:sp>
      <p:sp>
        <p:nvSpPr>
          <p:cNvPr id="6" name="テキスト ボックス 5"/>
          <p:cNvSpPr txBox="1"/>
          <p:nvPr/>
        </p:nvSpPr>
        <p:spPr>
          <a:xfrm rot="16200000">
            <a:off x="-95164" y="4378460"/>
            <a:ext cx="1260140" cy="369332"/>
          </a:xfrm>
          <a:prstGeom prst="rect">
            <a:avLst/>
          </a:prstGeom>
          <a:noFill/>
        </p:spPr>
        <p:txBody>
          <a:bodyPr wrap="square" rtlCol="0">
            <a:spAutoFit/>
          </a:bodyPr>
          <a:lstStyle/>
          <a:p>
            <a:r>
              <a:rPr lang="en-US" altLang="ja-JP" dirty="0" smtClean="0"/>
              <a:t>PSD [dB]</a:t>
            </a:r>
            <a:endParaRPr kumimoji="1" lang="ja-JP" altLang="en-US" dirty="0"/>
          </a:p>
        </p:txBody>
      </p:sp>
      <p:sp>
        <p:nvSpPr>
          <p:cNvPr id="8" name="テキスト ボックス 7"/>
          <p:cNvSpPr txBox="1"/>
          <p:nvPr/>
        </p:nvSpPr>
        <p:spPr>
          <a:xfrm>
            <a:off x="1966356" y="6084004"/>
            <a:ext cx="1813556" cy="369332"/>
          </a:xfrm>
          <a:prstGeom prst="rect">
            <a:avLst/>
          </a:prstGeom>
          <a:noFill/>
        </p:spPr>
        <p:txBody>
          <a:bodyPr wrap="square" rtlCol="0">
            <a:spAutoFit/>
          </a:bodyPr>
          <a:lstStyle/>
          <a:p>
            <a:pPr algn="ctr"/>
            <a:r>
              <a:rPr lang="en-US" altLang="ja-JP" dirty="0" smtClean="0"/>
              <a:t>Frequency [Hz]</a:t>
            </a:r>
            <a:endParaRPr kumimoji="1" lang="ja-JP" altLang="en-US" dirty="0"/>
          </a:p>
        </p:txBody>
      </p:sp>
    </p:spTree>
    <p:extLst>
      <p:ext uri="{BB962C8B-B14F-4D97-AF65-F5344CB8AC3E}">
        <p14:creationId xmlns:p14="http://schemas.microsoft.com/office/powerpoint/2010/main" val="35776456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Summary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sz="2400" dirty="0" smtClean="0"/>
              <a:t>Filtered FSK and/or O-QPSK are preferable for wearable devices used for some healthcare applications in hospitals and clinics</a:t>
            </a:r>
            <a:br>
              <a:rPr kumimoji="1" lang="en-US" altLang="ja-JP" sz="2400" dirty="0" smtClean="0"/>
            </a:br>
            <a:r>
              <a:rPr kumimoji="1" lang="en-US" altLang="ja-JP" sz="2400" dirty="0" smtClean="0"/>
              <a:t/>
            </a:r>
            <a:br>
              <a:rPr kumimoji="1" lang="en-US" altLang="ja-JP" sz="2400" dirty="0" smtClean="0"/>
            </a:br>
            <a:r>
              <a:rPr kumimoji="1" lang="en-US" altLang="ja-JP" sz="2400" dirty="0" smtClean="0"/>
              <a:t>Filter type for filtered FSK is TBD</a:t>
            </a:r>
            <a:br>
              <a:rPr kumimoji="1" lang="en-US" altLang="ja-JP" sz="2400" dirty="0" smtClean="0"/>
            </a:br>
            <a:endParaRPr kumimoji="1" lang="en-US" altLang="ja-JP" sz="2400" dirty="0" smtClean="0"/>
          </a:p>
          <a:p>
            <a:r>
              <a:rPr lang="en-US" altLang="ja-JP" sz="2400" dirty="0" smtClean="0"/>
              <a:t>IEEE11703 should be supported to communicate with already installed healthcare in</a:t>
            </a:r>
            <a:r>
              <a:rPr lang="en-US" altLang="ja-JP" sz="2400" dirty="0" smtClean="0">
                <a:solidFill>
                  <a:srgbClr val="FF0000"/>
                </a:solidFill>
              </a:rPr>
              <a:t>s</a:t>
            </a:r>
            <a:r>
              <a:rPr lang="en-US" altLang="ja-JP" sz="2400" dirty="0" smtClean="0"/>
              <a:t>truments in hospitals and clinics</a:t>
            </a:r>
          </a:p>
          <a:p>
            <a:r>
              <a:rPr kumimoji="1" lang="en-US" altLang="ja-JP" sz="2400" dirty="0" smtClean="0"/>
              <a:t>Band plan is TBD</a:t>
            </a:r>
            <a:endParaRPr kumimoji="1" lang="ja-JP" altLang="en-US" sz="2400" dirty="0"/>
          </a:p>
        </p:txBody>
      </p:sp>
    </p:spTree>
    <p:extLst>
      <p:ext uri="{BB962C8B-B14F-4D97-AF65-F5344CB8AC3E}">
        <p14:creationId xmlns:p14="http://schemas.microsoft.com/office/powerpoint/2010/main" val="42125444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References</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en-US" altLang="ja-JP" sz="2400" dirty="0" smtClean="0"/>
              <a:t>[1] </a:t>
            </a:r>
            <a:r>
              <a:rPr lang="en-US" altLang="ja-JP" sz="2400" dirty="0" smtClean="0"/>
              <a:t>12/0539r0</a:t>
            </a:r>
          </a:p>
          <a:p>
            <a:pPr marL="0" indent="0">
              <a:buNone/>
            </a:pPr>
            <a:r>
              <a:rPr kumimoji="1" lang="en-US" altLang="ja-JP" sz="2400" dirty="0" smtClean="0"/>
              <a:t>[2] 12/0105r0</a:t>
            </a:r>
          </a:p>
          <a:p>
            <a:pPr marL="0" indent="0">
              <a:buNone/>
            </a:pPr>
            <a:r>
              <a:rPr lang="en-US" altLang="ja-JP" sz="2400" dirty="0" smtClean="0"/>
              <a:t>[3] 12/0413r0/004j</a:t>
            </a:r>
            <a:endParaRPr kumimoji="1" lang="ja-JP" altLang="en-US" sz="2400" dirty="0"/>
          </a:p>
        </p:txBody>
      </p:sp>
    </p:spTree>
    <p:extLst>
      <p:ext uri="{BB962C8B-B14F-4D97-AF65-F5344CB8AC3E}">
        <p14:creationId xmlns:p14="http://schemas.microsoft.com/office/powerpoint/2010/main" val="33883285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15-12-0539-00-004n-summary-of-applications-for-tg-4n</Template>
  <TotalTime>465</TotalTime>
  <Words>174</Words>
  <Application>Microsoft Office PowerPoint</Application>
  <PresentationFormat>画面に合わせる (4:3)</PresentationFormat>
  <Paragraphs>52</Paragraphs>
  <Slides>7</Slides>
  <Notes>0</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Office ​​テーマ</vt:lpstr>
      <vt:lpstr>PowerPoint プレゼンテーション</vt:lpstr>
      <vt:lpstr>Key points for 15.4n devices</vt:lpstr>
      <vt:lpstr>Technical requirements</vt:lpstr>
      <vt:lpstr>Technical proposal</vt:lpstr>
      <vt:lpstr>Spectrum comparison (example)</vt:lpstr>
      <vt:lpstr>Summary</vt:lpstr>
      <vt:lpstr>References</vt:lpstr>
    </vt:vector>
  </TitlesOfParts>
  <Company>パナソニック株式会社</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Kenichi Mori</dc:creator>
  <cp:lastModifiedBy>Kenichi Mori</cp:lastModifiedBy>
  <cp:revision>21</cp:revision>
  <dcterms:created xsi:type="dcterms:W3CDTF">2012-11-04T11:02:43Z</dcterms:created>
  <dcterms:modified xsi:type="dcterms:W3CDTF">2012-11-09T05:28:05Z</dcterms:modified>
</cp:coreProperties>
</file>