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89" r:id="rId2"/>
    <p:sldId id="270" r:id="rId3"/>
    <p:sldId id="271" r:id="rId4"/>
    <p:sldId id="284" r:id="rId5"/>
    <p:sldId id="285" r:id="rId6"/>
    <p:sldId id="287" r:id="rId7"/>
    <p:sldId id="272" r:id="rId8"/>
    <p:sldId id="269" r:id="rId9"/>
    <p:sldId id="273" r:id="rId10"/>
    <p:sldId id="274" r:id="rId11"/>
    <p:sldId id="268" r:id="rId12"/>
    <p:sldId id="282" r:id="rId13"/>
    <p:sldId id="281" r:id="rId14"/>
    <p:sldId id="280" r:id="rId15"/>
    <p:sldId id="288" r:id="rId16"/>
    <p:sldId id="279"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56" autoAdjust="0"/>
    <p:restoredTop sz="94660"/>
  </p:normalViewPr>
  <p:slideViewPr>
    <p:cSldViewPr>
      <p:cViewPr varScale="1">
        <p:scale>
          <a:sx n="70" d="100"/>
          <a:sy n="70" d="100"/>
        </p:scale>
        <p:origin x="-108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614"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187337C0-638E-49A0-94AA-AA9552086AE2}"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5706"/>
            <a:ext cx="2814638"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endParaRPr 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2150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16666130-E583-4D46-B6E6-BA3B466A240E}"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4"/>
          <p:cNvSpPr>
            <a:spLocks noGrp="1" noChangeArrowheads="1"/>
          </p:cNvSpPr>
          <p:nvPr>
            <p:ph type="dt" sz="half" idx="10"/>
          </p:nvPr>
        </p:nvSpPr>
        <p:spPr/>
        <p:txBody>
          <a:bodyPr/>
          <a:lstStyle>
            <a:lvl1pPr>
              <a:defRPr/>
            </a:lvl1pPr>
          </a:lstStyle>
          <a:p>
            <a:pPr>
              <a:defRPr/>
            </a:pPr>
            <a:r>
              <a:rPr lang="en-US" dirty="0" smtClean="0"/>
              <a:t>&lt;</a:t>
            </a:r>
            <a:r>
              <a:rPr lang="en-US" dirty="0" err="1" smtClean="0"/>
              <a:t>Noc</a:t>
            </a:r>
            <a:r>
              <a:rPr lang="en-US" dirty="0" smtClean="0"/>
              <a:t> 2012&gt;</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Liang, </a:t>
            </a:r>
            <a:r>
              <a:rPr lang="en-US" dirty="0" err="1" smtClean="0"/>
              <a:t>Vinno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t>Slide </a:t>
            </a:r>
            <a:fld id="{A349BE03-B544-46EE-8745-DFC666659EB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6872227A-BACD-48AB-80EF-962D91E09DC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2B805302-0294-4ED6-90C3-410C20D6671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smtClean="0"/>
              <a:t> Nov.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6B2B1F81-A402-4449-A776-DCA5A53C5A6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C738C20F-FF53-4053-AA97-170A74E52AE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r>
              <a:rPr lang="en-US"/>
              <a:t>Slide </a:t>
            </a:r>
            <a:fld id="{C760F03E-D21B-41BF-8BF6-341591C4EC9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a:lvl1pPr>
          </a:lstStyle>
          <a:p>
            <a:r>
              <a:rPr lang="en-US"/>
              <a:t>Slide </a:t>
            </a:r>
            <a:fld id="{9379593C-6391-43F4-90BA-C57DEFE7C6B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a:lvl1pPr>
          </a:lstStyle>
          <a:p>
            <a:r>
              <a:rPr lang="en-US"/>
              <a:t>Slide </a:t>
            </a:r>
            <a:fld id="{CF652FB1-1DAD-4277-831E-5C5B1977C1E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a:lvl1pPr>
          </a:lstStyle>
          <a:p>
            <a:r>
              <a:rPr lang="en-US"/>
              <a:t>Slide </a:t>
            </a:r>
            <a:fld id="{69E26902-FB2B-4B14-90F1-F59516B7717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r>
              <a:rPr lang="en-US"/>
              <a:t>Slide </a:t>
            </a:r>
            <a:fld id="{5B000F77-F870-42A0-B637-5A1E4D288E3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r>
              <a:rPr lang="en-US"/>
              <a:t>Slide </a:t>
            </a:r>
            <a:fld id="{0FCD55C8-444A-4CE5-AC58-0D4B0792A58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Nov, 2012</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dirty="0" smtClean="0"/>
              <a:t>Liang Li, </a:t>
            </a:r>
            <a:r>
              <a:rPr lang="en-US" dirty="0" err="1" smtClean="0"/>
              <a:t>Vinno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CC5FFF02-D3F2-436C-9514-E2D18BF70CE7}" type="slidenum">
              <a:rPr lang="en-US"/>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935"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5486400" y="6475413"/>
            <a:ext cx="3124200" cy="184150"/>
          </a:xfrm>
          <a:noFill/>
        </p:spPr>
        <p:txBody>
          <a:bodyPr/>
          <a:lstStyle/>
          <a:p>
            <a:r>
              <a:rPr lang="en-US" altLang="zh-CN" dirty="0">
                <a:ea typeface="宋体" charset="-122"/>
              </a:rPr>
              <a:t>L. Li, </a:t>
            </a:r>
            <a:r>
              <a:rPr lang="en-US" altLang="zh-CN" dirty="0" err="1">
                <a:ea typeface="宋体" charset="-122"/>
              </a:rPr>
              <a:t>Vinno</a:t>
            </a:r>
            <a:r>
              <a:rPr lang="en-US" altLang="zh-CN" dirty="0">
                <a:ea typeface="宋体" charset="-122"/>
              </a:rPr>
              <a:t>; </a:t>
            </a:r>
          </a:p>
        </p:txBody>
      </p:sp>
      <p:sp>
        <p:nvSpPr>
          <p:cNvPr id="16386" name="Slide Number Placeholder 3"/>
          <p:cNvSpPr>
            <a:spLocks noGrp="1"/>
          </p:cNvSpPr>
          <p:nvPr>
            <p:ph type="sldNum" sz="quarter" idx="12"/>
          </p:nvPr>
        </p:nvSpPr>
        <p:spPr>
          <a:noFill/>
        </p:spPr>
        <p:txBody>
          <a:bodyPr/>
          <a:lstStyle/>
          <a:p>
            <a:r>
              <a:rPr lang="en-US" altLang="zh-CN" smtClean="0">
                <a:ea typeface="宋体" charset="-122"/>
              </a:rPr>
              <a:t>Slide </a:t>
            </a:r>
            <a:fld id="{BE55D2D7-021D-48C0-A78D-10FF1BD578FF}" type="slidenum">
              <a:rPr lang="en-US" altLang="zh-CN" smtClean="0">
                <a:ea typeface="宋体" charset="-122"/>
              </a:rPr>
              <a:pPr/>
              <a:t>1</a:t>
            </a:fld>
            <a:endParaRPr lang="en-US" altLang="zh-CN" smtClean="0">
              <a:ea typeface="宋体" charset="-122"/>
            </a:endParaRPr>
          </a:p>
        </p:txBody>
      </p:sp>
      <p:sp>
        <p:nvSpPr>
          <p:cNvPr id="27651" name="Rectangle 3"/>
          <p:cNvSpPr>
            <a:spLocks noChangeArrowheads="1"/>
          </p:cNvSpPr>
          <p:nvPr/>
        </p:nvSpPr>
        <p:spPr bwMode="auto">
          <a:xfrm>
            <a:off x="152400" y="609600"/>
            <a:ext cx="8991600" cy="5448300"/>
          </a:xfrm>
          <a:prstGeom prst="rect">
            <a:avLst/>
          </a:prstGeom>
          <a:noFill/>
          <a:ln w="12700">
            <a:noFill/>
            <a:miter lim="800000"/>
            <a:headEnd type="none" w="sm" len="sm"/>
            <a:tailEnd type="none" w="sm" len="sm"/>
          </a:ln>
          <a:effectLst/>
        </p:spPr>
        <p:txBody>
          <a:bodyPr>
            <a:spAutoFit/>
          </a:bodyPr>
          <a:lstStyle/>
          <a:p>
            <a:pPr algn="ctr" eaLnBrk="0" hangingPunct="0">
              <a:defRPr/>
            </a:pPr>
            <a:r>
              <a:rPr lang="en-US" altLang="zh-CN" sz="2000" b="1" u="sng" dirty="0">
                <a:solidFill>
                  <a:schemeClr val="tx2"/>
                </a:solidFill>
                <a:effectLst>
                  <a:outerShdw blurRad="38100" dist="38100" dir="2700000" algn="tl">
                    <a:srgbClr val="C0C0C0"/>
                  </a:outerShdw>
                </a:effectLst>
                <a:ea typeface="宋体" pitchFamily="2" charset="-122"/>
              </a:rPr>
              <a:t>Project: IEEE P802.15 Working Group for Wireless Personal Area Networks (WPANs)</a:t>
            </a:r>
            <a:endParaRPr lang="en-US" altLang="zh-CN" sz="1800" b="1" dirty="0">
              <a:solidFill>
                <a:schemeClr val="tx2"/>
              </a:solidFill>
              <a:ea typeface="宋体" pitchFamily="2" charset="-122"/>
            </a:endParaRPr>
          </a:p>
          <a:p>
            <a:pPr eaLnBrk="0" hangingPunct="0">
              <a:defRPr/>
            </a:pPr>
            <a:endParaRPr lang="en-US" altLang="zh-CN" sz="1800" dirty="0">
              <a:solidFill>
                <a:schemeClr val="tx2"/>
              </a:solidFill>
              <a:ea typeface="宋体" pitchFamily="2" charset="-122"/>
            </a:endParaRPr>
          </a:p>
          <a:p>
            <a:pPr>
              <a:defRPr/>
            </a:pPr>
            <a:r>
              <a:rPr lang="en-US" altLang="zh-CN" sz="1800" b="1" dirty="0">
                <a:solidFill>
                  <a:schemeClr val="tx2"/>
                </a:solidFill>
                <a:ea typeface="宋体" pitchFamily="2" charset="-122"/>
              </a:rPr>
              <a:t>Submission Title:</a:t>
            </a:r>
            <a:r>
              <a:rPr lang="en-US" altLang="zh-CN" sz="1800" dirty="0">
                <a:solidFill>
                  <a:schemeClr val="tx2"/>
                </a:solidFill>
                <a:ea typeface="宋体" pitchFamily="2" charset="-122"/>
              </a:rPr>
              <a:t>	</a:t>
            </a:r>
            <a:r>
              <a:rPr lang="en-US" altLang="zh-CN" sz="1800" dirty="0" smtClean="0"/>
              <a:t> Tamed Spread Spectrum</a:t>
            </a:r>
            <a:r>
              <a:rPr lang="en-US" altLang="zh-CN" sz="1800" dirty="0" smtClean="0">
                <a:ea typeface="宋体" pitchFamily="2" charset="-122"/>
              </a:rPr>
              <a:t> </a:t>
            </a:r>
            <a:r>
              <a:rPr lang="en-US" altLang="zh-CN" sz="1800" dirty="0">
                <a:ea typeface="宋体" pitchFamily="2" charset="-122"/>
              </a:rPr>
              <a:t>Proposal </a:t>
            </a:r>
            <a:r>
              <a:rPr lang="en-US" altLang="zh-CN" sz="1800" dirty="0">
                <a:solidFill>
                  <a:schemeClr val="tx2"/>
                </a:solidFill>
                <a:ea typeface="宋体" pitchFamily="2" charset="-122"/>
              </a:rPr>
              <a:t>for IEEE802.15.4N</a:t>
            </a:r>
          </a:p>
          <a:p>
            <a:pPr eaLnBrk="0" hangingPunct="0">
              <a:defRPr/>
            </a:pPr>
            <a:r>
              <a:rPr lang="en-US" altLang="zh-CN" sz="1800" b="1" dirty="0">
                <a:solidFill>
                  <a:schemeClr val="tx2"/>
                </a:solidFill>
                <a:ea typeface="宋体" pitchFamily="2" charset="-122"/>
              </a:rPr>
              <a:t>Date </a:t>
            </a:r>
            <a:r>
              <a:rPr lang="en-US" altLang="zh-CN" sz="1800" b="1" dirty="0">
                <a:ea typeface="宋体" pitchFamily="2" charset="-122"/>
              </a:rPr>
              <a:t>Submitted:	</a:t>
            </a:r>
            <a:r>
              <a:rPr lang="en-US" altLang="zh-CN" sz="1800" dirty="0">
                <a:ea typeface="宋体" pitchFamily="2" charset="-122"/>
              </a:rPr>
              <a:t>Sept 10, 2012	</a:t>
            </a:r>
          </a:p>
          <a:p>
            <a:pPr eaLnBrk="0" hangingPunct="0">
              <a:defRPr/>
            </a:pPr>
            <a:r>
              <a:rPr lang="en-US" altLang="zh-CN" sz="1800" b="1" dirty="0">
                <a:ea typeface="宋体" pitchFamily="2" charset="-122"/>
              </a:rPr>
              <a:t>Source:</a:t>
            </a:r>
            <a:r>
              <a:rPr lang="en-US" altLang="zh-CN" sz="1800" dirty="0">
                <a:ea typeface="宋体" pitchFamily="2" charset="-122"/>
              </a:rPr>
              <a:t> 	</a:t>
            </a:r>
            <a:r>
              <a:rPr lang="en-US" altLang="zh-CN" sz="1800" dirty="0">
                <a:solidFill>
                  <a:schemeClr val="tx2"/>
                </a:solidFill>
                <a:ea typeface="宋体" pitchFamily="2" charset="-122"/>
              </a:rPr>
              <a:t> </a:t>
            </a:r>
            <a:r>
              <a:rPr lang="en-US" altLang="zh-CN" sz="1800" dirty="0" smtClean="0">
                <a:solidFill>
                  <a:schemeClr val="tx2"/>
                </a:solidFill>
                <a:ea typeface="宋体" pitchFamily="2" charset="-122"/>
              </a:rPr>
              <a:t>Ning Li, </a:t>
            </a:r>
            <a:r>
              <a:rPr lang="en-US" altLang="zh-CN" sz="1800" dirty="0">
                <a:solidFill>
                  <a:schemeClr val="tx2"/>
                </a:solidFill>
                <a:ea typeface="宋体" pitchFamily="2" charset="-122"/>
              </a:rPr>
              <a:t>BUPT; Liang Li,  </a:t>
            </a:r>
            <a:r>
              <a:rPr lang="en-US" altLang="zh-CN" sz="1800" dirty="0" err="1">
                <a:solidFill>
                  <a:schemeClr val="tx2"/>
                </a:solidFill>
                <a:ea typeface="宋体" pitchFamily="2" charset="-122"/>
              </a:rPr>
              <a:t>Vinno</a:t>
            </a:r>
            <a:r>
              <a:rPr lang="en-US" altLang="zh-CN" sz="1800" dirty="0">
                <a:solidFill>
                  <a:schemeClr val="tx2"/>
                </a:solidFill>
                <a:ea typeface="宋体" pitchFamily="2" charset="-122"/>
              </a:rPr>
              <a:t>; </a:t>
            </a:r>
            <a:r>
              <a:rPr lang="en-US" altLang="zh-CN" sz="1800" dirty="0" err="1" smtClean="0">
                <a:solidFill>
                  <a:schemeClr val="tx2"/>
                </a:solidFill>
                <a:ea typeface="宋体" pitchFamily="2" charset="-122"/>
              </a:rPr>
              <a:t>Tul</a:t>
            </a:r>
            <a:r>
              <a:rPr lang="en-US" altLang="zh-CN" sz="1800" dirty="0" smtClean="0">
                <a:solidFill>
                  <a:schemeClr val="tx2"/>
                </a:solidFill>
                <a:ea typeface="宋体" pitchFamily="2" charset="-122"/>
              </a:rPr>
              <a:t>  </a:t>
            </a:r>
            <a:r>
              <a:rPr lang="en-US" altLang="zh-CN" sz="1800" dirty="0" err="1" smtClean="0">
                <a:solidFill>
                  <a:schemeClr val="tx2"/>
                </a:solidFill>
                <a:ea typeface="宋体" pitchFamily="2" charset="-122"/>
              </a:rPr>
              <a:t>Shui</a:t>
            </a:r>
            <a:r>
              <a:rPr lang="en-US" altLang="zh-CN" sz="1800" dirty="0" smtClean="0">
                <a:solidFill>
                  <a:schemeClr val="tx2"/>
                </a:solidFill>
                <a:ea typeface="宋体" pitchFamily="2" charset="-122"/>
              </a:rPr>
              <a:t>, </a:t>
            </a:r>
            <a:r>
              <a:rPr lang="en-US" altLang="zh-CN" sz="1800" dirty="0">
                <a:solidFill>
                  <a:schemeClr val="tx2"/>
                </a:solidFill>
                <a:ea typeface="宋体" pitchFamily="2" charset="-122"/>
              </a:rPr>
              <a:t>BUPT</a:t>
            </a:r>
            <a:r>
              <a:rPr lang="en-US" altLang="zh-CN" sz="1800" dirty="0">
                <a:ea typeface="宋体" pitchFamily="2" charset="-122"/>
              </a:rPr>
              <a:t> ;</a:t>
            </a:r>
          </a:p>
          <a:p>
            <a:pPr eaLnBrk="0" hangingPunct="0">
              <a:defRPr/>
            </a:pPr>
            <a:r>
              <a:rPr lang="en-US" altLang="zh-CN" sz="1800" dirty="0">
                <a:ea typeface="宋体" pitchFamily="2" charset="-122"/>
              </a:rPr>
              <a:t>	Suite 202, Building D, No.2 </a:t>
            </a:r>
            <a:r>
              <a:rPr lang="en-US" altLang="zh-CN" sz="1800" dirty="0" err="1">
                <a:ea typeface="宋体" pitchFamily="2" charset="-122"/>
              </a:rPr>
              <a:t>Xinxi</a:t>
            </a:r>
            <a:r>
              <a:rPr lang="en-US" altLang="zh-CN" sz="1800" dirty="0">
                <a:ea typeface="宋体" pitchFamily="2" charset="-122"/>
              </a:rPr>
              <a:t> Lu, Beijing, China, </a:t>
            </a:r>
          </a:p>
          <a:p>
            <a:pPr eaLnBrk="0" hangingPunct="0">
              <a:defRPr/>
            </a:pPr>
            <a:r>
              <a:rPr lang="en-US" altLang="zh-CN" sz="1800" dirty="0">
                <a:ea typeface="宋体" pitchFamily="2" charset="-122"/>
              </a:rPr>
              <a:t>	Voice:	1-914-333-9687, FAX: 1-914-332-0615, </a:t>
            </a:r>
          </a:p>
          <a:p>
            <a:pPr eaLnBrk="0" hangingPunct="0">
              <a:defRPr/>
            </a:pPr>
            <a:r>
              <a:rPr lang="en-US" altLang="zh-CN" sz="1800" dirty="0">
                <a:ea typeface="宋体" pitchFamily="2" charset="-122"/>
              </a:rPr>
              <a:t>	E-Mail: 	liangli@vinnotech.com </a:t>
            </a:r>
          </a:p>
          <a:p>
            <a:pPr eaLnBrk="0" hangingPunct="0">
              <a:defRPr/>
            </a:pPr>
            <a:r>
              <a:rPr lang="en-US" altLang="zh-CN" sz="1800" b="1" dirty="0">
                <a:ea typeface="宋体" pitchFamily="2" charset="-122"/>
              </a:rPr>
              <a:t>Abstract:</a:t>
            </a:r>
            <a:r>
              <a:rPr lang="en-US" altLang="zh-CN" sz="1800" dirty="0">
                <a:ea typeface="宋体" pitchFamily="2" charset="-122"/>
              </a:rPr>
              <a:t> </a:t>
            </a:r>
            <a:r>
              <a:rPr lang="en-US" altLang="zh-CN" sz="1800" dirty="0" smtClean="0">
                <a:ea typeface="宋体" pitchFamily="2" charset="-122"/>
              </a:rPr>
              <a:t>Tech Proposal </a:t>
            </a:r>
            <a:r>
              <a:rPr lang="en-US" altLang="zh-CN" sz="1800" dirty="0">
                <a:ea typeface="宋体" pitchFamily="2" charset="-122"/>
              </a:rPr>
              <a:t>for TG4n(MBAN) Task Group</a:t>
            </a:r>
          </a:p>
          <a:p>
            <a:pPr eaLnBrk="0" hangingPunct="0">
              <a:spcBef>
                <a:spcPts val="600"/>
              </a:spcBef>
              <a:spcAft>
                <a:spcPts val="600"/>
              </a:spcAft>
              <a:defRPr/>
            </a:pPr>
            <a:r>
              <a:rPr lang="en-US" altLang="zh-CN" sz="1800" b="1" dirty="0">
                <a:ea typeface="宋体" pitchFamily="2" charset="-122"/>
              </a:rPr>
              <a:t>Purpose:</a:t>
            </a:r>
            <a:r>
              <a:rPr lang="en-US" altLang="zh-CN" sz="1800" dirty="0">
                <a:ea typeface="宋体" pitchFamily="2" charset="-122"/>
              </a:rPr>
              <a:t>	 Outline accomplishments from the March 2012 meeting and planned tasks for this meeting.</a:t>
            </a:r>
          </a:p>
          <a:p>
            <a:pPr eaLnBrk="0" hangingPunct="0">
              <a:defRPr/>
            </a:pPr>
            <a:r>
              <a:rPr lang="en-US" altLang="zh-CN" sz="1800" b="1" dirty="0">
                <a:solidFill>
                  <a:schemeClr val="tx2"/>
                </a:solidFill>
                <a:ea typeface="宋体" pitchFamily="2" charset="-122"/>
              </a:rPr>
              <a:t>Notice:</a:t>
            </a:r>
            <a:r>
              <a:rPr lang="en-US" altLang="zh-CN" sz="1800" dirty="0">
                <a:solidFill>
                  <a:schemeClr val="tx2"/>
                </a:solidFill>
                <a:ea typeface="宋体"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800" b="1" dirty="0">
                <a:solidFill>
                  <a:schemeClr val="tx2"/>
                </a:solidFill>
                <a:ea typeface="宋体" pitchFamily="2" charset="-122"/>
              </a:rPr>
              <a:t>Release:</a:t>
            </a:r>
            <a:r>
              <a:rPr lang="en-US" altLang="zh-CN" sz="1800" dirty="0">
                <a:solidFill>
                  <a:schemeClr val="tx2"/>
                </a:solidFill>
                <a:ea typeface="宋体" pitchFamily="2" charset="-122"/>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533400" y="1295400"/>
            <a:ext cx="8229600" cy="5562600"/>
          </a:xfrm>
        </p:spPr>
        <p:txBody>
          <a:bodyPr/>
          <a:lstStyle/>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pPr>
              <a:buNone/>
            </a:pPr>
            <a:r>
              <a:rPr lang="en-US" sz="2400" dirty="0" smtClean="0"/>
              <a:t>    --</a:t>
            </a:r>
            <a:r>
              <a:rPr lang="en-US" sz="1800" b="1" dirty="0" smtClean="0"/>
              <a:t>Preamble</a:t>
            </a:r>
            <a:r>
              <a:rPr lang="en-US" sz="1800" dirty="0" smtClean="0"/>
              <a:t>: length-31 binary m-sequence followed by 010101010   </a:t>
            </a:r>
          </a:p>
          <a:p>
            <a:pPr>
              <a:buNone/>
            </a:pPr>
            <a:r>
              <a:rPr lang="en-US" sz="1800" dirty="0" smtClean="0"/>
              <a:t>         sequence.  There two preambles for even and odd </a:t>
            </a:r>
            <a:r>
              <a:rPr lang="en-US" altLang="zh-CN" sz="1800" dirty="0" smtClean="0"/>
              <a:t>number channels </a:t>
            </a:r>
          </a:p>
          <a:p>
            <a:pPr>
              <a:buNone/>
            </a:pPr>
            <a:r>
              <a:rPr lang="en-US" altLang="zh-CN" sz="1800" dirty="0" smtClean="0"/>
              <a:t>         (Preamble 1# and 2# ) .</a:t>
            </a:r>
            <a:r>
              <a:rPr lang="en-US" sz="1800" dirty="0" smtClean="0"/>
              <a:t> </a:t>
            </a:r>
          </a:p>
          <a:p>
            <a:pPr>
              <a:buNone/>
            </a:pPr>
            <a:r>
              <a:rPr lang="en-US" sz="1800" dirty="0" smtClean="0"/>
              <a:t>      </a:t>
            </a:r>
            <a:r>
              <a:rPr lang="en-US" sz="2400" dirty="0" smtClean="0"/>
              <a:t>-- </a:t>
            </a:r>
            <a:r>
              <a:rPr lang="en-US" sz="1800" b="1" dirty="0" smtClean="0"/>
              <a:t>SFD</a:t>
            </a:r>
            <a:r>
              <a:rPr lang="en-US" sz="1800" dirty="0" smtClean="0"/>
              <a:t>:   </a:t>
            </a:r>
          </a:p>
          <a:p>
            <a:pPr>
              <a:buNone/>
            </a:pPr>
            <a:r>
              <a:rPr lang="en-US" sz="1800" dirty="0" smtClean="0"/>
              <a:t>  </a:t>
            </a:r>
          </a:p>
          <a:p>
            <a:pPr lvl="1"/>
            <a:endParaRPr lang="en-US" sz="2000" dirty="0" smtClean="0"/>
          </a:p>
          <a:p>
            <a:pPr lvl="1">
              <a:buNone/>
            </a:pPr>
            <a:endParaRPr lang="en-US" sz="2000" dirty="0" smtClean="0">
              <a:ea typeface="+mn-ea"/>
              <a:cs typeface="+mn-cs"/>
            </a:endParaRPr>
          </a:p>
          <a:p>
            <a:pPr lvl="1">
              <a:buNone/>
            </a:pPr>
            <a:endParaRPr lang="en-US" sz="2000" dirty="0" smtClean="0">
              <a:solidFill>
                <a:schemeClr val="tx1"/>
              </a:solidFill>
              <a:latin typeface="+mn-lt"/>
              <a:ea typeface="+mn-ea"/>
              <a:cs typeface="+mn-cs"/>
            </a:endParaRPr>
          </a:p>
        </p:txBody>
      </p:sp>
      <p:sp>
        <p:nvSpPr>
          <p:cNvPr id="15364" name="Slide Number Placeholder 5"/>
          <p:cNvSpPr>
            <a:spLocks noGrp="1"/>
          </p:cNvSpPr>
          <p:nvPr>
            <p:ph type="sldNum" sz="quarter" idx="12"/>
          </p:nvPr>
        </p:nvSpPr>
        <p:spPr>
          <a:noFill/>
        </p:spPr>
        <p:txBody>
          <a:bodyPr/>
          <a:lstStyle/>
          <a:p>
            <a:r>
              <a:rPr lang="en-US"/>
              <a:t>Slide </a:t>
            </a:r>
            <a:fld id="{E7627C65-39BD-46CE-ACCB-0E190C7E6E7E}" type="slidenum">
              <a:rPr lang="en-US"/>
              <a:pPr/>
              <a:t>10</a:t>
            </a:fld>
            <a:endParaRPr lang="en-US"/>
          </a:p>
        </p:txBody>
      </p:sp>
      <p:pic>
        <p:nvPicPr>
          <p:cNvPr id="7170" name="Picture 2" descr="9)C`PS(UF995ZDQ6VHHBJ8L"/>
          <p:cNvPicPr>
            <a:picLocks noChangeAspect="1" noChangeArrowheads="1"/>
          </p:cNvPicPr>
          <p:nvPr/>
        </p:nvPicPr>
        <p:blipFill>
          <a:blip r:embed="rId2" cstate="print"/>
          <a:srcRect/>
          <a:stretch>
            <a:fillRect/>
          </a:stretch>
        </p:blipFill>
        <p:spPr bwMode="auto">
          <a:xfrm>
            <a:off x="1905000" y="5562600"/>
            <a:ext cx="4648200" cy="699922"/>
          </a:xfrm>
          <a:prstGeom prst="rect">
            <a:avLst/>
          </a:prstGeom>
          <a:noFill/>
          <a:ln w="9525">
            <a:noFill/>
            <a:miter lim="800000"/>
            <a:headEnd/>
            <a:tailEnd/>
          </a:ln>
        </p:spPr>
      </p:pic>
      <p:sp>
        <p:nvSpPr>
          <p:cNvPr id="9" name="Footer Placeholder 4"/>
          <p:cNvSpPr>
            <a:spLocks noGrp="1"/>
          </p:cNvSpPr>
          <p:nvPr>
            <p:ph type="ftr" sz="quarter" idx="11"/>
          </p:nvPr>
        </p:nvSpPr>
        <p:spPr>
          <a:xfrm>
            <a:off x="5486400" y="6475413"/>
            <a:ext cx="3124200" cy="184150"/>
          </a:xfrm>
          <a:noFill/>
        </p:spPr>
        <p:txBody>
          <a:bodyPr/>
          <a:lstStyle/>
          <a:p>
            <a:r>
              <a:rPr lang="en-US" dirty="0" smtClean="0"/>
              <a:t>Liang  Li, </a:t>
            </a:r>
            <a:r>
              <a:rPr lang="en-US" dirty="0" err="1" smtClean="0"/>
              <a:t>Vinno</a:t>
            </a:r>
            <a:endParaRPr lang="en-US" dirty="0" smtClean="0"/>
          </a:p>
        </p:txBody>
      </p:sp>
      <p:pic>
        <p:nvPicPr>
          <p:cNvPr id="28674" name="Picture 2" descr="C:\Users\shuitu\Desktop\图片1.jpg"/>
          <p:cNvPicPr>
            <a:picLocks noChangeAspect="1" noChangeArrowheads="1"/>
          </p:cNvPicPr>
          <p:nvPr/>
        </p:nvPicPr>
        <p:blipFill>
          <a:blip r:embed="rId3" cstate="print"/>
          <a:srcRect/>
          <a:stretch>
            <a:fillRect/>
          </a:stretch>
        </p:blipFill>
        <p:spPr bwMode="auto">
          <a:xfrm>
            <a:off x="1143000" y="1676400"/>
            <a:ext cx="7186613" cy="2490787"/>
          </a:xfrm>
          <a:prstGeom prst="rect">
            <a:avLst/>
          </a:prstGeom>
          <a:noFill/>
        </p:spPr>
      </p:pic>
      <p:sp>
        <p:nvSpPr>
          <p:cNvPr id="10" name="Title 1"/>
          <p:cNvSpPr>
            <a:spLocks noGrp="1"/>
          </p:cNvSpPr>
          <p:nvPr>
            <p:ph type="title"/>
          </p:nvPr>
        </p:nvSpPr>
        <p:spPr>
          <a:xfrm>
            <a:off x="0" y="685800"/>
            <a:ext cx="9448800" cy="1066800"/>
          </a:xfrm>
        </p:spPr>
        <p:txBody>
          <a:bodyPr/>
          <a:lstStyle/>
          <a:p>
            <a:r>
              <a:rPr lang="en-US" altLang="zh-CN" dirty="0" smtClean="0"/>
              <a:t>Physical layer frame structure</a:t>
            </a:r>
          </a:p>
        </p:txBody>
      </p:sp>
      <p:sp>
        <p:nvSpPr>
          <p:cNvPr id="11" name="Date Placeholder 3"/>
          <p:cNvSpPr txBox="1">
            <a:spLocks/>
          </p:cNvSpPr>
          <p:nvPr/>
        </p:nvSpPr>
        <p:spPr bwMode="auto">
          <a:xfrm>
            <a:off x="5867400" y="304800"/>
            <a:ext cx="24384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dirty="0" smtClean="0"/>
              <a:t>IEEE 802.15-12-0585-00-004N</a:t>
            </a:r>
            <a:endPar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762000" y="1066800"/>
            <a:ext cx="7772400" cy="4114800"/>
          </a:xfrm>
        </p:spPr>
        <p:txBody>
          <a:bodyPr/>
          <a:lstStyle/>
          <a:p>
            <a:endParaRPr lang="en-US" altLang="zh-CN" sz="2400" dirty="0" smtClean="0"/>
          </a:p>
          <a:p>
            <a:r>
              <a:rPr lang="en-US" sz="1800" dirty="0" smtClean="0"/>
              <a:t>--</a:t>
            </a:r>
            <a:r>
              <a:rPr lang="en-US" sz="1800" b="1" dirty="0" smtClean="0"/>
              <a:t> coding </a:t>
            </a:r>
            <a:r>
              <a:rPr lang="en-US" sz="1800" dirty="0" smtClean="0"/>
              <a:t>:</a:t>
            </a:r>
            <a:r>
              <a:rPr lang="zh-CN" altLang="en-US" sz="1800" dirty="0" smtClean="0"/>
              <a:t>　</a:t>
            </a:r>
            <a:r>
              <a:rPr lang="en-US" altLang="zh-CN" sz="1800" dirty="0" smtClean="0"/>
              <a:t>BCH code (39/63)</a:t>
            </a:r>
          </a:p>
          <a:p>
            <a:pPr>
              <a:buNone/>
            </a:pPr>
            <a:r>
              <a:rPr lang="en-US" sz="1800" dirty="0" smtClean="0"/>
              <a:t>    -- </a:t>
            </a:r>
            <a:r>
              <a:rPr lang="en-US" sz="1800" b="1" dirty="0" smtClean="0"/>
              <a:t>spreading </a:t>
            </a:r>
            <a:r>
              <a:rPr lang="en-US" sz="1800" dirty="0" smtClean="0"/>
              <a:t>:  reference to IEEE 802.15.4-2006  2.4GHz </a:t>
            </a:r>
            <a:r>
              <a:rPr lang="en-US" altLang="zh-CN" sz="1800" dirty="0" smtClean="0"/>
              <a:t>physical layer  definitions.  </a:t>
            </a:r>
            <a:endParaRPr lang="en-US" sz="1800" dirty="0" smtClean="0"/>
          </a:p>
          <a:p>
            <a:pPr>
              <a:buNone/>
            </a:pPr>
            <a:endParaRPr lang="en-US" sz="2400" dirty="0" smtClean="0"/>
          </a:p>
          <a:p>
            <a:pPr>
              <a:buNone/>
            </a:pPr>
            <a:r>
              <a:rPr lang="en-US" sz="2400" dirty="0" smtClean="0"/>
              <a:t> </a:t>
            </a:r>
          </a:p>
          <a:p>
            <a:pPr>
              <a:buNone/>
            </a:pPr>
            <a:endParaRPr lang="en-US" sz="2400" dirty="0" smtClean="0"/>
          </a:p>
        </p:txBody>
      </p:sp>
      <p:sp>
        <p:nvSpPr>
          <p:cNvPr id="15364" name="Slide Number Placeholder 5"/>
          <p:cNvSpPr>
            <a:spLocks noGrp="1"/>
          </p:cNvSpPr>
          <p:nvPr>
            <p:ph type="sldNum" sz="quarter" idx="12"/>
          </p:nvPr>
        </p:nvSpPr>
        <p:spPr>
          <a:noFill/>
        </p:spPr>
        <p:txBody>
          <a:bodyPr/>
          <a:lstStyle/>
          <a:p>
            <a:r>
              <a:rPr lang="en-US"/>
              <a:t>Slide </a:t>
            </a:r>
            <a:fld id="{E7627C65-39BD-46CE-ACCB-0E190C7E6E7E}" type="slidenum">
              <a:rPr lang="en-US"/>
              <a:pPr/>
              <a:t>11</a:t>
            </a:fld>
            <a:endParaRPr lang="en-US"/>
          </a:p>
        </p:txBody>
      </p:sp>
      <p:pic>
        <p:nvPicPr>
          <p:cNvPr id="6145" name="Picture 1" descr="C:\Users\shuitu\AppData\Roaming\Tencent\Users\283172817\QQ\WinTemp\RichOle\F0N2UN5_KYN3F7[OBEJ0DH5.jpg"/>
          <p:cNvPicPr>
            <a:picLocks noChangeAspect="1" noChangeArrowheads="1"/>
          </p:cNvPicPr>
          <p:nvPr/>
        </p:nvPicPr>
        <p:blipFill>
          <a:blip r:embed="rId2" cstate="print"/>
          <a:srcRect/>
          <a:stretch>
            <a:fillRect/>
          </a:stretch>
        </p:blipFill>
        <p:spPr bwMode="auto">
          <a:xfrm>
            <a:off x="2286000" y="2133600"/>
            <a:ext cx="5387438" cy="4419600"/>
          </a:xfrm>
          <a:prstGeom prst="rect">
            <a:avLst/>
          </a:prstGeom>
          <a:noFill/>
        </p:spPr>
      </p:pic>
      <p:sp>
        <p:nvSpPr>
          <p:cNvPr id="9" name="Date Placeholder 3"/>
          <p:cNvSpPr>
            <a:spLocks noGrp="1"/>
          </p:cNvSpPr>
          <p:nvPr>
            <p:ph type="dt" sz="quarter" idx="10"/>
          </p:nvPr>
        </p:nvSpPr>
        <p:spPr>
          <a:xfrm>
            <a:off x="685800" y="377825"/>
            <a:ext cx="1600200" cy="215900"/>
          </a:xfrm>
          <a:noFill/>
        </p:spPr>
        <p:txBody>
          <a:bodyPr/>
          <a:lstStyle/>
          <a:p>
            <a:r>
              <a:rPr lang="en-US" dirty="0" smtClean="0"/>
              <a:t>Nov 2012</a:t>
            </a:r>
          </a:p>
        </p:txBody>
      </p:sp>
      <p:sp>
        <p:nvSpPr>
          <p:cNvPr id="10" name="Footer Placeholder 4"/>
          <p:cNvSpPr>
            <a:spLocks noGrp="1"/>
          </p:cNvSpPr>
          <p:nvPr>
            <p:ph type="ftr" sz="quarter" idx="11"/>
          </p:nvPr>
        </p:nvSpPr>
        <p:spPr>
          <a:xfrm>
            <a:off x="5486400" y="6475413"/>
            <a:ext cx="3124200" cy="184150"/>
          </a:xfrm>
          <a:noFill/>
        </p:spPr>
        <p:txBody>
          <a:bodyPr/>
          <a:lstStyle/>
          <a:p>
            <a:r>
              <a:rPr lang="en-US" dirty="0" smtClean="0"/>
              <a:t>Liang  Li, </a:t>
            </a:r>
            <a:r>
              <a:rPr lang="en-US" dirty="0" err="1" smtClean="0"/>
              <a:t>Vinno</a:t>
            </a:r>
            <a:endParaRPr lang="en-US" dirty="0" smtClean="0"/>
          </a:p>
        </p:txBody>
      </p:sp>
      <p:sp>
        <p:nvSpPr>
          <p:cNvPr id="7" name="Title 1"/>
          <p:cNvSpPr>
            <a:spLocks noGrp="1"/>
          </p:cNvSpPr>
          <p:nvPr>
            <p:ph type="title"/>
          </p:nvPr>
        </p:nvSpPr>
        <p:spPr>
          <a:xfrm>
            <a:off x="381000" y="609600"/>
            <a:ext cx="7848600" cy="838200"/>
          </a:xfrm>
        </p:spPr>
        <p:txBody>
          <a:bodyPr/>
          <a:lstStyle/>
          <a:p>
            <a:r>
              <a:rPr lang="en-US" altLang="zh-CN" dirty="0" smtClean="0"/>
              <a:t>Coding and Spreading </a:t>
            </a:r>
          </a:p>
        </p:txBody>
      </p:sp>
      <p:sp>
        <p:nvSpPr>
          <p:cNvPr id="8" name="Date Placeholder 3"/>
          <p:cNvSpPr txBox="1">
            <a:spLocks/>
          </p:cNvSpPr>
          <p:nvPr/>
        </p:nvSpPr>
        <p:spPr bwMode="auto">
          <a:xfrm>
            <a:off x="5867400" y="304800"/>
            <a:ext cx="24384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dirty="0" smtClean="0"/>
              <a:t>IEEE 802.15-12-0585-00-004N</a:t>
            </a:r>
            <a:endPar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smtClean="0"/>
              <a:t>Slide </a:t>
            </a:r>
            <a:fld id="{6B2B1F81-A402-4449-A776-DCA5A53C5A6D}" type="slidenum">
              <a:rPr lang="en-US" smtClean="0"/>
              <a:pPr/>
              <a:t>12</a:t>
            </a:fld>
            <a:endParaRPr lang="en-US"/>
          </a:p>
        </p:txBody>
      </p:sp>
      <p:sp>
        <p:nvSpPr>
          <p:cNvPr id="7" name="矩形 6"/>
          <p:cNvSpPr/>
          <p:nvPr/>
        </p:nvSpPr>
        <p:spPr>
          <a:xfrm>
            <a:off x="609600" y="838200"/>
            <a:ext cx="8534400" cy="523220"/>
          </a:xfrm>
          <a:prstGeom prst="rect">
            <a:avLst/>
          </a:prstGeom>
        </p:spPr>
        <p:txBody>
          <a:bodyPr wrap="square">
            <a:spAutoFit/>
          </a:bodyPr>
          <a:lstStyle/>
          <a:p>
            <a:pPr algn="ctr"/>
            <a:r>
              <a:rPr lang="en-US" altLang="zh-CN" sz="2800" dirty="0" smtClean="0"/>
              <a:t>Modulation :   GMSK  </a:t>
            </a:r>
            <a:endParaRPr lang="zh-CN" altLang="en-US" sz="2800" dirty="0"/>
          </a:p>
        </p:txBody>
      </p:sp>
      <p:sp>
        <p:nvSpPr>
          <p:cNvPr id="8" name="矩形 7"/>
          <p:cNvSpPr/>
          <p:nvPr/>
        </p:nvSpPr>
        <p:spPr>
          <a:xfrm>
            <a:off x="609600" y="1447800"/>
            <a:ext cx="3962400" cy="2616101"/>
          </a:xfrm>
          <a:prstGeom prst="rect">
            <a:avLst/>
          </a:prstGeom>
        </p:spPr>
        <p:txBody>
          <a:bodyPr wrap="square">
            <a:spAutoFit/>
          </a:bodyPr>
          <a:lstStyle/>
          <a:p>
            <a:r>
              <a:rPr lang="en-US" altLang="zh-CN" sz="2400" dirty="0" smtClean="0">
                <a:solidFill>
                  <a:schemeClr val="accent2"/>
                </a:solidFill>
              </a:rPr>
              <a:t>advantage</a:t>
            </a:r>
            <a:r>
              <a:rPr lang="zh-CN" altLang="en-US" sz="2400" dirty="0" smtClean="0">
                <a:solidFill>
                  <a:schemeClr val="accent2"/>
                </a:solidFill>
              </a:rPr>
              <a:t>：</a:t>
            </a:r>
            <a:endParaRPr lang="en-US" altLang="zh-CN" sz="2400" dirty="0" smtClean="0">
              <a:solidFill>
                <a:schemeClr val="accent2"/>
              </a:solidFill>
            </a:endParaRPr>
          </a:p>
          <a:p>
            <a:r>
              <a:rPr lang="en-US" altLang="zh-CN" sz="2000" dirty="0" smtClean="0"/>
              <a:t>-- constant enveloped modulation</a:t>
            </a:r>
          </a:p>
          <a:p>
            <a:r>
              <a:rPr lang="en-US" altLang="zh-CN" sz="2000" dirty="0" smtClean="0"/>
              <a:t>--  high power efficiency</a:t>
            </a:r>
          </a:p>
          <a:p>
            <a:r>
              <a:rPr lang="en-US" altLang="zh-CN" sz="2000" dirty="0" smtClean="0"/>
              <a:t>-- </a:t>
            </a:r>
            <a:r>
              <a:rPr lang="zh-CN" altLang="en-US" sz="2000" dirty="0" smtClean="0"/>
              <a:t> </a:t>
            </a:r>
            <a:r>
              <a:rPr lang="en-US" altLang="zh-CN" sz="2000" dirty="0" smtClean="0"/>
              <a:t>high spectrum efficiency </a:t>
            </a:r>
          </a:p>
          <a:p>
            <a:r>
              <a:rPr lang="en-US" altLang="zh-CN" sz="2000" dirty="0" smtClean="0"/>
              <a:t>-- Strong anti-interference capability</a:t>
            </a:r>
          </a:p>
          <a:p>
            <a:r>
              <a:rPr lang="en-US" altLang="zh-CN" sz="2000" dirty="0" smtClean="0"/>
              <a:t>-- low  ACI</a:t>
            </a:r>
          </a:p>
          <a:p>
            <a:r>
              <a:rPr lang="en-US" altLang="zh-CN" sz="2000" dirty="0" smtClean="0"/>
              <a:t>--  a wide and mature of applications </a:t>
            </a:r>
          </a:p>
          <a:p>
            <a:r>
              <a:rPr lang="en-US" altLang="zh-CN" sz="2000" dirty="0" smtClean="0"/>
              <a:t>    for example  GSM.</a:t>
            </a:r>
          </a:p>
        </p:txBody>
      </p:sp>
      <p:sp>
        <p:nvSpPr>
          <p:cNvPr id="9" name="矩形 8"/>
          <p:cNvSpPr/>
          <p:nvPr/>
        </p:nvSpPr>
        <p:spPr>
          <a:xfrm>
            <a:off x="609600" y="4267200"/>
            <a:ext cx="4572000" cy="1384995"/>
          </a:xfrm>
          <a:prstGeom prst="rect">
            <a:avLst/>
          </a:prstGeom>
        </p:spPr>
        <p:txBody>
          <a:bodyPr>
            <a:spAutoFit/>
          </a:bodyPr>
          <a:lstStyle/>
          <a:p>
            <a:r>
              <a:rPr lang="en-US" altLang="zh-CN" sz="2400" dirty="0" smtClean="0">
                <a:solidFill>
                  <a:schemeClr val="accent2"/>
                </a:solidFill>
              </a:rPr>
              <a:t>disadvantage</a:t>
            </a:r>
            <a:r>
              <a:rPr lang="zh-CN" altLang="en-US" sz="2400" dirty="0" smtClean="0">
                <a:solidFill>
                  <a:schemeClr val="accent2"/>
                </a:solidFill>
              </a:rPr>
              <a:t>：</a:t>
            </a:r>
            <a:endParaRPr lang="en-US" altLang="zh-CN" sz="2400" dirty="0" smtClean="0">
              <a:solidFill>
                <a:schemeClr val="accent2"/>
              </a:solidFill>
            </a:endParaRPr>
          </a:p>
          <a:p>
            <a:r>
              <a:rPr lang="en-US" altLang="zh-CN" sz="2000" dirty="0" smtClean="0"/>
              <a:t>-- more complexity due to Gaussian </a:t>
            </a:r>
          </a:p>
          <a:p>
            <a:r>
              <a:rPr lang="en-US" altLang="zh-CN" sz="2000" dirty="0" smtClean="0"/>
              <a:t>   low-pass filter </a:t>
            </a:r>
          </a:p>
          <a:p>
            <a:r>
              <a:rPr lang="en-US" altLang="zh-CN" sz="2000" dirty="0" smtClean="0"/>
              <a:t>-- ISI is more serious</a:t>
            </a:r>
            <a:endParaRPr lang="zh-CN" altLang="en-US" sz="2000" dirty="0"/>
          </a:p>
        </p:txBody>
      </p:sp>
      <p:pic>
        <p:nvPicPr>
          <p:cNvPr id="10" name="Picture 2" descr="C:\Users\shuitu\Desktop\LT0GH2WU9D(T(ZH0(XX$TU4.jpg"/>
          <p:cNvPicPr>
            <a:picLocks noChangeAspect="1" noChangeArrowheads="1"/>
          </p:cNvPicPr>
          <p:nvPr/>
        </p:nvPicPr>
        <p:blipFill>
          <a:blip r:embed="rId2" cstate="print"/>
          <a:srcRect/>
          <a:stretch>
            <a:fillRect/>
          </a:stretch>
        </p:blipFill>
        <p:spPr bwMode="auto">
          <a:xfrm>
            <a:off x="4648200" y="2590800"/>
            <a:ext cx="4495800" cy="3753015"/>
          </a:xfrm>
          <a:prstGeom prst="rect">
            <a:avLst/>
          </a:prstGeom>
          <a:noFill/>
        </p:spPr>
      </p:pic>
      <p:sp>
        <p:nvSpPr>
          <p:cNvPr id="11" name="标题 1"/>
          <p:cNvSpPr txBox="1">
            <a:spLocks/>
          </p:cNvSpPr>
          <p:nvPr/>
        </p:nvSpPr>
        <p:spPr bwMode="auto">
          <a:xfrm>
            <a:off x="5257800" y="1828800"/>
            <a:ext cx="37338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zh-CN" sz="2400" b="0" i="0" u="none" strike="noStrike" kern="0" cap="none" spc="0" normalizeH="0" baseline="0" noProof="0" dirty="0" smtClean="0">
                <a:ln>
                  <a:noFill/>
                </a:ln>
                <a:solidFill>
                  <a:schemeClr val="tx2"/>
                </a:solidFill>
                <a:effectLst/>
                <a:uLnTx/>
                <a:uFillTx/>
                <a:latin typeface="+mj-lt"/>
                <a:ea typeface="+mj-ea"/>
                <a:cs typeface="+mj-cs"/>
              </a:rPr>
              <a:t>PSD of GMSK</a:t>
            </a:r>
            <a:endParaRPr kumimoji="0" lang="zh-CN" altLang="en-US" sz="2400" b="0"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Comparison of the spectrum for GMSK and others</a:t>
            </a:r>
            <a:endParaRPr lang="zh-CN" altLang="en-US" sz="2800" dirty="0"/>
          </a:p>
        </p:txBody>
      </p:sp>
      <p:sp>
        <p:nvSpPr>
          <p:cNvPr id="6" name="灯片编号占位符 5"/>
          <p:cNvSpPr>
            <a:spLocks noGrp="1"/>
          </p:cNvSpPr>
          <p:nvPr>
            <p:ph type="sldNum" sz="quarter" idx="12"/>
          </p:nvPr>
        </p:nvSpPr>
        <p:spPr/>
        <p:txBody>
          <a:bodyPr/>
          <a:lstStyle/>
          <a:p>
            <a:r>
              <a:rPr lang="en-US" smtClean="0"/>
              <a:t>Slide </a:t>
            </a:r>
            <a:fld id="{6B2B1F81-A402-4449-A776-DCA5A53C5A6D}" type="slidenum">
              <a:rPr lang="en-US" smtClean="0"/>
              <a:pPr/>
              <a:t>13</a:t>
            </a:fld>
            <a:endParaRPr lang="en-US"/>
          </a:p>
        </p:txBody>
      </p:sp>
      <p:pic>
        <p:nvPicPr>
          <p:cNvPr id="7" name="Picture 3" descr="C:\Users\shuitu\Desktop\I$QS($XO5](83181MHELZ2D.jpg"/>
          <p:cNvPicPr>
            <a:picLocks noChangeAspect="1" noChangeArrowheads="1"/>
          </p:cNvPicPr>
          <p:nvPr/>
        </p:nvPicPr>
        <p:blipFill>
          <a:blip r:embed="rId2" cstate="print"/>
          <a:srcRect/>
          <a:stretch>
            <a:fillRect/>
          </a:stretch>
        </p:blipFill>
        <p:spPr bwMode="auto">
          <a:xfrm>
            <a:off x="1066800" y="1600200"/>
            <a:ext cx="7162800" cy="4484325"/>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smtClean="0"/>
              <a:t>Slide </a:t>
            </a:r>
            <a:fld id="{6B2B1F81-A402-4449-A776-DCA5A53C5A6D}" type="slidenum">
              <a:rPr lang="en-US" smtClean="0"/>
              <a:pPr/>
              <a:t>14</a:t>
            </a:fld>
            <a:endParaRPr lang="en-US"/>
          </a:p>
        </p:txBody>
      </p:sp>
      <p:sp>
        <p:nvSpPr>
          <p:cNvPr id="11" name="标题 10"/>
          <p:cNvSpPr>
            <a:spLocks noGrp="1"/>
          </p:cNvSpPr>
          <p:nvPr>
            <p:ph type="title"/>
          </p:nvPr>
        </p:nvSpPr>
        <p:spPr/>
        <p:txBody>
          <a:bodyPr/>
          <a:lstStyle/>
          <a:p>
            <a:r>
              <a:rPr lang="en-US" altLang="zh-CN" dirty="0" smtClean="0"/>
              <a:t>Pulse-Shape Filter</a:t>
            </a:r>
            <a:endParaRPr lang="zh-CN" altLang="en-US" dirty="0"/>
          </a:p>
        </p:txBody>
      </p:sp>
      <p:sp>
        <p:nvSpPr>
          <p:cNvPr id="12" name="矩形 11"/>
          <p:cNvSpPr/>
          <p:nvPr/>
        </p:nvSpPr>
        <p:spPr>
          <a:xfrm>
            <a:off x="304800" y="1752600"/>
            <a:ext cx="8839200" cy="1261884"/>
          </a:xfrm>
          <a:prstGeom prst="rect">
            <a:avLst/>
          </a:prstGeom>
        </p:spPr>
        <p:txBody>
          <a:bodyPr wrap="square">
            <a:spAutoFit/>
          </a:bodyPr>
          <a:lstStyle/>
          <a:p>
            <a:r>
              <a:rPr lang="en-US" altLang="zh-CN" sz="2800" dirty="0" smtClean="0">
                <a:solidFill>
                  <a:schemeClr val="accent2"/>
                </a:solidFill>
              </a:rPr>
              <a:t>Square  Root Raised Cosine filter :</a:t>
            </a:r>
          </a:p>
          <a:p>
            <a:r>
              <a:rPr lang="en-US" altLang="zh-CN" sz="2400" dirty="0" smtClean="0"/>
              <a:t>-- Filter order : 13 </a:t>
            </a:r>
          </a:p>
          <a:p>
            <a:r>
              <a:rPr lang="en-US" altLang="zh-CN" sz="2400" dirty="0" smtClean="0"/>
              <a:t>-- The following Figure shows the frequency response characteristic </a:t>
            </a:r>
          </a:p>
        </p:txBody>
      </p:sp>
      <p:sp>
        <p:nvSpPr>
          <p:cNvPr id="14" name="矩形 13"/>
          <p:cNvSpPr/>
          <p:nvPr/>
        </p:nvSpPr>
        <p:spPr>
          <a:xfrm>
            <a:off x="2286000" y="6096000"/>
            <a:ext cx="4286751" cy="338554"/>
          </a:xfrm>
          <a:prstGeom prst="rect">
            <a:avLst/>
          </a:prstGeom>
        </p:spPr>
        <p:txBody>
          <a:bodyPr wrap="none">
            <a:spAutoFit/>
          </a:bodyPr>
          <a:lstStyle/>
          <a:p>
            <a:r>
              <a:rPr lang="en-US" altLang="zh-CN" sz="1600" dirty="0" smtClean="0"/>
              <a:t>The frequency response curve of  designed SRRC</a:t>
            </a:r>
            <a:endParaRPr lang="zh-CN" altLang="en-US" sz="1600" dirty="0"/>
          </a:p>
        </p:txBody>
      </p:sp>
      <p:pic>
        <p:nvPicPr>
          <p:cNvPr id="27653" name="Picture 5" descr="C:\Users\shuitu\Documents\Tencent Files\283172817\Image\96B06W1M@8`X{%GPN@AUYY1.jpg"/>
          <p:cNvPicPr>
            <a:picLocks noChangeAspect="1" noChangeArrowheads="1"/>
          </p:cNvPicPr>
          <p:nvPr/>
        </p:nvPicPr>
        <p:blipFill>
          <a:blip r:embed="rId2" cstate="print"/>
          <a:srcRect/>
          <a:stretch>
            <a:fillRect/>
          </a:stretch>
        </p:blipFill>
        <p:spPr bwMode="auto">
          <a:xfrm>
            <a:off x="1295400" y="3048000"/>
            <a:ext cx="5791200" cy="3118338"/>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533400"/>
            <a:ext cx="7772400" cy="838200"/>
          </a:xfrm>
        </p:spPr>
        <p:txBody>
          <a:bodyPr/>
          <a:lstStyle/>
          <a:p>
            <a:r>
              <a:rPr lang="en-US" altLang="zh-CN" dirty="0" smtClean="0"/>
              <a:t>Receiver </a:t>
            </a:r>
            <a:r>
              <a:rPr lang="en-US" altLang="zh-CN" dirty="0" smtClean="0">
                <a:solidFill>
                  <a:schemeClr val="tx1"/>
                </a:solidFill>
              </a:rPr>
              <a:t>Sensitivity</a:t>
            </a:r>
            <a:endParaRPr lang="zh-CN" altLang="en-US" dirty="0">
              <a:solidFill>
                <a:schemeClr val="tx1"/>
              </a:solidFill>
            </a:endParaRPr>
          </a:p>
        </p:txBody>
      </p:sp>
      <p:sp>
        <p:nvSpPr>
          <p:cNvPr id="4" name="日期占位符 3"/>
          <p:cNvSpPr>
            <a:spLocks noGrp="1"/>
          </p:cNvSpPr>
          <p:nvPr>
            <p:ph type="dt" sz="half" idx="10"/>
          </p:nvPr>
        </p:nvSpPr>
        <p:spPr/>
        <p:txBody>
          <a:bodyPr/>
          <a:lstStyle/>
          <a:p>
            <a:pPr>
              <a:defRPr/>
            </a:pPr>
            <a:r>
              <a:rPr lang="en-US" smtClean="0"/>
              <a:t>&lt;May 2012&gt;</a:t>
            </a:r>
            <a:endParaRPr lang="en-US" dirty="0"/>
          </a:p>
        </p:txBody>
      </p:sp>
      <p:sp>
        <p:nvSpPr>
          <p:cNvPr id="6" name="灯片编号占位符 5"/>
          <p:cNvSpPr>
            <a:spLocks noGrp="1"/>
          </p:cNvSpPr>
          <p:nvPr>
            <p:ph type="sldNum" sz="quarter" idx="12"/>
          </p:nvPr>
        </p:nvSpPr>
        <p:spPr/>
        <p:txBody>
          <a:bodyPr/>
          <a:lstStyle/>
          <a:p>
            <a:r>
              <a:rPr lang="en-US" smtClean="0"/>
              <a:t>Slide </a:t>
            </a:r>
            <a:fld id="{6B2B1F81-A402-4449-A776-DCA5A53C5A6D}" type="slidenum">
              <a:rPr lang="en-US" smtClean="0"/>
              <a:pPr/>
              <a:t>15</a:t>
            </a:fld>
            <a:endParaRPr lang="en-US"/>
          </a:p>
        </p:txBody>
      </p:sp>
      <p:sp>
        <p:nvSpPr>
          <p:cNvPr id="7" name="日期占位符 3"/>
          <p:cNvSpPr txBox="1">
            <a:spLocks/>
          </p:cNvSpPr>
          <p:nvPr/>
        </p:nvSpPr>
        <p:spPr bwMode="auto">
          <a:xfrm>
            <a:off x="914400" y="1371600"/>
            <a:ext cx="7086600" cy="523220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2000" b="1" dirty="0" smtClean="0"/>
              <a:t>Assumption : distance=3m, AWGN and 0dBi Gain in </a:t>
            </a:r>
            <a:r>
              <a:rPr lang="en-US" sz="2000" b="1" dirty="0" err="1" smtClean="0"/>
              <a:t>Tx</a:t>
            </a:r>
            <a:r>
              <a:rPr lang="en-US" sz="2000" b="1" dirty="0" smtClean="0"/>
              <a:t> and Rx antennas</a:t>
            </a:r>
          </a:p>
          <a:p>
            <a:pPr lvl="0">
              <a:defRPr/>
            </a:pPr>
            <a:r>
              <a:rPr lang="en-US" sz="2000" b="1" dirty="0" smtClean="0"/>
              <a:t>●  400MHz</a:t>
            </a:r>
            <a:r>
              <a:rPr lang="en-US" altLang="zh-CN" sz="2000" b="1" dirty="0" smtClean="0"/>
              <a:t>:</a:t>
            </a:r>
          </a:p>
          <a:p>
            <a:pPr>
              <a:defRPr/>
            </a:pPr>
            <a:r>
              <a:rPr lang="zh-CN" altLang="en-US" sz="2000" b="1" dirty="0" smtClean="0"/>
              <a:t>    </a:t>
            </a:r>
            <a:r>
              <a:rPr lang="en-US" altLang="zh-CN" sz="2000" b="1" dirty="0" err="1" smtClean="0"/>
              <a:t>fc</a:t>
            </a:r>
            <a:r>
              <a:rPr lang="en-US" altLang="zh-CN" sz="2000" b="1" dirty="0" smtClean="0"/>
              <a:t>=408MHz,  Pt= -10dBm, PL=20log(4</a:t>
            </a:r>
            <a:r>
              <a:rPr lang="zh-CN" altLang="en-US" sz="2000" b="1" dirty="0" smtClean="0"/>
              <a:t>*</a:t>
            </a:r>
            <a:r>
              <a:rPr lang="en-US" altLang="zh-CN" sz="2000" b="1" dirty="0" smtClean="0"/>
              <a:t>pi*d*</a:t>
            </a:r>
            <a:r>
              <a:rPr lang="en-US" altLang="zh-CN" sz="2000" b="1" dirty="0" err="1" smtClean="0"/>
              <a:t>fc</a:t>
            </a:r>
            <a:r>
              <a:rPr lang="en-US" altLang="zh-CN" sz="2000" b="1" dirty="0" smtClean="0"/>
              <a:t>/c)=34.19dB</a:t>
            </a:r>
          </a:p>
          <a:p>
            <a:pPr>
              <a:defRPr/>
            </a:pPr>
            <a:r>
              <a:rPr lang="en-US" altLang="zh-CN" sz="2000" b="1" dirty="0" smtClean="0"/>
              <a:t>   ∴Pr=Pt-PL= -44.19dBm</a:t>
            </a:r>
          </a:p>
          <a:p>
            <a:pPr>
              <a:defRPr/>
            </a:pPr>
            <a:r>
              <a:rPr lang="en-US" altLang="zh-CN" sz="2000" b="1" dirty="0" smtClean="0"/>
              <a:t>    Noise Power  </a:t>
            </a:r>
            <a:r>
              <a:rPr lang="en-US" altLang="zh-CN" sz="2000" b="1" dirty="0" err="1" smtClean="0"/>
              <a:t>Pn</a:t>
            </a:r>
            <a:r>
              <a:rPr lang="en-US" altLang="zh-CN" sz="2000" b="1" dirty="0" smtClean="0"/>
              <a:t>= -174+10log(BW)= -120dBm</a:t>
            </a:r>
          </a:p>
          <a:p>
            <a:pPr>
              <a:defRPr/>
            </a:pPr>
            <a:r>
              <a:rPr lang="en-US" altLang="zh-CN" sz="2000" b="1" dirty="0" smtClean="0"/>
              <a:t>    Rx Noise Figure  NF=10 dB</a:t>
            </a:r>
          </a:p>
          <a:p>
            <a:pPr>
              <a:defRPr/>
            </a:pPr>
            <a:r>
              <a:rPr lang="en-US" altLang="zh-CN" sz="2000" b="1" dirty="0" smtClean="0"/>
              <a:t>    Implementation loss</a:t>
            </a:r>
            <a:r>
              <a:rPr lang="zh-CN" altLang="en-US" sz="2000" b="1" dirty="0" smtClean="0"/>
              <a:t>　Ｉ</a:t>
            </a:r>
            <a:r>
              <a:rPr lang="en-US" altLang="zh-CN" sz="2000" b="1" dirty="0" smtClean="0"/>
              <a:t>= 10dB</a:t>
            </a:r>
          </a:p>
          <a:p>
            <a:pPr>
              <a:defRPr/>
            </a:pPr>
            <a:r>
              <a:rPr lang="en-US" altLang="zh-CN" sz="2000" b="1" dirty="0" smtClean="0"/>
              <a:t>    Minimum SNR for PER-10%   S=5dB (assumption)</a:t>
            </a:r>
          </a:p>
          <a:p>
            <a:pPr>
              <a:defRPr/>
            </a:pPr>
            <a:r>
              <a:rPr lang="en-US" altLang="zh-CN" sz="2000" b="1" dirty="0" smtClean="0"/>
              <a:t>    </a:t>
            </a:r>
            <a:r>
              <a:rPr lang="en-US" altLang="zh-CN" sz="2000" b="1" dirty="0" smtClean="0">
                <a:solidFill>
                  <a:srgbClr val="FF0000"/>
                </a:solidFill>
              </a:rPr>
              <a:t>Link Margin </a:t>
            </a:r>
            <a:r>
              <a:rPr lang="en-US" altLang="zh-CN" sz="2000" b="1" dirty="0" smtClean="0"/>
              <a:t>: M= Pr – </a:t>
            </a:r>
            <a:r>
              <a:rPr lang="en-US" altLang="zh-CN" sz="2000" b="1" dirty="0" err="1" smtClean="0"/>
              <a:t>Pn</a:t>
            </a:r>
            <a:r>
              <a:rPr lang="en-US" altLang="zh-CN" sz="2000" b="1" dirty="0" smtClean="0"/>
              <a:t>-S-I= 54.81dBm</a:t>
            </a:r>
          </a:p>
          <a:p>
            <a:pPr>
              <a:defRPr/>
            </a:pPr>
            <a:r>
              <a:rPr lang="en-US" altLang="zh-CN" sz="2000" b="1" dirty="0" smtClean="0">
                <a:solidFill>
                  <a:srgbClr val="FF0000"/>
                </a:solidFill>
              </a:rPr>
              <a:t>    Receiver Sensitivity </a:t>
            </a:r>
            <a:r>
              <a:rPr lang="en-US" altLang="zh-CN" sz="2000" b="1" dirty="0" smtClean="0"/>
              <a:t>: Ps= Pr-M=-99.02dBm</a:t>
            </a:r>
          </a:p>
          <a:p>
            <a:pPr>
              <a:defRPr/>
            </a:pPr>
            <a:endParaRPr lang="zh-CN" altLang="en-US" sz="2000" dirty="0" smtClean="0"/>
          </a:p>
          <a:p>
            <a:pPr lvl="0">
              <a:defRPr/>
            </a:pPr>
            <a:r>
              <a:rPr lang="en-US" sz="2000" b="1" dirty="0" smtClean="0"/>
              <a:t>●</a:t>
            </a:r>
            <a:r>
              <a:rPr lang="zh-CN" altLang="en-US" sz="2000" b="1" dirty="0" smtClean="0"/>
              <a:t>  </a:t>
            </a:r>
            <a:r>
              <a:rPr lang="en-US" altLang="zh-CN" sz="2000" b="1" dirty="0" smtClean="0"/>
              <a:t>600MHz;</a:t>
            </a:r>
          </a:p>
          <a:p>
            <a:pPr lvl="0">
              <a:defRPr/>
            </a:pPr>
            <a:r>
              <a:rPr lang="en-US" sz="2000" b="1" dirty="0" smtClean="0"/>
              <a:t>    f</a:t>
            </a:r>
            <a:r>
              <a:rPr kumimoji="0" lang="en-US" sz="2000" b="1" i="0" u="none" strike="noStrike" kern="1200" cap="none" spc="0" normalizeH="0" baseline="0" noProof="0" dirty="0" smtClean="0">
                <a:ln>
                  <a:noFill/>
                </a:ln>
                <a:solidFill>
                  <a:schemeClr val="tx1"/>
                </a:solidFill>
                <a:effectLst/>
                <a:uLnTx/>
                <a:uFillTx/>
                <a:latin typeface="Times New Roman" pitchFamily="18" charset="0"/>
                <a:ea typeface="+mn-ea"/>
                <a:cs typeface="+mn-cs"/>
              </a:rPr>
              <a:t>c=609MHz</a:t>
            </a:r>
            <a:r>
              <a:rPr lang="en-US" sz="2000" b="1" noProof="0" dirty="0" smtClean="0"/>
              <a:t>, …,</a:t>
            </a:r>
          </a:p>
          <a:p>
            <a:pPr lvl="0">
              <a:defRPr/>
            </a:pPr>
            <a:endParaRPr lang="en-US" sz="2000" b="1" noProof="0" dirty="0" smtClean="0"/>
          </a:p>
          <a:p>
            <a:pPr lvl="0">
              <a:defRPr/>
            </a:pPr>
            <a:endParaRPr lang="en-US" sz="2000" b="1" noProof="0" dirty="0" smtClean="0"/>
          </a:p>
          <a:p>
            <a:pPr lvl="0">
              <a:defRPr/>
            </a:pPr>
            <a:endParaRPr kumimoji="0" lang="en-US" sz="20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矩形 7"/>
          <p:cNvSpPr/>
          <p:nvPr/>
        </p:nvSpPr>
        <p:spPr>
          <a:xfrm>
            <a:off x="990600" y="5715000"/>
            <a:ext cx="7086600" cy="707886"/>
          </a:xfrm>
          <a:prstGeom prst="rect">
            <a:avLst/>
          </a:prstGeom>
        </p:spPr>
        <p:txBody>
          <a:bodyPr wrap="square">
            <a:spAutoFit/>
          </a:bodyPr>
          <a:lstStyle/>
          <a:p>
            <a:pPr>
              <a:defRPr/>
            </a:pPr>
            <a:r>
              <a:rPr lang="en-US" altLang="zh-CN" sz="2000" b="1" dirty="0" smtClean="0"/>
              <a:t> </a:t>
            </a:r>
            <a:r>
              <a:rPr lang="en-US" altLang="zh-CN" sz="2000" b="1" dirty="0" smtClean="0">
                <a:solidFill>
                  <a:srgbClr val="FF0000"/>
                </a:solidFill>
              </a:rPr>
              <a:t>Link Margin </a:t>
            </a:r>
            <a:r>
              <a:rPr lang="en-US" altLang="zh-CN" sz="2000" b="1" dirty="0" smtClean="0"/>
              <a:t>: M= Pr – </a:t>
            </a:r>
            <a:r>
              <a:rPr lang="en-US" altLang="zh-CN" sz="2000" b="1" dirty="0" err="1" smtClean="0"/>
              <a:t>Pn</a:t>
            </a:r>
            <a:r>
              <a:rPr lang="en-US" altLang="zh-CN" sz="2000" b="1" dirty="0" smtClean="0"/>
              <a:t>-S-I= 50.83dBm</a:t>
            </a:r>
          </a:p>
          <a:p>
            <a:pPr>
              <a:defRPr/>
            </a:pPr>
            <a:r>
              <a:rPr lang="en-US" altLang="zh-CN" sz="2000" b="1" dirty="0" smtClean="0">
                <a:solidFill>
                  <a:srgbClr val="FF0000"/>
                </a:solidFill>
              </a:rPr>
              <a:t> Receiver Sensitivity </a:t>
            </a:r>
            <a:r>
              <a:rPr lang="en-US" altLang="zh-CN" sz="2000" b="1" dirty="0" smtClean="0"/>
              <a:t>: Ps= Pr-M=-98.5dBm</a:t>
            </a:r>
            <a:endParaRPr lang="zh-CN" alt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Future  works </a:t>
            </a:r>
          </a:p>
        </p:txBody>
      </p:sp>
      <p:sp>
        <p:nvSpPr>
          <p:cNvPr id="15363" name="Content Placeholder 2"/>
          <p:cNvSpPr>
            <a:spLocks noGrp="1"/>
          </p:cNvSpPr>
          <p:nvPr>
            <p:ph idx="1"/>
          </p:nvPr>
        </p:nvSpPr>
        <p:spPr>
          <a:xfrm>
            <a:off x="381000" y="1752600"/>
            <a:ext cx="8458200" cy="4114800"/>
          </a:xfrm>
        </p:spPr>
        <p:txBody>
          <a:bodyPr/>
          <a:lstStyle/>
          <a:p>
            <a:pPr lvl="1">
              <a:buNone/>
            </a:pPr>
            <a:r>
              <a:rPr lang="en-US" altLang="zh-CN" sz="2000" dirty="0" smtClean="0"/>
              <a:t>(1)</a:t>
            </a:r>
            <a:r>
              <a:rPr lang="zh-CN" altLang="en-US" sz="2000" dirty="0" smtClean="0"/>
              <a:t>、</a:t>
            </a:r>
            <a:r>
              <a:rPr lang="en-US" altLang="zh-CN" sz="2000" dirty="0" smtClean="0"/>
              <a:t>Interference modeling </a:t>
            </a:r>
            <a:r>
              <a:rPr lang="en-US" altLang="zh-CN" sz="1800" dirty="0" smtClean="0"/>
              <a:t>:</a:t>
            </a:r>
          </a:p>
          <a:p>
            <a:pPr lvl="1">
              <a:buNone/>
            </a:pPr>
            <a:r>
              <a:rPr lang="en-US" altLang="zh-CN" sz="1800" dirty="0" smtClean="0"/>
              <a:t>     </a:t>
            </a:r>
            <a:r>
              <a:rPr lang="zh-CN" altLang="en-US" sz="1800" dirty="0" smtClean="0"/>
              <a:t> </a:t>
            </a:r>
            <a:r>
              <a:rPr lang="en-US" altLang="zh-CN" sz="1800" dirty="0" smtClean="0">
                <a:solidFill>
                  <a:schemeClr val="accent2"/>
                </a:solidFill>
              </a:rPr>
              <a:t>digital TV signal / wireless microphone /  interphone et al.( on the way )</a:t>
            </a:r>
            <a:endParaRPr lang="en-US" sz="1800" dirty="0" smtClean="0">
              <a:solidFill>
                <a:schemeClr val="accent2"/>
              </a:solidFill>
            </a:endParaRPr>
          </a:p>
          <a:p>
            <a:pPr lvl="1">
              <a:buNone/>
            </a:pPr>
            <a:endParaRPr lang="en-US" sz="2000" dirty="0" smtClean="0"/>
          </a:p>
          <a:p>
            <a:pPr lvl="1">
              <a:buNone/>
            </a:pPr>
            <a:r>
              <a:rPr lang="en-US" sz="2000" dirty="0" smtClean="0"/>
              <a:t>(2)</a:t>
            </a:r>
            <a:r>
              <a:rPr lang="zh-CN" altLang="en-US" sz="2000" dirty="0" smtClean="0"/>
              <a:t>、</a:t>
            </a:r>
            <a:r>
              <a:rPr lang="en-US" sz="2000" dirty="0" smtClean="0"/>
              <a:t>BER</a:t>
            </a:r>
            <a:r>
              <a:rPr lang="zh-CN" altLang="en-US" sz="2000" dirty="0" smtClean="0"/>
              <a:t>、</a:t>
            </a:r>
            <a:r>
              <a:rPr lang="en-US" sz="2000" dirty="0" smtClean="0"/>
              <a:t>PER </a:t>
            </a:r>
            <a:r>
              <a:rPr lang="zh-CN" altLang="en-US" sz="2000" dirty="0" smtClean="0"/>
              <a:t> </a:t>
            </a:r>
            <a:r>
              <a:rPr lang="en-US" altLang="zh-CN" sz="2000" dirty="0" smtClean="0"/>
              <a:t>performance , link budget, receiver sensitivity, ACI rejection in:</a:t>
            </a:r>
          </a:p>
          <a:p>
            <a:pPr lvl="1">
              <a:buNone/>
            </a:pPr>
            <a:endParaRPr lang="en-US" altLang="zh-CN" sz="2000" dirty="0" smtClean="0"/>
          </a:p>
          <a:p>
            <a:pPr lvl="1">
              <a:buNone/>
            </a:pPr>
            <a:r>
              <a:rPr lang="en-US" altLang="zh-CN" sz="1800" dirty="0" smtClean="0">
                <a:solidFill>
                  <a:schemeClr val="accent2"/>
                </a:solidFill>
              </a:rPr>
              <a:t>    -- AWGN channel  ( on the way )</a:t>
            </a:r>
          </a:p>
          <a:p>
            <a:pPr lvl="1">
              <a:buNone/>
            </a:pPr>
            <a:endParaRPr lang="en-US" altLang="zh-CN" sz="1800" dirty="0" smtClean="0">
              <a:solidFill>
                <a:schemeClr val="accent2"/>
              </a:solidFill>
            </a:endParaRPr>
          </a:p>
          <a:p>
            <a:pPr lvl="1">
              <a:buNone/>
            </a:pPr>
            <a:r>
              <a:rPr lang="en-US" sz="1800" dirty="0" smtClean="0">
                <a:solidFill>
                  <a:schemeClr val="accent2"/>
                </a:solidFill>
              </a:rPr>
              <a:t>    -- Fading channel </a:t>
            </a:r>
            <a:r>
              <a:rPr lang="en-US" altLang="zh-CN" sz="1800" dirty="0" smtClean="0">
                <a:solidFill>
                  <a:schemeClr val="accent2"/>
                </a:solidFill>
              </a:rPr>
              <a:t>( not start )</a:t>
            </a:r>
          </a:p>
          <a:p>
            <a:pPr lvl="1">
              <a:buNone/>
            </a:pPr>
            <a:endParaRPr lang="en-US" sz="1800" dirty="0" smtClean="0">
              <a:solidFill>
                <a:schemeClr val="accent2"/>
              </a:solidFill>
            </a:endParaRPr>
          </a:p>
          <a:p>
            <a:pPr lvl="1">
              <a:buNone/>
            </a:pPr>
            <a:r>
              <a:rPr lang="en-US" sz="1800" dirty="0" smtClean="0">
                <a:solidFill>
                  <a:schemeClr val="accent2"/>
                </a:solidFill>
              </a:rPr>
              <a:t>    -- Fading </a:t>
            </a:r>
            <a:r>
              <a:rPr lang="en-US" altLang="zh-CN" sz="1800" dirty="0" smtClean="0">
                <a:solidFill>
                  <a:schemeClr val="accent2"/>
                </a:solidFill>
              </a:rPr>
              <a:t>+ interference channel ( not start)</a:t>
            </a:r>
            <a:endParaRPr lang="en-US" sz="1800" dirty="0" smtClean="0">
              <a:solidFill>
                <a:schemeClr val="accent2"/>
              </a:solidFill>
            </a:endParaRPr>
          </a:p>
          <a:p>
            <a:pPr lvl="1">
              <a:buNone/>
            </a:pPr>
            <a:endParaRPr lang="en-US" sz="2000" dirty="0" smtClean="0">
              <a:solidFill>
                <a:schemeClr val="tx1"/>
              </a:solidFill>
              <a:latin typeface="+mn-lt"/>
              <a:ea typeface="+mn-ea"/>
              <a:cs typeface="+mn-cs"/>
            </a:endParaRPr>
          </a:p>
        </p:txBody>
      </p:sp>
      <p:sp>
        <p:nvSpPr>
          <p:cNvPr id="15364" name="Slide Number Placeholder 5"/>
          <p:cNvSpPr>
            <a:spLocks noGrp="1"/>
          </p:cNvSpPr>
          <p:nvPr>
            <p:ph type="sldNum" sz="quarter" idx="12"/>
          </p:nvPr>
        </p:nvSpPr>
        <p:spPr>
          <a:noFill/>
        </p:spPr>
        <p:txBody>
          <a:bodyPr/>
          <a:lstStyle/>
          <a:p>
            <a:r>
              <a:rPr lang="en-US"/>
              <a:t>Slide </a:t>
            </a:r>
            <a:fld id="{E7627C65-39BD-46CE-ACCB-0E190C7E6E7E}" type="slidenum">
              <a:rPr lang="en-US"/>
              <a:pPr/>
              <a:t>16</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762000" y="457200"/>
            <a:ext cx="7772400" cy="1066800"/>
          </a:xfrm>
        </p:spPr>
        <p:txBody>
          <a:bodyPr/>
          <a:lstStyle/>
          <a:p>
            <a:r>
              <a:rPr lang="en-US" dirty="0" smtClean="0"/>
              <a:t>Outline </a:t>
            </a:r>
          </a:p>
        </p:txBody>
      </p:sp>
      <p:sp>
        <p:nvSpPr>
          <p:cNvPr id="15363" name="Content Placeholder 2"/>
          <p:cNvSpPr>
            <a:spLocks noGrp="1"/>
          </p:cNvSpPr>
          <p:nvPr>
            <p:ph idx="1"/>
          </p:nvPr>
        </p:nvSpPr>
        <p:spPr>
          <a:xfrm>
            <a:off x="990600" y="914400"/>
            <a:ext cx="8153400" cy="4648200"/>
          </a:xfrm>
        </p:spPr>
        <p:txBody>
          <a:bodyPr/>
          <a:lstStyle/>
          <a:p>
            <a:pPr>
              <a:buNone/>
            </a:pPr>
            <a:endParaRPr lang="en-US" sz="2400" dirty="0" smtClean="0">
              <a:solidFill>
                <a:schemeClr val="tx1"/>
              </a:solidFill>
              <a:latin typeface="+mn-lt"/>
              <a:ea typeface="+mn-ea"/>
              <a:cs typeface="+mn-cs"/>
            </a:endParaRPr>
          </a:p>
          <a:p>
            <a:r>
              <a:rPr lang="en-US" sz="2400" dirty="0" smtClean="0"/>
              <a:t>Requirements for IEEE 802.15.4n medical applications</a:t>
            </a:r>
          </a:p>
          <a:p>
            <a:pPr>
              <a:buNone/>
            </a:pPr>
            <a:r>
              <a:rPr lang="en-US" sz="2400" dirty="0" smtClean="0"/>
              <a:t>    </a:t>
            </a:r>
            <a:r>
              <a:rPr lang="en-US" altLang="zh-CN" sz="1800" dirty="0" smtClean="0"/>
              <a:t>-- regulation</a:t>
            </a:r>
          </a:p>
          <a:p>
            <a:pPr>
              <a:buNone/>
            </a:pPr>
            <a:r>
              <a:rPr lang="en-US" altLang="zh-CN" sz="1800" dirty="0" smtClean="0"/>
              <a:t>     -- robustness</a:t>
            </a:r>
          </a:p>
          <a:p>
            <a:pPr>
              <a:buNone/>
            </a:pPr>
            <a:r>
              <a:rPr lang="en-US" altLang="zh-CN" sz="1800" dirty="0" smtClean="0"/>
              <a:t>     -- low complexity  and power consumption</a:t>
            </a:r>
          </a:p>
          <a:p>
            <a:r>
              <a:rPr lang="en-US" sz="2400" dirty="0" smtClean="0">
                <a:solidFill>
                  <a:schemeClr val="tx1"/>
                </a:solidFill>
                <a:latin typeface="+mn-lt"/>
                <a:ea typeface="+mn-ea"/>
                <a:cs typeface="+mn-cs"/>
              </a:rPr>
              <a:t>Details about BUPT physical layer proposal</a:t>
            </a:r>
          </a:p>
          <a:p>
            <a:pPr>
              <a:buNone/>
            </a:pPr>
            <a:r>
              <a:rPr lang="en-US" sz="2000" dirty="0" smtClean="0"/>
              <a:t>     </a:t>
            </a:r>
            <a:r>
              <a:rPr lang="en-US" sz="1800" dirty="0" smtClean="0"/>
              <a:t>-- band plan</a:t>
            </a:r>
          </a:p>
          <a:p>
            <a:pPr>
              <a:buNone/>
            </a:pPr>
            <a:r>
              <a:rPr lang="en-US" sz="1800" dirty="0" smtClean="0">
                <a:solidFill>
                  <a:schemeClr val="tx1"/>
                </a:solidFill>
                <a:latin typeface="+mn-lt"/>
                <a:ea typeface="+mn-ea"/>
                <a:cs typeface="+mn-cs"/>
              </a:rPr>
              <a:t>     -- </a:t>
            </a:r>
            <a:r>
              <a:rPr lang="en-US" sz="1800" dirty="0" err="1" smtClean="0">
                <a:solidFill>
                  <a:schemeClr val="tx1"/>
                </a:solidFill>
                <a:latin typeface="+mn-lt"/>
                <a:ea typeface="+mn-ea"/>
                <a:cs typeface="+mn-cs"/>
              </a:rPr>
              <a:t>Tx</a:t>
            </a:r>
            <a:r>
              <a:rPr lang="en-US" sz="1800" dirty="0" smtClean="0">
                <a:solidFill>
                  <a:schemeClr val="tx1"/>
                </a:solidFill>
                <a:latin typeface="+mn-lt"/>
                <a:ea typeface="+mn-ea"/>
                <a:cs typeface="+mn-cs"/>
              </a:rPr>
              <a:t>/Rx architecture</a:t>
            </a:r>
          </a:p>
          <a:p>
            <a:pPr>
              <a:buNone/>
            </a:pPr>
            <a:r>
              <a:rPr lang="en-US" sz="1800" dirty="0" smtClean="0"/>
              <a:t>     -- system parameters </a:t>
            </a:r>
            <a:endParaRPr lang="en-US" sz="1800" dirty="0" smtClean="0">
              <a:solidFill>
                <a:schemeClr val="tx1"/>
              </a:solidFill>
              <a:latin typeface="+mn-lt"/>
              <a:ea typeface="+mn-ea"/>
              <a:cs typeface="+mn-cs"/>
            </a:endParaRPr>
          </a:p>
          <a:p>
            <a:pPr>
              <a:buNone/>
            </a:pPr>
            <a:r>
              <a:rPr lang="en-US" sz="1800" dirty="0" smtClean="0"/>
              <a:t>     -- physical layer frame structure</a:t>
            </a:r>
          </a:p>
          <a:p>
            <a:pPr>
              <a:buNone/>
            </a:pPr>
            <a:r>
              <a:rPr lang="en-US" sz="1800" dirty="0" smtClean="0">
                <a:solidFill>
                  <a:schemeClr val="tx1"/>
                </a:solidFill>
                <a:latin typeface="+mn-lt"/>
                <a:ea typeface="+mn-ea"/>
                <a:cs typeface="+mn-cs"/>
              </a:rPr>
              <a:t>     -- coding </a:t>
            </a:r>
            <a:r>
              <a:rPr lang="en-US" sz="1800" dirty="0" smtClean="0"/>
              <a:t> and  </a:t>
            </a:r>
            <a:r>
              <a:rPr lang="en-US" sz="1800" dirty="0" smtClean="0">
                <a:solidFill>
                  <a:schemeClr val="tx1"/>
                </a:solidFill>
                <a:latin typeface="+mn-lt"/>
                <a:ea typeface="+mn-ea"/>
                <a:cs typeface="+mn-cs"/>
              </a:rPr>
              <a:t>spreading </a:t>
            </a:r>
          </a:p>
          <a:p>
            <a:pPr>
              <a:buNone/>
            </a:pPr>
            <a:r>
              <a:rPr lang="en-US" sz="1800" dirty="0" smtClean="0">
                <a:solidFill>
                  <a:schemeClr val="tx1"/>
                </a:solidFill>
                <a:latin typeface="+mn-lt"/>
                <a:ea typeface="+mn-ea"/>
                <a:cs typeface="+mn-cs"/>
              </a:rPr>
              <a:t>     -- modulation : GMSK</a:t>
            </a:r>
          </a:p>
          <a:p>
            <a:pPr>
              <a:buNone/>
            </a:pPr>
            <a:r>
              <a:rPr lang="en-US" altLang="zh-CN" sz="1800" dirty="0" smtClean="0"/>
              <a:t>     -- Pulse-shape filter</a:t>
            </a:r>
          </a:p>
          <a:p>
            <a:pPr>
              <a:buNone/>
            </a:pPr>
            <a:r>
              <a:rPr lang="en-US" altLang="zh-CN" sz="1800" dirty="0" smtClean="0"/>
              <a:t>     -- Receiver sensitivity </a:t>
            </a:r>
            <a:endParaRPr lang="en-US" sz="1800" dirty="0" smtClean="0">
              <a:solidFill>
                <a:schemeClr val="tx1"/>
              </a:solidFill>
              <a:latin typeface="+mn-lt"/>
              <a:ea typeface="+mn-ea"/>
              <a:cs typeface="+mn-cs"/>
            </a:endParaRPr>
          </a:p>
          <a:p>
            <a:r>
              <a:rPr lang="en-US" sz="2400" dirty="0" smtClean="0"/>
              <a:t>Future works</a:t>
            </a:r>
            <a:endParaRPr lang="en-US" sz="2400" dirty="0" smtClean="0">
              <a:solidFill>
                <a:schemeClr val="tx1"/>
              </a:solidFill>
              <a:latin typeface="+mn-lt"/>
              <a:ea typeface="+mn-ea"/>
              <a:cs typeface="+mn-cs"/>
            </a:endParaRPr>
          </a:p>
        </p:txBody>
      </p:sp>
      <p:sp>
        <p:nvSpPr>
          <p:cNvPr id="15364" name="Slide Number Placeholder 5"/>
          <p:cNvSpPr>
            <a:spLocks noGrp="1"/>
          </p:cNvSpPr>
          <p:nvPr>
            <p:ph type="sldNum" sz="quarter" idx="12"/>
          </p:nvPr>
        </p:nvSpPr>
        <p:spPr>
          <a:noFill/>
        </p:spPr>
        <p:txBody>
          <a:bodyPr/>
          <a:lstStyle/>
          <a:p>
            <a:r>
              <a:rPr lang="en-US"/>
              <a:t>Slide </a:t>
            </a:r>
            <a:fld id="{E7627C65-39BD-46CE-ACCB-0E190C7E6E7E}" type="slidenum">
              <a:rPr lang="en-US"/>
              <a:pPr/>
              <a:t>2</a:t>
            </a:fld>
            <a:endParaRPr lang="en-US"/>
          </a:p>
        </p:txBody>
      </p:sp>
      <p:sp>
        <p:nvSpPr>
          <p:cNvPr id="15365" name="Footer Placeholder 4"/>
          <p:cNvSpPr>
            <a:spLocks noGrp="1"/>
          </p:cNvSpPr>
          <p:nvPr>
            <p:ph type="ftr" sz="quarter" idx="11"/>
          </p:nvPr>
        </p:nvSpPr>
        <p:spPr>
          <a:xfrm>
            <a:off x="5486400" y="6475413"/>
            <a:ext cx="3124200" cy="184150"/>
          </a:xfrm>
          <a:noFill/>
        </p:spPr>
        <p:txBody>
          <a:bodyPr/>
          <a:lstStyle/>
          <a:p>
            <a:endParaRPr lang="en-US" dirty="0" smtClean="0"/>
          </a:p>
        </p:txBody>
      </p:sp>
      <p:sp>
        <p:nvSpPr>
          <p:cNvPr id="15366" name="Date Placeholder 3"/>
          <p:cNvSpPr>
            <a:spLocks noGrp="1"/>
          </p:cNvSpPr>
          <p:nvPr>
            <p:ph type="dt" sz="quarter" idx="10"/>
          </p:nvPr>
        </p:nvSpPr>
        <p:spPr>
          <a:noFill/>
        </p:spPr>
        <p:txBody>
          <a:bodyPr/>
          <a:lstStyle/>
          <a:p>
            <a:r>
              <a:rPr lang="en-US" dirty="0" smtClean="0"/>
              <a:t>Nov 2012</a:t>
            </a:r>
          </a:p>
        </p:txBody>
      </p:sp>
      <p:sp>
        <p:nvSpPr>
          <p:cNvPr id="7" name="Date Placeholder 3"/>
          <p:cNvSpPr txBox="1">
            <a:spLocks/>
          </p:cNvSpPr>
          <p:nvPr/>
        </p:nvSpPr>
        <p:spPr bwMode="auto">
          <a:xfrm>
            <a:off x="5867400" y="304800"/>
            <a:ext cx="24384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dirty="0" smtClean="0"/>
              <a:t>IEEE 802.15-12-0585-00-004N</a:t>
            </a:r>
            <a:endPar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448800" cy="1066800"/>
          </a:xfrm>
        </p:spPr>
        <p:txBody>
          <a:bodyPr/>
          <a:lstStyle/>
          <a:p>
            <a:r>
              <a:rPr lang="en-US" altLang="zh-CN" sz="2800" dirty="0" smtClean="0"/>
              <a:t>Regulation and Features for IEEE 802.15.4n proposals</a:t>
            </a:r>
          </a:p>
        </p:txBody>
      </p:sp>
      <p:sp>
        <p:nvSpPr>
          <p:cNvPr id="15363" name="Content Placeholder 2"/>
          <p:cNvSpPr>
            <a:spLocks noGrp="1"/>
          </p:cNvSpPr>
          <p:nvPr>
            <p:ph idx="1"/>
          </p:nvPr>
        </p:nvSpPr>
        <p:spPr>
          <a:xfrm>
            <a:off x="457200" y="1752600"/>
            <a:ext cx="8686800" cy="4114800"/>
          </a:xfrm>
        </p:spPr>
        <p:txBody>
          <a:bodyPr/>
          <a:lstStyle/>
          <a:p>
            <a:r>
              <a:rPr lang="en-GB" sz="2400" i="1" dirty="0" smtClean="0"/>
              <a:t>Regulation:</a:t>
            </a:r>
            <a:r>
              <a:rPr lang="en-US" sz="2400" i="1" dirty="0" smtClean="0"/>
              <a:t> </a:t>
            </a:r>
          </a:p>
          <a:p>
            <a:pPr>
              <a:buNone/>
            </a:pPr>
            <a:r>
              <a:rPr lang="en-US" altLang="zh-CN" sz="2000" dirty="0" smtClean="0"/>
              <a:t>    15-12-0105-00-004n-translation-of-chinese-miit-doc423-2005</a:t>
            </a:r>
            <a:endParaRPr lang="en-US" sz="2400" i="1" dirty="0" smtClean="0"/>
          </a:p>
          <a:p>
            <a:pPr>
              <a:buNone/>
            </a:pPr>
            <a:r>
              <a:rPr lang="en-US" sz="2400" i="1" dirty="0" smtClean="0"/>
              <a:t>    </a:t>
            </a:r>
            <a:r>
              <a:rPr lang="en-US" sz="1800" i="1" dirty="0" smtClean="0"/>
              <a:t>-- band: 176-214</a:t>
            </a:r>
            <a:r>
              <a:rPr lang="zh-CN" altLang="en-US" sz="1800" i="1" dirty="0" smtClean="0"/>
              <a:t>、</a:t>
            </a:r>
            <a:r>
              <a:rPr lang="en-US" altLang="zh-CN" sz="1800" i="1" dirty="0" smtClean="0"/>
              <a:t>407-425</a:t>
            </a:r>
            <a:r>
              <a:rPr lang="zh-CN" altLang="en-US" sz="1800" i="1" dirty="0" smtClean="0"/>
              <a:t>、</a:t>
            </a:r>
            <a:r>
              <a:rPr lang="en-US" altLang="zh-CN" sz="1800" i="1" dirty="0" smtClean="0"/>
              <a:t>608-630MHz</a:t>
            </a:r>
          </a:p>
          <a:p>
            <a:pPr>
              <a:buNone/>
            </a:pPr>
            <a:r>
              <a:rPr lang="en-US" altLang="zh-CN" sz="1800" i="1" dirty="0" smtClean="0"/>
              <a:t>     -- transmitting power limit: 10mW (ERP)</a:t>
            </a:r>
          </a:p>
          <a:p>
            <a:pPr>
              <a:buNone/>
            </a:pPr>
            <a:r>
              <a:rPr lang="en-US" altLang="zh-CN" sz="1800" i="1" dirty="0" smtClean="0"/>
              <a:t>     -- frequency offset tolerance : 100ppm</a:t>
            </a:r>
          </a:p>
          <a:p>
            <a:r>
              <a:rPr lang="x-none" sz="2400" i="1" dirty="0" smtClean="0"/>
              <a:t> </a:t>
            </a:r>
            <a:r>
              <a:rPr lang="en-US" sz="2400" i="1" dirty="0" smtClean="0"/>
              <a:t>Robustness </a:t>
            </a:r>
          </a:p>
          <a:p>
            <a:pPr>
              <a:buNone/>
            </a:pPr>
            <a:r>
              <a:rPr lang="en-US" sz="2400" i="1" dirty="0" smtClean="0"/>
              <a:t>    </a:t>
            </a:r>
            <a:r>
              <a:rPr lang="en-US" sz="1800" i="1" dirty="0" smtClean="0">
                <a:solidFill>
                  <a:schemeClr val="tx2"/>
                </a:solidFill>
              </a:rPr>
              <a:t>15-12-0471-01-004n-Detail-Report-for-Interference-on-Chinese-Medical-Bands</a:t>
            </a:r>
          </a:p>
          <a:p>
            <a:pPr>
              <a:buNone/>
            </a:pPr>
            <a:r>
              <a:rPr lang="en-US" altLang="zh-CN" sz="1800" i="1" dirty="0" smtClean="0"/>
              <a:t>     -- rejection to interferences: TV signal </a:t>
            </a:r>
            <a:r>
              <a:rPr lang="zh-CN" altLang="en-US" sz="1800" i="1" dirty="0" smtClean="0"/>
              <a:t>、</a:t>
            </a:r>
            <a:r>
              <a:rPr lang="en-US" altLang="zh-CN" sz="1800" i="1" dirty="0" smtClean="0"/>
              <a:t>wireless microphone</a:t>
            </a:r>
            <a:r>
              <a:rPr lang="zh-CN" altLang="en-US" sz="1800" i="1" dirty="0" smtClean="0"/>
              <a:t>、</a:t>
            </a:r>
            <a:r>
              <a:rPr lang="en-US" altLang="zh-CN" sz="1800" i="1" dirty="0" smtClean="0"/>
              <a:t>interphone  et al.</a:t>
            </a:r>
          </a:p>
          <a:p>
            <a:pPr>
              <a:buNone/>
            </a:pPr>
            <a:r>
              <a:rPr lang="en-US" altLang="zh-CN" sz="1800" i="1" dirty="0" smtClean="0"/>
              <a:t>     -- complex environment on human body surface : very-low transmitting power </a:t>
            </a:r>
            <a:r>
              <a:rPr lang="zh-CN" altLang="en-US" sz="1800" i="1" dirty="0" smtClean="0"/>
              <a:t>、   </a:t>
            </a:r>
            <a:endParaRPr lang="en-US" altLang="zh-CN" sz="1800" i="1" dirty="0" smtClean="0"/>
          </a:p>
          <a:p>
            <a:pPr>
              <a:buNone/>
            </a:pPr>
            <a:r>
              <a:rPr lang="en-US" altLang="zh-CN" sz="1800" i="1" dirty="0" smtClean="0"/>
              <a:t>        shelter of human body </a:t>
            </a:r>
          </a:p>
          <a:p>
            <a:pPr>
              <a:buNone/>
            </a:pPr>
            <a:r>
              <a:rPr lang="en-US" altLang="zh-CN" sz="1800" i="1" dirty="0" smtClean="0"/>
              <a:t>     -- adjacent channel interference </a:t>
            </a:r>
          </a:p>
          <a:p>
            <a:r>
              <a:rPr lang="en-US" altLang="zh-CN" sz="2400" i="1" dirty="0" smtClean="0"/>
              <a:t> low complexity and power consumption </a:t>
            </a:r>
          </a:p>
        </p:txBody>
      </p:sp>
      <p:sp>
        <p:nvSpPr>
          <p:cNvPr id="15364" name="Slide Number Placeholder 5"/>
          <p:cNvSpPr>
            <a:spLocks noGrp="1"/>
          </p:cNvSpPr>
          <p:nvPr>
            <p:ph type="sldNum" sz="quarter" idx="12"/>
          </p:nvPr>
        </p:nvSpPr>
        <p:spPr>
          <a:noFill/>
        </p:spPr>
        <p:txBody>
          <a:bodyPr/>
          <a:lstStyle/>
          <a:p>
            <a:r>
              <a:rPr lang="en-US"/>
              <a:t>Slide </a:t>
            </a:r>
            <a:fld id="{E7627C65-39BD-46CE-ACCB-0E190C7E6E7E}" type="slidenum">
              <a:rPr lang="en-US"/>
              <a:pPr/>
              <a:t>3</a:t>
            </a:fld>
            <a:endParaRPr lang="en-US"/>
          </a:p>
        </p:txBody>
      </p:sp>
      <p:sp>
        <p:nvSpPr>
          <p:cNvPr id="8" name="Footer Placeholder 4"/>
          <p:cNvSpPr>
            <a:spLocks noGrp="1"/>
          </p:cNvSpPr>
          <p:nvPr>
            <p:ph type="ftr" sz="quarter" idx="11"/>
          </p:nvPr>
        </p:nvSpPr>
        <p:spPr>
          <a:xfrm>
            <a:off x="5486400" y="6475413"/>
            <a:ext cx="3124200" cy="184150"/>
          </a:xfrm>
          <a:noFill/>
        </p:spPr>
        <p:txBody>
          <a:bodyPr/>
          <a:lstStyle/>
          <a:p>
            <a:r>
              <a:rPr lang="en-US" dirty="0" smtClean="0"/>
              <a:t>Liang Li </a:t>
            </a:r>
            <a:r>
              <a:rPr lang="en-US" dirty="0" err="1" smtClean="0"/>
              <a:t>Vinno</a:t>
            </a:r>
            <a:endParaRPr lang="en-US" dirty="0" smtClean="0"/>
          </a:p>
        </p:txBody>
      </p:sp>
      <p:sp>
        <p:nvSpPr>
          <p:cNvPr id="9" name="Date Placeholder 3"/>
          <p:cNvSpPr txBox="1">
            <a:spLocks/>
          </p:cNvSpPr>
          <p:nvPr/>
        </p:nvSpPr>
        <p:spPr bwMode="auto">
          <a:xfrm>
            <a:off x="5867400" y="304800"/>
            <a:ext cx="24384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dirty="0" smtClean="0"/>
              <a:t>IEEE 802.15-12-0585-00-004N</a:t>
            </a:r>
            <a:endPar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04800" y="838200"/>
            <a:ext cx="9448800" cy="1066800"/>
          </a:xfrm>
        </p:spPr>
        <p:txBody>
          <a:bodyPr/>
          <a:lstStyle/>
          <a:p>
            <a:r>
              <a:rPr lang="en-US" altLang="zh-CN" sz="2800" dirty="0" smtClean="0"/>
              <a:t>General View of New Proposal </a:t>
            </a:r>
          </a:p>
        </p:txBody>
      </p:sp>
      <p:sp>
        <p:nvSpPr>
          <p:cNvPr id="15363" name="Content Placeholder 2"/>
          <p:cNvSpPr>
            <a:spLocks noGrp="1"/>
          </p:cNvSpPr>
          <p:nvPr>
            <p:ph idx="1"/>
          </p:nvPr>
        </p:nvSpPr>
        <p:spPr>
          <a:xfrm>
            <a:off x="457200" y="1981200"/>
            <a:ext cx="8686800" cy="3048000"/>
          </a:xfrm>
        </p:spPr>
        <p:txBody>
          <a:bodyPr/>
          <a:lstStyle/>
          <a:p>
            <a:r>
              <a:rPr lang="en-GB" sz="2400" dirty="0" smtClean="0"/>
              <a:t>One proposal focuses on the 0-3M </a:t>
            </a:r>
            <a:r>
              <a:rPr lang="en-GB" sz="2400" dirty="0" smtClean="0"/>
              <a:t>range and </a:t>
            </a:r>
            <a:r>
              <a:rPr lang="en-GB" sz="2400" dirty="0" smtClean="0"/>
              <a:t>Sensor Signal Transmission around body </a:t>
            </a:r>
          </a:p>
          <a:p>
            <a:pPr>
              <a:buNone/>
            </a:pPr>
            <a:endParaRPr lang="en-GB" sz="2400" dirty="0" smtClean="0"/>
          </a:p>
          <a:p>
            <a:r>
              <a:rPr lang="en-GB" sz="2400" dirty="0" smtClean="0"/>
              <a:t>Proposal is similar to Taped Spread Spectrum ones in IEEE802.15.6</a:t>
            </a:r>
          </a:p>
          <a:p>
            <a:endParaRPr lang="en-GB" sz="2400" dirty="0" smtClean="0"/>
          </a:p>
          <a:p>
            <a:r>
              <a:rPr lang="en-GB" sz="2400" dirty="0" smtClean="0"/>
              <a:t>The TRX adopted the proposal  shall has the anti-interference ability </a:t>
            </a:r>
          </a:p>
          <a:p>
            <a:pPr>
              <a:buNone/>
            </a:pPr>
            <a:endParaRPr lang="en-GB" sz="2000" dirty="0" smtClean="0"/>
          </a:p>
          <a:p>
            <a:endParaRPr lang="en-GB" sz="2000" dirty="0" smtClean="0"/>
          </a:p>
        </p:txBody>
      </p:sp>
      <p:sp>
        <p:nvSpPr>
          <p:cNvPr id="15364" name="Slide Number Placeholder 5"/>
          <p:cNvSpPr>
            <a:spLocks noGrp="1"/>
          </p:cNvSpPr>
          <p:nvPr>
            <p:ph type="sldNum" sz="quarter" idx="12"/>
          </p:nvPr>
        </p:nvSpPr>
        <p:spPr>
          <a:noFill/>
        </p:spPr>
        <p:txBody>
          <a:bodyPr/>
          <a:lstStyle/>
          <a:p>
            <a:r>
              <a:rPr lang="en-US"/>
              <a:t>Slide </a:t>
            </a:r>
            <a:fld id="{E7627C65-39BD-46CE-ACCB-0E190C7E6E7E}" type="slidenum">
              <a:rPr lang="en-US"/>
              <a:pPr/>
              <a:t>4</a:t>
            </a:fld>
            <a:endParaRPr lang="en-US"/>
          </a:p>
        </p:txBody>
      </p:sp>
      <p:sp>
        <p:nvSpPr>
          <p:cNvPr id="8" name="Footer Placeholder 4"/>
          <p:cNvSpPr>
            <a:spLocks noGrp="1"/>
          </p:cNvSpPr>
          <p:nvPr>
            <p:ph type="ftr" sz="quarter" idx="11"/>
          </p:nvPr>
        </p:nvSpPr>
        <p:spPr>
          <a:xfrm>
            <a:off x="5486400" y="6475413"/>
            <a:ext cx="3124200" cy="184150"/>
          </a:xfrm>
          <a:noFill/>
        </p:spPr>
        <p:txBody>
          <a:bodyPr/>
          <a:lstStyle/>
          <a:p>
            <a:endParaRPr lang="en-US" dirty="0" smtClean="0"/>
          </a:p>
        </p:txBody>
      </p:sp>
      <p:sp>
        <p:nvSpPr>
          <p:cNvPr id="9" name="Date Placeholder 3"/>
          <p:cNvSpPr txBox="1">
            <a:spLocks/>
          </p:cNvSpPr>
          <p:nvPr/>
        </p:nvSpPr>
        <p:spPr bwMode="auto">
          <a:xfrm>
            <a:off x="5867400" y="304800"/>
            <a:ext cx="24384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dirty="0" smtClean="0"/>
              <a:t>IEEE 802.15-12-0585-00-004N</a:t>
            </a:r>
            <a:endPar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a:xfrm>
            <a:off x="5486400" y="6475413"/>
            <a:ext cx="3124200" cy="184666"/>
          </a:xfrm>
        </p:spPr>
        <p:txBody>
          <a:bodyPr/>
          <a:lstStyle/>
          <a:p>
            <a:pPr>
              <a:defRPr/>
            </a:pPr>
            <a:r>
              <a:rPr lang="en-US" dirty="0" smtClean="0"/>
              <a:t>&lt;</a:t>
            </a:r>
            <a:r>
              <a:rPr lang="en-US" dirty="0" err="1" smtClean="0"/>
              <a:t>Ning</a:t>
            </a:r>
            <a:r>
              <a:rPr lang="en-US" dirty="0" smtClean="0"/>
              <a:t> </a:t>
            </a:r>
            <a:r>
              <a:rPr lang="en-US" dirty="0" err="1" smtClean="0"/>
              <a:t>li</a:t>
            </a:r>
            <a:r>
              <a:rPr lang="en-US" dirty="0" smtClean="0"/>
              <a:t>&gt;, &lt;BUPT&gt;</a:t>
            </a:r>
            <a:endParaRPr lang="en-US" dirty="0"/>
          </a:p>
        </p:txBody>
      </p:sp>
      <p:sp>
        <p:nvSpPr>
          <p:cNvPr id="6" name="灯片编号占位符 5"/>
          <p:cNvSpPr>
            <a:spLocks noGrp="1"/>
          </p:cNvSpPr>
          <p:nvPr>
            <p:ph type="sldNum" sz="quarter" idx="12"/>
          </p:nvPr>
        </p:nvSpPr>
        <p:spPr/>
        <p:txBody>
          <a:bodyPr/>
          <a:lstStyle/>
          <a:p>
            <a:r>
              <a:rPr lang="en-US" smtClean="0"/>
              <a:t>Slide </a:t>
            </a:r>
            <a:fld id="{6B2B1F81-A402-4449-A776-DCA5A53C5A6D}" type="slidenum">
              <a:rPr lang="en-US" smtClean="0"/>
              <a:pPr/>
              <a:t>5</a:t>
            </a:fld>
            <a:endParaRPr lang="en-US"/>
          </a:p>
        </p:txBody>
      </p:sp>
      <p:sp>
        <p:nvSpPr>
          <p:cNvPr id="7" name="矩形 6"/>
          <p:cNvSpPr/>
          <p:nvPr/>
        </p:nvSpPr>
        <p:spPr>
          <a:xfrm>
            <a:off x="1524000" y="838200"/>
            <a:ext cx="5883342" cy="584775"/>
          </a:xfrm>
          <a:prstGeom prst="rect">
            <a:avLst/>
          </a:prstGeom>
        </p:spPr>
        <p:txBody>
          <a:bodyPr wrap="none">
            <a:spAutoFit/>
          </a:bodyPr>
          <a:lstStyle/>
          <a:p>
            <a:r>
              <a:rPr lang="en-US" altLang="zh-CN" sz="3200" dirty="0" smtClean="0"/>
              <a:t>The characteristic of  Proposal (1) </a:t>
            </a:r>
            <a:endParaRPr lang="zh-CN" altLang="en-US" sz="3200" dirty="0"/>
          </a:p>
        </p:txBody>
      </p:sp>
      <p:sp>
        <p:nvSpPr>
          <p:cNvPr id="8" name="矩形 7"/>
          <p:cNvSpPr/>
          <p:nvPr/>
        </p:nvSpPr>
        <p:spPr>
          <a:xfrm>
            <a:off x="609600" y="1600200"/>
            <a:ext cx="8204902" cy="4278094"/>
          </a:xfrm>
          <a:prstGeom prst="rect">
            <a:avLst/>
          </a:prstGeom>
        </p:spPr>
        <p:txBody>
          <a:bodyPr wrap="square">
            <a:spAutoFit/>
          </a:bodyPr>
          <a:lstStyle/>
          <a:p>
            <a:r>
              <a:rPr lang="zh-CN" altLang="en-US" sz="2400" dirty="0" smtClean="0"/>
              <a:t>●</a:t>
            </a:r>
            <a:r>
              <a:rPr lang="zh-CN" altLang="en-US" sz="2400" dirty="0" smtClean="0">
                <a:solidFill>
                  <a:srgbClr val="FF0000"/>
                </a:solidFill>
              </a:rPr>
              <a:t> </a:t>
            </a:r>
            <a:r>
              <a:rPr lang="en-US" altLang="zh-CN" sz="2800" dirty="0" smtClean="0">
                <a:solidFill>
                  <a:srgbClr val="FF0000"/>
                </a:solidFill>
              </a:rPr>
              <a:t>Low power consumption </a:t>
            </a:r>
            <a:r>
              <a:rPr lang="en-US" altLang="zh-CN" sz="2800" dirty="0" smtClean="0"/>
              <a:t>due to </a:t>
            </a:r>
            <a:r>
              <a:rPr lang="zh-CN" altLang="en-US" sz="2800" dirty="0" smtClean="0"/>
              <a:t> </a:t>
            </a:r>
            <a:endParaRPr lang="en-US" altLang="zh-CN" sz="2800" dirty="0" smtClean="0"/>
          </a:p>
          <a:p>
            <a:r>
              <a:rPr lang="en-US" altLang="zh-CN" sz="2400" dirty="0" smtClean="0"/>
              <a:t>   </a:t>
            </a:r>
            <a:r>
              <a:rPr lang="en-US" altLang="zh-CN" sz="2000" dirty="0" smtClean="0"/>
              <a:t>-- Low data rate :  50 kbps can meet most medical applications  include   </a:t>
            </a:r>
          </a:p>
          <a:p>
            <a:r>
              <a:rPr lang="en-US" altLang="zh-CN" sz="2000" dirty="0" smtClean="0"/>
              <a:t>       EEG/ECG/EMG et.al,</a:t>
            </a:r>
          </a:p>
          <a:p>
            <a:r>
              <a:rPr lang="en-US" altLang="zh-CN" sz="2000" dirty="0" smtClean="0"/>
              <a:t>    -- Short distance :  ≤3m . </a:t>
            </a:r>
            <a:endParaRPr lang="en-US" altLang="zh-CN" sz="2000" dirty="0" smtClean="0"/>
          </a:p>
          <a:p>
            <a:r>
              <a:rPr lang="en-US" altLang="zh-CN" sz="2000" dirty="0" smtClean="0"/>
              <a:t> </a:t>
            </a:r>
            <a:r>
              <a:rPr lang="en-US" altLang="zh-CN" sz="2000" dirty="0" smtClean="0"/>
              <a:t>   </a:t>
            </a:r>
            <a:r>
              <a:rPr lang="en-US" altLang="zh-CN" sz="2000" dirty="0" smtClean="0"/>
              <a:t>-- </a:t>
            </a:r>
            <a:r>
              <a:rPr lang="en-US" altLang="zh-CN" sz="2000" dirty="0" smtClean="0"/>
              <a:t>GMSK is a power efficient modulation .  </a:t>
            </a:r>
          </a:p>
          <a:p>
            <a:r>
              <a:rPr lang="zh-CN" altLang="en-US" sz="2400" dirty="0" smtClean="0"/>
              <a:t>● </a:t>
            </a:r>
            <a:r>
              <a:rPr lang="en-US" altLang="zh-CN" sz="2800" dirty="0" smtClean="0">
                <a:solidFill>
                  <a:srgbClr val="FF0000"/>
                </a:solidFill>
              </a:rPr>
              <a:t>Low complexity </a:t>
            </a:r>
            <a:r>
              <a:rPr lang="en-US" altLang="zh-CN" sz="2800" dirty="0" smtClean="0"/>
              <a:t>due to </a:t>
            </a:r>
          </a:p>
          <a:p>
            <a:r>
              <a:rPr lang="en-US" altLang="zh-CN" sz="2400" dirty="0" smtClean="0"/>
              <a:t>  </a:t>
            </a:r>
            <a:r>
              <a:rPr lang="en-US" altLang="zh-CN" sz="2000" dirty="0" smtClean="0"/>
              <a:t>-- Mature BCH code technology ,</a:t>
            </a:r>
          </a:p>
          <a:p>
            <a:r>
              <a:rPr lang="en-US" altLang="zh-CN" sz="2000" dirty="0" smtClean="0"/>
              <a:t>   -- Tamed Spread Spectrum </a:t>
            </a:r>
            <a:r>
              <a:rPr lang="en-US" altLang="zh-CN" sz="2000" dirty="0" smtClean="0"/>
              <a:t>adopted</a:t>
            </a:r>
            <a:r>
              <a:rPr lang="en-US" altLang="zh-CN" sz="2000" dirty="0" smtClean="0"/>
              <a:t> </a:t>
            </a:r>
            <a:r>
              <a:rPr lang="en-US" altLang="zh-CN" sz="2000" dirty="0" smtClean="0"/>
              <a:t>IEEE 802.15.4-2006,</a:t>
            </a:r>
          </a:p>
          <a:p>
            <a:r>
              <a:rPr lang="en-US" altLang="zh-CN" sz="2000" dirty="0" smtClean="0"/>
              <a:t>   -- No interleaving technology . </a:t>
            </a:r>
          </a:p>
          <a:p>
            <a:r>
              <a:rPr lang="en-US" altLang="zh-CN" sz="2800" dirty="0" smtClean="0"/>
              <a:t>● </a:t>
            </a:r>
            <a:r>
              <a:rPr lang="en-US" altLang="zh-CN" sz="2800" dirty="0" smtClean="0">
                <a:solidFill>
                  <a:srgbClr val="FF0000"/>
                </a:solidFill>
              </a:rPr>
              <a:t>High compatible </a:t>
            </a:r>
            <a:r>
              <a:rPr lang="en-US" altLang="zh-CN" sz="2800" dirty="0" smtClean="0"/>
              <a:t>with IEEE 802.15.4-2006 standard:   </a:t>
            </a:r>
          </a:p>
          <a:p>
            <a:r>
              <a:rPr lang="en-US" altLang="zh-CN" sz="2000" dirty="0" smtClean="0"/>
              <a:t>   -- GMSK is similar to OQPSK + half-sine shape filter ,</a:t>
            </a:r>
          </a:p>
          <a:p>
            <a:r>
              <a:rPr lang="en-US" altLang="zh-CN" sz="2000" dirty="0" smtClean="0"/>
              <a:t>   -- Same tamed spread spectrum technology.</a:t>
            </a:r>
          </a:p>
        </p:txBody>
      </p:sp>
      <p:sp>
        <p:nvSpPr>
          <p:cNvPr id="9" name="Date Placeholder 3"/>
          <p:cNvSpPr txBox="1">
            <a:spLocks/>
          </p:cNvSpPr>
          <p:nvPr/>
        </p:nvSpPr>
        <p:spPr bwMode="auto">
          <a:xfrm>
            <a:off x="5867400" y="304800"/>
            <a:ext cx="24384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dirty="0" smtClean="0"/>
              <a:t>IEEE 802.15-12-0585-00-004N</a:t>
            </a:r>
            <a:endPar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a:xfrm>
            <a:off x="5486400" y="6475413"/>
            <a:ext cx="3124200" cy="184666"/>
          </a:xfrm>
        </p:spPr>
        <p:txBody>
          <a:bodyPr/>
          <a:lstStyle/>
          <a:p>
            <a:pPr>
              <a:defRPr/>
            </a:pPr>
            <a:r>
              <a:rPr lang="en-US" dirty="0" smtClean="0"/>
              <a:t>&lt;</a:t>
            </a:r>
            <a:r>
              <a:rPr lang="en-US" dirty="0" err="1" smtClean="0"/>
              <a:t>Ning</a:t>
            </a:r>
            <a:r>
              <a:rPr lang="en-US" dirty="0" smtClean="0"/>
              <a:t>  Li&gt;, &lt;BUPT&gt;</a:t>
            </a:r>
            <a:endParaRPr lang="en-US" dirty="0"/>
          </a:p>
        </p:txBody>
      </p:sp>
      <p:sp>
        <p:nvSpPr>
          <p:cNvPr id="6" name="灯片编号占位符 5"/>
          <p:cNvSpPr>
            <a:spLocks noGrp="1"/>
          </p:cNvSpPr>
          <p:nvPr>
            <p:ph type="sldNum" sz="quarter" idx="12"/>
          </p:nvPr>
        </p:nvSpPr>
        <p:spPr/>
        <p:txBody>
          <a:bodyPr/>
          <a:lstStyle/>
          <a:p>
            <a:r>
              <a:rPr lang="en-US" smtClean="0"/>
              <a:t>Slide </a:t>
            </a:r>
            <a:fld id="{6B2B1F81-A402-4449-A776-DCA5A53C5A6D}" type="slidenum">
              <a:rPr lang="en-US" smtClean="0"/>
              <a:pPr/>
              <a:t>6</a:t>
            </a:fld>
            <a:endParaRPr lang="en-US"/>
          </a:p>
        </p:txBody>
      </p:sp>
      <p:sp>
        <p:nvSpPr>
          <p:cNvPr id="7" name="矩形 6"/>
          <p:cNvSpPr/>
          <p:nvPr/>
        </p:nvSpPr>
        <p:spPr>
          <a:xfrm>
            <a:off x="1600200" y="838200"/>
            <a:ext cx="5883342" cy="584775"/>
          </a:xfrm>
          <a:prstGeom prst="rect">
            <a:avLst/>
          </a:prstGeom>
        </p:spPr>
        <p:txBody>
          <a:bodyPr wrap="none">
            <a:spAutoFit/>
          </a:bodyPr>
          <a:lstStyle/>
          <a:p>
            <a:r>
              <a:rPr lang="en-US" altLang="zh-CN" sz="3200" dirty="0" smtClean="0"/>
              <a:t>The characteristic of  Proposal (2) </a:t>
            </a:r>
            <a:endParaRPr lang="zh-CN" altLang="en-US" sz="3200" dirty="0"/>
          </a:p>
        </p:txBody>
      </p:sp>
      <p:sp>
        <p:nvSpPr>
          <p:cNvPr id="8" name="矩形 7"/>
          <p:cNvSpPr/>
          <p:nvPr/>
        </p:nvSpPr>
        <p:spPr>
          <a:xfrm>
            <a:off x="609600" y="1524000"/>
            <a:ext cx="8204902" cy="3046988"/>
          </a:xfrm>
          <a:prstGeom prst="rect">
            <a:avLst/>
          </a:prstGeom>
        </p:spPr>
        <p:txBody>
          <a:bodyPr wrap="square">
            <a:spAutoFit/>
          </a:bodyPr>
          <a:lstStyle/>
          <a:p>
            <a:r>
              <a:rPr lang="en-US" altLang="zh-CN" sz="2400" dirty="0" smtClean="0"/>
              <a:t>● </a:t>
            </a:r>
            <a:r>
              <a:rPr lang="en-US" altLang="zh-CN" sz="2400" dirty="0" smtClean="0">
                <a:solidFill>
                  <a:srgbClr val="FF0000"/>
                </a:solidFill>
              </a:rPr>
              <a:t>High robustness</a:t>
            </a:r>
            <a:r>
              <a:rPr lang="en-US" altLang="zh-CN" sz="2400" dirty="0" smtClean="0"/>
              <a:t> due to </a:t>
            </a:r>
          </a:p>
          <a:p>
            <a:r>
              <a:rPr lang="en-US" altLang="zh-CN" sz="2400" dirty="0" smtClean="0"/>
              <a:t>   -- GMSK modulation</a:t>
            </a:r>
          </a:p>
          <a:p>
            <a:r>
              <a:rPr lang="zh-CN" altLang="en-US" sz="2400" dirty="0" smtClean="0"/>
              <a:t>   </a:t>
            </a:r>
            <a:r>
              <a:rPr lang="en-US" altLang="zh-CN" sz="2400" dirty="0" smtClean="0"/>
              <a:t>--</a:t>
            </a:r>
            <a:r>
              <a:rPr lang="zh-CN" altLang="en-US" sz="2400" dirty="0" smtClean="0"/>
              <a:t> </a:t>
            </a:r>
            <a:r>
              <a:rPr lang="en-US" altLang="zh-CN" sz="2400" dirty="0" smtClean="0"/>
              <a:t>Tamed Spread Spectrum technology</a:t>
            </a:r>
          </a:p>
          <a:p>
            <a:r>
              <a:rPr lang="en-US" altLang="zh-CN" sz="2400" dirty="0" smtClean="0"/>
              <a:t>   -- Mature BCH code </a:t>
            </a:r>
          </a:p>
          <a:p>
            <a:r>
              <a:rPr lang="en-US" altLang="zh-CN" sz="2400" dirty="0" smtClean="0"/>
              <a:t>   -- Two preambles for adjacent channel </a:t>
            </a:r>
          </a:p>
          <a:p>
            <a:endParaRPr lang="en-US" altLang="zh-CN" sz="2400" dirty="0" smtClean="0"/>
          </a:p>
          <a:p>
            <a:r>
              <a:rPr lang="en-US" altLang="zh-CN" sz="2400" dirty="0" smtClean="0"/>
              <a:t>● </a:t>
            </a:r>
            <a:r>
              <a:rPr lang="en-US" altLang="zh-CN" sz="2400" dirty="0" smtClean="0">
                <a:solidFill>
                  <a:srgbClr val="FF0000"/>
                </a:solidFill>
              </a:rPr>
              <a:t>High safety to human body </a:t>
            </a:r>
            <a:r>
              <a:rPr lang="en-US" altLang="zh-CN" sz="2400" dirty="0" smtClean="0"/>
              <a:t>especially on head applications, for </a:t>
            </a:r>
          </a:p>
          <a:p>
            <a:r>
              <a:rPr lang="en-US" altLang="zh-CN" sz="2400" dirty="0" smtClean="0"/>
              <a:t>    example EEG, due to low </a:t>
            </a:r>
            <a:r>
              <a:rPr lang="en-US" altLang="zh-CN" sz="2400" dirty="0" err="1" smtClean="0"/>
              <a:t>Tx</a:t>
            </a:r>
            <a:r>
              <a:rPr lang="en-US" altLang="zh-CN" sz="2400" dirty="0" smtClean="0"/>
              <a:t> power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762000"/>
            <a:ext cx="8458200" cy="1066800"/>
          </a:xfrm>
        </p:spPr>
        <p:txBody>
          <a:bodyPr/>
          <a:lstStyle/>
          <a:p>
            <a:r>
              <a:rPr lang="en-US" altLang="zh-CN" dirty="0" smtClean="0">
                <a:solidFill>
                  <a:schemeClr val="tx1"/>
                </a:solidFill>
              </a:rPr>
              <a:t>Bandwidth of TX with New Proposal</a:t>
            </a:r>
          </a:p>
        </p:txBody>
      </p:sp>
      <p:sp>
        <p:nvSpPr>
          <p:cNvPr id="15363" name="Content Placeholder 2"/>
          <p:cNvSpPr>
            <a:spLocks noGrp="1"/>
          </p:cNvSpPr>
          <p:nvPr>
            <p:ph idx="1"/>
          </p:nvPr>
        </p:nvSpPr>
        <p:spPr>
          <a:xfrm>
            <a:off x="838200" y="1447800"/>
            <a:ext cx="7772400" cy="4724400"/>
          </a:xfrm>
        </p:spPr>
        <p:txBody>
          <a:bodyPr/>
          <a:lstStyle/>
          <a:p>
            <a:pPr>
              <a:buNone/>
            </a:pPr>
            <a:endParaRPr lang="en-US" sz="2400" dirty="0" smtClean="0">
              <a:solidFill>
                <a:schemeClr val="tx1"/>
              </a:solidFill>
              <a:latin typeface="+mn-lt"/>
              <a:ea typeface="+mn-ea"/>
              <a:cs typeface="+mn-cs"/>
            </a:endParaRPr>
          </a:p>
          <a:p>
            <a:r>
              <a:rPr lang="en-US" altLang="zh-CN" sz="2400" dirty="0" smtClean="0"/>
              <a:t>band plan</a:t>
            </a:r>
            <a:endParaRPr lang="en-US" sz="2400" dirty="0"/>
          </a:p>
        </p:txBody>
      </p:sp>
      <p:sp>
        <p:nvSpPr>
          <p:cNvPr id="15364" name="Slide Number Placeholder 5"/>
          <p:cNvSpPr>
            <a:spLocks noGrp="1"/>
          </p:cNvSpPr>
          <p:nvPr>
            <p:ph type="sldNum" sz="quarter" idx="12"/>
          </p:nvPr>
        </p:nvSpPr>
        <p:spPr>
          <a:noFill/>
        </p:spPr>
        <p:txBody>
          <a:bodyPr/>
          <a:lstStyle/>
          <a:p>
            <a:r>
              <a:rPr lang="en-US"/>
              <a:t>Slide </a:t>
            </a:r>
            <a:fld id="{E7627C65-39BD-46CE-ACCB-0E190C7E6E7E}" type="slidenum">
              <a:rPr lang="en-US"/>
              <a:pPr/>
              <a:t>7</a:t>
            </a:fld>
            <a:endParaRPr lang="en-US"/>
          </a:p>
        </p:txBody>
      </p:sp>
      <p:graphicFrame>
        <p:nvGraphicFramePr>
          <p:cNvPr id="5" name="表格 4"/>
          <p:cNvGraphicFramePr>
            <a:graphicFrameLocks noGrp="1"/>
          </p:cNvGraphicFramePr>
          <p:nvPr/>
        </p:nvGraphicFramePr>
        <p:xfrm>
          <a:off x="1066801" y="2438400"/>
          <a:ext cx="7086600" cy="2667000"/>
        </p:xfrm>
        <a:graphic>
          <a:graphicData uri="http://schemas.openxmlformats.org/drawingml/2006/table">
            <a:tbl>
              <a:tblPr/>
              <a:tblGrid>
                <a:gridCol w="2209799"/>
                <a:gridCol w="2362200"/>
                <a:gridCol w="2514601"/>
              </a:tblGrid>
              <a:tr h="767201">
                <a:tc>
                  <a:txBody>
                    <a:bodyPr/>
                    <a:lstStyle/>
                    <a:p>
                      <a:pPr algn="l">
                        <a:spcAft>
                          <a:spcPts val="0"/>
                        </a:spcAft>
                      </a:pPr>
                      <a:endParaRPr lang="en-US" altLang="zh-CN" sz="1600" kern="100" dirty="0" smtClean="0">
                        <a:latin typeface="Times New Roman"/>
                        <a:ea typeface="宋体"/>
                        <a:cs typeface="Times New Roman"/>
                      </a:endParaRPr>
                    </a:p>
                    <a:p>
                      <a:pPr algn="l">
                        <a:spcAft>
                          <a:spcPts val="0"/>
                        </a:spcAft>
                      </a:pPr>
                      <a:r>
                        <a:rPr lang="en-US" altLang="zh-CN" sz="1600" kern="100" dirty="0" smtClean="0">
                          <a:latin typeface="Times New Roman"/>
                          <a:ea typeface="宋体"/>
                          <a:cs typeface="Times New Roman"/>
                        </a:rPr>
                        <a:t> Frequency</a:t>
                      </a:r>
                      <a:r>
                        <a:rPr lang="en-US" altLang="zh-CN" sz="1600" kern="100" baseline="0" dirty="0" smtClean="0">
                          <a:latin typeface="Times New Roman"/>
                          <a:ea typeface="宋体"/>
                          <a:cs typeface="Times New Roman"/>
                        </a:rPr>
                        <a:t> band </a:t>
                      </a:r>
                      <a:r>
                        <a:rPr lang="zh-CN" altLang="en-US" sz="1600" kern="100" baseline="0" dirty="0" smtClean="0">
                          <a:latin typeface="Times New Roman"/>
                          <a:ea typeface="宋体"/>
                          <a:cs typeface="Times New Roman"/>
                        </a:rPr>
                        <a:t>（</a:t>
                      </a:r>
                      <a:r>
                        <a:rPr lang="en-US" altLang="zh-CN" sz="1600" kern="100" baseline="0" dirty="0" smtClean="0">
                          <a:latin typeface="Times New Roman"/>
                          <a:ea typeface="宋体"/>
                          <a:cs typeface="Times New Roman"/>
                        </a:rPr>
                        <a:t>MHz) </a:t>
                      </a:r>
                      <a:endParaRPr lang="zh-CN" sz="16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altLang="zh-CN" sz="1600" kern="100" dirty="0" smtClean="0">
                          <a:latin typeface="Times New Roman"/>
                          <a:ea typeface="宋体"/>
                          <a:cs typeface="Times New Roman"/>
                        </a:rPr>
                        <a:t>Relationship</a:t>
                      </a:r>
                      <a:r>
                        <a:rPr lang="en-US" altLang="zh-CN" sz="1600" kern="100" baseline="0" dirty="0" smtClean="0">
                          <a:latin typeface="Times New Roman"/>
                          <a:ea typeface="宋体"/>
                          <a:cs typeface="Times New Roman"/>
                        </a:rPr>
                        <a:t> between </a:t>
                      </a:r>
                      <a:r>
                        <a:rPr lang="en-US" altLang="zh-CN" sz="1600" kern="100" baseline="0" dirty="0" err="1" smtClean="0">
                          <a:latin typeface="Times New Roman"/>
                          <a:ea typeface="宋体"/>
                          <a:cs typeface="Times New Roman"/>
                        </a:rPr>
                        <a:t>f</a:t>
                      </a:r>
                      <a:r>
                        <a:rPr lang="en-US" altLang="zh-CN" sz="1200" kern="100" baseline="0" dirty="0" err="1" smtClean="0">
                          <a:latin typeface="Times New Roman"/>
                          <a:ea typeface="宋体"/>
                          <a:cs typeface="Times New Roman"/>
                        </a:rPr>
                        <a:t>c</a:t>
                      </a:r>
                      <a:r>
                        <a:rPr lang="en-US" altLang="zh-CN" sz="1600" kern="100" baseline="0" dirty="0" smtClean="0">
                          <a:latin typeface="Times New Roman"/>
                          <a:ea typeface="宋体"/>
                          <a:cs typeface="Times New Roman"/>
                        </a:rPr>
                        <a:t> and </a:t>
                      </a:r>
                      <a:r>
                        <a:rPr lang="en-US" altLang="zh-CN" sz="1600" kern="100" baseline="0" dirty="0" err="1" smtClean="0">
                          <a:latin typeface="Times New Roman"/>
                          <a:ea typeface="宋体"/>
                          <a:cs typeface="Times New Roman"/>
                        </a:rPr>
                        <a:t>n</a:t>
                      </a:r>
                      <a:r>
                        <a:rPr lang="en-US" altLang="zh-CN" sz="1200" kern="100" baseline="0" dirty="0" err="1" smtClean="0">
                          <a:latin typeface="Times New Roman"/>
                          <a:ea typeface="宋体"/>
                          <a:cs typeface="Times New Roman"/>
                        </a:rPr>
                        <a:t>c</a:t>
                      </a:r>
                      <a:endParaRPr lang="zh-CN" sz="12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6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0739">
                <a:tc>
                  <a:txBody>
                    <a:bodyPr/>
                    <a:lstStyle/>
                    <a:p>
                      <a:pPr algn="l">
                        <a:spcAft>
                          <a:spcPts val="0"/>
                        </a:spcAft>
                      </a:pPr>
                      <a:endParaRPr lang="en-US" sz="1600" kern="100" dirty="0" smtClean="0">
                        <a:latin typeface="Times New Roman"/>
                        <a:ea typeface="宋体"/>
                        <a:cs typeface="Times New Roman"/>
                      </a:endParaRPr>
                    </a:p>
                    <a:p>
                      <a:pPr algn="l">
                        <a:spcAft>
                          <a:spcPts val="0"/>
                        </a:spcAft>
                      </a:pPr>
                      <a:r>
                        <a:rPr lang="en-US" sz="1600" kern="100" dirty="0" smtClean="0">
                          <a:latin typeface="Times New Roman"/>
                          <a:ea typeface="宋体"/>
                          <a:cs typeface="Times New Roman"/>
                        </a:rPr>
                        <a:t>           </a:t>
                      </a:r>
                    </a:p>
                    <a:p>
                      <a:pPr algn="l">
                        <a:spcAft>
                          <a:spcPts val="0"/>
                        </a:spcAft>
                      </a:pPr>
                      <a:r>
                        <a:rPr lang="en-US" sz="1600" kern="100" dirty="0" smtClean="0">
                          <a:latin typeface="Times New Roman"/>
                          <a:ea typeface="宋体"/>
                          <a:cs typeface="Times New Roman"/>
                        </a:rPr>
                        <a:t>            407-425</a:t>
                      </a:r>
                      <a:endParaRPr lang="zh-CN" sz="16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600" kern="10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9060">
                <a:tc>
                  <a:txBody>
                    <a:bodyPr/>
                    <a:lstStyle/>
                    <a:p>
                      <a:pPr algn="l">
                        <a:spcAft>
                          <a:spcPts val="0"/>
                        </a:spcAft>
                      </a:pPr>
                      <a:r>
                        <a:rPr lang="en-US" sz="1600" kern="100" dirty="0" smtClean="0">
                          <a:latin typeface="Times New Roman"/>
                          <a:ea typeface="宋体"/>
                          <a:cs typeface="Times New Roman"/>
                        </a:rPr>
                        <a:t>           </a:t>
                      </a:r>
                    </a:p>
                    <a:p>
                      <a:pPr algn="l">
                        <a:spcAft>
                          <a:spcPts val="0"/>
                        </a:spcAft>
                      </a:pPr>
                      <a:r>
                        <a:rPr lang="en-US" sz="1600" kern="100" dirty="0" smtClean="0">
                          <a:latin typeface="Times New Roman"/>
                          <a:ea typeface="宋体"/>
                          <a:cs typeface="Times New Roman"/>
                        </a:rPr>
                        <a:t>            608-630</a:t>
                      </a:r>
                      <a:endParaRPr lang="zh-CN" sz="16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6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6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0245" name="Object 5"/>
          <p:cNvGraphicFramePr>
            <a:graphicFrameLocks noChangeAspect="1"/>
          </p:cNvGraphicFramePr>
          <p:nvPr/>
        </p:nvGraphicFramePr>
        <p:xfrm>
          <a:off x="3352800" y="3545665"/>
          <a:ext cx="2057400" cy="340535"/>
        </p:xfrm>
        <a:graphic>
          <a:graphicData uri="http://schemas.openxmlformats.org/presentationml/2006/ole">
            <p:oleObj spid="_x0000_s10245" name="公式" r:id="rId3" imgW="1384901" imgH="228699" progId="Equation.3">
              <p:embed/>
            </p:oleObj>
          </a:graphicData>
        </a:graphic>
      </p:graphicFrame>
      <p:graphicFrame>
        <p:nvGraphicFramePr>
          <p:cNvPr id="10243" name="Object 3"/>
          <p:cNvGraphicFramePr>
            <a:graphicFrameLocks noChangeAspect="1"/>
          </p:cNvGraphicFramePr>
          <p:nvPr/>
        </p:nvGraphicFramePr>
        <p:xfrm>
          <a:off x="5638800" y="3337809"/>
          <a:ext cx="2514601" cy="700791"/>
        </p:xfrm>
        <a:graphic>
          <a:graphicData uri="http://schemas.openxmlformats.org/presentationml/2006/ole">
            <p:oleObj spid="_x0000_s10243" name="公式" r:id="rId4" imgW="1739900" imgH="482600" progId="Equation.3">
              <p:embed/>
            </p:oleObj>
          </a:graphicData>
        </a:graphic>
      </p:graphicFrame>
      <p:graphicFrame>
        <p:nvGraphicFramePr>
          <p:cNvPr id="10242" name="Object 2"/>
          <p:cNvGraphicFramePr>
            <a:graphicFrameLocks noChangeAspect="1"/>
          </p:cNvGraphicFramePr>
          <p:nvPr/>
        </p:nvGraphicFramePr>
        <p:xfrm>
          <a:off x="3352800" y="4419600"/>
          <a:ext cx="1952625" cy="381000"/>
        </p:xfrm>
        <a:graphic>
          <a:graphicData uri="http://schemas.openxmlformats.org/presentationml/2006/ole">
            <p:oleObj spid="_x0000_s10242" name="公式" r:id="rId5" imgW="1168907" imgH="228699" progId="Equation.3">
              <p:embed/>
            </p:oleObj>
          </a:graphicData>
        </a:graphic>
      </p:graphicFrame>
      <p:graphicFrame>
        <p:nvGraphicFramePr>
          <p:cNvPr id="10241" name="Object 1"/>
          <p:cNvGraphicFramePr>
            <a:graphicFrameLocks noChangeAspect="1"/>
          </p:cNvGraphicFramePr>
          <p:nvPr/>
        </p:nvGraphicFramePr>
        <p:xfrm>
          <a:off x="5791200" y="4419600"/>
          <a:ext cx="1524000" cy="362139"/>
        </p:xfrm>
        <a:graphic>
          <a:graphicData uri="http://schemas.openxmlformats.org/presentationml/2006/ole">
            <p:oleObj spid="_x0000_s10241" name="公式" r:id="rId6" imgW="965619" imgH="228699" progId="Equation.3">
              <p:embed/>
            </p:oleObj>
          </a:graphicData>
        </a:graphic>
      </p:graphicFrame>
      <p:sp>
        <p:nvSpPr>
          <p:cNvPr id="11" name="矩形 10"/>
          <p:cNvSpPr/>
          <p:nvPr/>
        </p:nvSpPr>
        <p:spPr>
          <a:xfrm>
            <a:off x="1066800" y="5334000"/>
            <a:ext cx="7620000" cy="400110"/>
          </a:xfrm>
          <a:prstGeom prst="rect">
            <a:avLst/>
          </a:prstGeom>
        </p:spPr>
        <p:txBody>
          <a:bodyPr wrap="square">
            <a:spAutoFit/>
          </a:bodyPr>
          <a:lstStyle/>
          <a:p>
            <a:r>
              <a:rPr lang="en-US" altLang="zh-CN" sz="2000" i="1" dirty="0" smtClean="0"/>
              <a:t>-- 176-214MHz is not used , because miniaturized antenna is a problem. </a:t>
            </a:r>
            <a:endParaRPr lang="zh-CN" altLang="en-US" sz="2000" dirty="0"/>
          </a:p>
        </p:txBody>
      </p:sp>
      <p:sp>
        <p:nvSpPr>
          <p:cNvPr id="13" name="Footer Placeholder 4"/>
          <p:cNvSpPr>
            <a:spLocks noGrp="1"/>
          </p:cNvSpPr>
          <p:nvPr>
            <p:ph type="ftr" sz="quarter" idx="11"/>
          </p:nvPr>
        </p:nvSpPr>
        <p:spPr>
          <a:xfrm>
            <a:off x="5486400" y="6475413"/>
            <a:ext cx="3124200" cy="184150"/>
          </a:xfrm>
          <a:noFill/>
        </p:spPr>
        <p:txBody>
          <a:bodyPr/>
          <a:lstStyle/>
          <a:p>
            <a:r>
              <a:rPr lang="en-US" dirty="0" smtClean="0"/>
              <a:t>Liang   Li,  </a:t>
            </a:r>
            <a:r>
              <a:rPr lang="en-US" dirty="0" err="1" smtClean="0"/>
              <a:t>Vinno</a:t>
            </a: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533400" y="1676400"/>
            <a:ext cx="7772400" cy="4114800"/>
          </a:xfrm>
        </p:spPr>
        <p:txBody>
          <a:bodyPr/>
          <a:lstStyle/>
          <a:p>
            <a:pPr lvl="1">
              <a:buNone/>
            </a:pPr>
            <a:endParaRPr lang="en-US" sz="2000" dirty="0" smtClean="0"/>
          </a:p>
          <a:p>
            <a:pPr lvl="1"/>
            <a:endParaRPr lang="en-US" sz="2000" dirty="0" smtClean="0"/>
          </a:p>
          <a:p>
            <a:pPr lvl="1">
              <a:buNone/>
            </a:pPr>
            <a:endParaRPr lang="en-US" sz="2000" dirty="0" smtClean="0">
              <a:ea typeface="+mn-ea"/>
              <a:cs typeface="+mn-cs"/>
            </a:endParaRPr>
          </a:p>
          <a:p>
            <a:pPr lvl="1">
              <a:buNone/>
            </a:pPr>
            <a:endParaRPr lang="en-US" sz="2000" dirty="0" smtClean="0">
              <a:solidFill>
                <a:schemeClr val="tx1"/>
              </a:solidFill>
              <a:latin typeface="+mn-lt"/>
              <a:ea typeface="+mn-ea"/>
              <a:cs typeface="+mn-cs"/>
            </a:endParaRPr>
          </a:p>
        </p:txBody>
      </p:sp>
      <p:sp>
        <p:nvSpPr>
          <p:cNvPr id="15364" name="Slide Number Placeholder 5"/>
          <p:cNvSpPr>
            <a:spLocks noGrp="1"/>
          </p:cNvSpPr>
          <p:nvPr>
            <p:ph type="sldNum" sz="quarter" idx="12"/>
          </p:nvPr>
        </p:nvSpPr>
        <p:spPr>
          <a:noFill/>
        </p:spPr>
        <p:txBody>
          <a:bodyPr/>
          <a:lstStyle/>
          <a:p>
            <a:r>
              <a:rPr lang="en-US"/>
              <a:t>Slide </a:t>
            </a:r>
            <a:fld id="{E7627C65-39BD-46CE-ACCB-0E190C7E6E7E}" type="slidenum">
              <a:rPr lang="en-US"/>
              <a:pPr/>
              <a:t>8</a:t>
            </a:fld>
            <a:endParaRPr lang="en-US"/>
          </a:p>
        </p:txBody>
      </p:sp>
      <p:graphicFrame>
        <p:nvGraphicFramePr>
          <p:cNvPr id="6" name="表格 5"/>
          <p:cNvGraphicFramePr>
            <a:graphicFrameLocks noGrp="1"/>
          </p:cNvGraphicFramePr>
          <p:nvPr/>
        </p:nvGraphicFramePr>
        <p:xfrm>
          <a:off x="914400" y="2590800"/>
          <a:ext cx="7467608" cy="2571219"/>
        </p:xfrm>
        <a:graphic>
          <a:graphicData uri="http://schemas.openxmlformats.org/drawingml/2006/table">
            <a:tbl>
              <a:tblPr/>
              <a:tblGrid>
                <a:gridCol w="873679"/>
                <a:gridCol w="1107521"/>
                <a:gridCol w="1219201"/>
                <a:gridCol w="1219202"/>
                <a:gridCol w="914400"/>
                <a:gridCol w="1029696"/>
                <a:gridCol w="1103909"/>
              </a:tblGrid>
              <a:tr h="685800">
                <a:tc>
                  <a:txBody>
                    <a:bodyPr/>
                    <a:lstStyle/>
                    <a:p>
                      <a:pPr algn="l">
                        <a:spcAft>
                          <a:spcPts val="0"/>
                        </a:spcAft>
                      </a:pPr>
                      <a:r>
                        <a:rPr lang="en-US" altLang="zh-CN" sz="1600" kern="100" dirty="0" smtClean="0">
                          <a:latin typeface="Times New Roman"/>
                          <a:ea typeface="宋体"/>
                          <a:cs typeface="Times New Roman"/>
                        </a:rPr>
                        <a:t>  Frequency</a:t>
                      </a:r>
                      <a:r>
                        <a:rPr lang="en-US" altLang="zh-CN" sz="1600" kern="100" baseline="0" dirty="0" smtClean="0">
                          <a:latin typeface="Times New Roman"/>
                          <a:ea typeface="宋体"/>
                          <a:cs typeface="Times New Roman"/>
                        </a:rPr>
                        <a:t> band       </a:t>
                      </a:r>
                      <a:r>
                        <a:rPr lang="zh-CN" altLang="en-US" sz="1600" kern="100" baseline="0" dirty="0" smtClean="0">
                          <a:latin typeface="Times New Roman"/>
                          <a:ea typeface="宋体"/>
                          <a:cs typeface="Times New Roman"/>
                        </a:rPr>
                        <a:t>（</a:t>
                      </a:r>
                      <a:r>
                        <a:rPr lang="en-US" altLang="zh-CN" sz="1600" kern="100" baseline="0" dirty="0" smtClean="0">
                          <a:latin typeface="Times New Roman"/>
                          <a:ea typeface="宋体"/>
                          <a:cs typeface="Times New Roman"/>
                        </a:rPr>
                        <a:t>MHz) </a:t>
                      </a:r>
                      <a:endParaRPr lang="zh-CN" sz="16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altLang="zh-CN" sz="1600" kern="100" dirty="0" smtClean="0">
                          <a:solidFill>
                            <a:schemeClr val="tx1"/>
                          </a:solidFill>
                          <a:latin typeface="Times New Roman"/>
                          <a:ea typeface="宋体"/>
                          <a:cs typeface="Times New Roman"/>
                        </a:rPr>
                        <a:t>Modulation</a:t>
                      </a:r>
                      <a:endParaRPr lang="zh-CN" sz="1600" kern="100" dirty="0" smtClean="0">
                        <a:solidFill>
                          <a:schemeClr val="tx1"/>
                        </a:solidFill>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kern="100" dirty="0" smtClean="0">
                          <a:latin typeface="Times New Roman"/>
                          <a:ea typeface="宋体"/>
                          <a:cs typeface="Times New Roman"/>
                        </a:rPr>
                        <a:t>Information Data Rate (kbps)</a:t>
                      </a:r>
                      <a:endParaRPr lang="en-US" sz="16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kern="100" dirty="0" smtClean="0">
                          <a:latin typeface="Times New Roman"/>
                          <a:ea typeface="宋体"/>
                          <a:cs typeface="Times New Roman"/>
                        </a:rPr>
                        <a:t>    Code Rate</a:t>
                      </a:r>
                    </a:p>
                    <a:p>
                      <a:pPr algn="l">
                        <a:spcAft>
                          <a:spcPts val="0"/>
                        </a:spcAft>
                      </a:pPr>
                      <a:r>
                        <a:rPr lang="en-US" sz="1600" kern="100" dirty="0" smtClean="0">
                          <a:latin typeface="Times New Roman"/>
                          <a:ea typeface="宋体"/>
                          <a:cs typeface="Times New Roman"/>
                        </a:rPr>
                        <a:t>        (k/n)</a:t>
                      </a:r>
                      <a:endParaRPr lang="en-US" sz="16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kern="100" dirty="0" smtClean="0">
                          <a:latin typeface="Times New Roman"/>
                          <a:ea typeface="宋体"/>
                          <a:cs typeface="Times New Roman"/>
                        </a:rPr>
                        <a:t>Spreader  </a:t>
                      </a:r>
                      <a:endParaRPr lang="en-US" sz="16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kern="100" dirty="0" smtClean="0">
                          <a:latin typeface="Times New Roman"/>
                          <a:ea typeface="宋体"/>
                          <a:cs typeface="Times New Roman"/>
                        </a:rPr>
                        <a:t>Chip</a:t>
                      </a:r>
                      <a:r>
                        <a:rPr lang="en-US" sz="1600" kern="100" baseline="0" dirty="0" smtClean="0">
                          <a:latin typeface="Times New Roman"/>
                          <a:ea typeface="宋体"/>
                          <a:cs typeface="Times New Roman"/>
                        </a:rPr>
                        <a:t> Rate</a:t>
                      </a:r>
                    </a:p>
                    <a:p>
                      <a:pPr algn="l">
                        <a:spcAft>
                          <a:spcPts val="0"/>
                        </a:spcAft>
                      </a:pPr>
                      <a:r>
                        <a:rPr lang="en-US" sz="1600" kern="100" baseline="0" dirty="0" smtClean="0">
                          <a:latin typeface="Times New Roman"/>
                          <a:ea typeface="宋体"/>
                          <a:cs typeface="Times New Roman"/>
                        </a:rPr>
                        <a:t>(</a:t>
                      </a:r>
                      <a:r>
                        <a:rPr lang="en-US" sz="1600" kern="100" baseline="0" dirty="0" err="1" smtClean="0">
                          <a:latin typeface="Times New Roman"/>
                          <a:ea typeface="宋体"/>
                          <a:cs typeface="Times New Roman"/>
                        </a:rPr>
                        <a:t>kcps</a:t>
                      </a:r>
                      <a:r>
                        <a:rPr lang="en-US" sz="1600" kern="100" baseline="0" dirty="0" smtClean="0">
                          <a:latin typeface="Times New Roman"/>
                          <a:ea typeface="宋体"/>
                          <a:cs typeface="Times New Roman"/>
                        </a:rPr>
                        <a:t>)</a:t>
                      </a:r>
                      <a:endParaRPr lang="en-US" sz="16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kern="100" dirty="0" smtClean="0">
                          <a:latin typeface="Times New Roman"/>
                          <a:ea typeface="宋体"/>
                          <a:cs typeface="Times New Roman"/>
                        </a:rPr>
                        <a:t>Pulse shape</a:t>
                      </a:r>
                      <a:r>
                        <a:rPr lang="en-US" sz="1600" kern="100" baseline="0" dirty="0" smtClean="0">
                          <a:latin typeface="Times New Roman"/>
                          <a:ea typeface="宋体"/>
                          <a:cs typeface="Times New Roman"/>
                        </a:rPr>
                        <a:t> </a:t>
                      </a:r>
                      <a:endParaRPr lang="en-US" sz="16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6799">
                <a:tc>
                  <a:txBody>
                    <a:bodyPr/>
                    <a:lstStyle/>
                    <a:p>
                      <a:pPr algn="l">
                        <a:spcAft>
                          <a:spcPts val="0"/>
                        </a:spcAft>
                      </a:pPr>
                      <a:r>
                        <a:rPr lang="en-US" sz="1600" kern="100" dirty="0" smtClean="0">
                          <a:latin typeface="Times New Roman"/>
                          <a:ea typeface="宋体"/>
                          <a:cs typeface="Times New Roman"/>
                        </a:rPr>
                        <a:t>         407-425</a:t>
                      </a:r>
                      <a:endParaRPr lang="zh-CN" sz="16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00" dirty="0" smtClean="0">
                          <a:latin typeface="Times New Roman"/>
                          <a:ea typeface="宋体"/>
                          <a:cs typeface="Times New Roman"/>
                        </a:rPr>
                        <a:t>GMSK</a:t>
                      </a:r>
                      <a:endParaRPr lang="en-US" sz="16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kern="100" dirty="0" smtClean="0">
                          <a:latin typeface="Times New Roman"/>
                          <a:ea typeface="宋体"/>
                          <a:cs typeface="Times New Roman"/>
                        </a:rPr>
                        <a:t>50</a:t>
                      </a:r>
                      <a:endParaRPr lang="en-US" sz="16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kern="100" dirty="0" smtClean="0">
                          <a:latin typeface="Times New Roman"/>
                          <a:ea typeface="宋体"/>
                          <a:cs typeface="Times New Roman"/>
                        </a:rPr>
                        <a:t>39/63</a:t>
                      </a:r>
                      <a:endParaRPr lang="en-US" sz="16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kern="100" dirty="0" smtClean="0">
                          <a:latin typeface="Times New Roman"/>
                          <a:ea typeface="宋体"/>
                          <a:cs typeface="Times New Roman"/>
                        </a:rPr>
                        <a:t>8</a:t>
                      </a:r>
                      <a:endParaRPr lang="en-US" sz="16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kern="100" dirty="0" smtClean="0">
                          <a:latin typeface="Times New Roman"/>
                          <a:ea typeface="宋体"/>
                          <a:cs typeface="Times New Roman"/>
                        </a:rPr>
                        <a:t>247.6</a:t>
                      </a:r>
                      <a:endParaRPr lang="en-US" sz="16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kern="100" dirty="0" smtClean="0">
                          <a:latin typeface="Times New Roman"/>
                          <a:ea typeface="宋体"/>
                          <a:cs typeface="Times New Roman"/>
                        </a:rPr>
                        <a:t>SRRC</a:t>
                      </a:r>
                      <a:endParaRPr lang="en-US" sz="16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9060">
                <a:tc>
                  <a:txBody>
                    <a:bodyPr/>
                    <a:lstStyle/>
                    <a:p>
                      <a:pPr algn="l">
                        <a:spcAft>
                          <a:spcPts val="0"/>
                        </a:spcAft>
                      </a:pPr>
                      <a:r>
                        <a:rPr lang="en-US" sz="1600" kern="100" dirty="0" smtClean="0">
                          <a:latin typeface="Times New Roman"/>
                          <a:ea typeface="宋体"/>
                          <a:cs typeface="Times New Roman"/>
                        </a:rPr>
                        <a:t>            608-630</a:t>
                      </a:r>
                      <a:endParaRPr lang="zh-CN" sz="16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kern="100" dirty="0" smtClean="0">
                          <a:latin typeface="Times New Roman"/>
                          <a:ea typeface="宋体"/>
                          <a:cs typeface="Times New Roman"/>
                        </a:rPr>
                        <a:t>GMSK</a:t>
                      </a:r>
                      <a:endParaRPr lang="en-US" sz="16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kern="100" dirty="0" smtClean="0">
                          <a:latin typeface="Times New Roman"/>
                          <a:ea typeface="宋体"/>
                          <a:cs typeface="Times New Roman"/>
                        </a:rPr>
                        <a:t>50</a:t>
                      </a:r>
                      <a:endParaRPr lang="en-US" sz="16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altLang="zh-CN" sz="1600" kern="100" dirty="0" smtClean="0">
                          <a:latin typeface="Times New Roman"/>
                          <a:ea typeface="宋体"/>
                          <a:cs typeface="Times New Roman"/>
                        </a:rPr>
                        <a:t>39/63</a:t>
                      </a:r>
                      <a:endParaRPr lang="en-US" altLang="zh-CN" sz="16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kern="100" dirty="0" smtClean="0">
                          <a:latin typeface="Times New Roman"/>
                          <a:ea typeface="宋体"/>
                          <a:cs typeface="Times New Roman"/>
                        </a:rPr>
                        <a:t>8</a:t>
                      </a:r>
                      <a:endParaRPr lang="en-US" sz="16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kern="100" dirty="0" smtClean="0">
                          <a:latin typeface="Times New Roman"/>
                          <a:ea typeface="宋体"/>
                          <a:cs typeface="Times New Roman"/>
                        </a:rPr>
                        <a:t>247.6</a:t>
                      </a:r>
                      <a:endParaRPr lang="en-US" sz="16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kern="100" dirty="0" smtClean="0">
                          <a:latin typeface="Times New Roman"/>
                          <a:ea typeface="宋体"/>
                          <a:cs typeface="Times New Roman"/>
                        </a:rPr>
                        <a:t>SRRC</a:t>
                      </a:r>
                      <a:endParaRPr lang="en-US" sz="1600" kern="100" dirty="0">
                        <a:latin typeface="Times New Roman"/>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Date Placeholder 3"/>
          <p:cNvSpPr>
            <a:spLocks noGrp="1"/>
          </p:cNvSpPr>
          <p:nvPr>
            <p:ph type="dt" sz="quarter" idx="10"/>
          </p:nvPr>
        </p:nvSpPr>
        <p:spPr>
          <a:xfrm>
            <a:off x="685800" y="377825"/>
            <a:ext cx="1600200" cy="215900"/>
          </a:xfrm>
          <a:noFill/>
        </p:spPr>
        <p:txBody>
          <a:bodyPr/>
          <a:lstStyle/>
          <a:p>
            <a:r>
              <a:rPr lang="en-US" dirty="0" smtClean="0"/>
              <a:t>Nov/ 2012</a:t>
            </a:r>
          </a:p>
        </p:txBody>
      </p:sp>
      <p:sp>
        <p:nvSpPr>
          <p:cNvPr id="8" name="Footer Placeholder 4"/>
          <p:cNvSpPr>
            <a:spLocks noGrp="1"/>
          </p:cNvSpPr>
          <p:nvPr>
            <p:ph type="ftr" sz="quarter" idx="11"/>
          </p:nvPr>
        </p:nvSpPr>
        <p:spPr>
          <a:xfrm>
            <a:off x="5486400" y="6475413"/>
            <a:ext cx="3124200" cy="184150"/>
          </a:xfrm>
          <a:noFill/>
        </p:spPr>
        <p:txBody>
          <a:bodyPr/>
          <a:lstStyle/>
          <a:p>
            <a:r>
              <a:rPr lang="en-US" dirty="0" smtClean="0"/>
              <a:t>Liang Li </a:t>
            </a:r>
            <a:r>
              <a:rPr lang="en-US" dirty="0" err="1" smtClean="0"/>
              <a:t>Vinno</a:t>
            </a:r>
            <a:endParaRPr lang="en-US" dirty="0" smtClean="0"/>
          </a:p>
        </p:txBody>
      </p:sp>
      <p:sp>
        <p:nvSpPr>
          <p:cNvPr id="9" name="Title 1"/>
          <p:cNvSpPr>
            <a:spLocks noGrp="1"/>
          </p:cNvSpPr>
          <p:nvPr>
            <p:ph type="title"/>
          </p:nvPr>
        </p:nvSpPr>
        <p:spPr>
          <a:xfrm>
            <a:off x="0" y="838200"/>
            <a:ext cx="9448800" cy="1066800"/>
          </a:xfrm>
        </p:spPr>
        <p:txBody>
          <a:bodyPr/>
          <a:lstStyle/>
          <a:p>
            <a:r>
              <a:rPr lang="en-US" altLang="zh-CN" dirty="0" smtClean="0"/>
              <a:t>System Definition </a:t>
            </a:r>
          </a:p>
        </p:txBody>
      </p:sp>
      <p:sp>
        <p:nvSpPr>
          <p:cNvPr id="10" name="Date Placeholder 3"/>
          <p:cNvSpPr txBox="1">
            <a:spLocks/>
          </p:cNvSpPr>
          <p:nvPr/>
        </p:nvSpPr>
        <p:spPr bwMode="auto">
          <a:xfrm>
            <a:off x="5867400" y="304800"/>
            <a:ext cx="24384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dirty="0" smtClean="0"/>
              <a:t>IEEE 802.15-12-0585-00-004N</a:t>
            </a:r>
            <a:endPar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609600" y="457200"/>
            <a:ext cx="7772400" cy="4114800"/>
          </a:xfrm>
        </p:spPr>
        <p:txBody>
          <a:bodyPr/>
          <a:lstStyle/>
          <a:p>
            <a:pPr>
              <a:buNone/>
            </a:pPr>
            <a:endParaRPr lang="en-US" sz="2400" dirty="0" smtClean="0">
              <a:solidFill>
                <a:schemeClr val="tx1"/>
              </a:solidFill>
              <a:latin typeface="+mn-lt"/>
              <a:ea typeface="+mn-ea"/>
              <a:cs typeface="+mn-cs"/>
            </a:endParaRPr>
          </a:p>
          <a:p>
            <a:endParaRPr lang="en-US" altLang="zh-CN" sz="2400" dirty="0" smtClean="0"/>
          </a:p>
          <a:p>
            <a:endParaRPr lang="en-US" altLang="zh-CN" sz="2400" dirty="0" smtClean="0"/>
          </a:p>
          <a:p>
            <a:endParaRPr lang="en-US" altLang="zh-CN" sz="2400" dirty="0" smtClean="0"/>
          </a:p>
          <a:p>
            <a:endParaRPr lang="en-US" altLang="zh-CN" sz="2400" dirty="0" smtClean="0"/>
          </a:p>
        </p:txBody>
      </p:sp>
      <p:sp>
        <p:nvSpPr>
          <p:cNvPr id="15364" name="Slide Number Placeholder 5"/>
          <p:cNvSpPr>
            <a:spLocks noGrp="1"/>
          </p:cNvSpPr>
          <p:nvPr>
            <p:ph type="sldNum" sz="quarter" idx="12"/>
          </p:nvPr>
        </p:nvSpPr>
        <p:spPr>
          <a:noFill/>
        </p:spPr>
        <p:txBody>
          <a:bodyPr/>
          <a:lstStyle/>
          <a:p>
            <a:r>
              <a:rPr lang="en-US"/>
              <a:t>Slide </a:t>
            </a:r>
            <a:fld id="{E7627C65-39BD-46CE-ACCB-0E190C7E6E7E}" type="slidenum">
              <a:rPr lang="en-US"/>
              <a:pPr/>
              <a:t>9</a:t>
            </a:fld>
            <a:endParaRPr lang="en-US"/>
          </a:p>
        </p:txBody>
      </p:sp>
      <p:sp>
        <p:nvSpPr>
          <p:cNvPr id="8" name="矩形 7"/>
          <p:cNvSpPr/>
          <p:nvPr/>
        </p:nvSpPr>
        <p:spPr>
          <a:xfrm>
            <a:off x="3364376" y="3486090"/>
            <a:ext cx="2655424" cy="400110"/>
          </a:xfrm>
          <a:prstGeom prst="rect">
            <a:avLst/>
          </a:prstGeom>
        </p:spPr>
        <p:txBody>
          <a:bodyPr wrap="square">
            <a:spAutoFit/>
          </a:bodyPr>
          <a:lstStyle/>
          <a:p>
            <a:r>
              <a:rPr lang="en-US" altLang="zh-CN" sz="2000" dirty="0" err="1" smtClean="0"/>
              <a:t>Tx</a:t>
            </a:r>
            <a:r>
              <a:rPr lang="en-US" altLang="zh-CN" sz="2000" dirty="0" smtClean="0"/>
              <a:t>  block diagram </a:t>
            </a:r>
          </a:p>
        </p:txBody>
      </p:sp>
      <p:sp>
        <p:nvSpPr>
          <p:cNvPr id="13" name="Footer Placeholder 4"/>
          <p:cNvSpPr>
            <a:spLocks noGrp="1"/>
          </p:cNvSpPr>
          <p:nvPr>
            <p:ph type="ftr" sz="quarter" idx="11"/>
          </p:nvPr>
        </p:nvSpPr>
        <p:spPr>
          <a:xfrm>
            <a:off x="5486400" y="6475413"/>
            <a:ext cx="3124200" cy="184150"/>
          </a:xfrm>
          <a:noFill/>
        </p:spPr>
        <p:txBody>
          <a:bodyPr/>
          <a:lstStyle/>
          <a:p>
            <a:r>
              <a:rPr lang="en-US" dirty="0" smtClean="0"/>
              <a:t>Liang Li, </a:t>
            </a:r>
            <a:r>
              <a:rPr lang="en-US" dirty="0" err="1" smtClean="0"/>
              <a:t>Vinno</a:t>
            </a:r>
            <a:endParaRPr lang="en-US" dirty="0" smtClean="0"/>
          </a:p>
        </p:txBody>
      </p:sp>
      <p:pic>
        <p:nvPicPr>
          <p:cNvPr id="29698" name="Picture 2" descr="F:\实验室相关\IEEE 802.15.4n标准研发\IEEE 802.15.4n     技术文档\4n标准--我们的提案内容\Tx Rx 图\发射机结构图 - 副本.jpg"/>
          <p:cNvPicPr>
            <a:picLocks noChangeAspect="1" noChangeArrowheads="1"/>
          </p:cNvPicPr>
          <p:nvPr/>
        </p:nvPicPr>
        <p:blipFill>
          <a:blip r:embed="rId2" cstate="print"/>
          <a:srcRect/>
          <a:stretch>
            <a:fillRect/>
          </a:stretch>
        </p:blipFill>
        <p:spPr bwMode="auto">
          <a:xfrm>
            <a:off x="457200" y="3048000"/>
            <a:ext cx="8312072" cy="1143000"/>
          </a:xfrm>
          <a:prstGeom prst="rect">
            <a:avLst/>
          </a:prstGeom>
          <a:noFill/>
        </p:spPr>
      </p:pic>
      <p:sp>
        <p:nvSpPr>
          <p:cNvPr id="10" name="Title 1"/>
          <p:cNvSpPr>
            <a:spLocks noGrp="1"/>
          </p:cNvSpPr>
          <p:nvPr>
            <p:ph type="title"/>
          </p:nvPr>
        </p:nvSpPr>
        <p:spPr>
          <a:xfrm>
            <a:off x="0" y="838200"/>
            <a:ext cx="9448800" cy="1066800"/>
          </a:xfrm>
        </p:spPr>
        <p:txBody>
          <a:bodyPr/>
          <a:lstStyle/>
          <a:p>
            <a:r>
              <a:rPr lang="en-US" altLang="zh-CN" dirty="0" err="1" smtClean="0"/>
              <a:t>Tx</a:t>
            </a:r>
            <a:r>
              <a:rPr lang="en-US" altLang="zh-CN" dirty="0" smtClean="0"/>
              <a:t> Architecture </a:t>
            </a:r>
          </a:p>
        </p:txBody>
      </p:sp>
      <p:sp>
        <p:nvSpPr>
          <p:cNvPr id="9" name="Date Placeholder 3"/>
          <p:cNvSpPr txBox="1">
            <a:spLocks/>
          </p:cNvSpPr>
          <p:nvPr/>
        </p:nvSpPr>
        <p:spPr bwMode="auto">
          <a:xfrm>
            <a:off x="5867400" y="304800"/>
            <a:ext cx="24384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dirty="0" smtClean="0"/>
              <a:t>IEEE 802.15-12-0585-00-004N</a:t>
            </a:r>
            <a:endPar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4404</TotalTime>
  <Words>840</Words>
  <Application>Microsoft Office PowerPoint</Application>
  <PresentationFormat>On-screen Show (4:3)</PresentationFormat>
  <Paragraphs>217</Paragraphs>
  <Slides>16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Office Theme</vt:lpstr>
      <vt:lpstr>公式</vt:lpstr>
      <vt:lpstr>Slide 1</vt:lpstr>
      <vt:lpstr>Outline </vt:lpstr>
      <vt:lpstr>Regulation and Features for IEEE 802.15.4n proposals</vt:lpstr>
      <vt:lpstr>General View of New Proposal </vt:lpstr>
      <vt:lpstr>Slide 5</vt:lpstr>
      <vt:lpstr>Slide 6</vt:lpstr>
      <vt:lpstr>Bandwidth of TX with New Proposal</vt:lpstr>
      <vt:lpstr>System Definition </vt:lpstr>
      <vt:lpstr>Tx Architecture </vt:lpstr>
      <vt:lpstr>Physical layer frame structure</vt:lpstr>
      <vt:lpstr>Coding and Spreading </vt:lpstr>
      <vt:lpstr>Slide 12</vt:lpstr>
      <vt:lpstr>Comparison of the spectrum for GMSK and others</vt:lpstr>
      <vt:lpstr>Pulse-Shape Filter</vt:lpstr>
      <vt:lpstr>Receiver Sensitivity</vt:lpstr>
      <vt:lpstr>Future  works </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TG4j Opening report</dc:title>
  <dc:subject>IEEE 802.15.4j</dc:subject>
  <dc:creator>Raymond Krasinski (Philips)</dc:creator>
  <cp:keywords>TG4j Report Opening</cp:keywords>
  <dc:description>Opening report for the MBAN Task Group</dc:description>
  <cp:lastModifiedBy>Liang</cp:lastModifiedBy>
  <cp:revision>319</cp:revision>
  <cp:lastPrinted>1998-02-10T13:28:06Z</cp:lastPrinted>
  <dcterms:created xsi:type="dcterms:W3CDTF">1999-11-08T18:59:45Z</dcterms:created>
  <dcterms:modified xsi:type="dcterms:W3CDTF">2012-11-15T00:15:52Z</dcterms:modified>
  <cp:contentStatus>Final</cp:contentStatus>
</cp:coreProperties>
</file>