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9" r:id="rId2"/>
    <p:sldId id="361" r:id="rId3"/>
    <p:sldId id="330" r:id="rId4"/>
    <p:sldId id="357" r:id="rId5"/>
    <p:sldId id="333" r:id="rId6"/>
    <p:sldId id="348" r:id="rId7"/>
    <p:sldId id="352" r:id="rId8"/>
    <p:sldId id="373" r:id="rId9"/>
    <p:sldId id="374" r:id="rId10"/>
    <p:sldId id="355" r:id="rId11"/>
    <p:sldId id="339" r:id="rId12"/>
    <p:sldId id="358" r:id="rId13"/>
    <p:sldId id="369" r:id="rId14"/>
    <p:sldId id="362" r:id="rId15"/>
    <p:sldId id="365" r:id="rId16"/>
    <p:sldId id="387" r:id="rId17"/>
    <p:sldId id="386" r:id="rId18"/>
    <p:sldId id="384" r:id="rId19"/>
    <p:sldId id="367" r:id="rId20"/>
    <p:sldId id="377" r:id="rId21"/>
    <p:sldId id="363" r:id="rId22"/>
    <p:sldId id="379" r:id="rId23"/>
    <p:sldId id="380" r:id="rId24"/>
    <p:sldId id="390" r:id="rId25"/>
    <p:sldId id="391" r:id="rId26"/>
    <p:sldId id="395" r:id="rId27"/>
    <p:sldId id="375" r:id="rId28"/>
    <p:sldId id="372" r:id="rId29"/>
    <p:sldId id="388"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210" autoAdjust="0"/>
    <p:restoredTop sz="95852" autoAdjust="0"/>
  </p:normalViewPr>
  <p:slideViewPr>
    <p:cSldViewPr>
      <p:cViewPr>
        <p:scale>
          <a:sx n="100" d="100"/>
          <a:sy n="100" d="100"/>
        </p:scale>
        <p:origin x="-234" y="41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xmlns=""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xmlns=""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p14="http://schemas.microsoft.com/office/powerpoint/2010/main" xmlns="" val="6053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7202488" y="220663"/>
            <a:ext cx="4625975" cy="3468687"/>
          </a:xfrm>
          <a:ln/>
        </p:spPr>
      </p:sp>
      <p:sp>
        <p:nvSpPr>
          <p:cNvPr id="20483"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3B5A9463-FF62-4928-88EF-61DBC99DEA7E}"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7202488" y="220663"/>
            <a:ext cx="4625975" cy="3468687"/>
          </a:xfrm>
          <a:ln/>
        </p:spPr>
      </p:sp>
      <p:sp>
        <p:nvSpPr>
          <p:cNvPr id="21507"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C59922C6-BA08-43C8-9C6C-D20DFA09305E}"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en-US" dirty="0" smtClean="0"/>
              <a:t>L. Li, </a:t>
            </a:r>
            <a:r>
              <a:rPr lang="en-US" dirty="0" err="1" smtClean="0"/>
              <a:t>Vinno</a:t>
            </a:r>
            <a:r>
              <a:rPr lang="en-US" dirty="0" smtClean="0"/>
              <a:t>; Eggert Dietmar, ATMEL W. X. Zou, BUPT;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en-US" dirty="0" smtClean="0"/>
              <a:t>L. Li, </a:t>
            </a:r>
            <a:r>
              <a:rPr lang="en-US" dirty="0" err="1" smtClean="0"/>
              <a:t>Vinno</a:t>
            </a:r>
            <a:r>
              <a:rPr lang="en-US" dirty="0" smtClean="0"/>
              <a:t>; W. X. Zou, BUPT; Dietmar Eggert ,BUPT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a:t>Nov.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 Li, </a:t>
            </a:r>
            <a:r>
              <a:rPr lang="en-US" dirty="0" err="1" smtClean="0"/>
              <a:t>Vinno</a:t>
            </a:r>
            <a:r>
              <a:rPr lang="en-US" dirty="0" smtClean="0"/>
              <a:t>; W. X. Zou, BUPT; Dietmar Eggert  ATMEL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802.15-12-0584-04-004N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jpeg"/><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DSSS PHY Proposal for IEEE802.15.4N</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March</a:t>
            </a:r>
            <a:r>
              <a:rPr lang="en-US" altLang="zh-CN" sz="1800" dirty="0" smtClean="0">
                <a:ea typeface="宋体" pitchFamily="2" charset="-122"/>
              </a:rPr>
              <a:t> 18, 2013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Wei-Xia Zou, BUPT;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Dietmar Eggert, Atmel</a:t>
            </a:r>
            <a:r>
              <a:rPr lang="en-US" altLang="zh-CN" sz="1800" dirty="0">
                <a:ea typeface="宋体" pitchFamily="2" charset="-122"/>
              </a:rPr>
              <a:t> ;</a:t>
            </a:r>
          </a:p>
          <a:p>
            <a:pPr eaLnBrk="0" hangingPunct="0">
              <a:defRPr/>
            </a:pPr>
            <a:r>
              <a:rPr lang="en-US" altLang="zh-CN" sz="1800" dirty="0" smtClean="0">
                <a:solidFill>
                  <a:schemeClr val="tx2"/>
                </a:solidFill>
                <a:ea typeface="宋体" pitchFamily="2" charset="-122"/>
              </a:rPr>
              <a:t> </a:t>
            </a:r>
            <a:r>
              <a:rPr lang="en-US" altLang="zh-CN" sz="1800" dirty="0" err="1" smtClean="0">
                <a:solidFill>
                  <a:schemeClr val="tx2"/>
                </a:solidFill>
                <a:ea typeface="宋体" pitchFamily="2" charset="-122"/>
              </a:rPr>
              <a:t>Guang</a:t>
            </a:r>
            <a:r>
              <a:rPr lang="en-US" altLang="zh-CN" sz="1800" dirty="0" smtClean="0">
                <a:solidFill>
                  <a:schemeClr val="tx2"/>
                </a:solidFill>
                <a:ea typeface="宋体" pitchFamily="2" charset="-122"/>
              </a:rPr>
              <a:t>-long Du, </a:t>
            </a:r>
            <a:r>
              <a:rPr lang="en-US" altLang="zh-CN" sz="1800" dirty="0" err="1" smtClean="0">
                <a:solidFill>
                  <a:schemeClr val="tx2"/>
                </a:solidFill>
                <a:ea typeface="宋体" pitchFamily="2" charset="-122"/>
              </a:rPr>
              <a:t>Feng-yuan</a:t>
            </a:r>
            <a:r>
              <a:rPr lang="en-US" altLang="zh-CN" sz="1800" dirty="0" smtClean="0">
                <a:solidFill>
                  <a:schemeClr val="tx2"/>
                </a:solidFill>
                <a:ea typeface="宋体" pitchFamily="2" charset="-122"/>
              </a:rPr>
              <a:t> Kang, BUPT                </a:t>
            </a:r>
          </a:p>
          <a:p>
            <a:pPr eaLnBrk="0" hangingPunct="0">
              <a:defRPr/>
            </a:pPr>
            <a:r>
              <a:rPr lang="en-US" altLang="zh-CN" sz="1800" dirty="0" smtClean="0">
                <a:solidFill>
                  <a:schemeClr val="tx2"/>
                </a:solidFill>
                <a:ea typeface="宋体" pitchFamily="2" charset="-122"/>
              </a:rPr>
              <a:t>                 BUPT; </a:t>
            </a:r>
            <a:r>
              <a:rPr lang="en-US" altLang="zh-CN" sz="1800" dirty="0" smtClean="0">
                <a:ea typeface="宋体" pitchFamily="2" charset="-122"/>
              </a:rPr>
              <a:t>	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b="1" smtClean="0">
                <a:ea typeface="宋体" charset="-122"/>
              </a:rPr>
              <a:t>PSD Limitation </a:t>
            </a:r>
          </a:p>
        </p:txBody>
      </p:sp>
      <p:sp>
        <p:nvSpPr>
          <p:cNvPr id="11267" name="Rectangle 3"/>
          <p:cNvSpPr>
            <a:spLocks noGrp="1" noChangeArrowheads="1"/>
          </p:cNvSpPr>
          <p:nvPr>
            <p:ph idx="1"/>
          </p:nvPr>
        </p:nvSpPr>
        <p:spPr>
          <a:ln>
            <a:noFill/>
          </a:ln>
        </p:spPr>
        <p:txBody>
          <a:bodyPr/>
          <a:lstStyle/>
          <a:p>
            <a:r>
              <a:rPr lang="en-US" altLang="zh-CN" sz="2400" dirty="0" smtClean="0">
                <a:ea typeface="宋体" charset="-122"/>
              </a:rPr>
              <a:t>PSD Limitation among Channels. </a:t>
            </a:r>
          </a:p>
          <a:p>
            <a:endParaRPr lang="en-US" altLang="zh-CN" sz="2400" dirty="0">
              <a:ea typeface="宋体" charset="-122"/>
            </a:endParaRPr>
          </a:p>
          <a:p>
            <a:endParaRPr lang="en-US" altLang="zh-CN" sz="2400" dirty="0" smtClean="0">
              <a:ea typeface="宋体" charset="-122"/>
            </a:endParaRPr>
          </a:p>
          <a:p>
            <a:endParaRPr lang="en-US" altLang="zh-CN" sz="2400" dirty="0">
              <a:ea typeface="宋体" charset="-122"/>
            </a:endParaRPr>
          </a:p>
          <a:p>
            <a:r>
              <a:rPr lang="en-US" altLang="zh-CN" sz="2400" dirty="0" smtClean="0">
                <a:ea typeface="宋体" charset="-122"/>
              </a:rPr>
              <a:t>Transmit center frequency tolerance is still ±40ppm.</a:t>
            </a: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pPr lvl="1">
              <a:buFontTx/>
              <a:buNone/>
            </a:pPr>
            <a:endParaRPr lang="zh-CN" altLang="en-US" sz="2000" dirty="0" smtClean="0">
              <a:ea typeface="宋体" charset="-122"/>
            </a:endParaRPr>
          </a:p>
        </p:txBody>
      </p:sp>
      <p:sp>
        <p:nvSpPr>
          <p:cNvPr id="9" name="Footer Placeholder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10" name="Slide Number Placeholder 5"/>
          <p:cNvSpPr>
            <a:spLocks noGrp="1"/>
          </p:cNvSpPr>
          <p:nvPr>
            <p:ph type="sldNum" sz="quarter" idx="12"/>
          </p:nvPr>
        </p:nvSpPr>
        <p:spPr/>
        <p:txBody>
          <a:bodyPr/>
          <a:lstStyle/>
          <a:p>
            <a:pPr>
              <a:defRPr/>
            </a:pPr>
            <a:r>
              <a:rPr lang="en-US" altLang="zh-CN"/>
              <a:t>Slide </a:t>
            </a:r>
            <a:fld id="{9A332E97-4598-433A-983D-1D5D675DE3FB}" type="slidenum">
              <a:rPr lang="en-US" altLang="zh-CN"/>
              <a:pPr>
                <a:defRPr/>
              </a:pPr>
              <a:t>10</a:t>
            </a:fld>
            <a:endParaRPr lang="en-US" altLang="zh-CN"/>
          </a:p>
        </p:txBody>
      </p:sp>
      <p:graphicFrame>
        <p:nvGraphicFramePr>
          <p:cNvPr id="2" name="表格 1"/>
          <p:cNvGraphicFramePr>
            <a:graphicFrameLocks noGrp="1"/>
          </p:cNvGraphicFramePr>
          <p:nvPr/>
        </p:nvGraphicFramePr>
        <p:xfrm>
          <a:off x="1447800" y="2667000"/>
          <a:ext cx="6446840" cy="741680"/>
        </p:xfrm>
        <a:graphic>
          <a:graphicData uri="http://schemas.openxmlformats.org/drawingml/2006/table">
            <a:tbl>
              <a:tblPr firstRow="1" bandRow="1">
                <a:tableStyleId>{5940675A-B579-460E-94D1-54222C63F5DA}</a:tableStyleId>
              </a:tblPr>
              <a:tblGrid>
                <a:gridCol w="1611710"/>
                <a:gridCol w="1611710"/>
                <a:gridCol w="1611710"/>
                <a:gridCol w="1611710"/>
              </a:tblGrid>
              <a:tr h="370840">
                <a:tc>
                  <a:txBody>
                    <a:bodyPr/>
                    <a:lstStyle/>
                    <a:p>
                      <a:r>
                        <a:rPr lang="en-US" altLang="zh-CN" dirty="0" smtClean="0">
                          <a:latin typeface="Times New Roman" pitchFamily="18" charset="0"/>
                          <a:cs typeface="Times New Roman" pitchFamily="18" charset="0"/>
                        </a:rPr>
                        <a:t>Bandwidth</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Frequency</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Relative limit</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Absolute limit</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latin typeface="Times New Roman" pitchFamily="18" charset="0"/>
                          <a:cs typeface="Times New Roman" pitchFamily="18" charset="0"/>
                        </a:rPr>
                        <a:t>2MHz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solidFill>
                            <a:srgbClr val="FF0000"/>
                          </a:solidFill>
                        </a:rPr>
                        <a:t>|f-</a:t>
                      </a:r>
                      <a:r>
                        <a:rPr lang="en-US" altLang="zh-CN" dirty="0" err="1" smtClean="0">
                          <a:solidFill>
                            <a:srgbClr val="FF0000"/>
                          </a:solidFill>
                        </a:rPr>
                        <a:t>f</a:t>
                      </a:r>
                      <a:r>
                        <a:rPr lang="en-US" altLang="zh-CN" baseline="-25000" dirty="0" err="1" smtClean="0">
                          <a:solidFill>
                            <a:srgbClr val="FF0000"/>
                          </a:solidFill>
                        </a:rPr>
                        <a:t>c</a:t>
                      </a:r>
                      <a:r>
                        <a:rPr lang="en-US" altLang="zh-CN" dirty="0" smtClean="0">
                          <a:solidFill>
                            <a:srgbClr val="FF0000"/>
                          </a:solidFill>
                        </a:rPr>
                        <a:t>|&lt;1MHz</a:t>
                      </a:r>
                      <a:endParaRPr lang="zh-CN" altLang="en-US" dirty="0">
                        <a:solidFill>
                          <a:srgbClr val="FF0000"/>
                        </a:solidFill>
                        <a:latin typeface="Times New Roman" pitchFamily="18" charset="0"/>
                        <a:cs typeface="Times New Roman" pitchFamily="18" charset="0"/>
                      </a:endParaRPr>
                    </a:p>
                  </a:txBody>
                  <a:tcPr anchor="ctr" anchorCtr="1"/>
                </a:tc>
                <a:tc>
                  <a:txBody>
                    <a:bodyPr/>
                    <a:lstStyle/>
                    <a:p>
                      <a:r>
                        <a:rPr lang="en-US" altLang="zh-CN" dirty="0" smtClean="0"/>
                        <a:t>-20dB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-20dBm</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noChangeArrowheads="1"/>
          </p:cNvSpPr>
          <p:nvPr>
            <p:ph type="title"/>
          </p:nvPr>
        </p:nvSpPr>
        <p:spPr/>
        <p:txBody>
          <a:bodyPr/>
          <a:lstStyle/>
          <a:p>
            <a:r>
              <a:rPr lang="en-US" altLang="zh-CN" b="1" smtClean="0">
                <a:ea typeface="宋体" charset="-122"/>
              </a:rPr>
              <a:t>Pulse-Shape Filter</a:t>
            </a:r>
            <a:endParaRPr lang="zh-CN" altLang="en-US" smtClean="0">
              <a:ea typeface="宋体" charset="-122"/>
            </a:endParaRPr>
          </a:p>
        </p:txBody>
      </p:sp>
      <p:sp>
        <p:nvSpPr>
          <p:cNvPr id="2052" name="内容占位符 3"/>
          <p:cNvSpPr>
            <a:spLocks noGrp="1"/>
          </p:cNvSpPr>
          <p:nvPr>
            <p:ph idx="1"/>
          </p:nvPr>
        </p:nvSpPr>
        <p:spPr/>
        <p:txBody>
          <a:bodyPr/>
          <a:lstStyle/>
          <a:p>
            <a:r>
              <a:rPr lang="en-US" altLang="zh-CN" sz="1800" b="1" dirty="0" smtClean="0">
                <a:ea typeface="宋体" charset="-122"/>
              </a:rPr>
              <a:t>The raised cosine pulse shape with roll-off factor of </a:t>
            </a:r>
            <a:r>
              <a:rPr lang="en-US" altLang="zh-CN" sz="1800" b="1" i="1" dirty="0" smtClean="0">
                <a:latin typeface="Times New Roman" pitchFamily="18" charset="0"/>
                <a:ea typeface="宋体" charset="-122"/>
                <a:cs typeface="Times New Roman" pitchFamily="18" charset="0"/>
              </a:rPr>
              <a:t>r</a:t>
            </a:r>
            <a:r>
              <a:rPr lang="en-US" altLang="zh-CN" sz="1800" b="1" dirty="0" smtClean="0">
                <a:latin typeface="Times New Roman" pitchFamily="18" charset="0"/>
                <a:ea typeface="宋体" charset="-122"/>
                <a:cs typeface="Times New Roman" pitchFamily="18" charset="0"/>
              </a:rPr>
              <a:t>=0.8</a:t>
            </a:r>
            <a:r>
              <a:rPr lang="en-US" altLang="zh-CN" sz="1800" b="1" dirty="0" smtClean="0">
                <a:ea typeface="宋体" charset="-122"/>
              </a:rPr>
              <a:t> is used to represent each baseband chip</a:t>
            </a:r>
            <a:endParaRPr lang="zh-CN" altLang="en-US" sz="1800" b="1" dirty="0" smtClean="0">
              <a:solidFill>
                <a:srgbClr val="0000FF"/>
              </a:solidFill>
              <a:ea typeface="宋体" charset="-122"/>
            </a:endParaRPr>
          </a:p>
        </p:txBody>
      </p:sp>
      <p:sp>
        <p:nvSpPr>
          <p:cNvPr id="2053" name="内容占位符 2"/>
          <p:cNvSpPr>
            <a:spLocks noChangeArrowheads="1"/>
          </p:cNvSpPr>
          <p:nvPr/>
        </p:nvSpPr>
        <p:spPr bwMode="auto">
          <a:xfrm>
            <a:off x="469900" y="1343025"/>
            <a:ext cx="8353425" cy="5514975"/>
          </a:xfrm>
          <a:prstGeom prst="rect">
            <a:avLst/>
          </a:prstGeom>
          <a:noFill/>
          <a:ln w="9525">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pPr>
            <a:r>
              <a:rPr lang="en-US" altLang="zh-CN" sz="3000">
                <a:latin typeface="Calibri" pitchFamily="34" charset="0"/>
                <a:sym typeface="Calibri" pitchFamily="34" charset="0"/>
              </a:rPr>
              <a:t> </a:t>
            </a:r>
            <a:r>
              <a:rPr lang="zh-CN" altLang="en-US" sz="3000">
                <a:latin typeface="Calibri" pitchFamily="34" charset="0"/>
                <a:sym typeface="Calibri" pitchFamily="34" charset="0"/>
              </a:rPr>
              <a:t> </a:t>
            </a:r>
            <a:r>
              <a:rPr lang="en-US" altLang="zh-CN" sz="3000">
                <a:latin typeface="Calibri" pitchFamily="34" charset="0"/>
                <a:sym typeface="Calibri" pitchFamily="34" charset="0"/>
              </a:rPr>
              <a:t>   </a:t>
            </a:r>
            <a:endParaRPr lang="zh-CN" altLang="en-US"/>
          </a:p>
        </p:txBody>
      </p:sp>
      <p:graphicFrame>
        <p:nvGraphicFramePr>
          <p:cNvPr id="2050" name="Object 40"/>
          <p:cNvGraphicFramePr>
            <a:graphicFrameLocks noChangeAspect="1"/>
          </p:cNvGraphicFramePr>
          <p:nvPr/>
        </p:nvGraphicFramePr>
        <p:xfrm>
          <a:off x="2854325" y="2590800"/>
          <a:ext cx="3294063" cy="1143000"/>
        </p:xfrm>
        <a:graphic>
          <a:graphicData uri="http://schemas.openxmlformats.org/presentationml/2006/ole">
            <p:oleObj spid="_x0000_s2094" name="公式" r:id="rId4" imgW="2489200" imgH="863600" progId="Equation.3">
              <p:embed/>
            </p:oleObj>
          </a:graphicData>
        </a:graphic>
      </p:graphicFrame>
      <p:pic>
        <p:nvPicPr>
          <p:cNvPr id="2054" name="Picture 4" descr="E:\我的文档\MATLAB\15-4n\15-4n-simulation\img_impulse.jpg"/>
          <p:cNvPicPr>
            <a:picLocks noChangeAspect="1" noChangeArrowheads="1"/>
          </p:cNvPicPr>
          <p:nvPr/>
        </p:nvPicPr>
        <p:blipFill>
          <a:blip r:embed="rId5" cstate="print"/>
          <a:srcRect l="3838" t="5019" r="6612"/>
          <a:stretch>
            <a:fillRect/>
          </a:stretch>
        </p:blipFill>
        <p:spPr bwMode="auto">
          <a:xfrm>
            <a:off x="990600" y="3725863"/>
            <a:ext cx="3355975" cy="2700337"/>
          </a:xfrm>
          <a:prstGeom prst="rect">
            <a:avLst/>
          </a:prstGeom>
          <a:noFill/>
          <a:ln w="9525">
            <a:noFill/>
            <a:miter lim="800000"/>
            <a:headEnd/>
            <a:tailEnd/>
          </a:ln>
        </p:spPr>
      </p:pic>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B71DD18-5AEC-4276-A670-5F8881896C2E}" type="slidenum">
              <a:rPr lang="en-US" smtClean="0"/>
              <a:pPr>
                <a:defRPr/>
              </a:pPr>
              <a:t>11</a:t>
            </a:fld>
            <a:endParaRPr lang="en-US"/>
          </a:p>
        </p:txBody>
      </p:sp>
      <p:sp>
        <p:nvSpPr>
          <p:cNvPr id="2057" name="TextBox 6"/>
          <p:cNvSpPr txBox="1">
            <a:spLocks noChangeArrowheads="1"/>
          </p:cNvSpPr>
          <p:nvPr/>
        </p:nvSpPr>
        <p:spPr bwMode="auto">
          <a:xfrm>
            <a:off x="4572000" y="3810000"/>
            <a:ext cx="4191000" cy="2031325"/>
          </a:xfrm>
          <a:prstGeom prst="rect">
            <a:avLst/>
          </a:prstGeom>
          <a:noFill/>
          <a:ln w="9525">
            <a:noFill/>
            <a:miter lim="800000"/>
            <a:headEnd/>
            <a:tailEnd/>
          </a:ln>
        </p:spPr>
        <p:txBody>
          <a:bodyPr>
            <a:spAutoFit/>
          </a:bodyPr>
          <a:lstStyle/>
          <a:p>
            <a:r>
              <a:rPr lang="en-US" altLang="zh-CN" sz="1800" b="1" dirty="0"/>
              <a:t>This pulse shape filter is enough to meet the PSD and minimum receiver jamming resistance.</a:t>
            </a:r>
          </a:p>
          <a:p>
            <a:endParaRPr lang="en-US" altLang="zh-CN" sz="1800" b="1" dirty="0"/>
          </a:p>
          <a:p>
            <a:r>
              <a:rPr lang="en-US" altLang="zh-CN" sz="1800" b="1" dirty="0"/>
              <a:t>See the PSD figure in the next slide.</a:t>
            </a:r>
          </a:p>
          <a:p>
            <a:endParaRPr lang="en-US" altLang="zh-CN" sz="1800" b="1" dirty="0"/>
          </a:p>
          <a:p>
            <a:endParaRPr lang="zh-CN" altLang="en-US" sz="1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E:\我的文档\MATLAB\15-4n\15-4n-simulation\img_psd_single_band.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658" t="3944" r="5895"/>
          <a:stretch/>
        </p:blipFill>
        <p:spPr bwMode="auto">
          <a:xfrm>
            <a:off x="1400454" y="2202868"/>
            <a:ext cx="4447616" cy="3600000"/>
          </a:xfrm>
          <a:prstGeom prst="rect">
            <a:avLst/>
          </a:prstGeom>
          <a:noFill/>
          <a:extLst>
            <a:ext uri="{909E8E84-426E-40DD-AFC4-6F175D3DCCD1}">
              <a14:hiddenFill xmlns:a14="http://schemas.microsoft.com/office/drawing/2010/main" xmlns="">
                <a:solidFill>
                  <a:srgbClr val="FFFFFF"/>
                </a:solidFill>
              </a14:hiddenFill>
            </a:ext>
          </a:extLst>
        </p:spPr>
      </p:pic>
      <p:sp>
        <p:nvSpPr>
          <p:cNvPr id="12291" name="标题 1"/>
          <p:cNvSpPr>
            <a:spLocks noGrp="1" noChangeArrowheads="1"/>
          </p:cNvSpPr>
          <p:nvPr>
            <p:ph type="title"/>
          </p:nvPr>
        </p:nvSpPr>
        <p:spPr/>
        <p:txBody>
          <a:bodyPr/>
          <a:lstStyle/>
          <a:p>
            <a:r>
              <a:rPr lang="en-US" altLang="zh-CN" b="1" dirty="0" smtClean="0">
                <a:ea typeface="宋体" charset="-122"/>
              </a:rPr>
              <a:t>PSD of TX-signal </a:t>
            </a:r>
            <a:endParaRPr lang="zh-CN" altLang="en-US" dirty="0" smtClean="0">
              <a:solidFill>
                <a:srgbClr val="FF0000"/>
              </a:solidFill>
              <a:ea typeface="宋体" charset="-122"/>
            </a:endParaRPr>
          </a:p>
        </p:txBody>
      </p:sp>
      <p:sp>
        <p:nvSpPr>
          <p:cNvPr id="5" name="页脚占位符 4"/>
          <p:cNvSpPr>
            <a:spLocks noGrp="1"/>
          </p:cNvSpPr>
          <p:nvPr>
            <p:ph type="ftr" sz="quarter" idx="11"/>
          </p:nvPr>
        </p:nvSpPr>
        <p:spPr>
          <a:xfrm>
            <a:off x="5410200" y="6488668"/>
            <a:ext cx="3124200" cy="369332"/>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5D70E87B-2336-4CBC-956C-4D4F0422FB3E}" type="slidenum">
              <a:rPr lang="en-US" smtClean="0"/>
              <a:pPr>
                <a:defRPr/>
              </a:pPr>
              <a:t>12</a:t>
            </a:fld>
            <a:endParaRPr lang="en-US"/>
          </a:p>
        </p:txBody>
      </p:sp>
      <p:sp>
        <p:nvSpPr>
          <p:cNvPr id="12295" name="TextBox 1"/>
          <p:cNvSpPr txBox="1">
            <a:spLocks noChangeArrowheads="1"/>
          </p:cNvSpPr>
          <p:nvPr/>
        </p:nvSpPr>
        <p:spPr bwMode="auto">
          <a:xfrm>
            <a:off x="990600" y="5802868"/>
            <a:ext cx="5267325" cy="369332"/>
          </a:xfrm>
          <a:prstGeom prst="rect">
            <a:avLst/>
          </a:prstGeom>
          <a:noFill/>
          <a:ln w="9525">
            <a:noFill/>
            <a:miter lim="800000"/>
            <a:headEnd/>
            <a:tailEnd/>
          </a:ln>
        </p:spPr>
        <p:txBody>
          <a:bodyPr wrap="square">
            <a:spAutoFit/>
          </a:bodyPr>
          <a:lstStyle/>
          <a:p>
            <a:pPr algn="ctr"/>
            <a:r>
              <a:rPr lang="en-US" altLang="zh-CN" sz="1800" dirty="0"/>
              <a:t>PSD of transmission signal (</a:t>
            </a:r>
            <a:r>
              <a:rPr lang="en-US" altLang="zh-CN" sz="1800" dirty="0" smtClean="0"/>
              <a:t>Burg's estimation method.)</a:t>
            </a:r>
            <a:endParaRPr lang="zh-CN" altLang="en-US" sz="1800" dirty="0"/>
          </a:p>
        </p:txBody>
      </p:sp>
      <p:sp>
        <p:nvSpPr>
          <p:cNvPr id="12297" name="TextBox 8"/>
          <p:cNvSpPr txBox="1">
            <a:spLocks noChangeArrowheads="1"/>
          </p:cNvSpPr>
          <p:nvPr/>
        </p:nvSpPr>
        <p:spPr bwMode="auto">
          <a:xfrm>
            <a:off x="5908522" y="2503754"/>
            <a:ext cx="1219200" cy="339725"/>
          </a:xfrm>
          <a:prstGeom prst="rect">
            <a:avLst/>
          </a:prstGeom>
          <a:noFill/>
          <a:ln w="9525">
            <a:noFill/>
            <a:miter lim="800000"/>
            <a:headEnd/>
            <a:tailEnd/>
          </a:ln>
        </p:spPr>
        <p:txBody>
          <a:bodyPr>
            <a:spAutoFit/>
          </a:bodyPr>
          <a:lstStyle/>
          <a:p>
            <a:pPr algn="ctr"/>
            <a:r>
              <a:rPr lang="en-US" altLang="zh-CN" sz="1600" dirty="0"/>
              <a:t>PSD limit</a:t>
            </a:r>
            <a:endParaRPr lang="zh-CN" altLang="en-US" sz="1600" dirty="0"/>
          </a:p>
        </p:txBody>
      </p:sp>
      <p:cxnSp>
        <p:nvCxnSpPr>
          <p:cNvPr id="12298" name="直接箭头连接符 10"/>
          <p:cNvCxnSpPr>
            <a:cxnSpLocks noChangeShapeType="1"/>
          </p:cNvCxnSpPr>
          <p:nvPr/>
        </p:nvCxnSpPr>
        <p:spPr bwMode="auto">
          <a:xfrm flipH="1">
            <a:off x="4994122" y="2656154"/>
            <a:ext cx="1066800" cy="515937"/>
          </a:xfrm>
          <a:prstGeom prst="straightConnector1">
            <a:avLst/>
          </a:prstGeom>
          <a:noFill/>
          <a:ln w="28575" algn="ctr">
            <a:solidFill>
              <a:srgbClr val="0000FF"/>
            </a:solidFill>
            <a:round/>
            <a:headEnd type="none" w="sm" len="sm"/>
            <a:tailEnd type="arrow" w="med" len="med"/>
          </a:ln>
        </p:spPr>
      </p:cxnSp>
      <p:sp>
        <p:nvSpPr>
          <p:cNvPr id="3" name="TextBox 2"/>
          <p:cNvSpPr txBox="1"/>
          <p:nvPr/>
        </p:nvSpPr>
        <p:spPr>
          <a:xfrm>
            <a:off x="6324600" y="3447871"/>
            <a:ext cx="2438400" cy="923330"/>
          </a:xfrm>
          <a:prstGeom prst="rect">
            <a:avLst/>
          </a:prstGeom>
          <a:noFill/>
        </p:spPr>
        <p:txBody>
          <a:bodyPr wrap="square" rtlCol="0">
            <a:spAutoFit/>
          </a:bodyPr>
          <a:lstStyle/>
          <a:p>
            <a:r>
              <a:rPr lang="en-US" altLang="zh-CN" sz="1800" dirty="0" smtClean="0"/>
              <a:t>Same PSD for both (16,4)-DSSS signal and (8,4)-DSSS signal.</a:t>
            </a:r>
            <a:endParaRPr lang="zh-CN"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Source Coding</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pPr>
            <a:r>
              <a:rPr lang="en-US" altLang="zh-CN" sz="2000" dirty="0" smtClean="0">
                <a:ea typeface="宋体" charset="-122"/>
              </a:rPr>
              <a:t> FEC or other source coding may be necessary. </a:t>
            </a:r>
          </a:p>
          <a:p>
            <a:pPr>
              <a:lnSpc>
                <a:spcPct val="80000"/>
              </a:lnSpc>
              <a:spcBef>
                <a:spcPts val="600"/>
              </a:spcBef>
            </a:pPr>
            <a:endParaRPr lang="en-US" altLang="zh-CN" sz="2000" dirty="0" smtClean="0">
              <a:ea typeface="宋体" charset="-122"/>
            </a:endParaRPr>
          </a:p>
          <a:p>
            <a:pPr>
              <a:lnSpc>
                <a:spcPct val="80000"/>
              </a:lnSpc>
              <a:spcBef>
                <a:spcPts val="600"/>
              </a:spcBef>
            </a:pPr>
            <a:r>
              <a:rPr lang="en-US" altLang="zh-CN" sz="2000" dirty="0" smtClean="0">
                <a:ea typeface="宋体" charset="-122"/>
              </a:rPr>
              <a:t>The further research is on the way</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xmlns="" val="4053143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p:sp>
        <p:nvSpPr>
          <p:cNvPr id="13315" name="内容占位符 2"/>
          <p:cNvSpPr>
            <a:spLocks noGrp="1"/>
          </p:cNvSpPr>
          <p:nvPr>
            <p:ph idx="1"/>
          </p:nvPr>
        </p:nvSpPr>
        <p:spPr/>
        <p:txBody>
          <a:bodyPr/>
          <a:lstStyle/>
          <a:p>
            <a:pPr>
              <a:lnSpc>
                <a:spcPct val="80000"/>
              </a:lnSpc>
            </a:pPr>
            <a:r>
              <a:rPr lang="en-US" altLang="zh-CN" sz="2400" dirty="0" smtClean="0">
                <a:ea typeface="宋体" charset="-122"/>
              </a:rPr>
              <a:t>Receiver Sensitivity: </a:t>
            </a:r>
            <a:r>
              <a:rPr lang="en-US" altLang="zh-CN" sz="2400" dirty="0" smtClean="0">
                <a:solidFill>
                  <a:srgbClr val="FF0000"/>
                </a:solidFill>
                <a:ea typeface="宋体" charset="-122"/>
              </a:rPr>
              <a:t>&lt;-85dBm </a:t>
            </a:r>
            <a:r>
              <a:rPr lang="en-US" altLang="zh-CN" sz="2400" dirty="0" smtClean="0">
                <a:ea typeface="宋体" charset="-122"/>
              </a:rPr>
              <a:t>for (16,4) DSSS table and </a:t>
            </a:r>
            <a:r>
              <a:rPr lang="en-US" altLang="zh-CN" sz="2400" dirty="0" smtClean="0">
                <a:solidFill>
                  <a:srgbClr val="FF0000"/>
                </a:solidFill>
                <a:ea typeface="宋体" charset="-122"/>
              </a:rPr>
              <a:t>&lt;-82dBm </a:t>
            </a:r>
            <a:r>
              <a:rPr lang="en-US" altLang="zh-CN" sz="2400" dirty="0" smtClean="0">
                <a:ea typeface="宋体" charset="-122"/>
              </a:rPr>
              <a:t>for (8,4) DSSS table (with </a:t>
            </a:r>
            <a:r>
              <a:rPr lang="en-US" altLang="zh-CN" sz="2400" dirty="0"/>
              <a:t>a noise figure of 10 </a:t>
            </a:r>
            <a:r>
              <a:rPr lang="en-US" altLang="zh-CN" sz="2400" dirty="0" smtClean="0"/>
              <a:t>dB and </a:t>
            </a:r>
            <a:r>
              <a:rPr lang="en-US" altLang="zh-CN" sz="2400" dirty="0"/>
              <a:t>an implementation loss of 6 dB</a:t>
            </a:r>
            <a:r>
              <a:rPr lang="en-US" altLang="zh-CN" sz="2400" dirty="0" smtClean="0">
                <a:ea typeface="宋体" charset="-122"/>
              </a:rPr>
              <a:t>).</a:t>
            </a:r>
          </a:p>
          <a:p>
            <a:pPr>
              <a:lnSpc>
                <a:spcPct val="80000"/>
              </a:lnSpc>
            </a:pPr>
            <a:endParaRPr lang="en-US" altLang="zh-CN" sz="1800" dirty="0" smtClean="0">
              <a:ea typeface="宋体" charset="-122"/>
            </a:endParaRPr>
          </a:p>
          <a:p>
            <a:pPr>
              <a:lnSpc>
                <a:spcPct val="80000"/>
              </a:lnSpc>
            </a:pPr>
            <a:r>
              <a:rPr lang="en-US" altLang="zh-CN" sz="2400" dirty="0" smtClean="0">
                <a:ea typeface="宋体" charset="-122"/>
              </a:rPr>
              <a:t>Minimum Receiver Jamming Resistance Requirement</a:t>
            </a: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buNone/>
            </a:pPr>
            <a:endParaRPr lang="zh-CN" altLang="en-US"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14</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xmlns="" val="386081438"/>
              </p:ext>
            </p:extLst>
          </p:nvPr>
        </p:nvGraphicFramePr>
        <p:xfrm>
          <a:off x="1371600" y="4058920"/>
          <a:ext cx="6096000" cy="7416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altLang="zh-CN" dirty="0" smtClean="0"/>
                        <a:t>Adjacent channel rejection</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Alternate channel rejection</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t>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36dB</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Models and Environment </a:t>
            </a:r>
            <a:r>
              <a:rPr lang="en-US" altLang="zh-CN" sz="3200" dirty="0" smtClean="0">
                <a:solidFill>
                  <a:schemeClr val="tx1"/>
                </a:solidFill>
                <a:ea typeface="宋体" charset="-122"/>
              </a:rPr>
              <a:t> </a:t>
            </a:r>
            <a:endParaRPr lang="zh-CN" altLang="en-US" sz="3200" dirty="0" smtClean="0">
              <a:ea typeface="宋体" charset="-122"/>
            </a:endParaRPr>
          </a:p>
        </p:txBody>
      </p:sp>
      <p:sp>
        <p:nvSpPr>
          <p:cNvPr id="14339" name="内容占位符 1"/>
          <p:cNvSpPr>
            <a:spLocks noGrp="1"/>
          </p:cNvSpPr>
          <p:nvPr>
            <p:ph idx="1"/>
          </p:nvPr>
        </p:nvSpPr>
        <p:spPr>
          <a:xfrm>
            <a:off x="609600" y="1600200"/>
            <a:ext cx="7772400" cy="4114800"/>
          </a:xfrm>
        </p:spPr>
        <p:txBody>
          <a:bodyPr/>
          <a:lstStyle/>
          <a:p>
            <a:pPr>
              <a:lnSpc>
                <a:spcPct val="80000"/>
              </a:lnSpc>
              <a:spcBef>
                <a:spcPts val="1200"/>
              </a:spcBef>
            </a:pPr>
            <a:r>
              <a:rPr lang="en-US" altLang="zh-CN" sz="2400" dirty="0" smtClean="0">
                <a:ea typeface="宋体" charset="-122"/>
              </a:rPr>
              <a:t>Noise Model</a:t>
            </a:r>
          </a:p>
          <a:p>
            <a:pPr lvl="1">
              <a:lnSpc>
                <a:spcPct val="80000"/>
              </a:lnSpc>
              <a:spcBef>
                <a:spcPts val="1200"/>
              </a:spcBef>
            </a:pPr>
            <a:r>
              <a:rPr lang="en-US" altLang="zh-CN" sz="2000" dirty="0" smtClean="0">
                <a:ea typeface="宋体" charset="-122"/>
              </a:rPr>
              <a:t>Flat-fading for 2MHz band channel on 200MHz, 400MHz and 600MHz band;</a:t>
            </a:r>
          </a:p>
          <a:p>
            <a:pPr lvl="1">
              <a:lnSpc>
                <a:spcPct val="80000"/>
              </a:lnSpc>
              <a:spcBef>
                <a:spcPts val="1200"/>
              </a:spcBef>
            </a:pPr>
            <a:r>
              <a:rPr lang="en-US" altLang="zh-CN" sz="2000" dirty="0" smtClean="0">
                <a:ea typeface="宋体" charset="-122"/>
              </a:rPr>
              <a:t>Noise model is AWGN ones.</a:t>
            </a:r>
          </a:p>
          <a:p>
            <a:pPr>
              <a:lnSpc>
                <a:spcPct val="80000"/>
              </a:lnSpc>
              <a:spcBef>
                <a:spcPts val="1200"/>
              </a:spcBef>
            </a:pPr>
            <a:r>
              <a:rPr lang="en-US" altLang="zh-CN" sz="2400" dirty="0" smtClean="0">
                <a:ea typeface="宋体" charset="-122"/>
              </a:rPr>
              <a:t>Multiple Path Model</a:t>
            </a:r>
          </a:p>
          <a:p>
            <a:pPr lvl="1" fontAlgn="t">
              <a:buFont typeface="Arial" pitchFamily="34" charset="0"/>
              <a:buChar char="•"/>
            </a:pPr>
            <a:r>
              <a:rPr lang="en-US" sz="1600" dirty="0" smtClean="0"/>
              <a:t>Reference Diffuse exponential model, </a:t>
            </a:r>
          </a:p>
          <a:p>
            <a:pPr fontAlgn="t">
              <a:buNone/>
            </a:pPr>
            <a:r>
              <a:rPr kumimoji="1" lang="en-US" altLang="zh-CN" sz="2000" dirty="0" smtClean="0">
                <a:ea typeface="SimSun" pitchFamily="2" charset="-122"/>
              </a:rPr>
              <a:t>     (</a:t>
            </a:r>
            <a:r>
              <a:rPr kumimoji="1" lang="en-US" altLang="zh-CN" sz="1400" dirty="0" smtClean="0">
                <a:ea typeface="SimSun" pitchFamily="2" charset="-122"/>
              </a:rPr>
              <a:t>IEEE P802.15 Working Group for WPANs, Multipath Simulation Models for Sub-GHz PHY Evaluation, 15-04-0585-00-004b, Oct. 2004</a:t>
            </a:r>
            <a:r>
              <a:rPr kumimoji="1" lang="en-US" altLang="zh-CN" sz="1400" dirty="0" smtClean="0">
                <a:solidFill>
                  <a:schemeClr val="accent2"/>
                </a:solidFill>
                <a:ea typeface="SimSun" pitchFamily="2" charset="-122"/>
              </a:rPr>
              <a:t>.)</a:t>
            </a:r>
          </a:p>
          <a:p>
            <a:pPr fontAlgn="t">
              <a:buNone/>
            </a:pPr>
            <a:endParaRPr kumimoji="1" lang="en-US" altLang="zh-CN" sz="1400" dirty="0" smtClean="0">
              <a:solidFill>
                <a:schemeClr val="accent2"/>
              </a:solidFill>
              <a:ea typeface="SimSun" pitchFamily="2"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15</a:t>
            </a:fld>
            <a:endParaRPr lang="en-US"/>
          </a:p>
        </p:txBody>
      </p:sp>
      <p:graphicFrame>
        <p:nvGraphicFramePr>
          <p:cNvPr id="30722" name="Object 2"/>
          <p:cNvGraphicFramePr>
            <a:graphicFrameLocks noChangeAspect="1"/>
          </p:cNvGraphicFramePr>
          <p:nvPr>
            <p:extLst>
              <p:ext uri="{D42A27DB-BD31-4B8C-83A1-F6EECF244321}">
                <p14:modId xmlns:p14="http://schemas.microsoft.com/office/powerpoint/2010/main" xmlns="" val="2387353272"/>
              </p:ext>
            </p:extLst>
          </p:nvPr>
        </p:nvGraphicFramePr>
        <p:xfrm>
          <a:off x="1447800" y="4648200"/>
          <a:ext cx="2978150" cy="374650"/>
        </p:xfrm>
        <a:graphic>
          <a:graphicData uri="http://schemas.openxmlformats.org/presentationml/2006/ole">
            <p:oleObj spid="_x0000_s30733" name="Equation" r:id="rId3" imgW="1917700" imgH="241300" progId="Equation.3">
              <p:embed/>
            </p:oleObj>
          </a:graphicData>
        </a:graphic>
      </p:graphicFrame>
      <p:sp>
        <p:nvSpPr>
          <p:cNvPr id="8" name="Rectangle 7"/>
          <p:cNvSpPr/>
          <p:nvPr/>
        </p:nvSpPr>
        <p:spPr>
          <a:xfrm>
            <a:off x="838200" y="5105400"/>
            <a:ext cx="4325223" cy="400110"/>
          </a:xfrm>
          <a:prstGeom prst="rect">
            <a:avLst/>
          </a:prstGeom>
        </p:spPr>
        <p:txBody>
          <a:bodyPr wrap="none">
            <a:spAutoFit/>
          </a:bodyPr>
          <a:lstStyle/>
          <a:p>
            <a:pPr fontAlgn="t">
              <a:buNone/>
            </a:pPr>
            <a:r>
              <a:rPr lang="en-US" altLang="zh-CN" sz="2000" dirty="0" smtClean="0">
                <a:sym typeface="Symbol" pitchFamily="18" charset="2"/>
              </a:rPr>
              <a:t>RMS delay spread = 10~300ns(in door).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Noise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16</a:t>
            </a:fld>
            <a:endParaRPr lang="en-US"/>
          </a:p>
        </p:txBody>
      </p:sp>
      <p:sp>
        <p:nvSpPr>
          <p:cNvPr id="6" name="内容占位符 5"/>
          <p:cNvSpPr>
            <a:spLocks noGrp="1"/>
          </p:cNvSpPr>
          <p:nvPr>
            <p:ph idx="1"/>
          </p:nvPr>
        </p:nvSpPr>
        <p:spPr/>
        <p:txBody>
          <a:bodyPr/>
          <a:lstStyle/>
          <a:p>
            <a:r>
              <a:rPr lang="en-US" altLang="zh-CN" sz="2000" dirty="0" smtClean="0"/>
              <a:t>The PER vs. SNR simulation result is illustrated in the right figure.</a:t>
            </a:r>
            <a:endParaRPr lang="zh-CN" altLang="en-US" sz="2000" dirty="0"/>
          </a:p>
        </p:txBody>
      </p:sp>
      <p:sp>
        <p:nvSpPr>
          <p:cNvPr id="9" name="TextBox 8"/>
          <p:cNvSpPr txBox="1"/>
          <p:nvPr/>
        </p:nvSpPr>
        <p:spPr>
          <a:xfrm>
            <a:off x="914400" y="3124200"/>
            <a:ext cx="3505200" cy="1154162"/>
          </a:xfrm>
          <a:prstGeom prst="rect">
            <a:avLst/>
          </a:prstGeom>
          <a:noFill/>
        </p:spPr>
        <p:txBody>
          <a:bodyPr wrap="square" rtlCol="0">
            <a:spAutoFit/>
          </a:bodyPr>
          <a:lstStyle/>
          <a:p>
            <a:pPr>
              <a:spcBef>
                <a:spcPts val="600"/>
              </a:spcBef>
            </a:pPr>
            <a:r>
              <a:rPr lang="en-US" altLang="zh-CN" sz="1600" b="1" dirty="0" smtClean="0">
                <a:solidFill>
                  <a:srgbClr val="FF0000"/>
                </a:solidFill>
              </a:rPr>
              <a:t>(16,4) </a:t>
            </a:r>
            <a:r>
              <a:rPr lang="en-US" altLang="zh-CN" sz="1600" dirty="0" smtClean="0"/>
              <a:t>means when (16,4) DSSS table has been used (250kbps);</a:t>
            </a:r>
          </a:p>
          <a:p>
            <a:pPr>
              <a:spcBef>
                <a:spcPts val="600"/>
              </a:spcBef>
            </a:pPr>
            <a:r>
              <a:rPr lang="en-US" altLang="zh-CN" sz="1600" b="1" dirty="0" smtClean="0">
                <a:solidFill>
                  <a:srgbClr val="FF0000"/>
                </a:solidFill>
              </a:rPr>
              <a:t>(8,4) </a:t>
            </a:r>
            <a:r>
              <a:rPr lang="en-US" altLang="zh-CN" sz="1600" dirty="0"/>
              <a:t>means when </a:t>
            </a:r>
            <a:r>
              <a:rPr lang="en-US" altLang="zh-CN" sz="1600" dirty="0" smtClean="0"/>
              <a:t>(8,4</a:t>
            </a:r>
            <a:r>
              <a:rPr lang="en-US" altLang="zh-CN" sz="1600" dirty="0"/>
              <a:t>) DSSS table has been used </a:t>
            </a:r>
            <a:r>
              <a:rPr lang="en-US" altLang="zh-CN" sz="1600" dirty="0" smtClean="0"/>
              <a:t>(500kbps).</a:t>
            </a:r>
            <a:endParaRPr lang="en-US" altLang="zh-CN" sz="1600" dirty="0"/>
          </a:p>
        </p:txBody>
      </p:sp>
      <p:pic>
        <p:nvPicPr>
          <p:cNvPr id="40963" name="Picture 3"/>
          <p:cNvPicPr>
            <a:picLocks noChangeAspect="1" noChangeArrowheads="1"/>
          </p:cNvPicPr>
          <p:nvPr/>
        </p:nvPicPr>
        <p:blipFill>
          <a:blip r:embed="rId2"/>
          <a:srcRect l="4208" t="4198" r="7920"/>
          <a:stretch>
            <a:fillRect/>
          </a:stretch>
        </p:blipFill>
        <p:spPr bwMode="auto">
          <a:xfrm>
            <a:off x="4357686" y="2786058"/>
            <a:ext cx="4320000" cy="3054412"/>
          </a:xfrm>
          <a:prstGeom prst="rect">
            <a:avLst/>
          </a:prstGeom>
          <a:noFill/>
          <a:ln w="9525">
            <a:noFill/>
            <a:miter lim="800000"/>
            <a:headEnd/>
            <a:tailEnd/>
          </a:ln>
          <a:effectLst/>
        </p:spPr>
      </p:pic>
    </p:spTree>
    <p:extLst>
      <p:ext uri="{BB962C8B-B14F-4D97-AF65-F5344CB8AC3E}">
        <p14:creationId xmlns:p14="http://schemas.microsoft.com/office/powerpoint/2010/main" xmlns="" val="3705533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ea typeface="宋体" charset="-122"/>
              </a:rPr>
              <a:t>Simulation in Multiple Path Model Environment </a:t>
            </a:r>
            <a:endParaRPr lang="zh-CN" altLang="en-US" dirty="0">
              <a:solidFill>
                <a:schemeClr val="tx1"/>
              </a:solidFill>
            </a:endParaRPr>
          </a:p>
        </p:txBody>
      </p:sp>
      <p:sp>
        <p:nvSpPr>
          <p:cNvPr id="3" name="内容占位符 2"/>
          <p:cNvSpPr>
            <a:spLocks noGrp="1"/>
          </p:cNvSpPr>
          <p:nvPr>
            <p:ph idx="1"/>
          </p:nvPr>
        </p:nvSpPr>
        <p:spPr/>
        <p:txBody>
          <a:bodyPr/>
          <a:lstStyle/>
          <a:p>
            <a:pPr>
              <a:buFont typeface="Arial" pitchFamily="34" charset="0"/>
              <a:buChar char="•"/>
            </a:pPr>
            <a:r>
              <a:rPr lang="en-US" altLang="zh-CN" sz="2000" dirty="0" smtClean="0">
                <a:ea typeface="宋体" charset="-122"/>
              </a:rPr>
              <a:t>Suppose: Single Parameter:</a:t>
            </a:r>
            <a:endParaRPr lang="en-US" altLang="zh-CN" sz="1800" dirty="0" smtClean="0">
              <a:ea typeface="宋体" charset="-122"/>
              <a:sym typeface="Symbol" pitchFamily="18" charset="2"/>
            </a:endParaRPr>
          </a:p>
          <a:p>
            <a:pPr lvl="1">
              <a:buNone/>
            </a:pPr>
            <a:r>
              <a:rPr lang="en-US" altLang="zh-CN" sz="1800" dirty="0" smtClean="0">
                <a:ea typeface="宋体" charset="-122"/>
                <a:sym typeface="Symbol" pitchFamily="18" charset="2"/>
              </a:rPr>
              <a:t> - RMS delay spread  =250ns</a:t>
            </a:r>
          </a:p>
          <a:p>
            <a:pPr lvl="1">
              <a:buNone/>
            </a:pPr>
            <a:r>
              <a:rPr lang="en-US" altLang="zh-CN" sz="1800" dirty="0" smtClean="0">
                <a:ea typeface="宋体" charset="-122"/>
              </a:rPr>
              <a:t> - Mean excess delay </a:t>
            </a:r>
            <a:r>
              <a:rPr lang="en-US" altLang="zh-CN" sz="1800" dirty="0" smtClean="0">
                <a:ea typeface="宋体" charset="-122"/>
                <a:sym typeface="Symbol" pitchFamily="18" charset="2"/>
              </a:rPr>
              <a:t></a:t>
            </a:r>
            <a:r>
              <a:rPr lang="en-US" altLang="zh-CN" sz="1800" dirty="0" smtClean="0">
                <a:ea typeface="宋体" charset="-122"/>
              </a:rPr>
              <a:t> </a:t>
            </a:r>
            <a:r>
              <a:rPr lang="en-US" altLang="zh-CN" sz="1800" dirty="0" smtClean="0">
                <a:ea typeface="宋体" charset="-122"/>
                <a:sym typeface="Symbol" pitchFamily="18" charset="2"/>
              </a:rPr>
              <a:t></a:t>
            </a:r>
          </a:p>
          <a:p>
            <a:pPr lvl="1">
              <a:buNone/>
            </a:pPr>
            <a:r>
              <a:rPr lang="en-US" altLang="zh-CN" sz="1800" dirty="0" smtClean="0">
                <a:ea typeface="宋体" charset="-122"/>
                <a:sym typeface="Symbol" pitchFamily="18" charset="2"/>
              </a:rPr>
              <a:t> - Max excess delay (20 dB)  5</a:t>
            </a:r>
            <a:r>
              <a:rPr lang="en-US" sz="2000" dirty="0" smtClean="0"/>
              <a:t>.</a:t>
            </a:r>
          </a:p>
          <a:p>
            <a:pPr fontAlgn="t">
              <a:buFont typeface="Arial" pitchFamily="34" charset="0"/>
              <a:buChar char="•"/>
            </a:pPr>
            <a:r>
              <a:rPr lang="en-US" altLang="zh-CN" sz="2000" dirty="0" smtClean="0">
                <a:ea typeface="宋体" charset="-122"/>
              </a:rPr>
              <a:t> Simulation</a:t>
            </a:r>
            <a:r>
              <a:rPr lang="en-US" altLang="zh-CN" sz="2000" dirty="0" smtClean="0">
                <a:solidFill>
                  <a:srgbClr val="FF0000"/>
                </a:solidFill>
                <a:ea typeface="宋体" charset="-122"/>
              </a:rPr>
              <a:t> </a:t>
            </a:r>
            <a:r>
              <a:rPr lang="en-US" sz="2000" dirty="0" smtClean="0"/>
              <a:t>Result:  </a:t>
            </a:r>
          </a:p>
          <a:p>
            <a:pPr fontAlgn="t">
              <a:buNone/>
            </a:pPr>
            <a:r>
              <a:rPr lang="en-US" sz="2000" dirty="0" smtClean="0"/>
              <a:t>The PER is worsened about 4~5db </a:t>
            </a:r>
          </a:p>
          <a:p>
            <a:pPr fontAlgn="t">
              <a:buNone/>
            </a:pPr>
            <a:r>
              <a:rPr lang="en-US" sz="2000" dirty="0" smtClean="0"/>
              <a:t>with Multipath channel as </a:t>
            </a:r>
            <a:r>
              <a:rPr lang="en-US" altLang="zh-CN" sz="2000" dirty="0" smtClean="0">
                <a:ea typeface="宋体" charset="-122"/>
                <a:sym typeface="Symbol" pitchFamily="18" charset="2"/>
              </a:rPr>
              <a:t>=250ns</a:t>
            </a:r>
            <a:r>
              <a:rPr lang="en-US" sz="2000" dirty="0" smtClean="0"/>
              <a:t> .</a:t>
            </a:r>
          </a:p>
          <a:p>
            <a:pPr fontAlgn="t">
              <a:buNone/>
            </a:pPr>
            <a:r>
              <a:rPr lang="en-US" sz="2000" dirty="0" smtClean="0"/>
              <a:t>(No-coherence demodulation) </a:t>
            </a:r>
            <a:endParaRPr lang="en-US" altLang="zh-CN" sz="2000" dirty="0" smtClean="0"/>
          </a:p>
          <a:p>
            <a:pPr fontAlgn="t">
              <a:buFont typeface="Arial" pitchFamily="34" charset="0"/>
              <a:buChar char="•"/>
            </a:pPr>
            <a:endParaRPr lang="en-US" altLang="zh-CN" sz="1600" dirty="0" smtClean="0"/>
          </a:p>
          <a:p>
            <a:pPr fontAlgn="t">
              <a:buFont typeface="Arial" pitchFamily="34" charset="0"/>
              <a:buChar char="•"/>
            </a:pPr>
            <a:r>
              <a:rPr lang="en-US" altLang="zh-CN" sz="1600" dirty="0" smtClean="0"/>
              <a:t>This simulation do not  consider </a:t>
            </a:r>
          </a:p>
          <a:p>
            <a:pPr fontAlgn="t">
              <a:buNone/>
            </a:pPr>
            <a:r>
              <a:rPr lang="en-US" altLang="zh-CN" sz="1600" dirty="0" smtClean="0"/>
              <a:t>the </a:t>
            </a:r>
            <a:r>
              <a:rPr lang="en-US" sz="1600" dirty="0" smtClean="0"/>
              <a:t>barrier of </a:t>
            </a:r>
            <a:r>
              <a:rPr lang="en-US" altLang="zh-CN" sz="1600" dirty="0" smtClean="0"/>
              <a:t>the direct path.</a:t>
            </a:r>
          </a:p>
          <a:p>
            <a:pPr fontAlgn="t">
              <a:buFont typeface="Arial"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17</a:t>
            </a:fld>
            <a:endParaRPr lang="en-US"/>
          </a:p>
        </p:txBody>
      </p:sp>
      <p:pic>
        <p:nvPicPr>
          <p:cNvPr id="39937" name="Picture 1"/>
          <p:cNvPicPr>
            <a:picLocks noChangeAspect="1" noChangeArrowheads="1"/>
          </p:cNvPicPr>
          <p:nvPr/>
        </p:nvPicPr>
        <p:blipFill>
          <a:blip r:embed="rId2"/>
          <a:srcRect l="7545" t="4849" r="8702" b="4849"/>
          <a:stretch>
            <a:fillRect/>
          </a:stretch>
        </p:blipFill>
        <p:spPr bwMode="auto">
          <a:xfrm>
            <a:off x="4824000" y="2857496"/>
            <a:ext cx="4320000" cy="28021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TV(CMBB) Interference and Models (1)</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1200"/>
              </a:spcBef>
            </a:pPr>
            <a:r>
              <a:rPr lang="en-US" altLang="zh-CN" sz="2400" dirty="0" smtClean="0">
                <a:ea typeface="宋体" charset="-122"/>
              </a:rPr>
              <a:t>Interference Models</a:t>
            </a:r>
          </a:p>
          <a:p>
            <a:pPr lvl="1">
              <a:lnSpc>
                <a:spcPct val="80000"/>
              </a:lnSpc>
              <a:spcBef>
                <a:spcPts val="1200"/>
              </a:spcBef>
            </a:pPr>
            <a:r>
              <a:rPr lang="en-US" altLang="zh-CN" sz="2000" dirty="0" smtClean="0">
                <a:ea typeface="宋体" charset="-122"/>
              </a:rPr>
              <a:t> </a:t>
            </a:r>
            <a:r>
              <a:rPr lang="en-US" altLang="zh-CN" sz="2000" dirty="0">
                <a:ea typeface="宋体" charset="-122"/>
              </a:rPr>
              <a:t>CMMB (China Mobile Multimedia Broadcasting</a:t>
            </a:r>
            <a:r>
              <a:rPr lang="en-US" altLang="zh-CN" sz="2000" dirty="0" smtClean="0">
                <a:ea typeface="宋体" charset="-122"/>
              </a:rPr>
              <a:t>) is the mainly interference signal in the 174-216MHz, 608-630MHz band. </a:t>
            </a:r>
          </a:p>
          <a:p>
            <a:pPr lvl="1">
              <a:lnSpc>
                <a:spcPct val="80000"/>
              </a:lnSpc>
              <a:spcBef>
                <a:spcPts val="1200"/>
              </a:spcBef>
              <a:buNone/>
            </a:pPr>
            <a:endParaRPr lang="en-US" altLang="zh-CN" sz="2000" dirty="0" smtClean="0">
              <a:ea typeface="宋体" charset="-122"/>
            </a:endParaRPr>
          </a:p>
          <a:p>
            <a:pPr lvl="1">
              <a:lnSpc>
                <a:spcPct val="80000"/>
              </a:lnSpc>
              <a:spcBef>
                <a:spcPts val="1200"/>
              </a:spcBef>
            </a:pPr>
            <a:r>
              <a:rPr lang="en-US" altLang="zh-CN" sz="2000" dirty="0" smtClean="0">
                <a:ea typeface="宋体" charset="-122"/>
              </a:rPr>
              <a:t>On 174-216 MHz, the major  interference are CMBB TV signals DS-8, DS-9, DS-10, DS-11; and on 606-630MHz, the major interference are CMBBTV Signals DS-25, DS-26, DS-27</a:t>
            </a:r>
          </a:p>
          <a:p>
            <a:pPr lvl="1">
              <a:lnSpc>
                <a:spcPct val="80000"/>
              </a:lnSpc>
              <a:spcBef>
                <a:spcPts val="1200"/>
              </a:spcBef>
              <a:buNone/>
            </a:pPr>
            <a:endParaRPr lang="en-US" altLang="zh-CN" sz="2000" dirty="0" smtClean="0">
              <a:ea typeface="宋体" charset="-122"/>
            </a:endParaRPr>
          </a:p>
          <a:p>
            <a:pPr lvl="1">
              <a:lnSpc>
                <a:spcPct val="80000"/>
              </a:lnSpc>
              <a:spcBef>
                <a:spcPts val="1200"/>
              </a:spcBef>
              <a:buNone/>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 TV (CMBB) Interference and Models (2)</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600"/>
              </a:spcBef>
            </a:pPr>
            <a:r>
              <a:rPr lang="en-US" altLang="zh-CN" sz="2000" dirty="0">
                <a:ea typeface="宋体" charset="-122"/>
              </a:rPr>
              <a:t>Interference </a:t>
            </a:r>
            <a:r>
              <a:rPr lang="en-US" altLang="zh-CN" sz="2000" dirty="0" smtClean="0">
                <a:ea typeface="宋体" charset="-122"/>
              </a:rPr>
              <a:t>Models</a:t>
            </a:r>
          </a:p>
          <a:p>
            <a:pPr lvl="1">
              <a:lnSpc>
                <a:spcPct val="80000"/>
              </a:lnSpc>
              <a:spcBef>
                <a:spcPts val="600"/>
              </a:spcBef>
            </a:pPr>
            <a:r>
              <a:rPr lang="en-US" altLang="zh-CN" sz="1600" dirty="0" smtClean="0">
                <a:ea typeface="宋体" charset="-122"/>
              </a:rPr>
              <a:t>Bandwidth for CMMB </a:t>
            </a:r>
            <a:r>
              <a:rPr lang="en-US" altLang="zh-CN" sz="1600" dirty="0">
                <a:ea typeface="宋体" charset="-122"/>
              </a:rPr>
              <a:t>signal </a:t>
            </a:r>
            <a:r>
              <a:rPr lang="en-US" altLang="zh-CN" sz="1600" dirty="0" smtClean="0">
                <a:ea typeface="宋体" charset="-122"/>
              </a:rPr>
              <a:t>is 8MHz</a:t>
            </a:r>
          </a:p>
          <a:p>
            <a:pPr lvl="1">
              <a:lnSpc>
                <a:spcPct val="80000"/>
              </a:lnSpc>
              <a:spcBef>
                <a:spcPts val="600"/>
              </a:spcBef>
            </a:pPr>
            <a:r>
              <a:rPr lang="en-US" altLang="zh-CN" sz="1600" dirty="0">
                <a:ea typeface="宋体" charset="-122"/>
              </a:rPr>
              <a:t>BPSK, QPSK and16QAM modulation, OFDM technology with 4096 sub-carrier (3076 been </a:t>
            </a:r>
            <a:r>
              <a:rPr lang="en-US" altLang="zh-CN" sz="1600" dirty="0" smtClean="0">
                <a:ea typeface="宋体" charset="-122"/>
              </a:rPr>
              <a:t>used)</a:t>
            </a:r>
          </a:p>
          <a:p>
            <a:pPr lvl="1">
              <a:lnSpc>
                <a:spcPct val="80000"/>
              </a:lnSpc>
              <a:spcBef>
                <a:spcPts val="600"/>
              </a:spcBef>
            </a:pPr>
            <a:r>
              <a:rPr lang="en-US" altLang="zh-CN" sz="1600" dirty="0" smtClean="0">
                <a:ea typeface="宋体" charset="-122"/>
              </a:rPr>
              <a:t>The math model is as the following equation:</a:t>
            </a:r>
          </a:p>
          <a:p>
            <a:pPr marL="457200" lvl="1" indent="0">
              <a:lnSpc>
                <a:spcPct val="80000"/>
              </a:lnSpc>
              <a:spcBef>
                <a:spcPts val="600"/>
              </a:spcBef>
              <a:buNone/>
            </a:pPr>
            <a:r>
              <a:rPr lang="en-US" altLang="zh-CN" sz="1600" i="1" dirty="0" smtClean="0">
                <a:latin typeface="Times New Roman" pitchFamily="18" charset="0"/>
                <a:ea typeface="+mj-ea"/>
                <a:cs typeface="Times New Roman" pitchFamily="18" charset="0"/>
              </a:rPr>
              <a:t>  	              </a:t>
            </a:r>
            <a:r>
              <a:rPr lang="en-US" altLang="zh-CN" sz="2000" i="1" dirty="0" smtClean="0">
                <a:latin typeface="Times New Roman" pitchFamily="18" charset="0"/>
                <a:ea typeface="+mj-ea"/>
                <a:cs typeface="Times New Roman" pitchFamily="18" charset="0"/>
              </a:rPr>
              <a:t>r</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x</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A</a:t>
            </a:r>
            <a:r>
              <a:rPr lang="en-US" altLang="zh-CN" sz="2000" i="1" baseline="-25000" dirty="0" smtClean="0">
                <a:latin typeface="Times New Roman" pitchFamily="18" charset="0"/>
                <a:ea typeface="+mj-ea"/>
                <a:cs typeface="Times New Roman" pitchFamily="18" charset="0"/>
              </a:rPr>
              <a:t>m</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cs typeface="Times New Roman" pitchFamily="18" charset="0"/>
              </a:rPr>
              <a:t>h</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x</a:t>
            </a:r>
            <a:r>
              <a:rPr lang="en-US" altLang="zh-CN" sz="2000" i="1" baseline="-25000" dirty="0" err="1" smtClean="0">
                <a:latin typeface="Times New Roman" pitchFamily="18" charset="0"/>
                <a:ea typeface="+mj-ea"/>
                <a:cs typeface="Times New Roman" pitchFamily="18" charset="0"/>
              </a:rPr>
              <a:t>C</a:t>
            </a:r>
            <a:r>
              <a:rPr lang="en-US" altLang="zh-CN" sz="2000" dirty="0" smtClean="0">
                <a:latin typeface="Times New Roman" pitchFamily="18" charset="0"/>
                <a:ea typeface="+mj-ea"/>
                <a:cs typeface="Times New Roman" pitchFamily="18" charset="0"/>
              </a:rPr>
              <a:t>(t)]+</a:t>
            </a:r>
            <a:r>
              <a:rPr lang="en-US" altLang="zh-CN" sz="2000" i="1" dirty="0" smtClean="0">
                <a:latin typeface="Times New Roman" pitchFamily="18" charset="0"/>
                <a:ea typeface="+mj-ea"/>
                <a:cs typeface="Times New Roman" pitchFamily="18" charset="0"/>
              </a:rPr>
              <a:t>n</a:t>
            </a:r>
          </a:p>
          <a:p>
            <a:pPr marL="57150" indent="0">
              <a:lnSpc>
                <a:spcPct val="80000"/>
              </a:lnSpc>
              <a:spcBef>
                <a:spcPts val="600"/>
              </a:spcBef>
              <a:buNone/>
            </a:pPr>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received signal;</a:t>
            </a:r>
          </a:p>
          <a:p>
            <a:pPr marL="57150" indent="0">
              <a:lnSpc>
                <a:spcPct val="80000"/>
              </a:lnSpc>
              <a:spcBef>
                <a:spcPts val="600"/>
              </a:spcBef>
              <a:buNone/>
            </a:pPr>
            <a:r>
              <a:rPr lang="en-US" altLang="zh-CN" sz="1600" i="1" dirty="0">
                <a:latin typeface="Times New Roman" pitchFamily="18" charset="0"/>
                <a:cs typeface="Times New Roman" pitchFamily="18" charset="0"/>
              </a:rPr>
              <a:t>x</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transmitted signal (after fading);</a:t>
            </a:r>
          </a:p>
          <a:p>
            <a:pPr marL="57150" indent="0">
              <a:lnSpc>
                <a:spcPct val="80000"/>
              </a:lnSpc>
              <a:spcBef>
                <a:spcPts val="600"/>
              </a:spcBef>
              <a:buNone/>
            </a:pPr>
            <a:r>
              <a:rPr lang="en-US" altLang="zh-CN" sz="1600" i="1" dirty="0" err="1" smtClean="0">
                <a:latin typeface="Times New Roman" pitchFamily="18" charset="0"/>
                <a:cs typeface="Times New Roman" pitchFamily="18" charset="0"/>
              </a:rPr>
              <a:t>x</a:t>
            </a:r>
            <a:r>
              <a:rPr lang="en-US" altLang="zh-CN" sz="1600" i="1" baseline="-25000" dirty="0" err="1" smtClean="0">
                <a:latin typeface="Times New Roman" pitchFamily="18" charset="0"/>
                <a:cs typeface="Times New Roman" pitchFamily="18" charset="0"/>
              </a:rPr>
              <a:t>C</a:t>
            </a:r>
            <a:r>
              <a:rPr lang="en-US" altLang="zh-CN" sz="1600" dirty="0" smtClean="0">
                <a:latin typeface="Times New Roman" pitchFamily="18" charset="0"/>
                <a:cs typeface="Times New Roman" pitchFamily="18" charset="0"/>
              </a:rPr>
              <a:t>(t): CMMB interference signal in unit power;</a:t>
            </a:r>
          </a:p>
          <a:p>
            <a:pPr marL="57150" indent="0">
              <a:lnSpc>
                <a:spcPct val="80000"/>
              </a:lnSpc>
              <a:spcBef>
                <a:spcPts val="600"/>
              </a:spcBef>
              <a:buNone/>
            </a:pPr>
            <a:r>
              <a:rPr lang="en-US" altLang="zh-CN" sz="1600" i="1" dirty="0" smtClean="0">
                <a:latin typeface="Times New Roman" pitchFamily="18" charset="0"/>
                <a:cs typeface="Times New Roman" pitchFamily="18" charset="0"/>
              </a:rPr>
              <a:t>A</a:t>
            </a:r>
            <a:r>
              <a:rPr lang="en-US" altLang="zh-CN" sz="1600" i="1" baseline="-25000" dirty="0" smtClean="0">
                <a:latin typeface="Times New Roman" pitchFamily="18" charset="0"/>
                <a:cs typeface="Times New Roman" pitchFamily="18" charset="0"/>
              </a:rPr>
              <a:t>m</a:t>
            </a:r>
            <a:r>
              <a:rPr lang="en-US" altLang="zh-CN" sz="1600" dirty="0" smtClean="0">
                <a:latin typeface="Times New Roman" pitchFamily="18" charset="0"/>
                <a:cs typeface="Times New Roman" pitchFamily="18" charset="0"/>
              </a:rPr>
              <a:t>: amplitude of CMMB interference signal;</a:t>
            </a:r>
          </a:p>
          <a:p>
            <a:pPr marL="57150" indent="0">
              <a:lnSpc>
                <a:spcPct val="80000"/>
              </a:lnSpc>
              <a:spcBef>
                <a:spcPts val="600"/>
              </a:spcBef>
              <a:buNone/>
            </a:pPr>
            <a:r>
              <a:rPr lang="en-US" altLang="zh-CN" sz="1600" i="1" dirty="0">
                <a:latin typeface="Times New Roman" pitchFamily="18" charset="0"/>
                <a:ea typeface="+mj-ea"/>
                <a:cs typeface="Times New Roman" pitchFamily="18" charset="0"/>
              </a:rPr>
              <a:t>h</a:t>
            </a:r>
            <a:r>
              <a:rPr lang="en-US" altLang="zh-CN" sz="1600" dirty="0" smtClean="0">
                <a:latin typeface="Times New Roman" pitchFamily="18" charset="0"/>
                <a:cs typeface="Times New Roman" pitchFamily="18" charset="0"/>
              </a:rPr>
              <a:t>: low-path filter with 2MHz bandwidth;</a:t>
            </a:r>
          </a:p>
          <a:p>
            <a:pPr marL="57150" indent="0">
              <a:lnSpc>
                <a:spcPct val="80000"/>
              </a:lnSpc>
              <a:spcBef>
                <a:spcPts val="600"/>
              </a:spcBef>
              <a:buNone/>
            </a:pPr>
            <a:r>
              <a:rPr lang="en-US" altLang="zh-CN" sz="1600" i="1" dirty="0" smtClean="0">
                <a:latin typeface="Times New Roman" pitchFamily="18" charset="0"/>
                <a:cs typeface="Times New Roman" pitchFamily="18" charset="0"/>
              </a:rPr>
              <a:t>n</a:t>
            </a:r>
            <a:r>
              <a:rPr lang="en-US" altLang="zh-CN" sz="1600" dirty="0" smtClean="0">
                <a:latin typeface="Times New Roman" pitchFamily="18" charset="0"/>
                <a:cs typeface="Times New Roman" pitchFamily="18" charset="0"/>
              </a:rPr>
              <a:t>: the gauss noise.</a:t>
            </a:r>
          </a:p>
          <a:p>
            <a:pPr marL="57150" indent="0">
              <a:lnSpc>
                <a:spcPct val="80000"/>
              </a:lnSpc>
              <a:spcBef>
                <a:spcPts val="600"/>
              </a:spcBef>
              <a:buNone/>
            </a:pPr>
            <a:r>
              <a:rPr lang="en-US" altLang="zh-CN" sz="1600" dirty="0" smtClean="0">
                <a:latin typeface="Times New Roman" pitchFamily="18" charset="0"/>
                <a:cs typeface="Times New Roman" pitchFamily="18" charset="0"/>
              </a:rPr>
              <a:t>*: denote convolution.</a:t>
            </a:r>
            <a:endParaRPr lang="en-US" altLang="zh-CN" sz="1600" dirty="0">
              <a:latin typeface="Times New Roman" pitchFamily="18" charset="0"/>
              <a:cs typeface="Times New Roman" pitchFamily="18" charset="0"/>
            </a:endParaRPr>
          </a:p>
          <a:p>
            <a:pPr marL="457200" lvl="1" indent="0">
              <a:lnSpc>
                <a:spcPct val="80000"/>
              </a:lnSpc>
              <a:spcBef>
                <a:spcPts val="1200"/>
              </a:spcBef>
              <a:buNone/>
            </a:pPr>
            <a:endParaRPr lang="en-US" altLang="zh-CN" sz="1800" i="1" dirty="0" smtClean="0">
              <a:latin typeface="Times New Roman" pitchFamily="18" charset="0"/>
              <a:ea typeface="+mj-ea"/>
              <a:cs typeface="Times New Roman" pitchFamily="18" charset="0"/>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19</a:t>
            </a:fld>
            <a:endParaRPr lang="en-US"/>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l="2657" t="4189" r="6367" b="2123"/>
          <a:stretch/>
        </p:blipFill>
        <p:spPr>
          <a:xfrm>
            <a:off x="5638800" y="3588412"/>
            <a:ext cx="3090707" cy="2520000"/>
          </a:xfrm>
          <a:prstGeom prst="rect">
            <a:avLst/>
          </a:prstGeom>
        </p:spPr>
      </p:pic>
      <p:sp>
        <p:nvSpPr>
          <p:cNvPr id="3" name="TextBox 2"/>
          <p:cNvSpPr txBox="1"/>
          <p:nvPr/>
        </p:nvSpPr>
        <p:spPr>
          <a:xfrm>
            <a:off x="1524000" y="5816025"/>
            <a:ext cx="4267200" cy="584775"/>
          </a:xfrm>
          <a:prstGeom prst="rect">
            <a:avLst/>
          </a:prstGeom>
          <a:noFill/>
        </p:spPr>
        <p:txBody>
          <a:bodyPr wrap="square" rtlCol="0">
            <a:spAutoFit/>
          </a:bodyPr>
          <a:lstStyle/>
          <a:p>
            <a:pPr marL="173038" indent="-173038"/>
            <a:r>
              <a:rPr lang="en-US" altLang="zh-CN" sz="1600" b="1" dirty="0" smtClean="0">
                <a:solidFill>
                  <a:srgbClr val="FF0000"/>
                </a:solidFill>
              </a:rPr>
              <a:t>Right figure</a:t>
            </a:r>
            <a:r>
              <a:rPr lang="en-US" altLang="zh-CN" sz="1600" dirty="0" smtClean="0"/>
              <a:t>: Power Spectrum </a:t>
            </a:r>
            <a:r>
              <a:rPr lang="en-US" altLang="zh-CN" sz="1600" dirty="0"/>
              <a:t>D</a:t>
            </a:r>
            <a:r>
              <a:rPr lang="en-US" altLang="zh-CN" sz="1600" dirty="0" smtClean="0"/>
              <a:t>ensity (PSD) of CMMB signal (in QPSK modulation scheme).</a:t>
            </a:r>
            <a:endParaRPr lang="zh-CN" altLang="en-US" sz="1800" dirty="0"/>
          </a:p>
        </p:txBody>
      </p:sp>
    </p:spTree>
    <p:extLst>
      <p:ext uri="{BB962C8B-B14F-4D97-AF65-F5344CB8AC3E}">
        <p14:creationId xmlns:p14="http://schemas.microsoft.com/office/powerpoint/2010/main" xmlns="" val="1073454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One  PHY  layer solution adopts QPSK modulation and is  similar to ones applied   on sub-GHz in  IEEE802.15.4C/4G.</a:t>
            </a:r>
          </a:p>
          <a:p>
            <a:pPr>
              <a:lnSpc>
                <a:spcPct val="80000"/>
              </a:lnSpc>
              <a:spcBef>
                <a:spcPts val="1800"/>
              </a:spcBef>
            </a:pPr>
            <a:r>
              <a:rPr lang="en-US" altLang="zh-CN" sz="2400" dirty="0" smtClean="0">
                <a:ea typeface="宋体" charset="-122"/>
              </a:rPr>
              <a:t>This PHY layer solution is special on</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mainly applied for  wireless short-distance communication in-door hospital/clinic/senior house environment. </a:t>
            </a:r>
          </a:p>
          <a:p>
            <a:pPr lvl="1">
              <a:lnSpc>
                <a:spcPct val="80000"/>
              </a:lnSpc>
              <a:spcBef>
                <a:spcPts val="1800"/>
              </a:spcBef>
            </a:pPr>
            <a:r>
              <a:rPr lang="en-US" altLang="zh-CN" sz="1800" dirty="0" smtClean="0">
                <a:ea typeface="宋体" charset="-122"/>
              </a:rPr>
              <a:t>The designed TX/RX is capable to operate well under  interference environment (such as wireless microphone on 200Mhz band, interphone on 400Mhz band and remote control on 600Mhz)</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capable to detect strong interferences (such as CMBB TV signals) and switch to interference-free channels adaptively</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 (CMBB) Interference and  Models (3)</a:t>
            </a:r>
            <a:endParaRPr lang="zh-CN" altLang="en-US" sz="3200" dirty="0" smtClean="0">
              <a:ea typeface="宋体" charset="-122"/>
            </a:endParaRPr>
          </a:p>
        </p:txBody>
      </p:sp>
      <p:sp>
        <p:nvSpPr>
          <p:cNvPr id="4" name="页脚占位符 3"/>
          <p:cNvSpPr>
            <a:spLocks noGrp="1"/>
          </p:cNvSpPr>
          <p:nvPr>
            <p:ph type="ftr" sz="quarter" idx="11"/>
          </p:nvPr>
        </p:nvSpPr>
        <p:spPr>
          <a:xfrm>
            <a:off x="4876800" y="6477000"/>
            <a:ext cx="3733800" cy="184666"/>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20</a:t>
            </a:fld>
            <a:endParaRPr lang="en-US"/>
          </a:p>
        </p:txBody>
      </p:sp>
      <p:pic>
        <p:nvPicPr>
          <p:cNvPr id="8"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199" y="1865846"/>
            <a:ext cx="5185665" cy="25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pic>
      <p:pic>
        <p:nvPicPr>
          <p:cNvPr id="9" name="Picture 13" descr="I:\实验室相关\IEEE 802.15.4n标准研发\IEEE 802.15.4n     技术文档\干扰源调研及抗干扰措施\4n信干比计算（CMMB作为干扰信号）\SIR vs Distance (19m).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091" r="4480"/>
          <a:stretch/>
        </p:blipFill>
        <p:spPr bwMode="auto">
          <a:xfrm>
            <a:off x="5728009" y="1865846"/>
            <a:ext cx="3111190" cy="25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219200" y="4385846"/>
            <a:ext cx="3276600" cy="338554"/>
          </a:xfrm>
          <a:prstGeom prst="rect">
            <a:avLst/>
          </a:prstGeom>
          <a:noFill/>
        </p:spPr>
        <p:txBody>
          <a:bodyPr wrap="square" rtlCol="0">
            <a:spAutoFit/>
          </a:bodyPr>
          <a:lstStyle/>
          <a:p>
            <a:pPr algn="ctr"/>
            <a:r>
              <a:rPr lang="en-US" altLang="zh-CN" sz="1600" b="1" dirty="0" smtClean="0"/>
              <a:t>Interference </a:t>
            </a:r>
            <a:r>
              <a:rPr lang="en-US" altLang="zh-CN" sz="1600" b="1" dirty="0"/>
              <a:t>scenario</a:t>
            </a:r>
            <a:endParaRPr lang="zh-CN" altLang="en-US" sz="1600" b="1" dirty="0"/>
          </a:p>
        </p:txBody>
      </p:sp>
      <p:sp>
        <p:nvSpPr>
          <p:cNvPr id="7" name="TextBox 6"/>
          <p:cNvSpPr txBox="1"/>
          <p:nvPr/>
        </p:nvSpPr>
        <p:spPr>
          <a:xfrm>
            <a:off x="5642864" y="4385846"/>
            <a:ext cx="3348735" cy="1015663"/>
          </a:xfrm>
          <a:prstGeom prst="rect">
            <a:avLst/>
          </a:prstGeom>
          <a:noFill/>
        </p:spPr>
        <p:txBody>
          <a:bodyPr wrap="square" rtlCol="0">
            <a:spAutoFit/>
          </a:bodyPr>
          <a:lstStyle/>
          <a:p>
            <a:pPr algn="ctr"/>
            <a:r>
              <a:rPr lang="en-US" altLang="zh-CN" sz="1600" b="1" dirty="0" smtClean="0"/>
              <a:t>SIR calculation result with different distance between 4n devices</a:t>
            </a:r>
          </a:p>
          <a:p>
            <a:pPr algn="ctr"/>
            <a:r>
              <a:rPr lang="en-US" altLang="zh-CN" sz="1400" dirty="0" smtClean="0"/>
              <a:t>the 4n device is assumed in 19m high, or floor 5 ~ floor 6.</a:t>
            </a:r>
            <a:endParaRPr lang="zh-CN" altLang="en-US" sz="1400" dirty="0"/>
          </a:p>
        </p:txBody>
      </p:sp>
      <p:sp>
        <p:nvSpPr>
          <p:cNvPr id="10" name="TextBox 9"/>
          <p:cNvSpPr txBox="1"/>
          <p:nvPr/>
        </p:nvSpPr>
        <p:spPr>
          <a:xfrm>
            <a:off x="533400" y="4800600"/>
            <a:ext cx="5562600" cy="1569660"/>
          </a:xfrm>
          <a:prstGeom prst="rect">
            <a:avLst/>
          </a:prstGeom>
          <a:noFill/>
        </p:spPr>
        <p:txBody>
          <a:bodyPr wrap="square" rtlCol="0">
            <a:spAutoFit/>
          </a:bodyPr>
          <a:lstStyle/>
          <a:p>
            <a:r>
              <a:rPr lang="en-US" altLang="zh-CN" sz="1600" dirty="0" smtClean="0"/>
              <a:t>In the figure:</a:t>
            </a:r>
          </a:p>
          <a:p>
            <a:r>
              <a:rPr lang="en-US" altLang="zh-CN" sz="1600" dirty="0" smtClean="0"/>
              <a:t>    signal power: CMMB – 60dBm, 4n – 0dBm;</a:t>
            </a:r>
          </a:p>
          <a:p>
            <a:r>
              <a:rPr lang="en-US" altLang="zh-CN" sz="1600" dirty="0"/>
              <a:t> </a:t>
            </a:r>
            <a:r>
              <a:rPr lang="en-US" altLang="zh-CN" sz="1600" dirty="0" smtClean="0"/>
              <a:t>   d1: distance between 4n transmitter and 4n receiver;</a:t>
            </a:r>
          </a:p>
          <a:p>
            <a:r>
              <a:rPr lang="en-US" altLang="zh-CN" sz="1600" dirty="0" smtClean="0"/>
              <a:t>    d2: distance between 4n devices and the CMMB base station;</a:t>
            </a:r>
          </a:p>
          <a:p>
            <a:r>
              <a:rPr lang="en-US" altLang="zh-CN" sz="1600" dirty="0" smtClean="0"/>
              <a:t>    </a:t>
            </a:r>
            <a:r>
              <a:rPr lang="en-US" altLang="zh-CN" sz="1600" dirty="0" err="1" smtClean="0"/>
              <a:t>hm</a:t>
            </a:r>
            <a:r>
              <a:rPr lang="en-US" altLang="zh-CN" sz="1600" dirty="0" smtClean="0"/>
              <a:t>: the height of 4n devices for ground;</a:t>
            </a:r>
          </a:p>
          <a:p>
            <a:r>
              <a:rPr lang="en-US" altLang="zh-CN" sz="1600" dirty="0" smtClean="0"/>
              <a:t>    </a:t>
            </a:r>
            <a:r>
              <a:rPr lang="en-US" altLang="zh-CN" sz="1600" dirty="0" err="1" smtClean="0"/>
              <a:t>hs</a:t>
            </a:r>
            <a:r>
              <a:rPr lang="en-US" altLang="zh-CN" sz="1600" dirty="0" smtClean="0"/>
              <a:t>: the height of CMMB base station;</a:t>
            </a:r>
          </a:p>
        </p:txBody>
      </p:sp>
    </p:spTree>
    <p:extLst>
      <p:ext uri="{BB962C8B-B14F-4D97-AF65-F5344CB8AC3E}">
        <p14:creationId xmlns:p14="http://schemas.microsoft.com/office/powerpoint/2010/main" xmlns="" val="29199021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a:ea typeface="宋体" charset="-122"/>
              </a:rPr>
              <a:t>Simulation in </a:t>
            </a:r>
            <a:r>
              <a:rPr lang="en-US" altLang="zh-CN" sz="3200" dirty="0" smtClean="0">
                <a:ea typeface="宋体" charset="-122"/>
              </a:rPr>
              <a:t>Interference Environment (1)</a:t>
            </a:r>
            <a:endParaRPr lang="zh-CN" altLang="en-US" sz="3200" dirty="0" smtClean="0">
              <a:ea typeface="宋体" charset="-122"/>
            </a:endParaRPr>
          </a:p>
        </p:txBody>
      </p:sp>
      <p:sp>
        <p:nvSpPr>
          <p:cNvPr id="15363" name="内容占位符 1"/>
          <p:cNvSpPr>
            <a:spLocks noGrp="1"/>
          </p:cNvSpPr>
          <p:nvPr>
            <p:ph idx="1"/>
          </p:nvPr>
        </p:nvSpPr>
        <p:spPr/>
        <p:txBody>
          <a:bodyPr/>
          <a:lstStyle/>
          <a:p>
            <a:pPr>
              <a:lnSpc>
                <a:spcPct val="80000"/>
              </a:lnSpc>
              <a:spcBef>
                <a:spcPts val="1200"/>
              </a:spcBef>
            </a:pPr>
            <a:r>
              <a:rPr lang="en-US" altLang="zh-CN" sz="2000" dirty="0" smtClean="0">
                <a:ea typeface="宋体" charset="-122"/>
              </a:rPr>
              <a:t>Simulation system model is as the following figure.</a:t>
            </a:r>
          </a:p>
          <a:p>
            <a:pPr>
              <a:lnSpc>
                <a:spcPct val="80000"/>
              </a:lnSpc>
              <a:spcBef>
                <a:spcPts val="1200"/>
              </a:spcBef>
            </a:pPr>
            <a:r>
              <a:rPr lang="en-US" altLang="zh-CN" sz="2000" dirty="0" smtClean="0">
                <a:ea typeface="宋体" charset="-122"/>
              </a:rPr>
              <a:t>Cross-correlation demodulator have 16 correlation where each one denotes a modulated symbol.</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21</a:t>
            </a:fld>
            <a:endParaRPr lang="en-US"/>
          </a:p>
        </p:txBody>
      </p:sp>
      <p:graphicFrame>
        <p:nvGraphicFramePr>
          <p:cNvPr id="3" name="对象 2"/>
          <p:cNvGraphicFramePr>
            <a:graphicFrameLocks noChangeAspect="1"/>
          </p:cNvGraphicFramePr>
          <p:nvPr>
            <p:extLst>
              <p:ext uri="{D42A27DB-BD31-4B8C-83A1-F6EECF244321}">
                <p14:modId xmlns:p14="http://schemas.microsoft.com/office/powerpoint/2010/main" xmlns="" val="3104812097"/>
              </p:ext>
            </p:extLst>
          </p:nvPr>
        </p:nvGraphicFramePr>
        <p:xfrm>
          <a:off x="838200" y="3200400"/>
          <a:ext cx="4822831" cy="2895600"/>
        </p:xfrm>
        <a:graphic>
          <a:graphicData uri="http://schemas.openxmlformats.org/presentationml/2006/ole">
            <p:oleObj spid="_x0000_s4142" name="Visio" r:id="rId3" imgW="6443223" imgH="3869217" progId="Visio.Drawing.11">
              <p:embed/>
            </p:oleObj>
          </a:graphicData>
        </a:graphic>
      </p:graphicFrame>
      <p:sp>
        <p:nvSpPr>
          <p:cNvPr id="6" name="TextBox 5"/>
          <p:cNvSpPr txBox="1"/>
          <p:nvPr/>
        </p:nvSpPr>
        <p:spPr>
          <a:xfrm>
            <a:off x="5791200" y="3124200"/>
            <a:ext cx="3048000" cy="3262432"/>
          </a:xfrm>
          <a:prstGeom prst="rect">
            <a:avLst/>
          </a:prstGeom>
          <a:noFill/>
        </p:spPr>
        <p:txBody>
          <a:bodyPr wrap="square" rtlCol="0">
            <a:spAutoFit/>
          </a:bodyPr>
          <a:lstStyle/>
          <a:p>
            <a:pPr>
              <a:spcBef>
                <a:spcPts val="600"/>
              </a:spcBef>
            </a:pPr>
            <a:r>
              <a:rPr lang="en-US" altLang="zh-CN" sz="1600" dirty="0" smtClean="0"/>
              <a:t>Other coefficients:</a:t>
            </a:r>
          </a:p>
          <a:p>
            <a:pPr marL="173038">
              <a:spcBef>
                <a:spcPts val="600"/>
              </a:spcBef>
            </a:pPr>
            <a:r>
              <a:rPr lang="en-US" altLang="zh-CN" sz="1600" dirty="0"/>
              <a:t>CMMB modulation scheme: QPSK</a:t>
            </a:r>
          </a:p>
          <a:p>
            <a:pPr marL="173038">
              <a:spcBef>
                <a:spcPts val="600"/>
              </a:spcBef>
            </a:pPr>
            <a:r>
              <a:rPr lang="en-US" altLang="zh-CN" sz="1600" dirty="0"/>
              <a:t>Frame length: </a:t>
            </a:r>
            <a:r>
              <a:rPr lang="en-US" altLang="zh-CN" sz="1600" dirty="0" smtClean="0"/>
              <a:t>256 </a:t>
            </a:r>
            <a:r>
              <a:rPr lang="en-US" altLang="zh-CN" sz="1600" dirty="0"/>
              <a:t>byte</a:t>
            </a:r>
            <a:r>
              <a:rPr lang="en-US" altLang="zh-CN" sz="1600" dirty="0" smtClean="0"/>
              <a:t>;</a:t>
            </a:r>
          </a:p>
          <a:p>
            <a:pPr marL="173038">
              <a:spcBef>
                <a:spcPts val="600"/>
              </a:spcBef>
            </a:pPr>
            <a:r>
              <a:rPr lang="en-US" altLang="zh-CN" sz="1600" dirty="0" smtClean="0"/>
              <a:t>Carrier frequency offset: random variable between ±40ppm.</a:t>
            </a:r>
            <a:endParaRPr lang="en-US" altLang="zh-CN" sz="1600" dirty="0"/>
          </a:p>
          <a:p>
            <a:pPr marL="173038">
              <a:spcBef>
                <a:spcPts val="600"/>
              </a:spcBef>
            </a:pPr>
            <a:r>
              <a:rPr lang="en-US" altLang="zh-CN" sz="1600" dirty="0"/>
              <a:t>Matched filter order: 10-order fir filter;</a:t>
            </a:r>
          </a:p>
          <a:p>
            <a:pPr marL="173038">
              <a:spcBef>
                <a:spcPts val="600"/>
              </a:spcBef>
            </a:pPr>
            <a:r>
              <a:rPr lang="en-US" altLang="zh-CN" sz="1600" dirty="0"/>
              <a:t>Roll-off factor: 0.8;</a:t>
            </a:r>
          </a:p>
          <a:p>
            <a:pPr marL="173038">
              <a:spcBef>
                <a:spcPts val="600"/>
              </a:spcBef>
            </a:pPr>
            <a:r>
              <a:rPr lang="en-US" altLang="zh-CN" sz="1600" dirty="0" err="1"/>
              <a:t>Correlator</a:t>
            </a:r>
            <a:r>
              <a:rPr lang="en-US" altLang="zh-CN" sz="1600" dirty="0"/>
              <a:t> length </a:t>
            </a:r>
            <a:r>
              <a:rPr lang="en-US" altLang="zh-CN" sz="1600" dirty="0" smtClean="0"/>
              <a:t>in demodulator</a:t>
            </a:r>
            <a:r>
              <a:rPr lang="en-US" altLang="zh-CN" sz="1600" dirty="0"/>
              <a:t>: 16.</a:t>
            </a:r>
            <a:endParaRPr lang="zh-CN" alt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(2)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22</a:t>
            </a:fld>
            <a:endParaRPr lang="en-US"/>
          </a:p>
        </p:txBody>
      </p:sp>
      <p:sp>
        <p:nvSpPr>
          <p:cNvPr id="6" name="内容占位符 5"/>
          <p:cNvSpPr>
            <a:spLocks noGrp="1"/>
          </p:cNvSpPr>
          <p:nvPr>
            <p:ph idx="1"/>
          </p:nvPr>
        </p:nvSpPr>
        <p:spPr/>
        <p:txBody>
          <a:bodyPr/>
          <a:lstStyle/>
          <a:p>
            <a:r>
              <a:rPr lang="en-US" altLang="zh-CN" sz="2000" dirty="0" smtClean="0"/>
              <a:t>The interference math model is as:</a:t>
            </a:r>
          </a:p>
          <a:p>
            <a:pPr marL="0" indent="0" algn="ctr">
              <a:buNone/>
            </a:pPr>
            <a:r>
              <a:rPr lang="en-US" altLang="zh-CN" sz="2000" i="1" dirty="0" smtClean="0">
                <a:latin typeface="Times New Roman" pitchFamily="18" charset="0"/>
                <a:cs typeface="Times New Roman" pitchFamily="18" charset="0"/>
              </a:rPr>
              <a:t>I</a:t>
            </a:r>
            <a:r>
              <a:rPr lang="en-US" altLang="zh-CN" sz="2000" i="1" baseline="-25000" dirty="0" smtClean="0">
                <a:latin typeface="Times New Roman" pitchFamily="18" charset="0"/>
                <a:cs typeface="Times New Roman" pitchFamily="18" charset="0"/>
              </a:rPr>
              <a:t>C</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a:latin typeface="Times New Roman" pitchFamily="18" charset="0"/>
                <a:cs typeface="Times New Roman" pitchFamily="18" charset="0"/>
              </a:rPr>
              <a:t>×[</a:t>
            </a:r>
            <a:r>
              <a:rPr lang="en-US" altLang="zh-CN" sz="2000" i="1" dirty="0">
                <a:latin typeface="Times New Roman" pitchFamily="18" charset="0"/>
                <a:cs typeface="Times New Roman" pitchFamily="18" charset="0"/>
              </a:rPr>
              <a:t>h</a:t>
            </a:r>
            <a:r>
              <a:rPr lang="en-US" altLang="zh-CN" sz="2000" dirty="0">
                <a:latin typeface="Times New Roman" pitchFamily="18" charset="0"/>
                <a:cs typeface="Times New Roman" pitchFamily="18" charset="0"/>
              </a:rPr>
              <a:t>*</a:t>
            </a:r>
            <a:r>
              <a:rPr lang="en-US" altLang="zh-CN" sz="2000" i="1" dirty="0" err="1">
                <a:latin typeface="Times New Roman" pitchFamily="18" charset="0"/>
                <a:cs typeface="Times New Roman" pitchFamily="18" charset="0"/>
              </a:rPr>
              <a:t>x</a:t>
            </a:r>
            <a:r>
              <a:rPr lang="en-US" altLang="zh-CN" sz="2000" i="1" baseline="-25000" dirty="0" err="1">
                <a:latin typeface="Times New Roman" pitchFamily="18" charset="0"/>
                <a:cs typeface="Times New Roman" pitchFamily="18" charset="0"/>
              </a:rPr>
              <a:t>C</a:t>
            </a:r>
            <a:r>
              <a:rPr lang="en-US" altLang="zh-CN" sz="2000" dirty="0">
                <a:latin typeface="Times New Roman" pitchFamily="18" charset="0"/>
                <a:cs typeface="Times New Roman" pitchFamily="18" charset="0"/>
              </a:rPr>
              <a:t>(t</a:t>
            </a:r>
            <a:r>
              <a:rPr lang="en-US" altLang="zh-CN" sz="2000" dirty="0" smtClean="0">
                <a:latin typeface="Times New Roman" pitchFamily="18" charset="0"/>
                <a:cs typeface="Times New Roman" pitchFamily="18" charset="0"/>
              </a:rPr>
              <a:t>)]</a:t>
            </a:r>
            <a:endParaRPr lang="en-US" altLang="zh-CN" sz="2000" dirty="0"/>
          </a:p>
          <a:p>
            <a:r>
              <a:rPr lang="en-US" altLang="zh-CN" sz="2000" dirty="0" smtClean="0"/>
              <a:t>So the interference power is estimated as </a:t>
            </a:r>
          </a:p>
          <a:p>
            <a:pPr marL="0" indent="0" algn="ctr">
              <a:buNone/>
            </a:pPr>
            <a:r>
              <a:rPr lang="en-US" altLang="zh-CN" sz="2000" i="1" dirty="0" err="1" smtClean="0">
                <a:latin typeface="Times New Roman" pitchFamily="18" charset="0"/>
                <a:cs typeface="Times New Roman" pitchFamily="18" charset="0"/>
              </a:rPr>
              <a:t>P</a:t>
            </a:r>
            <a:r>
              <a:rPr lang="en-US" altLang="zh-CN" sz="2000" i="1" baseline="-25000" dirty="0" err="1" smtClean="0">
                <a:latin typeface="Times New Roman" pitchFamily="18" charset="0"/>
                <a:cs typeface="Times New Roman" pitchFamily="18" charset="0"/>
              </a:rPr>
              <a:t>icmmb</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)×B</a:t>
            </a:r>
            <a:r>
              <a:rPr lang="en-US" altLang="zh-CN" sz="2000" baseline="-25000" dirty="0" smtClean="0">
                <a:latin typeface="Times New Roman" pitchFamily="18" charset="0"/>
                <a:cs typeface="Times New Roman" pitchFamily="18" charset="0"/>
              </a:rPr>
              <a:t>r</a:t>
            </a: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d</a:t>
            </a:r>
            <a:r>
              <a:rPr lang="en-US" altLang="zh-CN" sz="2000" baseline="30000" dirty="0" smtClean="0">
                <a:latin typeface="Times New Roman" pitchFamily="18" charset="0"/>
                <a:cs typeface="Times New Roman" pitchFamily="18" charset="0"/>
              </a:rPr>
              <a:t>-2</a:t>
            </a:r>
            <a:r>
              <a:rPr lang="en-US" altLang="zh-CN" sz="2000" dirty="0" smtClean="0">
                <a:latin typeface="Times New Roman" pitchFamily="18" charset="0"/>
                <a:cs typeface="Times New Roman" pitchFamily="18" charset="0"/>
              </a:rPr>
              <a:t>×0.25=54-20log</a:t>
            </a:r>
            <a:r>
              <a:rPr lang="en-US" altLang="zh-CN" sz="2000" baseline="-25000" dirty="0" smtClean="0">
                <a:latin typeface="Times New Roman" pitchFamily="18" charset="0"/>
                <a:cs typeface="Times New Roman" pitchFamily="18" charset="0"/>
              </a:rPr>
              <a:t>10</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 </a:t>
            </a:r>
            <a:r>
              <a:rPr lang="en-US" altLang="zh-CN" sz="2000" dirty="0" err="1" smtClean="0">
                <a:latin typeface="Times New Roman" pitchFamily="18" charset="0"/>
                <a:cs typeface="Times New Roman" pitchFamily="18" charset="0"/>
              </a:rPr>
              <a:t>dBm</a:t>
            </a:r>
            <a:endParaRPr lang="en-US" altLang="zh-CN" sz="2000" dirty="0">
              <a:latin typeface="Times New Roman" pitchFamily="18" charset="0"/>
              <a:cs typeface="Times New Roman" pitchFamily="18" charset="0"/>
            </a:endParaRPr>
          </a:p>
          <a:p>
            <a:r>
              <a:rPr lang="en-US" altLang="zh-CN" sz="2000" dirty="0" smtClean="0"/>
              <a:t>Where </a:t>
            </a:r>
          </a:p>
          <a:p>
            <a:pPr marL="0" indent="0">
              <a:buNone/>
            </a:pPr>
            <a:r>
              <a:rPr lang="en-US" altLang="zh-CN" sz="1600" i="1" dirty="0" smtClean="0">
                <a:latin typeface="Times New Roman" pitchFamily="18" charset="0"/>
                <a:cs typeface="Times New Roman" pitchFamily="18" charset="0"/>
              </a:rPr>
              <a:t>	f</a:t>
            </a:r>
            <a:r>
              <a:rPr lang="en-US" altLang="zh-CN"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a:t>
            </a:r>
            <a:r>
              <a:rPr lang="zh-CN" altLang="en-US" sz="1600" dirty="0">
                <a:latin typeface="Times New Roman" pitchFamily="18" charset="0"/>
                <a:cs typeface="Times New Roman" pitchFamily="18" charset="0"/>
              </a:rPr>
              <a:t> </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baseline="30000" dirty="0" smtClean="0">
                <a:latin typeface="Times New Roman" pitchFamily="18" charset="0"/>
                <a:cs typeface="Times New Roman" pitchFamily="18" charset="0"/>
              </a:rPr>
              <a:t>-2</a:t>
            </a:r>
            <a:r>
              <a:rPr lang="en-US" altLang="zh-CN" sz="1600" dirty="0" smtClean="0">
                <a:latin typeface="Times New Roman" pitchFamily="18" charset="0"/>
                <a:cs typeface="Times New Roman" pitchFamily="18" charset="0"/>
              </a:rPr>
              <a:t> is path loss factor, and </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 is the distance to CMMB base station (m); </a:t>
            </a:r>
          </a:p>
          <a:p>
            <a:pPr marL="0" indent="0">
              <a:buNone/>
            </a:pPr>
            <a:r>
              <a:rPr lang="en-US" altLang="zh-CN" sz="1600" dirty="0" smtClean="0">
                <a:latin typeface="Times New Roman" pitchFamily="18" charset="0"/>
                <a:cs typeface="Times New Roman" pitchFamily="18" charset="0"/>
              </a:rPr>
              <a:t>	B</a:t>
            </a:r>
            <a:r>
              <a:rPr lang="en-US" altLang="zh-CN" sz="1600" baseline="-25000" dirty="0" smtClean="0">
                <a:latin typeface="Times New Roman" pitchFamily="18" charset="0"/>
                <a:cs typeface="Times New Roman" pitchFamily="18" charset="0"/>
              </a:rPr>
              <a:t>r</a:t>
            </a:r>
            <a:r>
              <a:rPr lang="en-US" altLang="zh-CN" sz="1600" dirty="0" smtClean="0">
                <a:latin typeface="Times New Roman" pitchFamily="18" charset="0"/>
                <a:cs typeface="Times New Roman" pitchFamily="18" charset="0"/>
              </a:rPr>
              <a:t>=2MHz/8MHz=0.25</a:t>
            </a:r>
            <a:r>
              <a:rPr lang="en-US" altLang="zh-CN" sz="1600" baseline="-25000" dirty="0" smtClean="0">
                <a:latin typeface="Times New Roman" pitchFamily="18" charset="0"/>
                <a:cs typeface="Times New Roman" pitchFamily="18" charset="0"/>
              </a:rPr>
              <a:t> </a:t>
            </a:r>
            <a:r>
              <a:rPr lang="en-US" altLang="zh-CN" sz="1600" dirty="0" smtClean="0">
                <a:latin typeface="Times New Roman" pitchFamily="18" charset="0"/>
                <a:cs typeface="Times New Roman" pitchFamily="18" charset="0"/>
              </a:rPr>
              <a:t>is relatively bandwidth factor;</a:t>
            </a:r>
            <a:endParaRPr lang="en-US" altLang="zh-CN" sz="18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So the amplitude of interference signal is </a:t>
            </a:r>
          </a:p>
          <a:p>
            <a:pPr marL="0" indent="0" algn="ctr">
              <a:buNone/>
            </a:pP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P</a:t>
            </a:r>
            <a:r>
              <a:rPr lang="en-US" altLang="zh-CN" sz="2000" i="1" baseline="-25000" dirty="0" smtClean="0">
                <a:latin typeface="Times New Roman" pitchFamily="18" charset="0"/>
                <a:cs typeface="Times New Roman" pitchFamily="18" charset="0"/>
              </a:rPr>
              <a:t>icmmb</a:t>
            </a:r>
            <a:r>
              <a:rPr lang="en-US" altLang="zh-CN" sz="2000" baseline="30000" dirty="0" smtClean="0">
                <a:latin typeface="Times New Roman" pitchFamily="18" charset="0"/>
                <a:cs typeface="Times New Roman" pitchFamily="18" charset="0"/>
              </a:rPr>
              <a:t>1/2</a:t>
            </a:r>
            <a:endParaRPr lang="en-US" altLang="zh-CN" sz="2000" dirty="0" smtClean="0"/>
          </a:p>
        </p:txBody>
      </p:sp>
    </p:spTree>
    <p:extLst>
      <p:ext uri="{BB962C8B-B14F-4D97-AF65-F5344CB8AC3E}">
        <p14:creationId xmlns:p14="http://schemas.microsoft.com/office/powerpoint/2010/main" xmlns="" val="53021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8" name="Picture 4"/>
          <p:cNvPicPr>
            <a:picLocks noChangeAspect="1" noChangeArrowheads="1"/>
          </p:cNvPicPr>
          <p:nvPr/>
        </p:nvPicPr>
        <p:blipFill>
          <a:blip r:embed="rId2"/>
          <a:srcRect l="4208" t="4248" r="7920" b="2614"/>
          <a:stretch>
            <a:fillRect/>
          </a:stretch>
        </p:blipFill>
        <p:spPr bwMode="auto">
          <a:xfrm>
            <a:off x="394876" y="2532599"/>
            <a:ext cx="4320000" cy="3468169"/>
          </a:xfrm>
          <a:prstGeom prst="rect">
            <a:avLst/>
          </a:prstGeom>
          <a:noFill/>
          <a:ln w="9525">
            <a:noFill/>
            <a:miter lim="800000"/>
            <a:headEnd/>
            <a:tailEnd/>
          </a:ln>
          <a:effectLst/>
        </p:spPr>
      </p:pic>
      <p:pic>
        <p:nvPicPr>
          <p:cNvPr id="47109" name="Picture 5"/>
          <p:cNvPicPr>
            <a:picLocks noChangeAspect="1" noChangeArrowheads="1"/>
          </p:cNvPicPr>
          <p:nvPr/>
        </p:nvPicPr>
        <p:blipFill>
          <a:blip r:embed="rId3"/>
          <a:srcRect l="4208" t="4248" r="7920" b="2614"/>
          <a:stretch>
            <a:fillRect/>
          </a:stretch>
        </p:blipFill>
        <p:spPr bwMode="auto">
          <a:xfrm>
            <a:off x="4714876" y="2500306"/>
            <a:ext cx="4320000" cy="3468169"/>
          </a:xfrm>
          <a:prstGeom prst="rect">
            <a:avLst/>
          </a:prstGeom>
          <a:noFill/>
          <a:ln w="9525">
            <a:noFill/>
            <a:miter lim="800000"/>
            <a:headEnd/>
            <a:tailEnd/>
          </a:ln>
          <a:effectLst/>
        </p:spPr>
      </p:pic>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a:t>
            </a:r>
            <a:br>
              <a:rPr lang="en-US" altLang="zh-CN" sz="3200" dirty="0" smtClean="0">
                <a:ea typeface="宋体" charset="-122"/>
              </a:rPr>
            </a:br>
            <a:r>
              <a:rPr lang="en-US" altLang="zh-CN" sz="3200" dirty="0" smtClean="0">
                <a:ea typeface="宋体" charset="-122"/>
              </a:rPr>
              <a:t>(CMMB)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23</a:t>
            </a:fld>
            <a:endParaRPr lang="en-US"/>
          </a:p>
        </p:txBody>
      </p:sp>
      <p:sp>
        <p:nvSpPr>
          <p:cNvPr id="6" name="内容占位符 5"/>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a:p>
        </p:txBody>
      </p:sp>
      <p:sp>
        <p:nvSpPr>
          <p:cNvPr id="7" name="TextBox 6"/>
          <p:cNvSpPr txBox="1"/>
          <p:nvPr/>
        </p:nvSpPr>
        <p:spPr>
          <a:xfrm>
            <a:off x="714348" y="6000768"/>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1" name="TextBox 10"/>
          <p:cNvSpPr txBox="1"/>
          <p:nvPr/>
        </p:nvSpPr>
        <p:spPr>
          <a:xfrm>
            <a:off x="5072066" y="6000768"/>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p14="http://schemas.microsoft.com/office/powerpoint/2010/main" xmlns="" val="1960409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zh-CN" sz="3200" dirty="0" smtClean="0">
                <a:ea typeface="宋体" charset="-122"/>
              </a:rPr>
              <a:t>Wireless Microphone Interference and Models (1) </a:t>
            </a:r>
            <a:endParaRPr lang="zh-CN" altLang="en-US" sz="3200" dirty="0" smtClean="0">
              <a:ea typeface="宋体" pitchFamily="2" charset="-122"/>
            </a:endParaRPr>
          </a:p>
        </p:txBody>
      </p:sp>
      <p:sp>
        <p:nvSpPr>
          <p:cNvPr id="1032" name="内容占位符 2"/>
          <p:cNvSpPr>
            <a:spLocks noGrp="1"/>
          </p:cNvSpPr>
          <p:nvPr>
            <p:ph idx="1"/>
          </p:nvPr>
        </p:nvSpPr>
        <p:spPr>
          <a:xfrm>
            <a:off x="685800" y="1752600"/>
            <a:ext cx="7772400" cy="4648200"/>
          </a:xfrm>
        </p:spPr>
        <p:txBody>
          <a:bodyPr/>
          <a:lstStyle/>
          <a:p>
            <a:pPr marL="0" indent="0">
              <a:buFontTx/>
              <a:buNone/>
              <a:defRPr/>
            </a:pPr>
            <a:endParaRPr lang="en-US" altLang="zh-CN" sz="1800" dirty="0" smtClean="0">
              <a:ea typeface="宋体" pitchFamily="2" charset="-122"/>
            </a:endParaRPr>
          </a:p>
          <a:p>
            <a:pPr>
              <a:defRPr/>
            </a:pPr>
            <a:r>
              <a:rPr lang="en-US" altLang="zh-CN" sz="1800" dirty="0" smtClean="0">
                <a:ea typeface="宋体" pitchFamily="2" charset="-122"/>
              </a:rPr>
              <a:t>Operation Modes</a:t>
            </a:r>
          </a:p>
          <a:p>
            <a:pPr>
              <a:defRPr/>
            </a:pPr>
            <a:endParaRPr lang="en-US" altLang="zh-CN" sz="1800" dirty="0" smtClean="0">
              <a:ea typeface="宋体" pitchFamily="2" charset="-122"/>
            </a:endParaRPr>
          </a:p>
          <a:p>
            <a:pPr>
              <a:defRPr/>
            </a:pPr>
            <a:endParaRPr lang="en-US" altLang="zh-CN" sz="1800" dirty="0">
              <a:ea typeface="宋体" pitchFamily="2" charset="-122"/>
            </a:endParaRPr>
          </a:p>
          <a:p>
            <a:pPr marL="0" indent="0">
              <a:buFontTx/>
              <a:buNone/>
              <a:defRPr/>
            </a:pPr>
            <a:endParaRPr lang="en-US" altLang="zh-CN" sz="1800" dirty="0">
              <a:ea typeface="宋体" pitchFamily="2" charset="-122"/>
            </a:endParaRPr>
          </a:p>
          <a:p>
            <a:pPr>
              <a:defRPr/>
            </a:pPr>
            <a:r>
              <a:rPr lang="en-US" altLang="zh-CN" sz="1800" dirty="0" smtClean="0">
                <a:ea typeface="宋体" pitchFamily="2" charset="-122"/>
              </a:rPr>
              <a:t>Transmission Signal</a:t>
            </a:r>
          </a:p>
          <a:p>
            <a:pPr>
              <a:defRPr/>
            </a:pPr>
            <a:endParaRPr lang="en-US" altLang="zh-CN" sz="1800" dirty="0" smtClean="0">
              <a:ea typeface="宋体" pitchFamily="2" charset="-122"/>
            </a:endParaRPr>
          </a:p>
          <a:p>
            <a:pPr>
              <a:buFontTx/>
              <a:buNone/>
              <a:defRPr/>
            </a:pPr>
            <a:endParaRPr lang="en-US" altLang="zh-CN" sz="1800" dirty="0" smtClean="0">
              <a:ea typeface="宋体" pitchFamily="2" charset="-122"/>
            </a:endParaRPr>
          </a:p>
          <a:p>
            <a:pPr>
              <a:buFontTx/>
              <a:buNone/>
              <a:defRPr/>
            </a:pPr>
            <a:r>
              <a:rPr lang="en-US" altLang="zh-CN" sz="1800" dirty="0" smtClean="0">
                <a:ea typeface="宋体" pitchFamily="2" charset="-122"/>
              </a:rPr>
              <a:t>           </a:t>
            </a:r>
          </a:p>
          <a:p>
            <a:pPr>
              <a:buFontTx/>
              <a:buNone/>
              <a:defRPr/>
            </a:pPr>
            <a:r>
              <a:rPr lang="en-US" altLang="zh-CN" sz="1800" dirty="0">
                <a:ea typeface="宋体" pitchFamily="2" charset="-122"/>
              </a:rPr>
              <a:t> </a:t>
            </a:r>
            <a:r>
              <a:rPr lang="en-US" altLang="zh-CN" sz="1800" dirty="0" smtClean="0">
                <a:ea typeface="宋体" pitchFamily="2" charset="-122"/>
              </a:rPr>
              <a:t>                : sound signal</a:t>
            </a:r>
            <a:endParaRPr lang="zh-CN" altLang="zh-CN" sz="1800" dirty="0" smtClean="0">
              <a:ea typeface="宋体" pitchFamily="2" charset="-122"/>
            </a:endParaRPr>
          </a:p>
          <a:p>
            <a:pPr>
              <a:buFontTx/>
              <a:buNone/>
              <a:defRPr/>
            </a:pPr>
            <a:r>
              <a:rPr lang="en-US" altLang="zh-CN" sz="1800" dirty="0" smtClean="0">
                <a:ea typeface="宋体" pitchFamily="2" charset="-122"/>
              </a:rPr>
              <a:t>                 :  amplitude                (0.3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carrier frequency </a:t>
            </a:r>
            <a:r>
              <a:rPr lang="en-US" altLang="zh-CN" sz="1800" dirty="0">
                <a:ea typeface="宋体" pitchFamily="2" charset="-122"/>
              </a:rPr>
              <a:t> </a:t>
            </a:r>
            <a:r>
              <a:rPr lang="en-US" altLang="zh-CN" sz="1800" dirty="0" smtClean="0">
                <a:ea typeface="宋体" pitchFamily="2" charset="-122"/>
              </a:rPr>
              <a:t>   (200MHz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frequency deviation</a:t>
            </a:r>
          </a:p>
          <a:p>
            <a:pPr>
              <a:buFontTx/>
              <a:buNone/>
              <a:defRPr/>
            </a:pPr>
            <a:r>
              <a:rPr lang="en-US" altLang="zh-CN" sz="1800" dirty="0" smtClean="0">
                <a:ea typeface="宋体" pitchFamily="2" charset="-122"/>
              </a:rPr>
              <a:t>			</a:t>
            </a:r>
            <a:endParaRPr lang="zh-CN" altLang="zh-CN" sz="1800" dirty="0" smtClean="0">
              <a:ea typeface="宋体" pitchFamily="2" charset="-122"/>
            </a:endParaRPr>
          </a:p>
        </p:txBody>
      </p:sp>
      <p:sp>
        <p:nvSpPr>
          <p:cNvPr id="4" name="页脚占位符 3"/>
          <p:cNvSpPr>
            <a:spLocks noGrp="1"/>
          </p:cNvSpPr>
          <p:nvPr>
            <p:ph type="ftr" sz="quarter" idx="11"/>
          </p:nvPr>
        </p:nvSpPr>
        <p:spPr/>
        <p:txBody>
          <a:bodyPr/>
          <a:lstStyle/>
          <a:p>
            <a:pPr>
              <a:defRPr/>
            </a:pPr>
            <a:r>
              <a:rPr lang="en-US"/>
              <a:t>Liang Li Vinno</a:t>
            </a:r>
          </a:p>
        </p:txBody>
      </p:sp>
      <p:sp>
        <p:nvSpPr>
          <p:cNvPr id="5" name="灯片编号占位符 4"/>
          <p:cNvSpPr>
            <a:spLocks noGrp="1"/>
          </p:cNvSpPr>
          <p:nvPr>
            <p:ph type="sldNum" sz="quarter" idx="12"/>
          </p:nvPr>
        </p:nvSpPr>
        <p:spPr/>
        <p:txBody>
          <a:bodyPr/>
          <a:lstStyle/>
          <a:p>
            <a:pPr>
              <a:defRPr/>
            </a:pPr>
            <a:r>
              <a:rPr lang="en-US" smtClean="0"/>
              <a:t>Slide </a:t>
            </a:r>
            <a:fld id="{7E2A6279-6097-43BE-A632-C3F3BCC5251B}" type="slidenum">
              <a:rPr lang="en-US" smtClean="0"/>
              <a:pPr>
                <a:defRPr/>
              </a:pPr>
              <a:t>24</a:t>
            </a:fld>
            <a:endParaRPr lang="en-US"/>
          </a:p>
        </p:txBody>
      </p:sp>
      <p:graphicFrame>
        <p:nvGraphicFramePr>
          <p:cNvPr id="6150" name="Object 6"/>
          <p:cNvGraphicFramePr>
            <a:graphicFrameLocks noChangeAspect="1"/>
          </p:cNvGraphicFramePr>
          <p:nvPr/>
        </p:nvGraphicFramePr>
        <p:xfrm>
          <a:off x="1752600" y="3733800"/>
          <a:ext cx="5867400" cy="852488"/>
        </p:xfrm>
        <a:graphic>
          <a:graphicData uri="http://schemas.openxmlformats.org/presentationml/2006/ole">
            <p:oleObj spid="_x0000_s44089" name="Equation" r:id="rId3" imgW="2273300" imgH="330200" progId="">
              <p:embed/>
            </p:oleObj>
          </a:graphicData>
        </a:graphic>
      </p:graphicFrame>
      <p:graphicFrame>
        <p:nvGraphicFramePr>
          <p:cNvPr id="6151" name="Object 9"/>
          <p:cNvGraphicFramePr>
            <a:graphicFrameLocks noChangeAspect="1"/>
          </p:cNvGraphicFramePr>
          <p:nvPr/>
        </p:nvGraphicFramePr>
        <p:xfrm>
          <a:off x="1371600" y="4724400"/>
          <a:ext cx="533400" cy="315913"/>
        </p:xfrm>
        <a:graphic>
          <a:graphicData uri="http://schemas.openxmlformats.org/presentationml/2006/ole">
            <p:oleObj spid="_x0000_s44090" name="Equation" r:id="rId4" imgW="342751" imgH="203112" progId="">
              <p:embed/>
            </p:oleObj>
          </a:graphicData>
        </a:graphic>
      </p:graphicFrame>
      <p:graphicFrame>
        <p:nvGraphicFramePr>
          <p:cNvPr id="6152" name="Object 11"/>
          <p:cNvGraphicFramePr>
            <a:graphicFrameLocks noChangeAspect="1"/>
          </p:cNvGraphicFramePr>
          <p:nvPr/>
        </p:nvGraphicFramePr>
        <p:xfrm>
          <a:off x="1373188" y="5029200"/>
          <a:ext cx="417512" cy="304800"/>
        </p:xfrm>
        <a:graphic>
          <a:graphicData uri="http://schemas.openxmlformats.org/presentationml/2006/ole">
            <p:oleObj spid="_x0000_s44091" name="Equation" r:id="rId5" imgW="190335" imgH="177646" progId="">
              <p:embed/>
            </p:oleObj>
          </a:graphicData>
        </a:graphic>
      </p:graphicFrame>
      <p:graphicFrame>
        <p:nvGraphicFramePr>
          <p:cNvPr id="6153" name="Object 12"/>
          <p:cNvGraphicFramePr>
            <a:graphicFrameLocks noChangeAspect="1"/>
          </p:cNvGraphicFramePr>
          <p:nvPr/>
        </p:nvGraphicFramePr>
        <p:xfrm>
          <a:off x="1447800" y="5410200"/>
          <a:ext cx="228600" cy="382588"/>
        </p:xfrm>
        <a:graphic>
          <a:graphicData uri="http://schemas.openxmlformats.org/presentationml/2006/ole">
            <p:oleObj spid="_x0000_s44092" name="Equation" r:id="rId6" imgW="164957" imgH="203024" progId="">
              <p:embed/>
            </p:oleObj>
          </a:graphicData>
        </a:graphic>
      </p:graphicFrame>
      <p:graphicFrame>
        <p:nvGraphicFramePr>
          <p:cNvPr id="6154" name="Object 13"/>
          <p:cNvGraphicFramePr>
            <a:graphicFrameLocks noChangeAspect="1"/>
          </p:cNvGraphicFramePr>
          <p:nvPr/>
        </p:nvGraphicFramePr>
        <p:xfrm>
          <a:off x="1381125" y="5791200"/>
          <a:ext cx="381000" cy="304800"/>
        </p:xfrm>
        <a:graphic>
          <a:graphicData uri="http://schemas.openxmlformats.org/presentationml/2006/ole">
            <p:oleObj spid="_x0000_s44093" name="Equation" r:id="rId7" imgW="215713" imgH="203024" progId="">
              <p:embed/>
            </p:oleObj>
          </a:graphicData>
        </a:graphic>
      </p:graphicFrame>
      <p:pic>
        <p:nvPicPr>
          <p:cNvPr id="6155" name="Picture 1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752600" y="2590800"/>
            <a:ext cx="4722813" cy="714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ea typeface="宋体" charset="-122"/>
              </a:rPr>
              <a:t>Wireless </a:t>
            </a:r>
            <a:r>
              <a:rPr lang="en-US" altLang="zh-CN" sz="3200" dirty="0" smtClean="0">
                <a:ea typeface="宋体" charset="-122"/>
              </a:rPr>
              <a:t>Microphone </a:t>
            </a:r>
            <a:r>
              <a:rPr lang="en-US" altLang="zh-CN" sz="3200" dirty="0">
                <a:ea typeface="宋体" charset="-122"/>
              </a:rPr>
              <a:t>Interference and Models </a:t>
            </a:r>
            <a:r>
              <a:rPr lang="en-US" altLang="zh-CN" sz="3200" dirty="0" smtClean="0">
                <a:ea typeface="宋体" charset="-122"/>
              </a:rPr>
              <a:t>(2) </a:t>
            </a:r>
            <a:endParaRPr lang="zh-CN" altLang="en-US" sz="3200" dirty="0"/>
          </a:p>
        </p:txBody>
      </p:sp>
      <p:sp>
        <p:nvSpPr>
          <p:cNvPr id="3" name="内容占位符 2"/>
          <p:cNvSpPr>
            <a:spLocks noGrp="1"/>
          </p:cNvSpPr>
          <p:nvPr>
            <p:ph idx="1"/>
          </p:nvPr>
        </p:nvSpPr>
        <p:spPr/>
        <p:txBody>
          <a:bodyPr/>
          <a:lstStyle/>
          <a:p>
            <a:r>
              <a:rPr lang="en-US" altLang="zh-CN" sz="2000" dirty="0" smtClean="0"/>
              <a:t>Soft speaker mode</a:t>
            </a:r>
          </a:p>
          <a:p>
            <a:endParaRPr lang="en-US" altLang="zh-CN" sz="2000" dirty="0" smtClean="0"/>
          </a:p>
          <a:p>
            <a:endParaRPr lang="en-US" altLang="zh-CN" sz="2000" dirty="0" smtClean="0"/>
          </a:p>
          <a:p>
            <a:r>
              <a:rPr lang="en-US" altLang="zh-CN" sz="2000" dirty="0" smtClean="0"/>
              <a:t>The audio data sampling rate is relatively low, when Insufficient data, use Interpolation instead.</a:t>
            </a:r>
          </a:p>
          <a:p>
            <a:endParaRPr lang="en-US" altLang="zh-CN" sz="2000" dirty="0" smtClean="0"/>
          </a:p>
          <a:p>
            <a:endParaRPr lang="zh-CN" altLang="en-US" sz="2000" dirty="0" smtClean="0"/>
          </a:p>
          <a:p>
            <a:endParaRPr lang="zh-CN" altLang="en-US" sz="2000"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25</a:t>
            </a:fld>
            <a:endParaRPr lang="en-US"/>
          </a:p>
        </p:txBody>
      </p:sp>
      <p:graphicFrame>
        <p:nvGraphicFramePr>
          <p:cNvPr id="6" name="对象 5"/>
          <p:cNvGraphicFramePr>
            <a:graphicFrameLocks noChangeAspect="1"/>
          </p:cNvGraphicFramePr>
          <p:nvPr/>
        </p:nvGraphicFramePr>
        <p:xfrm>
          <a:off x="1296988" y="2590800"/>
          <a:ext cx="5813425" cy="503238"/>
        </p:xfrm>
        <a:graphic>
          <a:graphicData uri="http://schemas.openxmlformats.org/presentationml/2006/ole">
            <p:oleObj spid="_x0000_s45069" name="Equation" r:id="rId3" imgW="2641320" imgH="228600" progId="Equation.3">
              <p:embed/>
            </p:oleObj>
          </a:graphicData>
        </a:graphic>
      </p:graphicFrame>
      <p:sp>
        <p:nvSpPr>
          <p:cNvPr id="7" name="TextBox 6"/>
          <p:cNvSpPr txBox="1"/>
          <p:nvPr/>
        </p:nvSpPr>
        <p:spPr>
          <a:xfrm>
            <a:off x="1000100" y="5791200"/>
            <a:ext cx="1371600" cy="553998"/>
          </a:xfrm>
          <a:prstGeom prst="rect">
            <a:avLst/>
          </a:prstGeom>
          <a:noFill/>
        </p:spPr>
        <p:txBody>
          <a:bodyPr wrap="square" rtlCol="0">
            <a:spAutoFit/>
          </a:bodyPr>
          <a:lstStyle/>
          <a:p>
            <a:r>
              <a:rPr lang="en-US" altLang="zh-CN" sz="1800" dirty="0" smtClean="0"/>
              <a:t>Sound signal</a:t>
            </a:r>
            <a:endParaRPr lang="zh-CN" altLang="en-US" sz="1800" dirty="0" smtClean="0"/>
          </a:p>
          <a:p>
            <a:endParaRPr lang="zh-CN" altLang="en-US" dirty="0"/>
          </a:p>
        </p:txBody>
      </p:sp>
      <p:sp>
        <p:nvSpPr>
          <p:cNvPr id="8" name="TextBox 7"/>
          <p:cNvSpPr txBox="1"/>
          <p:nvPr/>
        </p:nvSpPr>
        <p:spPr>
          <a:xfrm>
            <a:off x="3857620" y="5786454"/>
            <a:ext cx="1619225" cy="369332"/>
          </a:xfrm>
          <a:prstGeom prst="rect">
            <a:avLst/>
          </a:prstGeom>
          <a:noFill/>
        </p:spPr>
        <p:txBody>
          <a:bodyPr wrap="none" rtlCol="0">
            <a:spAutoFit/>
          </a:bodyPr>
          <a:lstStyle/>
          <a:p>
            <a:pPr algn="ctr"/>
            <a:r>
              <a:rPr lang="en-US" altLang="zh-CN" sz="1800" dirty="0" smtClean="0"/>
              <a:t>Transmit signal</a:t>
            </a:r>
          </a:p>
        </p:txBody>
      </p:sp>
      <p:sp>
        <p:nvSpPr>
          <p:cNvPr id="14" name="TextBox 13"/>
          <p:cNvSpPr txBox="1"/>
          <p:nvPr/>
        </p:nvSpPr>
        <p:spPr>
          <a:xfrm>
            <a:off x="6701503" y="5791200"/>
            <a:ext cx="1871025" cy="369332"/>
          </a:xfrm>
          <a:prstGeom prst="rect">
            <a:avLst/>
          </a:prstGeom>
          <a:noFill/>
        </p:spPr>
        <p:txBody>
          <a:bodyPr wrap="none" rtlCol="0">
            <a:spAutoFit/>
          </a:bodyPr>
          <a:lstStyle/>
          <a:p>
            <a:r>
              <a:rPr lang="en-US" altLang="zh-CN" sz="1800" dirty="0" smtClean="0">
                <a:ea typeface="宋体" pitchFamily="2" charset="-122"/>
              </a:rPr>
              <a:t>Spectrum analysis</a:t>
            </a:r>
            <a:endParaRPr lang="zh-CN" altLang="en-US" dirty="0"/>
          </a:p>
        </p:txBody>
      </p:sp>
      <p:pic>
        <p:nvPicPr>
          <p:cNvPr id="45070" name="Picture 14"/>
          <p:cNvPicPr>
            <a:picLocks noChangeAspect="1" noChangeArrowheads="1"/>
          </p:cNvPicPr>
          <p:nvPr/>
        </p:nvPicPr>
        <p:blipFill>
          <a:blip r:embed="rId4"/>
          <a:srcRect l="4871" t="5143" r="8094"/>
          <a:stretch>
            <a:fillRect/>
          </a:stretch>
        </p:blipFill>
        <p:spPr bwMode="auto">
          <a:xfrm>
            <a:off x="214282" y="3906758"/>
            <a:ext cx="2880000" cy="1879696"/>
          </a:xfrm>
          <a:prstGeom prst="rect">
            <a:avLst/>
          </a:prstGeom>
          <a:noFill/>
          <a:ln w="9525">
            <a:noFill/>
            <a:miter lim="800000"/>
            <a:headEnd/>
            <a:tailEnd/>
          </a:ln>
          <a:effectLst/>
        </p:spPr>
      </p:pic>
      <p:pic>
        <p:nvPicPr>
          <p:cNvPr id="45074" name="Picture 18"/>
          <p:cNvPicPr>
            <a:picLocks noChangeAspect="1" noChangeArrowheads="1"/>
          </p:cNvPicPr>
          <p:nvPr/>
        </p:nvPicPr>
        <p:blipFill>
          <a:blip r:embed="rId5"/>
          <a:srcRect l="4871" t="4545" r="7020" b="1049"/>
          <a:stretch>
            <a:fillRect/>
          </a:stretch>
        </p:blipFill>
        <p:spPr bwMode="auto">
          <a:xfrm>
            <a:off x="6143636" y="3889869"/>
            <a:ext cx="2880000" cy="1896585"/>
          </a:xfrm>
          <a:prstGeom prst="rect">
            <a:avLst/>
          </a:prstGeom>
          <a:noFill/>
          <a:ln w="9525">
            <a:noFill/>
            <a:miter lim="800000"/>
            <a:headEnd/>
            <a:tailEnd/>
          </a:ln>
          <a:effectLst/>
        </p:spPr>
      </p:pic>
      <p:pic>
        <p:nvPicPr>
          <p:cNvPr id="45072" name="Picture 16"/>
          <p:cNvPicPr>
            <a:picLocks noChangeAspect="1" noChangeArrowheads="1"/>
          </p:cNvPicPr>
          <p:nvPr/>
        </p:nvPicPr>
        <p:blipFill>
          <a:blip r:embed="rId6"/>
          <a:srcRect l="4587" t="5542" r="7569" b="2093"/>
          <a:stretch>
            <a:fillRect/>
          </a:stretch>
        </p:blipFill>
        <p:spPr bwMode="auto">
          <a:xfrm>
            <a:off x="3214678" y="3906551"/>
            <a:ext cx="2880000" cy="1879903"/>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Simulation in Interference Environment</a:t>
            </a:r>
            <a:br>
              <a:rPr lang="en-US" altLang="zh-CN" dirty="0" smtClean="0">
                <a:ea typeface="宋体" charset="-122"/>
              </a:rPr>
            </a:br>
            <a:r>
              <a:rPr lang="en-US" altLang="zh-CN" dirty="0" smtClean="0">
                <a:ea typeface="宋体" charset="-122"/>
              </a:rPr>
              <a:t>(</a:t>
            </a:r>
            <a:r>
              <a:rPr lang="en-US" altLang="zh-CN" dirty="0" smtClean="0">
                <a:solidFill>
                  <a:schemeClr val="tx1"/>
                </a:solidFill>
              </a:rPr>
              <a:t>Wireless Microphone</a:t>
            </a:r>
            <a:r>
              <a:rPr lang="en-US" altLang="zh-CN" dirty="0" smtClean="0">
                <a:ea typeface="宋体" charset="-122"/>
              </a:rPr>
              <a:t>)</a:t>
            </a:r>
            <a:endParaRPr lang="zh-CN" altLang="en-US" dirty="0"/>
          </a:p>
        </p:txBody>
      </p:sp>
      <p:sp>
        <p:nvSpPr>
          <p:cNvPr id="3" name="内容占位符 2"/>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smtClean="0"/>
          </a:p>
          <a:p>
            <a:endParaRPr lang="zh-CN" altLang="en-US"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26</a:t>
            </a:fld>
            <a:endParaRPr lang="en-US"/>
          </a:p>
        </p:txBody>
      </p:sp>
      <p:sp>
        <p:nvSpPr>
          <p:cNvPr id="7" name="TextBox 6"/>
          <p:cNvSpPr txBox="1"/>
          <p:nvPr/>
        </p:nvSpPr>
        <p:spPr>
          <a:xfrm>
            <a:off x="571472" y="5857892"/>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4" name="TextBox 13"/>
          <p:cNvSpPr txBox="1"/>
          <p:nvPr/>
        </p:nvSpPr>
        <p:spPr>
          <a:xfrm>
            <a:off x="5143504" y="5857892"/>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pic>
        <p:nvPicPr>
          <p:cNvPr id="8" name="Picture 3"/>
          <p:cNvPicPr>
            <a:picLocks noChangeAspect="1" noChangeArrowheads="1"/>
          </p:cNvPicPr>
          <p:nvPr/>
        </p:nvPicPr>
        <p:blipFill>
          <a:blip r:embed="rId2"/>
          <a:srcRect l="5403" t="4198" r="7853" b="382"/>
          <a:stretch>
            <a:fillRect/>
          </a:stretch>
        </p:blipFill>
        <p:spPr bwMode="auto">
          <a:xfrm>
            <a:off x="4572000" y="2857496"/>
            <a:ext cx="4500000" cy="2803167"/>
          </a:xfrm>
          <a:prstGeom prst="rect">
            <a:avLst/>
          </a:prstGeom>
          <a:noFill/>
          <a:ln w="9525">
            <a:noFill/>
            <a:miter lim="800000"/>
            <a:headEnd/>
            <a:tailEnd/>
          </a:ln>
          <a:effectLst/>
        </p:spPr>
      </p:pic>
      <p:pic>
        <p:nvPicPr>
          <p:cNvPr id="48132" name="Picture 4"/>
          <p:cNvPicPr>
            <a:picLocks noChangeAspect="1" noChangeArrowheads="1"/>
          </p:cNvPicPr>
          <p:nvPr/>
        </p:nvPicPr>
        <p:blipFill>
          <a:blip r:embed="rId3"/>
          <a:srcRect l="5691" t="4198" r="7853" b="382"/>
          <a:stretch>
            <a:fillRect/>
          </a:stretch>
        </p:blipFill>
        <p:spPr bwMode="auto">
          <a:xfrm>
            <a:off x="71406" y="2857496"/>
            <a:ext cx="4500000" cy="2812500"/>
          </a:xfrm>
          <a:prstGeom prst="rect">
            <a:avLst/>
          </a:prstGeom>
          <a:noFill/>
          <a:ln w="9525">
            <a:noFill/>
            <a:miter lim="800000"/>
            <a:headEnd/>
            <a:tailEnd/>
          </a:ln>
          <a:effectLst/>
        </p:spPr>
      </p:pic>
    </p:spTree>
    <p:extLst>
      <p:ext uri="{BB962C8B-B14F-4D97-AF65-F5344CB8AC3E}">
        <p14:creationId xmlns:p14="http://schemas.microsoft.com/office/powerpoint/2010/main" xmlns="" val="39343631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buNone/>
            </a:pPr>
            <a:r>
              <a:rPr lang="en-US" altLang="zh-CN" sz="2000" dirty="0" smtClean="0">
                <a:ea typeface="宋体" charset="-122"/>
              </a:rPr>
              <a:t>The path-loss model is:</a:t>
            </a:r>
          </a:p>
          <a:p>
            <a:pPr algn="ctr">
              <a:lnSpc>
                <a:spcPct val="80000"/>
              </a:lnSpc>
              <a:spcBef>
                <a:spcPts val="600"/>
              </a:spcBef>
              <a:buNone/>
            </a:pPr>
            <a:r>
              <a:rPr lang="en-US" altLang="zh-CN" sz="2000" i="1" dirty="0" smtClean="0">
                <a:latin typeface="Times New Roman" pitchFamily="18" charset="0"/>
                <a:ea typeface="+mj-ea"/>
                <a:cs typeface="Times New Roman" pitchFamily="18" charset="0"/>
              </a:rPr>
              <a:t>L</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a</a:t>
            </a:r>
            <a:r>
              <a:rPr lang="en-US" altLang="zh-CN" sz="2000" dirty="0" err="1"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b</a:t>
            </a:r>
            <a:endParaRPr lang="en-US" altLang="zh-CN" sz="2000" i="1" baseline="-25000" dirty="0" smtClean="0">
              <a:latin typeface="Times New Roman" pitchFamily="18" charset="0"/>
              <a:ea typeface="+mj-ea"/>
              <a:cs typeface="Times New Roman" pitchFamily="18" charset="0"/>
            </a:endParaRPr>
          </a:p>
          <a:p>
            <a:pPr>
              <a:lnSpc>
                <a:spcPct val="80000"/>
              </a:lnSpc>
              <a:spcBef>
                <a:spcPts val="600"/>
              </a:spcBef>
              <a:buNone/>
            </a:pPr>
            <a:r>
              <a:rPr lang="en-US" altLang="zh-CN" sz="2000" dirty="0" smtClean="0">
                <a:ea typeface="宋体" charset="-122"/>
              </a:rPr>
              <a:t>Here, </a:t>
            </a: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ea typeface="宋体" charset="-122"/>
              </a:rPr>
              <a:t> is free space path loss </a:t>
            </a:r>
          </a:p>
          <a:p>
            <a:pPr algn="ctr">
              <a:lnSpc>
                <a:spcPct val="80000"/>
              </a:lnSpc>
              <a:spcBef>
                <a:spcPts val="600"/>
              </a:spcBef>
              <a:buNone/>
            </a:pP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latin typeface="Times New Roman" pitchFamily="18" charset="0"/>
                <a:cs typeface="Times New Roman" pitchFamily="18" charset="0"/>
              </a:rPr>
              <a:t>=32.45+20log</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+10</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log</a:t>
            </a:r>
            <a:r>
              <a:rPr lang="en-US" altLang="zh-CN" sz="2000" i="1" dirty="0" smtClean="0">
                <a:latin typeface="Times New Roman" pitchFamily="18" charset="0"/>
                <a:cs typeface="Times New Roman" pitchFamily="18" charset="0"/>
              </a:rPr>
              <a:t>d </a:t>
            </a:r>
            <a:r>
              <a:rPr lang="en-US" altLang="zh-CN" sz="2000" dirty="0" smtClean="0">
                <a:latin typeface="Times New Roman" pitchFamily="18" charset="0"/>
                <a:cs typeface="Times New Roman" pitchFamily="18" charset="0"/>
              </a:rPr>
              <a:t>, (dB)</a:t>
            </a:r>
            <a:endParaRPr lang="en-US" altLang="zh-CN" sz="2000" dirty="0" smtClean="0">
              <a:ea typeface="宋体" charset="-122"/>
            </a:endParaRPr>
          </a:p>
          <a:p>
            <a:pPr>
              <a:lnSpc>
                <a:spcPct val="80000"/>
              </a:lnSpc>
              <a:spcBef>
                <a:spcPts val="600"/>
              </a:spcBef>
              <a:buNone/>
            </a:pPr>
            <a:r>
              <a:rPr lang="en-US" altLang="zh-CN" sz="2000" dirty="0">
                <a:ea typeface="宋体" charset="-122"/>
              </a:rPr>
              <a:t>where</a:t>
            </a:r>
            <a:r>
              <a:rPr lang="en-US" altLang="zh-CN" sz="2000" dirty="0" smtClean="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ea typeface="宋体" charset="-122"/>
              </a:rPr>
              <a:t> is channel fading </a:t>
            </a:r>
            <a:r>
              <a:rPr lang="en-US" altLang="zh-CN" sz="2000" dirty="0" smtClean="0"/>
              <a:t>parameter, in the equation,</a:t>
            </a:r>
            <a:r>
              <a:rPr lang="en-US" altLang="zh-CN" sz="2000" i="1" dirty="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=2.0;</a:t>
            </a:r>
          </a:p>
          <a:p>
            <a:pPr>
              <a:lnSpc>
                <a:spcPct val="80000"/>
              </a:lnSpc>
              <a:spcBef>
                <a:spcPts val="600"/>
              </a:spcBef>
              <a:buNone/>
            </a:pPr>
            <a:r>
              <a:rPr lang="en-US" altLang="zh-CN" sz="2000" dirty="0">
                <a:ea typeface="宋体" charset="-122"/>
              </a:rPr>
              <a:t>And,</a:t>
            </a:r>
            <a:r>
              <a:rPr lang="en-US" altLang="zh-CN" sz="2000" dirty="0" smtClean="0">
                <a:latin typeface="Times New Roman" pitchFamily="18" charset="0"/>
                <a:ea typeface="宋体" charset="-122"/>
                <a:cs typeface="Times New Roman" pitchFamily="18" charset="0"/>
              </a:rPr>
              <a:t> </a:t>
            </a:r>
            <a:r>
              <a:rPr lang="en-US" altLang="zh-CN" sz="2000" i="1" dirty="0" err="1">
                <a:latin typeface="Times New Roman" pitchFamily="18" charset="0"/>
                <a:cs typeface="Times New Roman" pitchFamily="18" charset="0"/>
              </a:rPr>
              <a:t>L</a:t>
            </a:r>
            <a:r>
              <a:rPr lang="en-US" altLang="zh-CN" sz="2000" i="1" baseline="-25000" dirty="0" err="1">
                <a:latin typeface="Times New Roman" pitchFamily="18" charset="0"/>
                <a:cs typeface="Times New Roman" pitchFamily="18" charset="0"/>
              </a:rPr>
              <a:t>b</a:t>
            </a:r>
            <a:r>
              <a:rPr lang="en-US" altLang="zh-CN" sz="2000" dirty="0" smtClean="0">
                <a:latin typeface="Times New Roman" pitchFamily="18" charset="0"/>
                <a:ea typeface="宋体" charset="-122"/>
                <a:cs typeface="Times New Roman" pitchFamily="18" charset="0"/>
              </a:rPr>
              <a:t> </a:t>
            </a:r>
            <a:r>
              <a:rPr lang="en-US" altLang="zh-CN" sz="2000" dirty="0">
                <a:ea typeface="宋体" charset="-122"/>
              </a:rPr>
              <a:t>is penetration loss </a:t>
            </a:r>
          </a:p>
          <a:p>
            <a:pPr algn="ctr">
              <a:lnSpc>
                <a:spcPct val="80000"/>
              </a:lnSpc>
              <a:spcBef>
                <a:spcPts val="600"/>
              </a:spcBef>
              <a:buNone/>
            </a:pP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b</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nL</a:t>
            </a:r>
            <a:r>
              <a:rPr lang="en-US" altLang="zh-CN" sz="1800" i="1" baseline="-25000" dirty="0" smtClean="0">
                <a:latin typeface="Times New Roman" pitchFamily="18" charset="0"/>
                <a:cs typeface="Times New Roman" pitchFamily="18" charset="0"/>
              </a:rPr>
              <a:t>p</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1</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2</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2</a:t>
            </a:r>
            <a:r>
              <a:rPr lang="en-US" altLang="zh-CN" sz="1800" dirty="0" smtClean="0">
                <a:latin typeface="Times New Roman" pitchFamily="18" charset="0"/>
                <a:cs typeface="Times New Roman" pitchFamily="18" charset="0"/>
              </a:rPr>
              <a:t>, (dB)</a:t>
            </a:r>
            <a:endParaRPr lang="en-US" altLang="zh-CN" sz="1800" dirty="0"/>
          </a:p>
          <a:p>
            <a:pPr marL="0" indent="0">
              <a:lnSpc>
                <a:spcPct val="80000"/>
              </a:lnSpc>
              <a:spcBef>
                <a:spcPts val="600"/>
              </a:spcBef>
              <a:buNone/>
            </a:pPr>
            <a:r>
              <a:rPr lang="en-US" altLang="zh-CN" sz="1800" dirty="0">
                <a:ea typeface="宋体" charset="-122"/>
              </a:rPr>
              <a:t>w</a:t>
            </a:r>
            <a:r>
              <a:rPr lang="en-US" altLang="zh-CN" sz="1800" dirty="0" smtClean="0">
                <a:ea typeface="宋体" charset="-122"/>
              </a:rPr>
              <a:t>here :</a:t>
            </a:r>
          </a:p>
          <a:p>
            <a:pPr marL="0" indent="0">
              <a:lnSpc>
                <a:spcPct val="80000"/>
              </a:lnSpc>
              <a:spcBef>
                <a:spcPts val="600"/>
              </a:spcBef>
              <a:buNone/>
            </a:pPr>
            <a:r>
              <a:rPr lang="en-US" altLang="zh-CN" sz="1800" i="1" dirty="0" smtClean="0">
                <a:latin typeface="Times New Roman" pitchFamily="18" charset="0"/>
                <a:cs typeface="Times New Roman" pitchFamily="18" charset="0"/>
              </a:rPr>
              <a:t>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ea typeface="宋体" charset="-122"/>
              </a:rPr>
              <a:t> : </a:t>
            </a:r>
            <a:r>
              <a:rPr lang="en-US" altLang="zh-CN" sz="1800" dirty="0" smtClean="0"/>
              <a:t>penetration </a:t>
            </a:r>
            <a:r>
              <a:rPr lang="en-US" altLang="zh-CN" sz="1800" dirty="0"/>
              <a:t>loss </a:t>
            </a:r>
            <a:r>
              <a:rPr lang="en-US" altLang="zh-CN" sz="1800" dirty="0" smtClean="0"/>
              <a:t>of human body;</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1</a:t>
            </a:r>
            <a:r>
              <a:rPr lang="en-US" altLang="zh-CN" sz="1800" dirty="0" smtClean="0"/>
              <a:t> : penetration </a:t>
            </a:r>
            <a:r>
              <a:rPr lang="en-US" altLang="zh-CN" sz="1800" dirty="0"/>
              <a:t>loss of concrete </a:t>
            </a:r>
            <a:r>
              <a:rPr lang="en-US" altLang="zh-CN" sz="1800" dirty="0" smtClean="0"/>
              <a:t>wall;</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 </a:t>
            </a:r>
            <a:r>
              <a:rPr lang="en-US" altLang="zh-CN" sz="1800" dirty="0"/>
              <a:t>penetration loss of </a:t>
            </a:r>
            <a:r>
              <a:rPr lang="en-US" altLang="zh-CN" sz="1800" dirty="0" smtClean="0"/>
              <a:t>wooden door.</a:t>
            </a:r>
          </a:p>
          <a:p>
            <a:pPr marL="0" indent="0">
              <a:lnSpc>
                <a:spcPct val="80000"/>
              </a:lnSpc>
              <a:spcBef>
                <a:spcPts val="1200"/>
              </a:spcBef>
              <a:buNone/>
            </a:pPr>
            <a:r>
              <a:rPr lang="en-US" altLang="zh-CN" sz="1800" dirty="0"/>
              <a:t>a</a:t>
            </a:r>
            <a:r>
              <a:rPr lang="en-US" altLang="zh-CN" sz="1800" dirty="0" smtClean="0"/>
              <a:t>nd </a:t>
            </a:r>
            <a:r>
              <a:rPr lang="en-US" altLang="zh-CN" sz="1800" i="1" dirty="0">
                <a:latin typeface="Times New Roman" pitchFamily="18" charset="0"/>
                <a:cs typeface="Times New Roman" pitchFamily="18" charset="0"/>
              </a:rPr>
              <a:t>n</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1</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2</a:t>
            </a:r>
            <a:r>
              <a:rPr lang="en-US" altLang="zh-CN" sz="1800" dirty="0" smtClean="0"/>
              <a:t> is </a:t>
            </a:r>
            <a:r>
              <a:rPr lang="en-US" altLang="zh-CN" sz="1800" dirty="0"/>
              <a:t>the </a:t>
            </a:r>
            <a:r>
              <a:rPr lang="en-US" altLang="zh-CN" sz="1800" dirty="0" smtClean="0"/>
              <a:t>number </a:t>
            </a:r>
            <a:r>
              <a:rPr lang="en-US" altLang="zh-CN" sz="1800" dirty="0"/>
              <a:t>of </a:t>
            </a:r>
            <a:r>
              <a:rPr lang="en-US" altLang="zh-CN" sz="1800" dirty="0" smtClean="0"/>
              <a:t>human </a:t>
            </a:r>
            <a:r>
              <a:rPr lang="en-US" altLang="zh-CN" sz="1800" dirty="0"/>
              <a:t>body, </a:t>
            </a:r>
            <a:r>
              <a:rPr lang="en-US" altLang="zh-CN" sz="1800" dirty="0" smtClean="0"/>
              <a:t>concrete </a:t>
            </a:r>
            <a:r>
              <a:rPr lang="en-US" altLang="zh-CN" sz="1800" dirty="0"/>
              <a:t>wall and wooden </a:t>
            </a:r>
            <a:r>
              <a:rPr lang="en-US" altLang="zh-CN" sz="1800" dirty="0" smtClean="0"/>
              <a:t>door correspondingly.</a:t>
            </a: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27</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xmlns="" val="40531435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a:srcRect/>
          <a:stretch>
            <a:fillRect/>
          </a:stretch>
        </p:blipFill>
        <p:spPr bwMode="auto">
          <a:xfrm>
            <a:off x="4038599" y="3505200"/>
            <a:ext cx="4953001" cy="2570404"/>
          </a:xfrm>
          <a:prstGeom prst="rect">
            <a:avLst/>
          </a:prstGeom>
          <a:noFill/>
          <a:ln w="9525">
            <a:noFill/>
            <a:miter lim="800000"/>
            <a:headEnd/>
            <a:tailEnd/>
          </a:ln>
          <a:effectLst/>
        </p:spPr>
      </p:pic>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762000" y="1600200"/>
            <a:ext cx="7772400" cy="4343400"/>
          </a:xfrm>
        </p:spPr>
        <p:txBody>
          <a:bodyPr/>
          <a:lstStyle/>
          <a:p>
            <a:pPr marL="0" indent="0">
              <a:lnSpc>
                <a:spcPct val="80000"/>
              </a:lnSpc>
              <a:spcBef>
                <a:spcPts val="600"/>
              </a:spcBef>
              <a:buNone/>
            </a:pPr>
            <a:r>
              <a:rPr lang="en-US" altLang="zh-CN" sz="1800" dirty="0"/>
              <a:t>The </a:t>
            </a:r>
            <a:r>
              <a:rPr lang="en-US" altLang="zh-CN" sz="1800" dirty="0" smtClean="0"/>
              <a:t>parameters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t>, </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t>,</a:t>
            </a: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is listed in the following table.</a:t>
            </a:r>
          </a:p>
          <a:p>
            <a:pPr marL="0" indent="0">
              <a:lnSpc>
                <a:spcPct val="80000"/>
              </a:lnSpc>
              <a:spcBef>
                <a:spcPts val="600"/>
              </a:spcBef>
              <a:buNone/>
            </a:pPr>
            <a:endParaRPr lang="en-US" altLang="zh-CN" sz="1800" dirty="0"/>
          </a:p>
          <a:p>
            <a:pPr>
              <a:lnSpc>
                <a:spcPct val="80000"/>
              </a:lnSpc>
              <a:spcBef>
                <a:spcPts val="600"/>
              </a:spcBef>
              <a:buNone/>
            </a:pP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28</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 name="表格 1"/>
          <p:cNvGraphicFramePr>
            <a:graphicFrameLocks noGrp="1"/>
          </p:cNvGraphicFramePr>
          <p:nvPr>
            <p:extLst>
              <p:ext uri="{D42A27DB-BD31-4B8C-83A1-F6EECF244321}">
                <p14:modId xmlns:p14="http://schemas.microsoft.com/office/powerpoint/2010/main" xmlns="" val="1093606405"/>
              </p:ext>
            </p:extLst>
          </p:nvPr>
        </p:nvGraphicFramePr>
        <p:xfrm>
          <a:off x="838200" y="1905000"/>
          <a:ext cx="7162801" cy="1584960"/>
        </p:xfrm>
        <a:graphic>
          <a:graphicData uri="http://schemas.openxmlformats.org/drawingml/2006/table">
            <a:tbl>
              <a:tblPr firstRow="1" bandRow="1">
                <a:tableStyleId>{5940675A-B579-460E-94D1-54222C63F5DA}</a:tableStyleId>
              </a:tblPr>
              <a:tblGrid>
                <a:gridCol w="1160585"/>
                <a:gridCol w="1088049"/>
                <a:gridCol w="2538779"/>
                <a:gridCol w="2375388"/>
              </a:tblGrid>
              <a:tr h="541454">
                <a:tc>
                  <a:txBody>
                    <a:bodyPr/>
                    <a:lstStyle/>
                    <a:p>
                      <a:pPr algn="ctr"/>
                      <a:endParaRPr lang="zh-CN" altLang="en-US" sz="1600" dirty="0"/>
                    </a:p>
                  </a:txBody>
                  <a:tcPr/>
                </a:tc>
                <a:tc>
                  <a:txBody>
                    <a:bodyPr/>
                    <a:lstStyle/>
                    <a:p>
                      <a:pPr algn="ctr"/>
                      <a:r>
                        <a:rPr lang="en-US" altLang="zh-CN" sz="1600" i="1" dirty="0" err="1" smtClean="0">
                          <a:latin typeface="Times New Roman" pitchFamily="18" charset="0"/>
                          <a:cs typeface="Times New Roman" pitchFamily="18" charset="0"/>
                        </a:rPr>
                        <a:t>L</a:t>
                      </a:r>
                      <a:r>
                        <a:rPr lang="en-US" altLang="zh-CN" sz="1600" i="1" baseline="-25000" dirty="0" err="1" smtClean="0">
                          <a:latin typeface="Times New Roman" pitchFamily="18" charset="0"/>
                          <a:cs typeface="Times New Roman" pitchFamily="18" charset="0"/>
                        </a:rPr>
                        <a:t>p</a:t>
                      </a:r>
                      <a:endParaRPr lang="zh-CN" altLang="en-US" sz="160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1</a:t>
                      </a:r>
                      <a:r>
                        <a:rPr lang="en-US" altLang="zh-CN" sz="1600" baseline="0" dirty="0" smtClean="0">
                          <a:latin typeface="Times New Roman" pitchFamily="18" charset="0"/>
                          <a:cs typeface="Times New Roman" pitchFamily="18" charset="0"/>
                        </a:rPr>
                        <a:t> </a:t>
                      </a:r>
                    </a:p>
                    <a:p>
                      <a:pPr algn="ctr"/>
                      <a:r>
                        <a:rPr lang="en-US" altLang="zh-CN" sz="1600" baseline="0" dirty="0" smtClean="0">
                          <a:latin typeface="Times New Roman" pitchFamily="18" charset="0"/>
                          <a:cs typeface="Times New Roman" pitchFamily="18" charset="0"/>
                        </a:rPr>
                        <a:t>(with thickness of 200mm)</a:t>
                      </a:r>
                      <a:endParaRPr lang="zh-CN" altLang="en-US" sz="1600" baseline="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aseline="0" dirty="0" smtClean="0">
                          <a:latin typeface="Times New Roman" pitchFamily="18" charset="0"/>
                          <a:cs typeface="Times New Roman" pitchFamily="18" charset="0"/>
                        </a:rPr>
                        <a:t>(with thickness of 42mm)</a:t>
                      </a:r>
                      <a:endParaRPr lang="zh-CN" altLang="en-US" sz="1600" dirty="0"/>
                    </a:p>
                  </a:txBody>
                  <a:tcPr/>
                </a:tc>
              </a:tr>
              <a:tr h="313473">
                <a:tc>
                  <a:txBody>
                    <a:bodyPr/>
                    <a:lstStyle/>
                    <a:p>
                      <a:pPr algn="ctr"/>
                      <a:r>
                        <a:rPr lang="en-US" altLang="zh-CN" sz="1600" dirty="0" smtClean="0">
                          <a:solidFill>
                            <a:srgbClr val="FF0000"/>
                          </a:solidFill>
                        </a:rPr>
                        <a:t>200MHz </a:t>
                      </a:r>
                      <a:endParaRPr lang="zh-CN" altLang="en-US" sz="1600" dirty="0">
                        <a:solidFill>
                          <a:srgbClr val="FF0000"/>
                        </a:solidFill>
                      </a:endParaRPr>
                    </a:p>
                  </a:txBody>
                  <a:tcPr/>
                </a:tc>
                <a:tc>
                  <a:txBody>
                    <a:bodyPr/>
                    <a:lstStyle/>
                    <a:p>
                      <a:pPr algn="ctr"/>
                      <a:r>
                        <a:rPr lang="en-US" altLang="zh-CN" sz="1600" dirty="0" smtClean="0">
                          <a:solidFill>
                            <a:srgbClr val="FF0000"/>
                          </a:solidFill>
                        </a:rPr>
                        <a:t>15.5db</a:t>
                      </a:r>
                      <a:endParaRPr lang="zh-CN" altLang="en-US" sz="1600" dirty="0">
                        <a:solidFill>
                          <a:srgbClr val="FF0000"/>
                        </a:solidFill>
                      </a:endParaRPr>
                    </a:p>
                  </a:txBody>
                  <a:tcPr/>
                </a:tc>
                <a:tc>
                  <a:txBody>
                    <a:bodyPr/>
                    <a:lstStyle/>
                    <a:p>
                      <a:pPr algn="ctr"/>
                      <a:r>
                        <a:rPr lang="en-US" altLang="zh-CN" sz="1600" dirty="0" smtClean="0">
                          <a:solidFill>
                            <a:srgbClr val="FF0000"/>
                          </a:solidFill>
                        </a:rPr>
                        <a:t>8db</a:t>
                      </a:r>
                      <a:endParaRPr lang="zh-CN" altLang="en-US" sz="1600" dirty="0">
                        <a:solidFill>
                          <a:srgbClr val="FF0000"/>
                        </a:solidFill>
                      </a:endParaRPr>
                    </a:p>
                  </a:txBody>
                  <a:tcPr/>
                </a:tc>
                <a:tc>
                  <a:txBody>
                    <a:bodyPr/>
                    <a:lstStyle/>
                    <a:p>
                      <a:pPr algn="ctr"/>
                      <a:r>
                        <a:rPr lang="en-US" altLang="zh-CN" sz="1600" dirty="0" smtClean="0">
                          <a:solidFill>
                            <a:srgbClr val="FF0000"/>
                          </a:solidFill>
                        </a:rPr>
                        <a:t>2db</a:t>
                      </a:r>
                      <a:endParaRPr lang="zh-CN" altLang="en-US" sz="1600" dirty="0">
                        <a:solidFill>
                          <a:srgbClr val="FF0000"/>
                        </a:solidFill>
                      </a:endParaRPr>
                    </a:p>
                  </a:txBody>
                  <a:tcPr/>
                </a:tc>
              </a:tr>
              <a:tr h="313473">
                <a:tc>
                  <a:txBody>
                    <a:bodyPr/>
                    <a:lstStyle/>
                    <a:p>
                      <a:pPr algn="ctr"/>
                      <a:r>
                        <a:rPr lang="en-US" altLang="zh-CN" sz="1600" kern="1200" dirty="0" smtClean="0">
                          <a:solidFill>
                            <a:schemeClr val="tx1"/>
                          </a:solidFill>
                          <a:effectLst/>
                          <a:latin typeface="+mn-lt"/>
                          <a:ea typeface="+mn-ea"/>
                          <a:cs typeface="+mn-cs"/>
                        </a:rPr>
                        <a:t>410MHz</a:t>
                      </a:r>
                      <a:endParaRPr lang="zh-CN" altLang="en-US" sz="1600" dirty="0"/>
                    </a:p>
                  </a:txBody>
                  <a:tcPr/>
                </a:tc>
                <a:tc>
                  <a:txBody>
                    <a:bodyPr/>
                    <a:lstStyle/>
                    <a:p>
                      <a:pPr algn="ctr"/>
                      <a:r>
                        <a:rPr lang="en-US" altLang="zh-CN" sz="1600" dirty="0" smtClean="0"/>
                        <a:t>13.5dB</a:t>
                      </a:r>
                      <a:endParaRPr lang="zh-CN" altLang="en-US" sz="1600" dirty="0"/>
                    </a:p>
                  </a:txBody>
                  <a:tcPr/>
                </a:tc>
                <a:tc>
                  <a:txBody>
                    <a:bodyPr/>
                    <a:lstStyle/>
                    <a:p>
                      <a:pPr algn="ctr"/>
                      <a:r>
                        <a:rPr lang="en-US" altLang="zh-CN" sz="1600" dirty="0" smtClean="0"/>
                        <a:t>9dB</a:t>
                      </a:r>
                      <a:endParaRPr lang="zh-CN" altLang="en-US" sz="1600" dirty="0"/>
                    </a:p>
                  </a:txBody>
                  <a:tcPr/>
                </a:tc>
                <a:tc>
                  <a:txBody>
                    <a:bodyPr/>
                    <a:lstStyle/>
                    <a:p>
                      <a:pPr algn="ctr"/>
                      <a:r>
                        <a:rPr lang="en-US" altLang="zh-CN" sz="1600" dirty="0" smtClean="0"/>
                        <a:t>2.3dB</a:t>
                      </a:r>
                      <a:endParaRPr lang="zh-CN" altLang="en-US" sz="1600" dirty="0"/>
                    </a:p>
                  </a:txBody>
                  <a:tcPr/>
                </a:tc>
              </a:tr>
              <a:tr h="3134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effectLst/>
                          <a:latin typeface="+mn-lt"/>
                          <a:ea typeface="+mn-ea"/>
                          <a:cs typeface="+mn-cs"/>
                        </a:rPr>
                        <a:t>610MHz</a:t>
                      </a:r>
                      <a:endParaRPr lang="zh-CN" altLang="en-US" sz="1600" dirty="0" smtClean="0"/>
                    </a:p>
                  </a:txBody>
                  <a:tcPr/>
                </a:tc>
                <a:tc>
                  <a:txBody>
                    <a:bodyPr/>
                    <a:lstStyle/>
                    <a:p>
                      <a:pPr algn="ctr"/>
                      <a:r>
                        <a:rPr lang="en-US" altLang="zh-CN" sz="1600" dirty="0" smtClean="0"/>
                        <a:t>14dB</a:t>
                      </a:r>
                      <a:endParaRPr lang="zh-CN" altLang="en-US" sz="1600" dirty="0"/>
                    </a:p>
                  </a:txBody>
                  <a:tcPr/>
                </a:tc>
                <a:tc>
                  <a:txBody>
                    <a:bodyPr/>
                    <a:lstStyle/>
                    <a:p>
                      <a:pPr algn="ctr"/>
                      <a:r>
                        <a:rPr lang="en-US" altLang="zh-CN" sz="1600" dirty="0" smtClean="0"/>
                        <a:t>10dB</a:t>
                      </a:r>
                      <a:endParaRPr lang="zh-CN" altLang="en-US" sz="1600" dirty="0"/>
                    </a:p>
                  </a:txBody>
                  <a:tcPr/>
                </a:tc>
                <a:tc>
                  <a:txBody>
                    <a:bodyPr/>
                    <a:lstStyle/>
                    <a:p>
                      <a:pPr algn="ctr"/>
                      <a:r>
                        <a:rPr lang="en-US" altLang="zh-CN" sz="1600" dirty="0" smtClean="0"/>
                        <a:t>3dB</a:t>
                      </a:r>
                      <a:endParaRPr lang="zh-CN" altLang="en-US" sz="1600" dirty="0"/>
                    </a:p>
                  </a:txBody>
                  <a:tcPr/>
                </a:tc>
              </a:tr>
            </a:tbl>
          </a:graphicData>
        </a:graphic>
      </p:graphicFrame>
      <p:sp>
        <p:nvSpPr>
          <p:cNvPr id="12" name="TextBox 6"/>
          <p:cNvSpPr txBox="1">
            <a:spLocks noChangeArrowheads="1"/>
          </p:cNvSpPr>
          <p:nvPr/>
        </p:nvSpPr>
        <p:spPr bwMode="auto">
          <a:xfrm>
            <a:off x="5181600" y="5943600"/>
            <a:ext cx="3175000" cy="523220"/>
          </a:xfrm>
          <a:prstGeom prst="rect">
            <a:avLst/>
          </a:prstGeom>
          <a:noFill/>
          <a:ln w="9525">
            <a:noFill/>
            <a:miter lim="800000"/>
            <a:headEnd/>
            <a:tailEnd/>
          </a:ln>
        </p:spPr>
        <p:txBody>
          <a:bodyPr>
            <a:spAutoFit/>
          </a:bodyPr>
          <a:lstStyle/>
          <a:p>
            <a:pPr algn="ctr"/>
            <a:r>
              <a:rPr lang="en-US" altLang="zh-CN" sz="1400" dirty="0"/>
              <a:t>Path loss </a:t>
            </a:r>
            <a:r>
              <a:rPr lang="en-US" altLang="zh-CN" sz="1400" dirty="0" smtClean="0"/>
              <a:t>of 2</a:t>
            </a:r>
            <a:r>
              <a:rPr lang="en-US" altLang="zh-CN" sz="1400" dirty="0" smtClean="0">
                <a:solidFill>
                  <a:srgbClr val="FF0000"/>
                </a:solidFill>
              </a:rPr>
              <a:t>00MH</a:t>
            </a:r>
            <a:r>
              <a:rPr lang="en-US" altLang="zh-CN" sz="1400" dirty="0" smtClean="0"/>
              <a:t>z </a:t>
            </a:r>
            <a:r>
              <a:rPr lang="en-US" altLang="zh-CN" sz="1400" dirty="0"/>
              <a:t>400MHz and 600MHz band</a:t>
            </a:r>
            <a:endParaRPr lang="zh-CN" altLang="en-US" sz="1400" dirty="0"/>
          </a:p>
        </p:txBody>
      </p:sp>
      <p:sp>
        <p:nvSpPr>
          <p:cNvPr id="6" name="TextBox 5"/>
          <p:cNvSpPr txBox="1"/>
          <p:nvPr/>
        </p:nvSpPr>
        <p:spPr>
          <a:xfrm>
            <a:off x="990600" y="4199077"/>
            <a:ext cx="3657600" cy="2062103"/>
          </a:xfrm>
          <a:prstGeom prst="rect">
            <a:avLst/>
          </a:prstGeom>
          <a:noFill/>
        </p:spPr>
        <p:txBody>
          <a:bodyPr wrap="square" rtlCol="0">
            <a:spAutoFit/>
          </a:bodyPr>
          <a:lstStyle/>
          <a:p>
            <a:pPr marL="173038" lvl="1" indent="-173038">
              <a:lnSpc>
                <a:spcPct val="80000"/>
              </a:lnSpc>
              <a:spcBef>
                <a:spcPts val="1200"/>
              </a:spcBef>
            </a:pPr>
            <a:r>
              <a:rPr lang="en-US" altLang="zh-CN" sz="2000" dirty="0"/>
              <a:t>Right figure: Path loss </a:t>
            </a:r>
            <a:r>
              <a:rPr lang="en-US" altLang="zh-CN" sz="2000" dirty="0" smtClean="0"/>
              <a:t>in </a:t>
            </a:r>
            <a:r>
              <a:rPr lang="en-US" altLang="zh-CN" sz="2000" dirty="0" smtClean="0">
                <a:solidFill>
                  <a:srgbClr val="FF0000"/>
                </a:solidFill>
              </a:rPr>
              <a:t>200MHz, </a:t>
            </a:r>
            <a:r>
              <a:rPr lang="en-US" altLang="zh-CN" sz="2000" dirty="0" smtClean="0"/>
              <a:t>400MHz and 600MHz band.</a:t>
            </a:r>
          </a:p>
          <a:p>
            <a:pPr marL="173038" lvl="1" indent="-173038">
              <a:lnSpc>
                <a:spcPct val="80000"/>
              </a:lnSpc>
              <a:spcBef>
                <a:spcPts val="1200"/>
              </a:spcBef>
            </a:pPr>
            <a:r>
              <a:rPr lang="en-US" altLang="zh-CN" sz="2000" dirty="0" smtClean="0"/>
              <a:t>NLOS</a:t>
            </a:r>
            <a:r>
              <a:rPr lang="en-US" altLang="zh-CN" sz="2000" dirty="0"/>
              <a:t>: Path loss after penetrate 1 concrete wall and 1 </a:t>
            </a:r>
            <a:r>
              <a:rPr lang="en-US" altLang="zh-CN" sz="2000" dirty="0" smtClean="0"/>
              <a:t>people.</a:t>
            </a:r>
          </a:p>
          <a:p>
            <a:pPr marL="173038" lvl="1" indent="-173038">
              <a:lnSpc>
                <a:spcPct val="80000"/>
              </a:lnSpc>
              <a:spcBef>
                <a:spcPts val="1200"/>
              </a:spcBef>
            </a:pPr>
            <a:r>
              <a:rPr lang="en-US" altLang="zh-CN" sz="2000" dirty="0" smtClean="0">
                <a:solidFill>
                  <a:srgbClr val="FF0000"/>
                </a:solidFill>
              </a:rPr>
              <a:t>The transmit power is 1dBm.</a:t>
            </a:r>
            <a:endParaRPr lang="en-US" altLang="zh-CN" sz="2000" dirty="0">
              <a:solidFill>
                <a:srgbClr val="FF0000"/>
              </a:solidFill>
            </a:endParaRPr>
          </a:p>
          <a:p>
            <a:pPr marL="173038" indent="-173038"/>
            <a:endParaRPr lang="zh-CN" altLang="en-US" b="1" dirty="0"/>
          </a:p>
        </p:txBody>
      </p:sp>
    </p:spTree>
    <p:extLst>
      <p:ext uri="{BB962C8B-B14F-4D97-AF65-F5344CB8AC3E}">
        <p14:creationId xmlns:p14="http://schemas.microsoft.com/office/powerpoint/2010/main" xmlns="" val="4073983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This QPSK proposal  includes one dual-data transmission  </a:t>
            </a:r>
          </a:p>
          <a:p>
            <a:pPr>
              <a:lnSpc>
                <a:spcPct val="80000"/>
              </a:lnSpc>
              <a:spcBef>
                <a:spcPts val="1200"/>
              </a:spcBef>
            </a:pPr>
            <a:r>
              <a:rPr lang="en-US" altLang="zh-CN" sz="2400" dirty="0" smtClean="0">
                <a:ea typeface="宋体" charset="-122"/>
              </a:rPr>
              <a:t>The simulation describes its performance under…</a:t>
            </a:r>
          </a:p>
          <a:p>
            <a:pPr lvl="1">
              <a:lnSpc>
                <a:spcPct val="80000"/>
              </a:lnSpc>
              <a:spcBef>
                <a:spcPts val="1200"/>
              </a:spcBef>
            </a:pPr>
            <a:r>
              <a:rPr lang="en-US" altLang="zh-CN" sz="2000" dirty="0" smtClean="0">
                <a:ea typeface="宋体" charset="-122"/>
              </a:rPr>
              <a:t>Gaussian Noise Environment</a:t>
            </a:r>
          </a:p>
          <a:p>
            <a:pPr lvl="1">
              <a:lnSpc>
                <a:spcPct val="80000"/>
              </a:lnSpc>
              <a:spcBef>
                <a:spcPts val="1200"/>
              </a:spcBef>
            </a:pPr>
            <a:r>
              <a:rPr lang="en-US" altLang="zh-CN" sz="2000" dirty="0" smtClean="0">
                <a:ea typeface="宋体" charset="-122"/>
              </a:rPr>
              <a:t>Multiple Path Environment</a:t>
            </a:r>
          </a:p>
          <a:p>
            <a:pPr lvl="1">
              <a:lnSpc>
                <a:spcPct val="80000"/>
              </a:lnSpc>
              <a:spcBef>
                <a:spcPts val="1200"/>
              </a:spcBef>
            </a:pPr>
            <a:r>
              <a:rPr lang="en-US" altLang="zh-CN" sz="2000" dirty="0" smtClean="0">
                <a:ea typeface="宋体" charset="-122"/>
              </a:rPr>
              <a:t>CMBB Interference Model</a:t>
            </a:r>
          </a:p>
          <a:p>
            <a:pPr>
              <a:lnSpc>
                <a:spcPct val="80000"/>
              </a:lnSpc>
              <a:spcBef>
                <a:spcPts val="1200"/>
              </a:spcBef>
            </a:pPr>
            <a:r>
              <a:rPr lang="en-US" altLang="zh-CN" sz="2400" dirty="0" smtClean="0">
                <a:ea typeface="宋体" charset="-122"/>
              </a:rPr>
              <a:t>The performance simulation for complex Transmission Path is TBD  </a:t>
            </a:r>
          </a:p>
          <a:p>
            <a:pPr>
              <a:lnSpc>
                <a:spcPct val="80000"/>
              </a:lnSpc>
              <a:spcBef>
                <a:spcPts val="1200"/>
              </a:spcBef>
            </a:pPr>
            <a:r>
              <a:rPr lang="en-US" altLang="zh-CN" dirty="0" smtClean="0">
                <a:ea typeface="宋体" charset="-122"/>
              </a:rPr>
              <a:t>Based on current simulation, this QPSK proposal  may be acceptable as one PHY Layer solution of 15.4</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smtClean="0">
                <a:ea typeface="宋体" charset="-122"/>
              </a:rPr>
              <a:t>Proposal Definition</a:t>
            </a:r>
            <a:endParaRPr lang="zh-CN" altLang="en-US" b="1"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2400" dirty="0" smtClean="0">
                <a:ea typeface="宋体" charset="-122"/>
              </a:rPr>
              <a:t>Data Rate: 250Kb/s and 500 Kb/s</a:t>
            </a:r>
          </a:p>
          <a:p>
            <a:pPr>
              <a:lnSpc>
                <a:spcPct val="80000"/>
              </a:lnSpc>
              <a:spcBef>
                <a:spcPts val="1200"/>
              </a:spcBef>
            </a:pPr>
            <a:r>
              <a:rPr lang="en-US" altLang="zh-CN" sz="2400" dirty="0" smtClean="0">
                <a:ea typeface="宋体" charset="-122"/>
              </a:rPr>
              <a:t>Band Width: 2MHz</a:t>
            </a:r>
          </a:p>
          <a:p>
            <a:pPr>
              <a:lnSpc>
                <a:spcPct val="80000"/>
              </a:lnSpc>
              <a:spcBef>
                <a:spcPts val="1200"/>
              </a:spcBef>
            </a:pPr>
            <a:r>
              <a:rPr lang="en-US" altLang="zh-CN" sz="2400" dirty="0" smtClean="0">
                <a:ea typeface="宋体" charset="-122"/>
              </a:rPr>
              <a:t>Operation Frequency Bands: 608-630MHz, 407-425MHz, 174-216MHz</a:t>
            </a:r>
          </a:p>
          <a:p>
            <a:pPr>
              <a:lnSpc>
                <a:spcPct val="80000"/>
              </a:lnSpc>
              <a:spcBef>
                <a:spcPts val="1200"/>
              </a:spcBef>
            </a:pPr>
            <a:endParaRPr lang="en-US" altLang="zh-CN" sz="2400" dirty="0" smtClean="0">
              <a:ea typeface="宋体" charset="-122"/>
            </a:endParaRPr>
          </a:p>
          <a:p>
            <a:pPr lvl="1">
              <a:lnSpc>
                <a:spcPct val="80000"/>
              </a:lnSpc>
              <a:spcBef>
                <a:spcPts val="1200"/>
              </a:spcBef>
              <a:buNone/>
            </a:pPr>
            <a:r>
              <a:rPr lang="en-US" altLang="zh-CN" sz="2000" b="1" dirty="0" smtClean="0">
                <a:latin typeface="Times New Roman" pitchFamily="18" charset="0"/>
                <a:ea typeface="宋体" charset="-122"/>
                <a:cs typeface="Times New Roman" pitchFamily="18" charset="0"/>
              </a:rPr>
              <a:t>-- </a:t>
            </a: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 175+ 2k,  k= 0, ….., 20</a:t>
            </a:r>
          </a:p>
          <a:p>
            <a:pPr lvl="1">
              <a:lnSpc>
                <a:spcPct val="80000"/>
              </a:lnSpc>
              <a:spcBef>
                <a:spcPts val="1200"/>
              </a:spcBef>
            </a:pP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=408 + 2k,  k= 0, ….., 8</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=609 + 2k,  k= 0, ….., 10</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Bandwidth, Data Rate and Chip Rate</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Chip rate is </a:t>
            </a:r>
            <a:r>
              <a:rPr lang="en-US" altLang="zh-CN" sz="1800" b="1" dirty="0" smtClean="0">
                <a:solidFill>
                  <a:srgbClr val="FF0000"/>
                </a:solidFill>
                <a:ea typeface="宋体" charset="-122"/>
              </a:rPr>
              <a:t>1Mchip/s</a:t>
            </a:r>
            <a:r>
              <a:rPr lang="en-US" altLang="zh-CN" sz="1800" b="1" dirty="0" smtClean="0">
                <a:ea typeface="宋体" charset="-122"/>
              </a:rPr>
              <a:t> for </a:t>
            </a:r>
            <a:r>
              <a:rPr lang="en-US" altLang="zh-CN" sz="1800" b="1" dirty="0" smtClean="0">
                <a:solidFill>
                  <a:srgbClr val="FF0000"/>
                </a:solidFill>
                <a:ea typeface="宋体" charset="-122"/>
              </a:rPr>
              <a:t>2MHz</a:t>
            </a:r>
            <a:r>
              <a:rPr lang="en-US" altLang="zh-CN" sz="1800" b="1" dirty="0" smtClean="0">
                <a:ea typeface="宋体" charset="-122"/>
              </a:rPr>
              <a:t> bandwidth.</a:t>
            </a:r>
          </a:p>
          <a:p>
            <a:pPr>
              <a:buFontTx/>
              <a:buNone/>
            </a:pPr>
            <a:endParaRPr lang="en-US" altLang="zh-CN" sz="1800" b="1" dirty="0" smtClean="0">
              <a:ea typeface="宋体" charset="-122"/>
            </a:endParaRPr>
          </a:p>
          <a:p>
            <a:r>
              <a:rPr lang="en-US" altLang="zh-CN" sz="1800" b="1" dirty="0">
                <a:ea typeface="宋体" charset="-122"/>
              </a:rPr>
              <a:t>Tow DSSS </a:t>
            </a:r>
            <a:r>
              <a:rPr lang="en-US" altLang="zh-CN" sz="1800" b="1" dirty="0" smtClean="0">
                <a:ea typeface="宋体" charset="-122"/>
              </a:rPr>
              <a:t>table</a:t>
            </a:r>
            <a:r>
              <a:rPr lang="en-US" altLang="zh-CN" sz="1800" b="1" dirty="0">
                <a:ea typeface="宋体" charset="-122"/>
              </a:rPr>
              <a:t>, (16,4) and (</a:t>
            </a:r>
            <a:r>
              <a:rPr lang="en-US" altLang="zh-CN" sz="1800" b="1" dirty="0" smtClean="0">
                <a:ea typeface="宋体" charset="-122"/>
              </a:rPr>
              <a:t>8,4) for 250kbps and 500kbps.</a:t>
            </a:r>
          </a:p>
          <a:p>
            <a:endParaRPr lang="en-US" altLang="zh-CN" sz="1800" b="1" dirty="0" smtClean="0">
              <a:ea typeface="宋体" charset="-122"/>
            </a:endParaRPr>
          </a:p>
          <a:p>
            <a:r>
              <a:rPr lang="en-US" altLang="zh-CN" sz="1800" b="1" dirty="0">
                <a:ea typeface="宋体" charset="-122"/>
              </a:rPr>
              <a:t>The 16-ary symbol </a:t>
            </a:r>
            <a:r>
              <a:rPr lang="en-US" altLang="zh-CN" sz="1800" b="1" dirty="0" smtClean="0">
                <a:ea typeface="宋体" charset="-122"/>
              </a:rPr>
              <a:t>consists </a:t>
            </a:r>
            <a:r>
              <a:rPr lang="en-US" altLang="zh-CN" sz="1800" b="1" dirty="0">
                <a:ea typeface="宋体" charset="-122"/>
              </a:rPr>
              <a:t>of </a:t>
            </a:r>
            <a:r>
              <a:rPr lang="en-US" altLang="zh-CN" sz="1800" b="1" dirty="0" smtClean="0">
                <a:ea typeface="宋体" charset="-122"/>
              </a:rPr>
              <a:t>16 </a:t>
            </a:r>
            <a:r>
              <a:rPr lang="en-US" altLang="zh-CN" sz="1800" b="1" dirty="0">
                <a:ea typeface="宋体" charset="-122"/>
              </a:rPr>
              <a:t>continues chips for (16,4) DSSS table and 8 continues chips for (8,4) DSSS </a:t>
            </a:r>
            <a:r>
              <a:rPr lang="en-US" altLang="zh-CN" sz="1800" b="1" dirty="0" smtClean="0">
                <a:ea typeface="宋体" charset="-122"/>
              </a:rPr>
              <a:t>table. (which are same to  DSSS tables used in 15.4C and 15.4g) </a:t>
            </a:r>
            <a:endParaRPr lang="en-US" altLang="zh-CN" sz="1800" b="1" dirty="0">
              <a:ea typeface="宋体" charset="-122"/>
            </a:endParaRPr>
          </a:p>
          <a:p>
            <a:endParaRPr lang="en-US" altLang="zh-CN" sz="1800" b="1" dirty="0" smtClean="0">
              <a:ea typeface="宋体" charset="-122"/>
            </a:endParaRPr>
          </a:p>
          <a:p>
            <a:r>
              <a:rPr lang="en-US" altLang="zh-CN" sz="1800" b="1" dirty="0" smtClean="0">
                <a:ea typeface="宋体" charset="-122"/>
              </a:rPr>
              <a:t>The 16-ary symbol rate is 62.5ksym/s and 125ksym/s. Hence the data rate is log</a:t>
            </a:r>
            <a:r>
              <a:rPr lang="en-US" altLang="zh-CN" sz="1800" b="1" baseline="-25000" dirty="0" smtClean="0">
                <a:ea typeface="宋体" charset="-122"/>
              </a:rPr>
              <a:t>2</a:t>
            </a:r>
            <a:r>
              <a:rPr lang="en-US" altLang="zh-CN" sz="1800" b="1" dirty="0" smtClean="0">
                <a:ea typeface="宋体" charset="-122"/>
              </a:rPr>
              <a:t>16×62.5=</a:t>
            </a:r>
            <a:r>
              <a:rPr lang="en-US" altLang="zh-CN" sz="1800" b="1" dirty="0" smtClean="0">
                <a:solidFill>
                  <a:srgbClr val="FF0000"/>
                </a:solidFill>
                <a:ea typeface="宋体" charset="-122"/>
              </a:rPr>
              <a:t>250kb/s</a:t>
            </a:r>
            <a:r>
              <a:rPr lang="en-US" altLang="zh-CN" sz="1800" b="1" dirty="0" smtClean="0">
                <a:ea typeface="宋体" charset="-122"/>
              </a:rPr>
              <a:t> and log</a:t>
            </a:r>
            <a:r>
              <a:rPr lang="en-US" altLang="zh-CN" sz="1800" b="1" baseline="-25000" dirty="0" smtClean="0">
                <a:ea typeface="宋体" charset="-122"/>
              </a:rPr>
              <a:t>2</a:t>
            </a:r>
            <a:r>
              <a:rPr lang="en-US" altLang="zh-CN" sz="1800" b="1" dirty="0" smtClean="0">
                <a:ea typeface="宋体" charset="-122"/>
              </a:rPr>
              <a:t>16×125=</a:t>
            </a:r>
            <a:r>
              <a:rPr lang="en-US" altLang="zh-CN" sz="1800" b="1" dirty="0" smtClean="0">
                <a:solidFill>
                  <a:srgbClr val="FF0000"/>
                </a:solidFill>
                <a:ea typeface="宋体" charset="-122"/>
              </a:rPr>
              <a:t>500kb/s</a:t>
            </a:r>
            <a:r>
              <a:rPr lang="en-US" altLang="zh-CN" sz="1800" b="1" dirty="0" smtClean="0">
                <a:ea typeface="宋体" charset="-122"/>
              </a:rPr>
              <a:t>.</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smtClean="0">
                <a:ea typeface="宋体" charset="-122"/>
              </a:rPr>
              <a:t>Coefficient Summary</a:t>
            </a:r>
            <a:endParaRPr lang="zh-CN" altLang="en-US"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xmlns="" val="3101511003"/>
              </p:ext>
            </p:extLst>
          </p:nvPr>
        </p:nvGraphicFramePr>
        <p:xfrm>
          <a:off x="457200" y="2590800"/>
          <a:ext cx="8458200" cy="3697155"/>
        </p:xfrm>
        <a:graphic>
          <a:graphicData uri="http://schemas.openxmlformats.org/drawingml/2006/table">
            <a:tbl>
              <a:tblPr firstRow="1" bandRow="1">
                <a:tableStyleId>{5C22544A-7EE6-4342-B048-85BDC9FD1C3A}</a:tableStyleId>
              </a:tblPr>
              <a:tblGrid>
                <a:gridCol w="1020456"/>
                <a:gridCol w="1084236"/>
                <a:gridCol w="1020457"/>
                <a:gridCol w="1084236"/>
                <a:gridCol w="896015"/>
                <a:gridCol w="1143000"/>
                <a:gridCol w="914400"/>
                <a:gridCol w="1295400"/>
              </a:tblGrid>
              <a:tr h="835293">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a:t>
                      </a:r>
                      <a:r>
                        <a:rPr lang="en-US" sz="1400" b="0" dirty="0" err="1" smtClean="0">
                          <a:solidFill>
                            <a:schemeClr val="accent6">
                              <a:lumMod val="75000"/>
                            </a:schemeClr>
                          </a:solidFill>
                        </a:rPr>
                        <a:t>ksymbol</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r>
              <a:tr h="476977">
                <a:tc rowSpan="2">
                  <a:txBody>
                    <a:bodyPr/>
                    <a:lstStyle/>
                    <a:p>
                      <a:pPr algn="ctr"/>
                      <a:r>
                        <a:rPr lang="en-US" sz="1600" dirty="0" smtClean="0"/>
                        <a:t>174-216</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433A97B0-5963-478F-BD5A-D358DB0ECAE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smtClean="0">
                <a:ea typeface="宋体" charset="-122"/>
              </a:rPr>
              <a:t>Modulation and Spreading Functions</a:t>
            </a:r>
            <a:endParaRPr lang="zh-CN" altLang="en-US" b="1" smtClean="0">
              <a:ea typeface="宋体" charset="-122"/>
            </a:endParaRPr>
          </a:p>
        </p:txBody>
      </p:sp>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1031" name="TextBox 6"/>
          <p:cNvSpPr txBox="1">
            <a:spLocks noChangeArrowheads="1"/>
          </p:cNvSpPr>
          <p:nvPr/>
        </p:nvSpPr>
        <p:spPr bwMode="auto">
          <a:xfrm>
            <a:off x="1470025" y="3395663"/>
            <a:ext cx="6172200" cy="368300"/>
          </a:xfrm>
          <a:prstGeom prst="rect">
            <a:avLst/>
          </a:prstGeom>
          <a:noFill/>
          <a:ln w="9525">
            <a:noFill/>
            <a:miter lim="800000"/>
            <a:headEnd/>
            <a:tailEnd/>
          </a:ln>
        </p:spPr>
        <p:txBody>
          <a:bodyPr>
            <a:spAutoFit/>
          </a:bodyPr>
          <a:lstStyle/>
          <a:p>
            <a:pPr algn="ctr"/>
            <a:r>
              <a:rPr lang="en-US" altLang="zh-CN" sz="1800"/>
              <a:t>Modulation and Spreading Functions</a:t>
            </a:r>
            <a:endParaRPr lang="zh-CN" altLang="en-US" sz="1800"/>
          </a:p>
        </p:txBody>
      </p:sp>
      <p:graphicFrame>
        <p:nvGraphicFramePr>
          <p:cNvPr id="1026" name="Object 66"/>
          <p:cNvGraphicFramePr>
            <a:graphicFrameLocks noChangeAspect="1"/>
          </p:cNvGraphicFramePr>
          <p:nvPr/>
        </p:nvGraphicFramePr>
        <p:xfrm>
          <a:off x="762000" y="2374900"/>
          <a:ext cx="7967663" cy="944563"/>
        </p:xfrm>
        <a:graphic>
          <a:graphicData uri="http://schemas.openxmlformats.org/presentationml/2006/ole">
            <p:oleObj spid="_x0000_s1110" name="Visio" r:id="rId3" imgW="5010285" imgH="593336" progId="Visio.Drawing.11">
              <p:embed/>
            </p:oleObj>
          </a:graphicData>
        </a:graphic>
      </p:graphicFrame>
      <p:graphicFrame>
        <p:nvGraphicFramePr>
          <p:cNvPr id="1027" name="Object 67"/>
          <p:cNvGraphicFramePr>
            <a:graphicFrameLocks noChangeAspect="1"/>
          </p:cNvGraphicFramePr>
          <p:nvPr/>
        </p:nvGraphicFramePr>
        <p:xfrm>
          <a:off x="873125" y="4203700"/>
          <a:ext cx="7367588" cy="1417638"/>
        </p:xfrm>
        <a:graphic>
          <a:graphicData uri="http://schemas.openxmlformats.org/presentationml/2006/ole">
            <p:oleObj spid="_x0000_s1111" name="Visio" r:id="rId4" imgW="5903338" imgH="1136800" progId="Visio.Drawing.11">
              <p:embed/>
            </p:oleObj>
          </a:graphicData>
        </a:graphic>
      </p:graphicFrame>
      <p:sp>
        <p:nvSpPr>
          <p:cNvPr id="1032" name="TextBox 9"/>
          <p:cNvSpPr txBox="1">
            <a:spLocks noChangeArrowheads="1"/>
          </p:cNvSpPr>
          <p:nvPr/>
        </p:nvSpPr>
        <p:spPr bwMode="auto">
          <a:xfrm>
            <a:off x="1862138" y="5605463"/>
            <a:ext cx="5648325" cy="368300"/>
          </a:xfrm>
          <a:prstGeom prst="rect">
            <a:avLst/>
          </a:prstGeom>
          <a:noFill/>
          <a:ln w="9525">
            <a:noFill/>
            <a:miter lim="800000"/>
            <a:headEnd/>
            <a:tailEnd/>
          </a:ln>
        </p:spPr>
        <p:txBody>
          <a:bodyPr>
            <a:spAutoFit/>
          </a:bodyPr>
          <a:lstStyle/>
          <a:p>
            <a:pPr algn="ctr"/>
            <a:r>
              <a:rPr lang="en-US" altLang="zh-CN" sz="1800"/>
              <a:t>O-QPSK chip offsets</a:t>
            </a:r>
            <a:endParaRPr lang="zh-CN"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8FF25C1-922D-4E88-AEFE-0A40D5B0710D}" type="slidenum">
              <a:rPr lang="en-US" smtClean="0"/>
              <a:pPr>
                <a:defRPr/>
              </a:pPr>
              <a:t>7</a:t>
            </a:fld>
            <a:endParaRPr lang="en-US"/>
          </a:p>
        </p:txBody>
      </p:sp>
      <p:graphicFrame>
        <p:nvGraphicFramePr>
          <p:cNvPr id="25679" name="Group 79"/>
          <p:cNvGraphicFramePr>
            <a:graphicFrameLocks noGrp="1"/>
          </p:cNvGraphicFramePr>
          <p:nvPr>
            <p:extLst>
              <p:ext uri="{D42A27DB-BD31-4B8C-83A1-F6EECF244321}">
                <p14:modId xmlns:p14="http://schemas.microsoft.com/office/powerpoint/2010/main" xmlns="" val="3791676519"/>
              </p:ext>
            </p:extLst>
          </p:nvPr>
        </p:nvGraphicFramePr>
        <p:xfrm>
          <a:off x="838201" y="1337852"/>
          <a:ext cx="7543799" cy="4910548"/>
        </p:xfrm>
        <a:graphic>
          <a:graphicData uri="http://schemas.openxmlformats.org/drawingml/2006/table">
            <a:tbl>
              <a:tblPr/>
              <a:tblGrid>
                <a:gridCol w="1219200"/>
                <a:gridCol w="1651569"/>
                <a:gridCol w="2336515"/>
                <a:gridCol w="2336515"/>
              </a:tblGrid>
              <a:tr h="521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(decimal)</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(binary)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0</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1</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2</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3</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(16,4)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14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15</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(8,4)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6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7</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0 0 1 1 1 1 1 0 0 0 1 0 0 1 0 1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0 1 0 0 1 1 1 1 1 0 0 0 1 0 0 1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0 1 0 1 0 0 1 1 1 1 1 0 0 0 1 0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1 0 0 1 0 1 0 0 1 1 1 1 1 0 0 0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1 0 1 1 1 0 0 1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0 0 1 0 0 1 0 1 0 0 1 1 1 1 1 0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1 0 0 0 1 0 0 1 0 1 0 0 1 1 1 1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6</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1 1 1 0 0 0 1 0 0 1 0 1 0 0 1 1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7</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1 1 1 1 1 0 0 0 1 0 0 1 0 1 0 0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8</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0 1 1 0 1 0 1 1 0 1 1 1 0 0 0 0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9</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0 0 0 1 1 0 1 0 1 1 0 1 1 1 0 0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0 0 0 0 0 1 1 0 1 0 1 1 0 1 1 1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1 1 0 0 0 0 0 1 1 0 1 0 1 1 0 1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0 1 1 1 0 0 0 0 0 1 1 0 1 0 1 1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1 1 0 1 1 1 0 0 0 0 0 1 1 0 1 0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1 0 1 1 0 1 1 1 0 0 0 0 0 1 1 0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1 0 1 0 1 1 0 1 1 1 0 0 0 0 0 1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18" name="TextBox 11"/>
          <p:cNvSpPr txBox="1">
            <a:spLocks noChangeArrowheads="1"/>
          </p:cNvSpPr>
          <p:nvPr/>
        </p:nvSpPr>
        <p:spPr bwMode="auto">
          <a:xfrm>
            <a:off x="1676400" y="819150"/>
            <a:ext cx="6019800" cy="400050"/>
          </a:xfrm>
          <a:prstGeom prst="rect">
            <a:avLst/>
          </a:prstGeom>
          <a:noFill/>
          <a:ln w="9525">
            <a:noFill/>
            <a:miter lim="800000"/>
            <a:headEnd/>
            <a:tailEnd/>
          </a:ln>
        </p:spPr>
        <p:txBody>
          <a:bodyPr>
            <a:spAutoFit/>
          </a:bodyPr>
          <a:lstStyle/>
          <a:p>
            <a:pPr algn="ctr"/>
            <a:r>
              <a:rPr lang="en-US" altLang="zh-CN" sz="2000" dirty="0"/>
              <a:t>Symbol-to-chip mapping for O-QPSK</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format</a:t>
            </a:r>
            <a:endParaRPr lang="zh-CN" altLang="en-US" b="1" dirty="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grpSp>
        <p:nvGrpSpPr>
          <p:cNvPr id="23" name="Group 10"/>
          <p:cNvGrpSpPr/>
          <p:nvPr/>
        </p:nvGrpSpPr>
        <p:grpSpPr>
          <a:xfrm>
            <a:off x="928662" y="1643050"/>
            <a:ext cx="7643866" cy="3697765"/>
            <a:chOff x="1116970" y="3659021"/>
            <a:chExt cx="7159054" cy="3375928"/>
          </a:xfrm>
        </p:grpSpPr>
        <p:graphicFrame>
          <p:nvGraphicFramePr>
            <p:cNvPr id="24" name="对象 23"/>
            <p:cNvGraphicFramePr>
              <a:graphicFrameLocks noChangeAspect="1"/>
            </p:cNvGraphicFramePr>
            <p:nvPr>
              <p:extLst>
                <p:ext uri="{D42A27DB-BD31-4B8C-83A1-F6EECF244321}">
                  <p14:modId xmlns:p14="http://schemas.microsoft.com/office/powerpoint/2010/main" xmlns="" val="1341837036"/>
                </p:ext>
              </p:extLst>
            </p:nvPr>
          </p:nvGraphicFramePr>
          <p:xfrm>
            <a:off x="1116970" y="5485191"/>
            <a:ext cx="6525096" cy="1549758"/>
          </p:xfrm>
          <a:graphic>
            <a:graphicData uri="http://schemas.openxmlformats.org/presentationml/2006/ole">
              <p:oleObj spid="_x0000_s5195" name="Visio" r:id="rId3" imgW="5273100" imgH="1252987" progId="Visio.Drawing.11">
                <p:embed/>
              </p:oleObj>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xmlns="" val="4203065474"/>
                </p:ext>
              </p:extLst>
            </p:nvPr>
          </p:nvGraphicFramePr>
          <p:xfrm>
            <a:off x="1172032" y="3659021"/>
            <a:ext cx="7103992" cy="1527596"/>
          </p:xfrm>
          <a:graphic>
            <a:graphicData uri="http://schemas.openxmlformats.org/presentationml/2006/ole">
              <p:oleObj spid="_x0000_s5196" name="Visio" r:id="rId4" imgW="5486130" imgH="1183167" progId="Visio.Drawing.11">
                <p:embed/>
              </p:oleObj>
            </a:graphicData>
          </a:graphic>
        </p:graphicFrame>
        <p:cxnSp>
          <p:nvCxnSpPr>
            <p:cNvPr id="26" name="直接连接符 25"/>
            <p:cNvCxnSpPr/>
            <p:nvPr/>
          </p:nvCxnSpPr>
          <p:spPr bwMode="auto">
            <a:xfrm flipV="1">
              <a:off x="5599742" y="4963428"/>
              <a:ext cx="2141025" cy="52176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p:cNvCxnSpPr/>
            <p:nvPr/>
          </p:nvCxnSpPr>
          <p:spPr bwMode="auto">
            <a:xfrm rot="10800000">
              <a:off x="2321297" y="4963428"/>
              <a:ext cx="2141025" cy="521763"/>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8" name="TextBox 27"/>
          <p:cNvSpPr txBox="1"/>
          <p:nvPr/>
        </p:nvSpPr>
        <p:spPr>
          <a:xfrm>
            <a:off x="4286248" y="5643578"/>
            <a:ext cx="1684372" cy="369332"/>
          </a:xfrm>
          <a:prstGeom prst="rect">
            <a:avLst/>
          </a:prstGeom>
          <a:noFill/>
        </p:spPr>
        <p:txBody>
          <a:bodyPr wrap="none" rtlCol="0">
            <a:spAutoFit/>
          </a:bodyPr>
          <a:lstStyle/>
          <a:p>
            <a:r>
              <a:rPr lang="en-US" altLang="zh-CN" sz="1800" dirty="0" smtClean="0"/>
              <a:t>Frame structure</a:t>
            </a:r>
            <a:endParaRPr lang="zh-CN" altLang="en-US" sz="1800" dirty="0"/>
          </a:p>
        </p:txBody>
      </p:sp>
      <p:graphicFrame>
        <p:nvGraphicFramePr>
          <p:cNvPr id="29" name="表格 28"/>
          <p:cNvGraphicFramePr>
            <a:graphicFrameLocks noGrp="1"/>
          </p:cNvGraphicFramePr>
          <p:nvPr/>
        </p:nvGraphicFramePr>
        <p:xfrm>
          <a:off x="928662" y="5357826"/>
          <a:ext cx="2928958" cy="1010920"/>
        </p:xfrm>
        <a:graphic>
          <a:graphicData uri="http://schemas.openxmlformats.org/drawingml/2006/table">
            <a:tbl>
              <a:tblPr firstRow="1" bandRow="1">
                <a:tableStyleId>{2D5ABB26-0587-4C30-8999-92F81FD0307C}</a:tableStyleId>
              </a:tblPr>
              <a:tblGrid>
                <a:gridCol w="2928958"/>
              </a:tblGrid>
              <a:tr h="370840">
                <a:tc>
                  <a:txBody>
                    <a:bodyPr/>
                    <a:lstStyle/>
                    <a:p>
                      <a:pPr algn="ctr"/>
                      <a:r>
                        <a:rPr lang="en-US" altLang="zh-CN" sz="1800" b="1" kern="1200" baseline="0" dirty="0" smtClean="0">
                          <a:solidFill>
                            <a:schemeClr val="tx1"/>
                          </a:solidFill>
                          <a:latin typeface="+mn-lt"/>
                          <a:ea typeface="+mn-ea"/>
                          <a:cs typeface="+mn-cs"/>
                        </a:rPr>
                        <a:t>SFD value (bits 0–15)</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800" kern="1200" baseline="0" dirty="0" smtClean="0">
                          <a:solidFill>
                            <a:schemeClr val="tx1"/>
                          </a:solidFill>
                          <a:latin typeface="+mn-lt"/>
                          <a:ea typeface="+mn-ea"/>
                          <a:cs typeface="+mn-cs"/>
                        </a:rPr>
                        <a:t>1 1 1 0 1 0 1 1 0 1 1 0 0 0 1 0</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777774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 frame generate diagram</a:t>
            </a:r>
            <a:endParaRPr lang="zh-CN" altLang="en-US" b="1" dirty="0"/>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9</a:t>
            </a:fld>
            <a:endParaRPr lang="en-US"/>
          </a:p>
        </p:txBody>
      </p:sp>
      <p:graphicFrame>
        <p:nvGraphicFramePr>
          <p:cNvPr id="6180" name="Object 36"/>
          <p:cNvGraphicFramePr>
            <a:graphicFrameLocks noChangeAspect="1"/>
          </p:cNvGraphicFramePr>
          <p:nvPr/>
        </p:nvGraphicFramePr>
        <p:xfrm>
          <a:off x="668338" y="1571625"/>
          <a:ext cx="7689850" cy="4413250"/>
        </p:xfrm>
        <a:graphic>
          <a:graphicData uri="http://schemas.openxmlformats.org/presentationml/2006/ole">
            <p:oleObj spid="_x0000_s6180" name="Visio" r:id="rId4" imgW="8975070" imgH="5151048" progId="Visio.Drawing.11">
              <p:embed/>
            </p:oleObj>
          </a:graphicData>
        </a:graphic>
      </p:graphicFrame>
      <p:sp>
        <p:nvSpPr>
          <p:cNvPr id="7" name="TextBox 6"/>
          <p:cNvSpPr txBox="1"/>
          <p:nvPr/>
        </p:nvSpPr>
        <p:spPr>
          <a:xfrm>
            <a:off x="3428992" y="5786454"/>
            <a:ext cx="2985176" cy="369332"/>
          </a:xfrm>
          <a:prstGeom prst="rect">
            <a:avLst/>
          </a:prstGeom>
          <a:noFill/>
        </p:spPr>
        <p:txBody>
          <a:bodyPr wrap="none" rtlCol="0">
            <a:spAutoFit/>
          </a:bodyPr>
          <a:lstStyle/>
          <a:p>
            <a:r>
              <a:rPr lang="en-US" altLang="zh-CN" sz="1800" dirty="0" smtClean="0"/>
              <a:t>Reference modulator diagram</a:t>
            </a:r>
            <a:endParaRPr lang="zh-CN" altLang="en-US" sz="1800" dirty="0"/>
          </a:p>
        </p:txBody>
      </p:sp>
    </p:spTree>
    <p:extLst>
      <p:ext uri="{BB962C8B-B14F-4D97-AF65-F5344CB8AC3E}">
        <p14:creationId xmlns:p14="http://schemas.microsoft.com/office/powerpoint/2010/main" xmlns="" val="4182691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18759</TotalTime>
  <Words>2530</Words>
  <Application>Microsoft Office PowerPoint</Application>
  <PresentationFormat>全屏显示(4:3)</PresentationFormat>
  <Paragraphs>430</Paragraphs>
  <Slides>29</Slides>
  <Notes>4</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29</vt:i4>
      </vt:variant>
    </vt:vector>
  </HeadingPairs>
  <TitlesOfParts>
    <vt:vector size="33" baseType="lpstr">
      <vt:lpstr>Office Theme</vt:lpstr>
      <vt:lpstr>Visio</vt:lpstr>
      <vt:lpstr>公式</vt:lpstr>
      <vt:lpstr>Equation</vt:lpstr>
      <vt:lpstr>幻灯片 1</vt:lpstr>
      <vt:lpstr>General View</vt:lpstr>
      <vt:lpstr>Proposal Definition</vt:lpstr>
      <vt:lpstr>Bandwidth, Data Rate and Chip Rate</vt:lpstr>
      <vt:lpstr>Coefficient Summary</vt:lpstr>
      <vt:lpstr>Modulation and Spreading Functions</vt:lpstr>
      <vt:lpstr>幻灯片 7</vt:lpstr>
      <vt:lpstr>PHY-frame format</vt:lpstr>
      <vt:lpstr>PHY frame generate diagram</vt:lpstr>
      <vt:lpstr>PSD Limitation </vt:lpstr>
      <vt:lpstr>Pulse-Shape Filter</vt:lpstr>
      <vt:lpstr>PSD of TX-signal </vt:lpstr>
      <vt:lpstr>Source Coding</vt:lpstr>
      <vt:lpstr>Receiver Design</vt:lpstr>
      <vt:lpstr>Noise Models and Environment  </vt:lpstr>
      <vt:lpstr>Simulation in Noise Environment </vt:lpstr>
      <vt:lpstr>Simulation in Multiple Path Model Environment </vt:lpstr>
      <vt:lpstr>TV(CMBB) Interference and Models (1)</vt:lpstr>
      <vt:lpstr> TV (CMBB) Interference and Models (2)</vt:lpstr>
      <vt:lpstr>TV (CMBB) Interference and  Models (3)</vt:lpstr>
      <vt:lpstr>Simulation in Interference Environment (1)</vt:lpstr>
      <vt:lpstr>Simulation in Interference Environment (2) </vt:lpstr>
      <vt:lpstr>Simulation in Interference Environment (CMMB) </vt:lpstr>
      <vt:lpstr>Wireless Microphone Interference and Models (1) </vt:lpstr>
      <vt:lpstr>Wireless Microphone Interference and Models (2) </vt:lpstr>
      <vt:lpstr>Simulation in Interference Environment (Wireless Microphone)</vt:lpstr>
      <vt:lpstr>Transmission Model in Hospital Environment</vt:lpstr>
      <vt:lpstr>Transmission Model in Hospital Environment</vt:lpstr>
      <vt:lpstr>Conclusion</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SG</cp:lastModifiedBy>
  <cp:revision>901</cp:revision>
  <cp:lastPrinted>1998-02-10T13:28:06Z</cp:lastPrinted>
  <dcterms:created xsi:type="dcterms:W3CDTF">1999-11-08T18:59:45Z</dcterms:created>
  <dcterms:modified xsi:type="dcterms:W3CDTF">2013-04-27T08:00:17Z</dcterms:modified>
  <cp:contentStatus>Final</cp:contentStatus>
</cp:coreProperties>
</file>