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9" r:id="rId2"/>
    <p:sldId id="361" r:id="rId3"/>
    <p:sldId id="330" r:id="rId4"/>
    <p:sldId id="357" r:id="rId5"/>
    <p:sldId id="333" r:id="rId6"/>
    <p:sldId id="348" r:id="rId7"/>
    <p:sldId id="352" r:id="rId8"/>
    <p:sldId id="373" r:id="rId9"/>
    <p:sldId id="374" r:id="rId10"/>
    <p:sldId id="355" r:id="rId11"/>
    <p:sldId id="339" r:id="rId12"/>
    <p:sldId id="358" r:id="rId13"/>
    <p:sldId id="369" r:id="rId14"/>
    <p:sldId id="362" r:id="rId15"/>
    <p:sldId id="365" r:id="rId16"/>
    <p:sldId id="387" r:id="rId17"/>
    <p:sldId id="386" r:id="rId18"/>
    <p:sldId id="384" r:id="rId19"/>
    <p:sldId id="367" r:id="rId20"/>
    <p:sldId id="377" r:id="rId21"/>
    <p:sldId id="363" r:id="rId22"/>
    <p:sldId id="379" r:id="rId23"/>
    <p:sldId id="380" r:id="rId24"/>
    <p:sldId id="390" r:id="rId25"/>
    <p:sldId id="391" r:id="rId26"/>
    <p:sldId id="392" r:id="rId27"/>
    <p:sldId id="394" r:id="rId28"/>
    <p:sldId id="375" r:id="rId29"/>
    <p:sldId id="372" r:id="rId30"/>
    <p:sldId id="388" r:id="rId3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10" autoAdjust="0"/>
    <p:restoredTop sz="95852" autoAdjust="0"/>
  </p:normalViewPr>
  <p:slideViewPr>
    <p:cSldViewPr>
      <p:cViewPr>
        <p:scale>
          <a:sx n="100" d="100"/>
          <a:sy n="100" d="100"/>
        </p:scale>
        <p:origin x="414" y="1200"/>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2766"/>
    </p:cViewPr>
  </p:sorterViewPr>
  <p:notesViewPr>
    <p:cSldViewPr>
      <p:cViewPr varScale="1">
        <p:scale>
          <a:sx n="44" d="100"/>
          <a:sy n="44" d="100"/>
        </p:scale>
        <p:origin x="-2394" y="-11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5" Type="http://schemas.openxmlformats.org/officeDocument/2006/relationships/image" Target="../media/image22.wmf"/><Relationship Id="rId4"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DC8D5E9A-F779-4D72-9D15-21E3C0045831}"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3894734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CD719945-B5F0-4CA8-B5C6-FA6B394C3F17}"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0168404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7202488" y="220663"/>
            <a:ext cx="4625975" cy="3468687"/>
          </a:xfrm>
          <a:ln/>
        </p:spPr>
      </p:sp>
      <p:sp>
        <p:nvSpPr>
          <p:cNvPr id="19459" name="Notes Placeholder 2"/>
          <p:cNvSpPr>
            <a:spLocks noGrp="1"/>
          </p:cNvSpPr>
          <p:nvPr>
            <p:ph type="body" idx="1"/>
          </p:nvPr>
        </p:nvSpPr>
        <p:spPr>
          <a:noFill/>
          <a:ln/>
        </p:spPr>
        <p:txBody>
          <a:bodyPr/>
          <a:lstStyle/>
          <a:p>
            <a:endParaRPr lang="en-US" altLang="zh-CN" smtClean="0"/>
          </a:p>
        </p:txBody>
      </p:sp>
      <p:sp>
        <p:nvSpPr>
          <p:cNvPr id="4" name="Header Placeholder 3"/>
          <p:cNvSpPr>
            <a:spLocks noGrp="1"/>
          </p:cNvSpPr>
          <p:nvPr>
            <p:ph type="hdr" sz="quarter"/>
          </p:nvPr>
        </p:nvSpPr>
        <p:spPr/>
        <p:txBody>
          <a:bodyPr/>
          <a:lstStyle/>
          <a:p>
            <a:pPr>
              <a:defRPr/>
            </a:pPr>
            <a:r>
              <a:rPr lang="en-US" smtClean="0"/>
              <a:t>doc.: IEEE 802.15-&lt;doc#&gt;</a:t>
            </a:r>
            <a:endParaRPr lang="en-US"/>
          </a:p>
        </p:txBody>
      </p:sp>
      <p:sp>
        <p:nvSpPr>
          <p:cNvPr id="5" name="Date Placeholder 4"/>
          <p:cNvSpPr>
            <a:spLocks noGrp="1"/>
          </p:cNvSpPr>
          <p:nvPr>
            <p:ph type="dt" sz="quarter" idx="1"/>
          </p:nvPr>
        </p:nvSpPr>
        <p:spPr/>
        <p:txBody>
          <a:bodyPr/>
          <a:lstStyle/>
          <a:p>
            <a:pPr>
              <a:defRPr/>
            </a:pPr>
            <a:r>
              <a:rPr lang="en-US" smtClean="0"/>
              <a:t>&lt;month year&gt;</a:t>
            </a:r>
            <a:endParaRPr lang="en-US"/>
          </a:p>
        </p:txBody>
      </p:sp>
      <p:sp>
        <p:nvSpPr>
          <p:cNvPr id="6" name="Footer Placeholder 5"/>
          <p:cNvSpPr>
            <a:spLocks noGrp="1"/>
          </p:cNvSpPr>
          <p:nvPr>
            <p:ph type="ftr" sz="quarter" idx="4"/>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CD0ED1A7-432B-453E-A415-581B3E7A1F38}" type="slidenum">
              <a:rPr lang="en-US" smtClean="0"/>
              <a:pPr>
                <a:defRPr/>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202488" y="220663"/>
            <a:ext cx="4625975" cy="3468687"/>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802.15-&lt;doc#&gt;</a:t>
            </a:r>
            <a:endParaRPr lang="en-US"/>
          </a:p>
        </p:txBody>
      </p:sp>
      <p:sp>
        <p:nvSpPr>
          <p:cNvPr id="5" name="日期占位符 4"/>
          <p:cNvSpPr>
            <a:spLocks noGrp="1"/>
          </p:cNvSpPr>
          <p:nvPr>
            <p:ph type="dt" idx="11"/>
          </p:nvPr>
        </p:nvSpPr>
        <p:spPr/>
        <p:txBody>
          <a:bodyPr/>
          <a:lstStyle/>
          <a:p>
            <a:pPr>
              <a:defRPr/>
            </a:pPr>
            <a:r>
              <a:rPr lang="en-US" smtClean="0"/>
              <a:t>&lt;month year&gt;</a:t>
            </a:r>
            <a:endParaRPr lang="en-US"/>
          </a:p>
        </p:txBody>
      </p:sp>
      <p:sp>
        <p:nvSpPr>
          <p:cNvPr id="6" name="页脚占位符 5"/>
          <p:cNvSpPr>
            <a:spLocks noGrp="1"/>
          </p:cNvSpPr>
          <p:nvPr>
            <p:ph type="ftr" sz="quarter" idx="12"/>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13"/>
          </p:nvPr>
        </p:nvSpPr>
        <p:spPr/>
        <p:txBody>
          <a:bodyPr/>
          <a:lstStyle/>
          <a:p>
            <a:pPr>
              <a:defRPr/>
            </a:pPr>
            <a:r>
              <a:rPr lang="en-US" smtClean="0"/>
              <a:t>Page </a:t>
            </a:r>
            <a:fld id="{CD719945-B5F0-4CA8-B5C6-FA6B394C3F17}" type="slidenum">
              <a:rPr lang="en-US" smtClean="0"/>
              <a:pPr>
                <a:defRPr/>
              </a:pPr>
              <a:t>9</a:t>
            </a:fld>
            <a:endParaRPr lang="en-US"/>
          </a:p>
        </p:txBody>
      </p:sp>
    </p:spTree>
    <p:extLst>
      <p:ext uri="{BB962C8B-B14F-4D97-AF65-F5344CB8AC3E}">
        <p14:creationId xmlns:p14="http://schemas.microsoft.com/office/powerpoint/2010/main" val="605353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7202488" y="220663"/>
            <a:ext cx="4625975" cy="3468687"/>
          </a:xfrm>
          <a:ln/>
        </p:spPr>
      </p:sp>
      <p:sp>
        <p:nvSpPr>
          <p:cNvPr id="20483" name="备注占位符 2"/>
          <p:cNvSpPr>
            <a:spLocks noGrp="1"/>
          </p:cNvSpPr>
          <p:nvPr>
            <p:ph type="body" idx="1"/>
          </p:nvPr>
        </p:nvSpPr>
        <p:spPr>
          <a:noFill/>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3B5A9463-FF62-4928-88EF-61DBC99DEA7E}" type="slidenum">
              <a:rPr lang="en-US" smtClean="0"/>
              <a:pPr>
                <a:defRPr/>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a:xfrm>
            <a:off x="7202488" y="220663"/>
            <a:ext cx="4625975" cy="3468687"/>
          </a:xfrm>
          <a:ln/>
        </p:spPr>
      </p:sp>
      <p:sp>
        <p:nvSpPr>
          <p:cNvPr id="21507" name="备注占位符 2"/>
          <p:cNvSpPr>
            <a:spLocks noGrp="1"/>
          </p:cNvSpPr>
          <p:nvPr>
            <p:ph type="body" idx="1"/>
          </p:nvPr>
        </p:nvSpPr>
        <p:spPr>
          <a:noFill/>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C59922C6-BA08-43C8-9C6C-D20DFA09305E}"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750C27-878D-4BDC-810F-E8B5934036B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dirty="0"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E28C0D-E7AE-48D7-8968-E5CC795B1C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789B918-EA03-48ED-B3CB-CA1019BF828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lvl1pPr>
          </a:lstStyle>
          <a:p>
            <a:pPr>
              <a:defRPr/>
            </a:pPr>
            <a:r>
              <a:rPr lang="en-US" altLang="zh-CN"/>
              <a:t>Nov.  2012</a:t>
            </a:r>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 Li, Vinno; W. X. Zou, BUPT; G. L. Du, BUPT</a:t>
            </a:r>
          </a:p>
        </p:txBody>
      </p:sp>
      <p:sp>
        <p:nvSpPr>
          <p:cNvPr id="7" name="Slide Number Placeholder 6"/>
          <p:cNvSpPr>
            <a:spLocks noGrp="1"/>
          </p:cNvSpPr>
          <p:nvPr>
            <p:ph type="sldNum" sz="quarter" idx="12"/>
          </p:nvPr>
        </p:nvSpPr>
        <p:spPr/>
        <p:txBody>
          <a:bodyPr/>
          <a:lstStyle>
            <a:lvl1pPr>
              <a:defRPr/>
            </a:lvl1pPr>
          </a:lstStyle>
          <a:p>
            <a:pPr>
              <a:defRPr/>
            </a:pPr>
            <a:r>
              <a:rPr lang="en-US" altLang="zh-CN"/>
              <a:t>Slide </a:t>
            </a:r>
            <a:fld id="{2DB7D742-5B44-4BEB-A3B3-63647C898C7A}"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2DB5D-5852-4693-B7FD-61767A15AE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xfrm>
            <a:off x="5029200" y="6475413"/>
            <a:ext cx="3581400" cy="369332"/>
          </a:xfrm>
          <a:ln/>
        </p:spPr>
        <p:txBody>
          <a:bodyPr/>
          <a:lstStyle>
            <a:lvl1pPr>
              <a:defRPr/>
            </a:lvl1pPr>
          </a:lstStyle>
          <a:p>
            <a:pPr>
              <a:defRPr/>
            </a:pPr>
            <a:r>
              <a:rPr lang="en-US" dirty="0" smtClean="0"/>
              <a:t>L. Li, </a:t>
            </a:r>
            <a:r>
              <a:rPr lang="en-US" dirty="0" err="1" smtClean="0"/>
              <a:t>Vinno</a:t>
            </a:r>
            <a:r>
              <a:rPr lang="en-US" dirty="0" smtClean="0"/>
              <a:t>; Eggert Dietmar, ATMEL W. X. Zou, BUPT;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67CF29A-DA97-4DB8-91DB-0E11823B01B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A0732D3-78C4-4180-8449-0D04BD7422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BBE0D8-8E12-44D6-932B-437BE6BE22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A900F14-9891-438A-A619-015D49438C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dirty="0" smtClean="0"/>
              <a:t>March  2013</a:t>
            </a:r>
            <a:endParaRPr lang="en-US" dirty="0"/>
          </a:p>
        </p:txBody>
      </p:sp>
      <p:sp>
        <p:nvSpPr>
          <p:cNvPr id="3" name="Rectangle 5"/>
          <p:cNvSpPr>
            <a:spLocks noGrp="1" noChangeArrowheads="1"/>
          </p:cNvSpPr>
          <p:nvPr>
            <p:ph type="ftr" sz="quarter" idx="11"/>
          </p:nvPr>
        </p:nvSpPr>
        <p:spPr>
          <a:xfrm>
            <a:off x="4953000" y="6475413"/>
            <a:ext cx="3657600" cy="184666"/>
          </a:xfrm>
          <a:ln/>
        </p:spPr>
        <p:txBody>
          <a:bodyPr/>
          <a:lstStyle>
            <a:lvl1pPr>
              <a:defRPr/>
            </a:lvl1pPr>
          </a:lstStyle>
          <a:p>
            <a:pPr>
              <a:defRPr/>
            </a:pPr>
            <a:r>
              <a:rPr lang="en-US" dirty="0" smtClean="0"/>
              <a:t>L. Li, </a:t>
            </a:r>
            <a:r>
              <a:rPr lang="en-US" dirty="0" err="1" smtClean="0"/>
              <a:t>Vinno</a:t>
            </a:r>
            <a:r>
              <a:rPr lang="en-US" dirty="0" smtClean="0"/>
              <a:t>; W. X. Zou, BUPT; Dietmar Eggert ,BUPT</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B9A6A70-2BCF-4248-827E-ADD5156166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E925F3-7B3A-4D3C-9368-7C3599BB7F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FF18873-6DCF-42B8-B66A-88363EA08F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mn-ea"/>
              </a:defRPr>
            </a:lvl1pPr>
          </a:lstStyle>
          <a:p>
            <a:pPr>
              <a:defRPr/>
            </a:pPr>
            <a:r>
              <a:rPr lang="en-US" altLang="zh-CN"/>
              <a:t>Nov.  2012</a:t>
            </a:r>
            <a:endParaRPr lang="en-US"/>
          </a:p>
        </p:txBody>
      </p:sp>
      <p:sp>
        <p:nvSpPr>
          <p:cNvPr id="1029" name="Rectangle 5"/>
          <p:cNvSpPr>
            <a:spLocks noGrp="1" noChangeArrowheads="1"/>
          </p:cNvSpPr>
          <p:nvPr>
            <p:ph type="ftr" sz="quarter" idx="3"/>
          </p:nvPr>
        </p:nvSpPr>
        <p:spPr bwMode="auto">
          <a:xfrm>
            <a:off x="4876800" y="6475413"/>
            <a:ext cx="37338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dirty="0" smtClean="0"/>
              <a:t>L. Li, </a:t>
            </a:r>
            <a:r>
              <a:rPr lang="en-US" dirty="0" err="1" smtClean="0"/>
              <a:t>Vinno</a:t>
            </a:r>
            <a:r>
              <a:rPr lang="en-US" dirty="0" smtClean="0"/>
              <a:t>; W. X. Zou, BUPT; Dietmar Eggert  ATMEL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E5492E79-D1C8-42BA-B20A-0DD61428C933}"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smtClean="0">
                <a:ea typeface="宋体" pitchFamily="2" charset="-122"/>
              </a:rPr>
              <a:t>IEEE 802.15-12-0584-03-004N</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jpeg"/><Relationship Id="rId5" Type="http://schemas.openxmlformats.org/officeDocument/2006/relationships/image" Target="../media/image6.wmf"/><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5.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image" Target="../media/image23.png"/><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9.w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12.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4.bin"/><Relationship Id="rId7" Type="http://schemas.openxmlformats.org/officeDocument/2006/relationships/image" Target="../media/image27.png"/><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wmf"/></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xfrm>
            <a:off x="4876800" y="6488668"/>
            <a:ext cx="3733800" cy="369332"/>
          </a:xfrm>
          <a:noFill/>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123" name="Slide Number Placeholder 3"/>
          <p:cNvSpPr>
            <a:spLocks noGrp="1"/>
          </p:cNvSpPr>
          <p:nvPr>
            <p:ph type="sldNum" sz="quarter" idx="12"/>
          </p:nvPr>
        </p:nvSpPr>
        <p:spPr>
          <a:noFill/>
        </p:spPr>
        <p:txBody>
          <a:bodyPr/>
          <a:lstStyle/>
          <a:p>
            <a:r>
              <a:rPr lang="en-US" altLang="zh-CN" smtClean="0">
                <a:ea typeface="宋体" charset="-122"/>
              </a:rPr>
              <a:t>Slide </a:t>
            </a:r>
            <a:fld id="{A3F3A9E5-D5E9-4164-9DD2-10B2F101F2A6}"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570756"/>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800" b="1" dirty="0">
              <a:solidFill>
                <a:schemeClr val="tx2"/>
              </a:solidFill>
              <a:ea typeface="宋体" pitchFamily="2" charset="-122"/>
            </a:endParaRPr>
          </a:p>
          <a:p>
            <a:pPr eaLnBrk="0" hangingPunct="0">
              <a:defRPr/>
            </a:pPr>
            <a:endParaRPr lang="en-US" altLang="zh-CN" sz="1800" dirty="0">
              <a:solidFill>
                <a:schemeClr val="tx2"/>
              </a:solidFill>
              <a:ea typeface="宋体" pitchFamily="2" charset="-122"/>
            </a:endParaRPr>
          </a:p>
          <a:p>
            <a:pPr eaLnBrk="0" hangingPunct="0">
              <a:defRPr/>
            </a:pPr>
            <a:r>
              <a:rPr lang="en-US" altLang="zh-CN" sz="1800" b="1" dirty="0">
                <a:solidFill>
                  <a:schemeClr val="tx2"/>
                </a:solidFill>
                <a:ea typeface="宋体" pitchFamily="2" charset="-122"/>
              </a:rPr>
              <a:t>Submission Title:</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DSSS PHY Proposal for IEEE802.15.4N</a:t>
            </a:r>
          </a:p>
          <a:p>
            <a:pPr eaLnBrk="0" hangingPunct="0">
              <a:defRPr/>
            </a:pPr>
            <a:r>
              <a:rPr lang="en-US" altLang="zh-CN" sz="1800" b="1" dirty="0" smtClean="0">
                <a:solidFill>
                  <a:schemeClr val="tx2"/>
                </a:solidFill>
                <a:ea typeface="宋体" pitchFamily="2" charset="-122"/>
              </a:rPr>
              <a:t>Date </a:t>
            </a:r>
            <a:r>
              <a:rPr lang="en-US" altLang="zh-CN" sz="1800" b="1" dirty="0" smtClean="0">
                <a:ea typeface="宋体" pitchFamily="2" charset="-122"/>
              </a:rPr>
              <a:t>Submitted:  March</a:t>
            </a:r>
            <a:r>
              <a:rPr lang="en-US" altLang="zh-CN" sz="1800" dirty="0" smtClean="0">
                <a:ea typeface="宋体" pitchFamily="2" charset="-122"/>
              </a:rPr>
              <a:t> 18, 2013	</a:t>
            </a:r>
          </a:p>
          <a:p>
            <a:pPr eaLnBrk="0" hangingPunct="0">
              <a:defRPr/>
            </a:pPr>
            <a:r>
              <a:rPr lang="en-US" altLang="zh-CN" sz="1800" b="1" dirty="0" smtClean="0">
                <a:ea typeface="宋体" pitchFamily="2" charset="-122"/>
              </a:rPr>
              <a:t>Source:</a:t>
            </a:r>
            <a:r>
              <a:rPr lang="en-US" altLang="zh-CN" sz="1800" dirty="0" smtClean="0">
                <a:ea typeface="宋体" pitchFamily="2" charset="-122"/>
              </a:rPr>
              <a:t> 	</a:t>
            </a:r>
            <a:r>
              <a:rPr lang="en-US" altLang="zh-CN" sz="1800" dirty="0" smtClean="0">
                <a:solidFill>
                  <a:schemeClr val="tx2"/>
                </a:solidFill>
                <a:ea typeface="宋体" pitchFamily="2" charset="-122"/>
              </a:rPr>
              <a:t> Wei-Xia Zou, BUPT; Liang Li,  </a:t>
            </a:r>
            <a:r>
              <a:rPr lang="en-US" altLang="zh-CN" sz="1800" dirty="0" err="1" smtClean="0">
                <a:solidFill>
                  <a:schemeClr val="tx2"/>
                </a:solidFill>
                <a:ea typeface="宋体" pitchFamily="2" charset="-122"/>
              </a:rPr>
              <a:t>Vinno</a:t>
            </a:r>
            <a:r>
              <a:rPr lang="en-US" altLang="zh-CN" sz="1800" dirty="0">
                <a:solidFill>
                  <a:schemeClr val="tx2"/>
                </a:solidFill>
                <a:ea typeface="宋体" pitchFamily="2" charset="-122"/>
              </a:rPr>
              <a:t>; Dietmar Eggert, Atmel</a:t>
            </a:r>
            <a:r>
              <a:rPr lang="en-US" altLang="zh-CN" sz="1800" dirty="0">
                <a:ea typeface="宋体" pitchFamily="2" charset="-122"/>
              </a:rPr>
              <a:t> ;</a:t>
            </a:r>
          </a:p>
          <a:p>
            <a:pPr eaLnBrk="0" hangingPunct="0">
              <a:defRPr/>
            </a:pPr>
            <a:r>
              <a:rPr lang="en-US" altLang="zh-CN" sz="1800" dirty="0" smtClean="0">
                <a:solidFill>
                  <a:schemeClr val="tx2"/>
                </a:solidFill>
                <a:ea typeface="宋体" pitchFamily="2" charset="-122"/>
              </a:rPr>
              <a:t> </a:t>
            </a:r>
            <a:r>
              <a:rPr lang="en-US" altLang="zh-CN" sz="1800" dirty="0" err="1" smtClean="0">
                <a:solidFill>
                  <a:schemeClr val="tx2"/>
                </a:solidFill>
                <a:ea typeface="宋体" pitchFamily="2" charset="-122"/>
              </a:rPr>
              <a:t>Guang</a:t>
            </a:r>
            <a:r>
              <a:rPr lang="en-US" altLang="zh-CN" sz="1800" dirty="0" smtClean="0">
                <a:solidFill>
                  <a:schemeClr val="tx2"/>
                </a:solidFill>
                <a:ea typeface="宋体" pitchFamily="2" charset="-122"/>
              </a:rPr>
              <a:t>-long </a:t>
            </a:r>
            <a:r>
              <a:rPr lang="en-US" altLang="zh-CN" sz="1800" dirty="0" smtClean="0">
                <a:solidFill>
                  <a:schemeClr val="tx2"/>
                </a:solidFill>
                <a:ea typeface="宋体" pitchFamily="2" charset="-122"/>
              </a:rPr>
              <a:t>Du; </a:t>
            </a:r>
            <a:r>
              <a:rPr lang="en-US" altLang="zh-CN" sz="1800" dirty="0" err="1" smtClean="0">
                <a:solidFill>
                  <a:schemeClr val="tx2"/>
                </a:solidFill>
                <a:ea typeface="宋体" pitchFamily="2" charset="-122"/>
              </a:rPr>
              <a:t>Feng-yuan</a:t>
            </a:r>
            <a:r>
              <a:rPr lang="en-US" altLang="zh-CN" sz="1800" dirty="0" smtClean="0">
                <a:solidFill>
                  <a:schemeClr val="tx2"/>
                </a:solidFill>
                <a:ea typeface="宋体" pitchFamily="2" charset="-122"/>
              </a:rPr>
              <a:t> </a:t>
            </a:r>
            <a:r>
              <a:rPr lang="en-US" altLang="zh-CN" sz="1800" dirty="0" smtClean="0">
                <a:solidFill>
                  <a:schemeClr val="tx2"/>
                </a:solidFill>
                <a:ea typeface="宋体" pitchFamily="2" charset="-122"/>
              </a:rPr>
              <a:t>Kang, </a:t>
            </a:r>
            <a:r>
              <a:rPr lang="en-US" altLang="zh-CN" sz="1800" dirty="0">
                <a:solidFill>
                  <a:schemeClr val="tx2"/>
                </a:solidFill>
                <a:ea typeface="宋体" pitchFamily="2" charset="-122"/>
              </a:rPr>
              <a:t>, BUPT                </a:t>
            </a:r>
            <a:endParaRPr lang="en-US" altLang="zh-CN" sz="1800" dirty="0" smtClean="0">
              <a:solidFill>
                <a:schemeClr val="tx2"/>
              </a:solidFill>
              <a:ea typeface="宋体" pitchFamily="2" charset="-122"/>
            </a:endParaRPr>
          </a:p>
          <a:p>
            <a:pPr eaLnBrk="0" hangingPunct="0">
              <a:defRPr/>
            </a:pPr>
            <a:r>
              <a:rPr lang="en-US" altLang="zh-CN" sz="1800" dirty="0" smtClean="0">
                <a:solidFill>
                  <a:schemeClr val="tx2"/>
                </a:solidFill>
                <a:ea typeface="宋体" pitchFamily="2" charset="-122"/>
              </a:rPr>
              <a:t>                 BUPT; </a:t>
            </a:r>
            <a:r>
              <a:rPr lang="en-US" altLang="zh-CN" sz="1800" dirty="0" smtClean="0">
                <a:ea typeface="宋体" pitchFamily="2" charset="-122"/>
              </a:rPr>
              <a:t>	Suite 202, Building D, No.2 </a:t>
            </a:r>
            <a:r>
              <a:rPr lang="en-US" altLang="zh-CN" sz="1800" dirty="0" err="1" smtClean="0">
                <a:ea typeface="宋体" pitchFamily="2" charset="-122"/>
              </a:rPr>
              <a:t>Xinxi</a:t>
            </a:r>
            <a:r>
              <a:rPr lang="en-US" altLang="zh-CN" sz="1800" dirty="0" smtClean="0">
                <a:ea typeface="宋体" pitchFamily="2" charset="-122"/>
              </a:rPr>
              <a:t> Lu, Beijing, China, </a:t>
            </a:r>
          </a:p>
          <a:p>
            <a:pPr eaLnBrk="0" hangingPunct="0">
              <a:defRPr/>
            </a:pPr>
            <a:r>
              <a:rPr lang="en-US" altLang="zh-CN" sz="1800" dirty="0">
                <a:ea typeface="宋体" pitchFamily="2" charset="-122"/>
              </a:rPr>
              <a:t>	Voice:	1-949-813-7909, FAX: 1-949-813-7909, </a:t>
            </a:r>
          </a:p>
          <a:p>
            <a:pPr eaLnBrk="0" hangingPunct="0">
              <a:defRPr/>
            </a:pPr>
            <a:r>
              <a:rPr lang="en-US" altLang="zh-CN" sz="1800" dirty="0">
                <a:ea typeface="宋体" pitchFamily="2" charset="-122"/>
              </a:rPr>
              <a:t>	E-Mail: 	liangli@vinnotech.com </a:t>
            </a:r>
          </a:p>
          <a:p>
            <a:pPr eaLnBrk="0" hangingPunct="0">
              <a:defRPr/>
            </a:pPr>
            <a:r>
              <a:rPr lang="en-US" altLang="zh-CN" sz="1800" b="1" dirty="0">
                <a:ea typeface="宋体" pitchFamily="2" charset="-122"/>
              </a:rPr>
              <a:t>Abstract:</a:t>
            </a:r>
            <a:r>
              <a:rPr lang="en-US" altLang="zh-CN" sz="1800" dirty="0">
                <a:ea typeface="宋体" pitchFamily="2" charset="-122"/>
              </a:rPr>
              <a:t> Tech Proposal for TG4n(MBAN) Task Group</a:t>
            </a:r>
          </a:p>
          <a:p>
            <a:pPr eaLnBrk="0" hangingPunct="0">
              <a:spcBef>
                <a:spcPts val="600"/>
              </a:spcBef>
              <a:spcAft>
                <a:spcPts val="600"/>
              </a:spcAft>
              <a:defRPr/>
            </a:pPr>
            <a:r>
              <a:rPr lang="en-US" altLang="zh-CN" sz="1800" b="1" dirty="0">
                <a:ea typeface="宋体" pitchFamily="2" charset="-122"/>
              </a:rPr>
              <a:t>Purpose:</a:t>
            </a:r>
            <a:r>
              <a:rPr lang="en-US" altLang="zh-CN" sz="1800" dirty="0">
                <a:ea typeface="宋体" pitchFamily="2" charset="-122"/>
              </a:rPr>
              <a:t>	 Outline accomplishments from the March 2012 meeting and planned tasks for this meeting.</a:t>
            </a:r>
          </a:p>
          <a:p>
            <a:pPr eaLnBrk="0" hangingPunct="0">
              <a:defRPr/>
            </a:pPr>
            <a:r>
              <a:rPr lang="en-US" altLang="zh-CN" sz="1800" b="1" dirty="0">
                <a:solidFill>
                  <a:schemeClr val="tx2"/>
                </a:solidFill>
                <a:ea typeface="宋体" pitchFamily="2" charset="-122"/>
              </a:rPr>
              <a:t>Notice:</a:t>
            </a:r>
            <a:r>
              <a:rPr lang="en-US" altLang="zh-CN" sz="18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ea typeface="宋体" pitchFamily="2" charset="-122"/>
              </a:rPr>
              <a:t>Release:</a:t>
            </a:r>
            <a:r>
              <a:rPr lang="en-US" altLang="zh-CN" sz="1800" dirty="0">
                <a:solidFill>
                  <a:schemeClr val="tx2"/>
                </a:solidFill>
                <a:ea typeface="宋体" pitchFamily="2"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zh-CN" b="1" smtClean="0">
                <a:ea typeface="宋体" charset="-122"/>
              </a:rPr>
              <a:t>PSD Limitation </a:t>
            </a:r>
          </a:p>
        </p:txBody>
      </p:sp>
      <p:sp>
        <p:nvSpPr>
          <p:cNvPr id="11267" name="Rectangle 3"/>
          <p:cNvSpPr>
            <a:spLocks noGrp="1" noChangeArrowheads="1"/>
          </p:cNvSpPr>
          <p:nvPr>
            <p:ph idx="1"/>
          </p:nvPr>
        </p:nvSpPr>
        <p:spPr>
          <a:ln>
            <a:noFill/>
          </a:ln>
        </p:spPr>
        <p:txBody>
          <a:bodyPr/>
          <a:lstStyle/>
          <a:p>
            <a:r>
              <a:rPr lang="en-US" altLang="zh-CN" sz="2400" dirty="0" smtClean="0">
                <a:ea typeface="宋体" charset="-122"/>
              </a:rPr>
              <a:t>PSD Limitation among Channels. </a:t>
            </a:r>
          </a:p>
          <a:p>
            <a:endParaRPr lang="en-US" altLang="zh-CN" sz="2400" dirty="0">
              <a:ea typeface="宋体" charset="-122"/>
            </a:endParaRPr>
          </a:p>
          <a:p>
            <a:endParaRPr lang="en-US" altLang="zh-CN" sz="2400" dirty="0" smtClean="0">
              <a:ea typeface="宋体" charset="-122"/>
            </a:endParaRPr>
          </a:p>
          <a:p>
            <a:endParaRPr lang="en-US" altLang="zh-CN" sz="2400" dirty="0">
              <a:ea typeface="宋体" charset="-122"/>
            </a:endParaRPr>
          </a:p>
          <a:p>
            <a:r>
              <a:rPr lang="en-US" altLang="zh-CN" sz="2400" dirty="0" smtClean="0">
                <a:ea typeface="宋体" charset="-122"/>
              </a:rPr>
              <a:t>Transmit center frequency tolerance is still ±40ppm.</a:t>
            </a:r>
          </a:p>
          <a:p>
            <a:endParaRPr lang="en-US" altLang="zh-CN" sz="2400" dirty="0" smtClean="0">
              <a:ea typeface="宋体" charset="-122"/>
            </a:endParaRPr>
          </a:p>
          <a:p>
            <a:endParaRPr lang="en-US" altLang="zh-CN" sz="2400" dirty="0" smtClean="0">
              <a:ea typeface="宋体" charset="-122"/>
            </a:endParaRPr>
          </a:p>
          <a:p>
            <a:endParaRPr lang="en-US" altLang="zh-CN" sz="2400" dirty="0" smtClean="0">
              <a:ea typeface="宋体" charset="-122"/>
            </a:endParaRPr>
          </a:p>
          <a:p>
            <a:endParaRPr lang="en-US" altLang="zh-CN" sz="2400" dirty="0" smtClean="0">
              <a:ea typeface="宋体" charset="-122"/>
            </a:endParaRPr>
          </a:p>
          <a:p>
            <a:pPr lvl="1">
              <a:buFontTx/>
              <a:buNone/>
            </a:pPr>
            <a:endParaRPr lang="zh-CN" altLang="en-US" sz="2000" dirty="0" smtClean="0">
              <a:ea typeface="宋体" charset="-122"/>
            </a:endParaRPr>
          </a:p>
        </p:txBody>
      </p:sp>
      <p:sp>
        <p:nvSpPr>
          <p:cNvPr id="9" name="Footer Placeholder 4"/>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10" name="Slide Number Placeholder 5"/>
          <p:cNvSpPr>
            <a:spLocks noGrp="1"/>
          </p:cNvSpPr>
          <p:nvPr>
            <p:ph type="sldNum" sz="quarter" idx="12"/>
          </p:nvPr>
        </p:nvSpPr>
        <p:spPr/>
        <p:txBody>
          <a:bodyPr/>
          <a:lstStyle/>
          <a:p>
            <a:pPr>
              <a:defRPr/>
            </a:pPr>
            <a:r>
              <a:rPr lang="en-US" altLang="zh-CN"/>
              <a:t>Slide </a:t>
            </a:r>
            <a:fld id="{9A332E97-4598-433A-983D-1D5D675DE3FB}" type="slidenum">
              <a:rPr lang="en-US" altLang="zh-CN"/>
              <a:pPr>
                <a:defRPr/>
              </a:pPr>
              <a:t>10</a:t>
            </a:fld>
            <a:endParaRPr lang="en-US" altLang="zh-CN"/>
          </a:p>
        </p:txBody>
      </p:sp>
      <p:graphicFrame>
        <p:nvGraphicFramePr>
          <p:cNvPr id="2" name="表格 1"/>
          <p:cNvGraphicFramePr>
            <a:graphicFrameLocks noGrp="1"/>
          </p:cNvGraphicFramePr>
          <p:nvPr/>
        </p:nvGraphicFramePr>
        <p:xfrm>
          <a:off x="1447800" y="2667000"/>
          <a:ext cx="6446840" cy="741680"/>
        </p:xfrm>
        <a:graphic>
          <a:graphicData uri="http://schemas.openxmlformats.org/drawingml/2006/table">
            <a:tbl>
              <a:tblPr firstRow="1" bandRow="1">
                <a:tableStyleId>{5940675A-B579-460E-94D1-54222C63F5DA}</a:tableStyleId>
              </a:tblPr>
              <a:tblGrid>
                <a:gridCol w="1611710"/>
                <a:gridCol w="1611710"/>
                <a:gridCol w="1611710"/>
                <a:gridCol w="1611710"/>
              </a:tblGrid>
              <a:tr h="370840">
                <a:tc>
                  <a:txBody>
                    <a:bodyPr/>
                    <a:lstStyle/>
                    <a:p>
                      <a:r>
                        <a:rPr lang="en-US" altLang="zh-CN" dirty="0" smtClean="0">
                          <a:latin typeface="Times New Roman" pitchFamily="18" charset="0"/>
                          <a:cs typeface="Times New Roman" pitchFamily="18" charset="0"/>
                        </a:rPr>
                        <a:t>Bandwidth</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Frequency</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Relative limit</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Absolute limit</a:t>
                      </a:r>
                      <a:endParaRPr lang="zh-CN" altLang="en-US" dirty="0">
                        <a:latin typeface="Times New Roman" pitchFamily="18" charset="0"/>
                        <a:cs typeface="Times New Roman" pitchFamily="18" charset="0"/>
                      </a:endParaRPr>
                    </a:p>
                  </a:txBody>
                  <a:tcPr anchor="ctr" anchorCtr="1"/>
                </a:tc>
              </a:tr>
              <a:tr h="370840">
                <a:tc>
                  <a:txBody>
                    <a:bodyPr/>
                    <a:lstStyle/>
                    <a:p>
                      <a:r>
                        <a:rPr lang="en-US" altLang="zh-CN" dirty="0" smtClean="0">
                          <a:latin typeface="Times New Roman" pitchFamily="18" charset="0"/>
                          <a:cs typeface="Times New Roman" pitchFamily="18" charset="0"/>
                        </a:rPr>
                        <a:t>2MHz</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|f-f</a:t>
                      </a:r>
                      <a:r>
                        <a:rPr lang="en-US" altLang="zh-CN" baseline="-25000" dirty="0" smtClean="0"/>
                        <a:t>c</a:t>
                      </a:r>
                      <a:r>
                        <a:rPr lang="en-US" altLang="zh-CN" dirty="0" smtClean="0"/>
                        <a:t>|&gt;1MHz</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-20dB</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-20dBm</a:t>
                      </a:r>
                      <a:endParaRPr lang="zh-CN" altLang="en-US" dirty="0">
                        <a:latin typeface="Times New Roman" pitchFamily="18" charset="0"/>
                        <a:cs typeface="Times New Roman" pitchFamily="18" charset="0"/>
                      </a:endParaRPr>
                    </a:p>
                  </a:txBody>
                  <a:tcPr anchor="ctr" anchorCtr="1"/>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标题 1"/>
          <p:cNvSpPr>
            <a:spLocks noGrp="1" noChangeArrowheads="1"/>
          </p:cNvSpPr>
          <p:nvPr>
            <p:ph type="title"/>
          </p:nvPr>
        </p:nvSpPr>
        <p:spPr/>
        <p:txBody>
          <a:bodyPr/>
          <a:lstStyle/>
          <a:p>
            <a:r>
              <a:rPr lang="en-US" altLang="zh-CN" b="1" smtClean="0">
                <a:ea typeface="宋体" charset="-122"/>
              </a:rPr>
              <a:t>Pulse-Shape Filter</a:t>
            </a:r>
            <a:endParaRPr lang="zh-CN" altLang="en-US" smtClean="0">
              <a:ea typeface="宋体" charset="-122"/>
            </a:endParaRPr>
          </a:p>
        </p:txBody>
      </p:sp>
      <p:sp>
        <p:nvSpPr>
          <p:cNvPr id="2052" name="内容占位符 3"/>
          <p:cNvSpPr>
            <a:spLocks noGrp="1"/>
          </p:cNvSpPr>
          <p:nvPr>
            <p:ph idx="1"/>
          </p:nvPr>
        </p:nvSpPr>
        <p:spPr/>
        <p:txBody>
          <a:bodyPr/>
          <a:lstStyle/>
          <a:p>
            <a:r>
              <a:rPr lang="en-US" altLang="zh-CN" sz="1800" b="1" dirty="0" smtClean="0">
                <a:ea typeface="宋体" charset="-122"/>
              </a:rPr>
              <a:t>The raised cosine pulse shape with roll-off factor of </a:t>
            </a:r>
            <a:r>
              <a:rPr lang="en-US" altLang="zh-CN" sz="1800" b="1" i="1" dirty="0" smtClean="0">
                <a:latin typeface="Times New Roman" pitchFamily="18" charset="0"/>
                <a:ea typeface="宋体" charset="-122"/>
                <a:cs typeface="Times New Roman" pitchFamily="18" charset="0"/>
              </a:rPr>
              <a:t>r</a:t>
            </a:r>
            <a:r>
              <a:rPr lang="en-US" altLang="zh-CN" sz="1800" b="1" dirty="0" smtClean="0">
                <a:latin typeface="Times New Roman" pitchFamily="18" charset="0"/>
                <a:ea typeface="宋体" charset="-122"/>
                <a:cs typeface="Times New Roman" pitchFamily="18" charset="0"/>
              </a:rPr>
              <a:t>=0.8</a:t>
            </a:r>
            <a:r>
              <a:rPr lang="en-US" altLang="zh-CN" sz="1800" b="1" dirty="0" smtClean="0">
                <a:ea typeface="宋体" charset="-122"/>
              </a:rPr>
              <a:t> is used to represent each baseband chip</a:t>
            </a:r>
            <a:endParaRPr lang="zh-CN" altLang="en-US" sz="1800" b="1" dirty="0" smtClean="0">
              <a:solidFill>
                <a:srgbClr val="0000FF"/>
              </a:solidFill>
              <a:ea typeface="宋体" charset="-122"/>
            </a:endParaRPr>
          </a:p>
        </p:txBody>
      </p:sp>
      <p:sp>
        <p:nvSpPr>
          <p:cNvPr id="2053" name="内容占位符 2"/>
          <p:cNvSpPr>
            <a:spLocks noChangeArrowheads="1"/>
          </p:cNvSpPr>
          <p:nvPr/>
        </p:nvSpPr>
        <p:spPr bwMode="auto">
          <a:xfrm>
            <a:off x="469900" y="1343025"/>
            <a:ext cx="8353425" cy="5514975"/>
          </a:xfrm>
          <a:prstGeom prst="rect">
            <a:avLst/>
          </a:prstGeom>
          <a:noFill/>
          <a:ln w="9525">
            <a:noFill/>
            <a:miter lim="800000"/>
            <a:headEnd/>
            <a:tailEnd/>
          </a:ln>
        </p:spPr>
        <p:txBody>
          <a:bodyPr/>
          <a:lstStyle/>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pPr>
            <a:r>
              <a:rPr lang="en-US" altLang="zh-CN" sz="3000">
                <a:latin typeface="Calibri" pitchFamily="34" charset="0"/>
                <a:sym typeface="Calibri" pitchFamily="34" charset="0"/>
              </a:rPr>
              <a:t> </a:t>
            </a:r>
            <a:r>
              <a:rPr lang="zh-CN" altLang="en-US" sz="3000">
                <a:latin typeface="Calibri" pitchFamily="34" charset="0"/>
                <a:sym typeface="Calibri" pitchFamily="34" charset="0"/>
              </a:rPr>
              <a:t> </a:t>
            </a:r>
            <a:r>
              <a:rPr lang="en-US" altLang="zh-CN" sz="3000">
                <a:latin typeface="Calibri" pitchFamily="34" charset="0"/>
                <a:sym typeface="Calibri" pitchFamily="34" charset="0"/>
              </a:rPr>
              <a:t>   </a:t>
            </a:r>
            <a:endParaRPr lang="zh-CN" altLang="en-US"/>
          </a:p>
        </p:txBody>
      </p:sp>
      <p:graphicFrame>
        <p:nvGraphicFramePr>
          <p:cNvPr id="2050" name="Object 40"/>
          <p:cNvGraphicFramePr>
            <a:graphicFrameLocks noChangeAspect="1"/>
          </p:cNvGraphicFramePr>
          <p:nvPr/>
        </p:nvGraphicFramePr>
        <p:xfrm>
          <a:off x="2854325" y="2590800"/>
          <a:ext cx="3294063" cy="1143000"/>
        </p:xfrm>
        <a:graphic>
          <a:graphicData uri="http://schemas.openxmlformats.org/presentationml/2006/ole">
            <mc:AlternateContent xmlns:mc="http://schemas.openxmlformats.org/markup-compatibility/2006">
              <mc:Choice xmlns:v="urn:schemas-microsoft-com:vml" Requires="v">
                <p:oleObj spid="_x0000_s2087" name="公式" r:id="rId4" imgW="2489200" imgH="863600" progId="Equation.3">
                  <p:embed/>
                </p:oleObj>
              </mc:Choice>
              <mc:Fallback>
                <p:oleObj name="公式" r:id="rId4" imgW="2489200" imgH="863600" progId="Equation.3">
                  <p:embed/>
                  <p:pic>
                    <p:nvPicPr>
                      <p:cNvPr id="0" name="Picture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4325" y="2590800"/>
                        <a:ext cx="3294063"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054" name="Picture 4" descr="E:\我的文档\MATLAB\15-4n\15-4n-simulation\img_impulse.jpg"/>
          <p:cNvPicPr>
            <a:picLocks noChangeAspect="1" noChangeArrowheads="1"/>
          </p:cNvPicPr>
          <p:nvPr/>
        </p:nvPicPr>
        <p:blipFill>
          <a:blip r:embed="rId6" cstate="print"/>
          <a:srcRect l="3838" t="5019" r="6612"/>
          <a:stretch>
            <a:fillRect/>
          </a:stretch>
        </p:blipFill>
        <p:spPr bwMode="auto">
          <a:xfrm>
            <a:off x="990600" y="3725863"/>
            <a:ext cx="3355975" cy="2700337"/>
          </a:xfrm>
          <a:prstGeom prst="rect">
            <a:avLst/>
          </a:prstGeom>
          <a:noFill/>
          <a:ln w="9525">
            <a:noFill/>
            <a:miter lim="800000"/>
            <a:headEnd/>
            <a:tailEnd/>
          </a:ln>
        </p:spPr>
      </p:pic>
      <p:sp>
        <p:nvSpPr>
          <p:cNvPr id="5" name="页脚占位符 4"/>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6" name="灯片编号占位符 5"/>
          <p:cNvSpPr>
            <a:spLocks noGrp="1"/>
          </p:cNvSpPr>
          <p:nvPr>
            <p:ph type="sldNum" sz="quarter" idx="12"/>
          </p:nvPr>
        </p:nvSpPr>
        <p:spPr/>
        <p:txBody>
          <a:bodyPr/>
          <a:lstStyle/>
          <a:p>
            <a:pPr>
              <a:defRPr/>
            </a:pPr>
            <a:r>
              <a:rPr lang="en-US" smtClean="0"/>
              <a:t>Slide </a:t>
            </a:r>
            <a:fld id="{BB71DD18-5AEC-4276-A670-5F8881896C2E}" type="slidenum">
              <a:rPr lang="en-US" smtClean="0"/>
              <a:pPr>
                <a:defRPr/>
              </a:pPr>
              <a:t>11</a:t>
            </a:fld>
            <a:endParaRPr lang="en-US"/>
          </a:p>
        </p:txBody>
      </p:sp>
      <p:sp>
        <p:nvSpPr>
          <p:cNvPr id="2057" name="TextBox 6"/>
          <p:cNvSpPr txBox="1">
            <a:spLocks noChangeArrowheads="1"/>
          </p:cNvSpPr>
          <p:nvPr/>
        </p:nvSpPr>
        <p:spPr bwMode="auto">
          <a:xfrm>
            <a:off x="4572000" y="3810000"/>
            <a:ext cx="4191000" cy="2031325"/>
          </a:xfrm>
          <a:prstGeom prst="rect">
            <a:avLst/>
          </a:prstGeom>
          <a:noFill/>
          <a:ln w="9525">
            <a:noFill/>
            <a:miter lim="800000"/>
            <a:headEnd/>
            <a:tailEnd/>
          </a:ln>
        </p:spPr>
        <p:txBody>
          <a:bodyPr>
            <a:spAutoFit/>
          </a:bodyPr>
          <a:lstStyle/>
          <a:p>
            <a:r>
              <a:rPr lang="en-US" altLang="zh-CN" sz="1800" b="1" dirty="0"/>
              <a:t>This pulse shape filter is enough to meet the PSD and minimum receiver jamming resistance.</a:t>
            </a:r>
          </a:p>
          <a:p>
            <a:endParaRPr lang="en-US" altLang="zh-CN" sz="1800" b="1" dirty="0"/>
          </a:p>
          <a:p>
            <a:r>
              <a:rPr lang="en-US" altLang="zh-CN" sz="1800" b="1" dirty="0"/>
              <a:t>See the PSD figure in the next slide.</a:t>
            </a:r>
          </a:p>
          <a:p>
            <a:endParaRPr lang="en-US" altLang="zh-CN" sz="1800" b="1" dirty="0"/>
          </a:p>
          <a:p>
            <a:endParaRPr lang="zh-CN" altLang="en-US" sz="1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descr="E:\我的文档\MATLAB\15-4n\15-4n-simulation\img_psd_single_band.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658" t="3944" r="5895"/>
          <a:stretch/>
        </p:blipFill>
        <p:spPr bwMode="auto">
          <a:xfrm>
            <a:off x="1400454" y="2202868"/>
            <a:ext cx="4447616" cy="3600000"/>
          </a:xfrm>
          <a:prstGeom prst="rect">
            <a:avLst/>
          </a:prstGeom>
          <a:noFill/>
          <a:extLst>
            <a:ext uri="{909E8E84-426E-40DD-AFC4-6F175D3DCCD1}">
              <a14:hiddenFill xmlns:a14="http://schemas.microsoft.com/office/drawing/2010/main">
                <a:solidFill>
                  <a:srgbClr val="FFFFFF"/>
                </a:solidFill>
              </a14:hiddenFill>
            </a:ext>
          </a:extLst>
        </p:spPr>
      </p:pic>
      <p:sp>
        <p:nvSpPr>
          <p:cNvPr id="12291" name="标题 1"/>
          <p:cNvSpPr>
            <a:spLocks noGrp="1" noChangeArrowheads="1"/>
          </p:cNvSpPr>
          <p:nvPr>
            <p:ph type="title"/>
          </p:nvPr>
        </p:nvSpPr>
        <p:spPr/>
        <p:txBody>
          <a:bodyPr/>
          <a:lstStyle/>
          <a:p>
            <a:r>
              <a:rPr lang="en-US" altLang="zh-CN" b="1" dirty="0" smtClean="0">
                <a:ea typeface="宋体" charset="-122"/>
              </a:rPr>
              <a:t>PSD of TX-signal </a:t>
            </a:r>
            <a:endParaRPr lang="zh-CN" altLang="en-US" dirty="0" smtClean="0">
              <a:solidFill>
                <a:srgbClr val="FF0000"/>
              </a:solidFill>
              <a:ea typeface="宋体" charset="-122"/>
            </a:endParaRPr>
          </a:p>
        </p:txBody>
      </p:sp>
      <p:sp>
        <p:nvSpPr>
          <p:cNvPr id="5" name="页脚占位符 4"/>
          <p:cNvSpPr>
            <a:spLocks noGrp="1"/>
          </p:cNvSpPr>
          <p:nvPr>
            <p:ph type="ftr" sz="quarter" idx="11"/>
          </p:nvPr>
        </p:nvSpPr>
        <p:spPr>
          <a:xfrm>
            <a:off x="5410200" y="6488668"/>
            <a:ext cx="3124200" cy="369332"/>
          </a:xfrm>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6" name="灯片编号占位符 5"/>
          <p:cNvSpPr>
            <a:spLocks noGrp="1"/>
          </p:cNvSpPr>
          <p:nvPr>
            <p:ph type="sldNum" sz="quarter" idx="12"/>
          </p:nvPr>
        </p:nvSpPr>
        <p:spPr/>
        <p:txBody>
          <a:bodyPr/>
          <a:lstStyle/>
          <a:p>
            <a:pPr>
              <a:defRPr/>
            </a:pPr>
            <a:r>
              <a:rPr lang="en-US" smtClean="0"/>
              <a:t>Slide </a:t>
            </a:r>
            <a:fld id="{5D70E87B-2336-4CBC-956C-4D4F0422FB3E}" type="slidenum">
              <a:rPr lang="en-US" smtClean="0"/>
              <a:pPr>
                <a:defRPr/>
              </a:pPr>
              <a:t>12</a:t>
            </a:fld>
            <a:endParaRPr lang="en-US"/>
          </a:p>
        </p:txBody>
      </p:sp>
      <p:sp>
        <p:nvSpPr>
          <p:cNvPr id="12295" name="TextBox 1"/>
          <p:cNvSpPr txBox="1">
            <a:spLocks noChangeArrowheads="1"/>
          </p:cNvSpPr>
          <p:nvPr/>
        </p:nvSpPr>
        <p:spPr bwMode="auto">
          <a:xfrm>
            <a:off x="990600" y="5802868"/>
            <a:ext cx="5267325" cy="369332"/>
          </a:xfrm>
          <a:prstGeom prst="rect">
            <a:avLst/>
          </a:prstGeom>
          <a:noFill/>
          <a:ln w="9525">
            <a:noFill/>
            <a:miter lim="800000"/>
            <a:headEnd/>
            <a:tailEnd/>
          </a:ln>
        </p:spPr>
        <p:txBody>
          <a:bodyPr wrap="square">
            <a:spAutoFit/>
          </a:bodyPr>
          <a:lstStyle/>
          <a:p>
            <a:pPr algn="ctr"/>
            <a:r>
              <a:rPr lang="en-US" altLang="zh-CN" sz="1800" dirty="0"/>
              <a:t>PSD of transmission signal (</a:t>
            </a:r>
            <a:r>
              <a:rPr lang="en-US" altLang="zh-CN" sz="1800" dirty="0" smtClean="0"/>
              <a:t>Burg's estimation method.)</a:t>
            </a:r>
            <a:endParaRPr lang="zh-CN" altLang="en-US" sz="1800" dirty="0"/>
          </a:p>
        </p:txBody>
      </p:sp>
      <p:sp>
        <p:nvSpPr>
          <p:cNvPr id="12297" name="TextBox 8"/>
          <p:cNvSpPr txBox="1">
            <a:spLocks noChangeArrowheads="1"/>
          </p:cNvSpPr>
          <p:nvPr/>
        </p:nvSpPr>
        <p:spPr bwMode="auto">
          <a:xfrm>
            <a:off x="5908522" y="2503754"/>
            <a:ext cx="1219200" cy="339725"/>
          </a:xfrm>
          <a:prstGeom prst="rect">
            <a:avLst/>
          </a:prstGeom>
          <a:noFill/>
          <a:ln w="9525">
            <a:noFill/>
            <a:miter lim="800000"/>
            <a:headEnd/>
            <a:tailEnd/>
          </a:ln>
        </p:spPr>
        <p:txBody>
          <a:bodyPr>
            <a:spAutoFit/>
          </a:bodyPr>
          <a:lstStyle/>
          <a:p>
            <a:pPr algn="ctr"/>
            <a:r>
              <a:rPr lang="en-US" altLang="zh-CN" sz="1600" dirty="0"/>
              <a:t>PSD limit</a:t>
            </a:r>
            <a:endParaRPr lang="zh-CN" altLang="en-US" sz="1600" dirty="0"/>
          </a:p>
        </p:txBody>
      </p:sp>
      <p:cxnSp>
        <p:nvCxnSpPr>
          <p:cNvPr id="12298" name="直接箭头连接符 10"/>
          <p:cNvCxnSpPr>
            <a:cxnSpLocks noChangeShapeType="1"/>
          </p:cNvCxnSpPr>
          <p:nvPr/>
        </p:nvCxnSpPr>
        <p:spPr bwMode="auto">
          <a:xfrm flipH="1">
            <a:off x="4994122" y="2656154"/>
            <a:ext cx="1066800" cy="515937"/>
          </a:xfrm>
          <a:prstGeom prst="straightConnector1">
            <a:avLst/>
          </a:prstGeom>
          <a:noFill/>
          <a:ln w="28575" algn="ctr">
            <a:solidFill>
              <a:srgbClr val="0000FF"/>
            </a:solidFill>
            <a:round/>
            <a:headEnd type="none" w="sm" len="sm"/>
            <a:tailEnd type="arrow" w="med" len="med"/>
          </a:ln>
        </p:spPr>
      </p:cxnSp>
      <p:sp>
        <p:nvSpPr>
          <p:cNvPr id="3" name="TextBox 2"/>
          <p:cNvSpPr txBox="1"/>
          <p:nvPr/>
        </p:nvSpPr>
        <p:spPr>
          <a:xfrm>
            <a:off x="6324600" y="3447871"/>
            <a:ext cx="2438400" cy="923330"/>
          </a:xfrm>
          <a:prstGeom prst="rect">
            <a:avLst/>
          </a:prstGeom>
          <a:noFill/>
        </p:spPr>
        <p:txBody>
          <a:bodyPr wrap="square" rtlCol="0">
            <a:spAutoFit/>
          </a:bodyPr>
          <a:lstStyle/>
          <a:p>
            <a:r>
              <a:rPr lang="en-US" altLang="zh-CN" sz="1800" dirty="0" smtClean="0"/>
              <a:t>Same PSD for both (16,4)-DSSS signal and (8,4)-DSSS signal.</a:t>
            </a:r>
            <a:endParaRPr lang="zh-CN" alt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Source Coding</a:t>
            </a:r>
            <a:endParaRPr lang="zh-CN" altLang="en-US" sz="3200" dirty="0" smtClean="0">
              <a:ea typeface="宋体" charset="-122"/>
            </a:endParaRPr>
          </a:p>
        </p:txBody>
      </p:sp>
      <p:sp>
        <p:nvSpPr>
          <p:cNvPr id="14339" name="内容占位符 1"/>
          <p:cNvSpPr>
            <a:spLocks noGrp="1"/>
          </p:cNvSpPr>
          <p:nvPr>
            <p:ph idx="1"/>
          </p:nvPr>
        </p:nvSpPr>
        <p:spPr>
          <a:xfrm>
            <a:off x="685800" y="1981200"/>
            <a:ext cx="7772400" cy="4343400"/>
          </a:xfrm>
        </p:spPr>
        <p:txBody>
          <a:bodyPr/>
          <a:lstStyle/>
          <a:p>
            <a:pPr>
              <a:lnSpc>
                <a:spcPct val="80000"/>
              </a:lnSpc>
              <a:spcBef>
                <a:spcPts val="600"/>
              </a:spcBef>
            </a:pPr>
            <a:r>
              <a:rPr lang="en-US" altLang="zh-CN" sz="2000" dirty="0" smtClean="0">
                <a:ea typeface="宋体" charset="-122"/>
              </a:rPr>
              <a:t> FEC or other source coding may be necessary. </a:t>
            </a:r>
          </a:p>
          <a:p>
            <a:pPr>
              <a:lnSpc>
                <a:spcPct val="80000"/>
              </a:lnSpc>
              <a:spcBef>
                <a:spcPts val="600"/>
              </a:spcBef>
            </a:pPr>
            <a:endParaRPr lang="en-US" altLang="zh-CN" sz="2000" dirty="0" smtClean="0">
              <a:ea typeface="宋体" charset="-122"/>
            </a:endParaRPr>
          </a:p>
          <a:p>
            <a:pPr>
              <a:lnSpc>
                <a:spcPct val="80000"/>
              </a:lnSpc>
              <a:spcBef>
                <a:spcPts val="600"/>
              </a:spcBef>
            </a:pPr>
            <a:r>
              <a:rPr lang="en-US" altLang="zh-CN" sz="2000" dirty="0" smtClean="0">
                <a:ea typeface="宋体" charset="-122"/>
              </a:rPr>
              <a:t>The further research is on the way</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13</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4053143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r>
              <a:rPr lang="en-US" altLang="zh-CN" b="1" dirty="0" smtClean="0">
                <a:ea typeface="宋体" charset="-122"/>
              </a:rPr>
              <a:t>Receiver Design</a:t>
            </a:r>
            <a:endParaRPr lang="zh-CN" altLang="en-US" dirty="0" smtClean="0">
              <a:solidFill>
                <a:srgbClr val="FF0000"/>
              </a:solidFill>
              <a:ea typeface="宋体" charset="-122"/>
            </a:endParaRPr>
          </a:p>
        </p:txBody>
      </p:sp>
      <p:sp>
        <p:nvSpPr>
          <p:cNvPr id="13315" name="内容占位符 2"/>
          <p:cNvSpPr>
            <a:spLocks noGrp="1"/>
          </p:cNvSpPr>
          <p:nvPr>
            <p:ph idx="1"/>
          </p:nvPr>
        </p:nvSpPr>
        <p:spPr/>
        <p:txBody>
          <a:bodyPr/>
          <a:lstStyle/>
          <a:p>
            <a:pPr>
              <a:lnSpc>
                <a:spcPct val="80000"/>
              </a:lnSpc>
            </a:pPr>
            <a:r>
              <a:rPr lang="en-US" altLang="zh-CN" sz="2400" dirty="0" smtClean="0">
                <a:ea typeface="宋体" charset="-122"/>
              </a:rPr>
              <a:t>Receiver Sensitivity: </a:t>
            </a:r>
            <a:r>
              <a:rPr lang="en-US" altLang="zh-CN" sz="2400" dirty="0" smtClean="0">
                <a:solidFill>
                  <a:srgbClr val="FF0000"/>
                </a:solidFill>
                <a:ea typeface="宋体" charset="-122"/>
              </a:rPr>
              <a:t>&lt;-85dBm </a:t>
            </a:r>
            <a:r>
              <a:rPr lang="en-US" altLang="zh-CN" sz="2400" dirty="0" smtClean="0">
                <a:ea typeface="宋体" charset="-122"/>
              </a:rPr>
              <a:t>for (16,4) DSSS table and </a:t>
            </a:r>
            <a:r>
              <a:rPr lang="en-US" altLang="zh-CN" sz="2400" dirty="0" smtClean="0">
                <a:solidFill>
                  <a:srgbClr val="FF0000"/>
                </a:solidFill>
                <a:ea typeface="宋体" charset="-122"/>
              </a:rPr>
              <a:t>&lt;-82dBm </a:t>
            </a:r>
            <a:r>
              <a:rPr lang="en-US" altLang="zh-CN" sz="2400" dirty="0" smtClean="0">
                <a:ea typeface="宋体" charset="-122"/>
              </a:rPr>
              <a:t>for (8,4) DSSS table (with </a:t>
            </a:r>
            <a:r>
              <a:rPr lang="en-US" altLang="zh-CN" sz="2400" dirty="0"/>
              <a:t>a noise figure of 10 </a:t>
            </a:r>
            <a:r>
              <a:rPr lang="en-US" altLang="zh-CN" sz="2400" dirty="0" smtClean="0"/>
              <a:t>dB and </a:t>
            </a:r>
            <a:r>
              <a:rPr lang="en-US" altLang="zh-CN" sz="2400" dirty="0"/>
              <a:t>an implementation loss of 6 dB</a:t>
            </a:r>
            <a:r>
              <a:rPr lang="en-US" altLang="zh-CN" sz="2400" dirty="0" smtClean="0">
                <a:ea typeface="宋体" charset="-122"/>
              </a:rPr>
              <a:t>).</a:t>
            </a:r>
          </a:p>
          <a:p>
            <a:pPr>
              <a:lnSpc>
                <a:spcPct val="80000"/>
              </a:lnSpc>
            </a:pPr>
            <a:endParaRPr lang="en-US" altLang="zh-CN" sz="1800" dirty="0" smtClean="0">
              <a:ea typeface="宋体" charset="-122"/>
            </a:endParaRPr>
          </a:p>
          <a:p>
            <a:pPr>
              <a:lnSpc>
                <a:spcPct val="80000"/>
              </a:lnSpc>
            </a:pPr>
            <a:r>
              <a:rPr lang="en-US" altLang="zh-CN" sz="2400" dirty="0" smtClean="0">
                <a:ea typeface="宋体" charset="-122"/>
              </a:rPr>
              <a:t>Minimum Receiver Jamming Resistance Requirement</a:t>
            </a: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buNone/>
            </a:pPr>
            <a:endParaRPr lang="zh-CN" altLang="en-US"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9B53F89A-B3C7-44F9-9F5F-5DABF4C10EA0}" type="slidenum">
              <a:rPr lang="en-US" smtClean="0"/>
              <a:pPr>
                <a:defRPr/>
              </a:pPr>
              <a:t>14</a:t>
            </a:fld>
            <a:endParaRPr lang="en-US"/>
          </a:p>
        </p:txBody>
      </p:sp>
      <p:graphicFrame>
        <p:nvGraphicFramePr>
          <p:cNvPr id="8" name="表格 7"/>
          <p:cNvGraphicFramePr>
            <a:graphicFrameLocks noGrp="1"/>
          </p:cNvGraphicFramePr>
          <p:nvPr>
            <p:extLst>
              <p:ext uri="{D42A27DB-BD31-4B8C-83A1-F6EECF244321}">
                <p14:modId xmlns:p14="http://schemas.microsoft.com/office/powerpoint/2010/main" val="386081438"/>
              </p:ext>
            </p:extLst>
          </p:nvPr>
        </p:nvGraphicFramePr>
        <p:xfrm>
          <a:off x="1371600" y="4058920"/>
          <a:ext cx="6096000" cy="74168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altLang="zh-CN" dirty="0" smtClean="0"/>
                        <a:t>Adjacent channel rejection</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Alternate channel rejection</a:t>
                      </a:r>
                      <a:endParaRPr lang="zh-CN" altLang="en-US" dirty="0">
                        <a:latin typeface="Times New Roman" pitchFamily="18" charset="0"/>
                        <a:cs typeface="Times New Roman" pitchFamily="18" charset="0"/>
                      </a:endParaRPr>
                    </a:p>
                  </a:txBody>
                  <a:tcPr anchor="ctr" anchorCtr="1"/>
                </a:tc>
              </a:tr>
              <a:tr h="370840">
                <a:tc>
                  <a:txBody>
                    <a:bodyPr/>
                    <a:lstStyle/>
                    <a:p>
                      <a:r>
                        <a:rPr lang="en-US" altLang="zh-CN" dirty="0" smtClean="0"/>
                        <a:t>0dB</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36dB</a:t>
                      </a:r>
                      <a:endParaRPr lang="zh-CN" altLang="en-US" dirty="0">
                        <a:latin typeface="Times New Roman" pitchFamily="18" charset="0"/>
                        <a:cs typeface="Times New Roman" pitchFamily="18" charset="0"/>
                      </a:endParaRPr>
                    </a:p>
                  </a:txBody>
                  <a:tcPr anchor="ctr" anchorCtr="1"/>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Noise Models and Environment </a:t>
            </a:r>
            <a:r>
              <a:rPr lang="en-US" altLang="zh-CN" sz="3200" dirty="0" smtClean="0">
                <a:solidFill>
                  <a:schemeClr val="tx1"/>
                </a:solidFill>
                <a:ea typeface="宋体" charset="-122"/>
              </a:rPr>
              <a:t> </a:t>
            </a:r>
            <a:endParaRPr lang="zh-CN" altLang="en-US" sz="3200" dirty="0" smtClean="0">
              <a:ea typeface="宋体" charset="-122"/>
            </a:endParaRPr>
          </a:p>
        </p:txBody>
      </p:sp>
      <p:sp>
        <p:nvSpPr>
          <p:cNvPr id="14339" name="内容占位符 1"/>
          <p:cNvSpPr>
            <a:spLocks noGrp="1"/>
          </p:cNvSpPr>
          <p:nvPr>
            <p:ph idx="1"/>
          </p:nvPr>
        </p:nvSpPr>
        <p:spPr>
          <a:xfrm>
            <a:off x="609600" y="1600200"/>
            <a:ext cx="7772400" cy="4114800"/>
          </a:xfrm>
        </p:spPr>
        <p:txBody>
          <a:bodyPr/>
          <a:lstStyle/>
          <a:p>
            <a:pPr>
              <a:lnSpc>
                <a:spcPct val="80000"/>
              </a:lnSpc>
              <a:spcBef>
                <a:spcPts val="1200"/>
              </a:spcBef>
            </a:pPr>
            <a:r>
              <a:rPr lang="en-US" altLang="zh-CN" sz="2400" dirty="0" smtClean="0">
                <a:ea typeface="宋体" charset="-122"/>
              </a:rPr>
              <a:t>Noise Model</a:t>
            </a:r>
          </a:p>
          <a:p>
            <a:pPr lvl="1">
              <a:lnSpc>
                <a:spcPct val="80000"/>
              </a:lnSpc>
              <a:spcBef>
                <a:spcPts val="1200"/>
              </a:spcBef>
            </a:pPr>
            <a:r>
              <a:rPr lang="en-US" altLang="zh-CN" sz="2000" dirty="0" smtClean="0">
                <a:ea typeface="宋体" charset="-122"/>
              </a:rPr>
              <a:t>Flat-fading for 2MHz band channel on 200MHz, 400MHz and 600MHz band;</a:t>
            </a:r>
          </a:p>
          <a:p>
            <a:pPr lvl="1">
              <a:lnSpc>
                <a:spcPct val="80000"/>
              </a:lnSpc>
              <a:spcBef>
                <a:spcPts val="1200"/>
              </a:spcBef>
            </a:pPr>
            <a:r>
              <a:rPr lang="en-US" altLang="zh-CN" sz="2000" dirty="0" smtClean="0">
                <a:ea typeface="宋体" charset="-122"/>
              </a:rPr>
              <a:t>Noise model is </a:t>
            </a:r>
            <a:r>
              <a:rPr lang="en-US" altLang="zh-CN" sz="2000" dirty="0" smtClean="0">
                <a:ea typeface="宋体" charset="-122"/>
              </a:rPr>
              <a:t>AWGN ones.</a:t>
            </a:r>
            <a:endParaRPr lang="en-US" altLang="zh-CN" sz="2000" dirty="0" smtClean="0">
              <a:ea typeface="宋体" charset="-122"/>
            </a:endParaRPr>
          </a:p>
          <a:p>
            <a:pPr>
              <a:lnSpc>
                <a:spcPct val="80000"/>
              </a:lnSpc>
              <a:spcBef>
                <a:spcPts val="1200"/>
              </a:spcBef>
            </a:pPr>
            <a:r>
              <a:rPr lang="en-US" altLang="zh-CN" sz="2400" dirty="0" smtClean="0">
                <a:ea typeface="宋体" charset="-122"/>
              </a:rPr>
              <a:t>Multiple Path Model</a:t>
            </a:r>
          </a:p>
          <a:p>
            <a:pPr lvl="1" fontAlgn="t">
              <a:buFont typeface="Arial" pitchFamily="34" charset="0"/>
              <a:buChar char="•"/>
            </a:pPr>
            <a:r>
              <a:rPr lang="en-US" sz="1600" dirty="0" smtClean="0"/>
              <a:t>Reference Diffuse exponential model, </a:t>
            </a:r>
          </a:p>
          <a:p>
            <a:pPr fontAlgn="t">
              <a:buNone/>
            </a:pPr>
            <a:r>
              <a:rPr kumimoji="1" lang="en-US" altLang="zh-CN" sz="2000" dirty="0" smtClean="0">
                <a:ea typeface="SimSun" pitchFamily="2" charset="-122"/>
              </a:rPr>
              <a:t>     (</a:t>
            </a:r>
            <a:r>
              <a:rPr kumimoji="1" lang="en-US" altLang="zh-CN" sz="1400" dirty="0" smtClean="0">
                <a:ea typeface="SimSun" pitchFamily="2" charset="-122"/>
              </a:rPr>
              <a:t>IEEE P802.15 Working Group for WPANs, Multipath Simulation Models for Sub-GHz PHY Evaluation, 15-04-0585-00-004b, Oct. 2004</a:t>
            </a:r>
            <a:r>
              <a:rPr kumimoji="1" lang="en-US" altLang="zh-CN" sz="1400" dirty="0" smtClean="0">
                <a:solidFill>
                  <a:schemeClr val="accent2"/>
                </a:solidFill>
                <a:ea typeface="SimSun" pitchFamily="2" charset="-122"/>
              </a:rPr>
              <a:t>.)</a:t>
            </a:r>
          </a:p>
          <a:p>
            <a:pPr fontAlgn="t">
              <a:buNone/>
            </a:pPr>
            <a:endParaRPr kumimoji="1" lang="en-US" altLang="zh-CN" sz="1400" dirty="0" smtClean="0">
              <a:solidFill>
                <a:schemeClr val="accent2"/>
              </a:solidFill>
              <a:ea typeface="SimSun" pitchFamily="2"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15</a:t>
            </a:fld>
            <a:endParaRPr lang="en-US"/>
          </a:p>
        </p:txBody>
      </p:sp>
      <p:graphicFrame>
        <p:nvGraphicFramePr>
          <p:cNvPr id="30722" name="Object 2"/>
          <p:cNvGraphicFramePr>
            <a:graphicFrameLocks noChangeAspect="1"/>
          </p:cNvGraphicFramePr>
          <p:nvPr>
            <p:extLst>
              <p:ext uri="{D42A27DB-BD31-4B8C-83A1-F6EECF244321}">
                <p14:modId xmlns:p14="http://schemas.microsoft.com/office/powerpoint/2010/main" val="2387353272"/>
              </p:ext>
            </p:extLst>
          </p:nvPr>
        </p:nvGraphicFramePr>
        <p:xfrm>
          <a:off x="1447800" y="4648200"/>
          <a:ext cx="2978150" cy="374650"/>
        </p:xfrm>
        <a:graphic>
          <a:graphicData uri="http://schemas.openxmlformats.org/presentationml/2006/ole">
            <mc:AlternateContent xmlns:mc="http://schemas.openxmlformats.org/markup-compatibility/2006">
              <mc:Choice xmlns:v="urn:schemas-microsoft-com:vml" Requires="v">
                <p:oleObj spid="_x0000_s30726" name="Equation" r:id="rId3" imgW="1917360" imgH="241200" progId="Equation.3">
                  <p:embed/>
                </p:oleObj>
              </mc:Choice>
              <mc:Fallback>
                <p:oleObj name="Equation" r:id="rId3" imgW="191736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4648200"/>
                        <a:ext cx="2978150"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838200" y="5105400"/>
            <a:ext cx="4325223" cy="400110"/>
          </a:xfrm>
          <a:prstGeom prst="rect">
            <a:avLst/>
          </a:prstGeom>
        </p:spPr>
        <p:txBody>
          <a:bodyPr wrap="none">
            <a:spAutoFit/>
          </a:bodyPr>
          <a:lstStyle/>
          <a:p>
            <a:pPr fontAlgn="t">
              <a:buNone/>
            </a:pPr>
            <a:r>
              <a:rPr lang="en-US" altLang="zh-CN" sz="2000" dirty="0" smtClean="0">
                <a:sym typeface="Symbol" pitchFamily="18" charset="2"/>
              </a:rPr>
              <a:t>RMS delay spread = 10~300ns(in door).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Noise Environment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16</a:t>
            </a:fld>
            <a:endParaRPr lang="en-US"/>
          </a:p>
        </p:txBody>
      </p:sp>
      <p:sp>
        <p:nvSpPr>
          <p:cNvPr id="6" name="内容占位符 5"/>
          <p:cNvSpPr>
            <a:spLocks noGrp="1"/>
          </p:cNvSpPr>
          <p:nvPr>
            <p:ph idx="1"/>
          </p:nvPr>
        </p:nvSpPr>
        <p:spPr/>
        <p:txBody>
          <a:bodyPr/>
          <a:lstStyle/>
          <a:p>
            <a:r>
              <a:rPr lang="en-US" altLang="zh-CN" sz="2000" dirty="0" smtClean="0"/>
              <a:t>The PER vs. SNR simulation result is illustrated in the right figure.</a:t>
            </a:r>
            <a:endParaRPr lang="zh-CN" altLang="en-US" sz="2000" dirty="0"/>
          </a:p>
        </p:txBody>
      </p:sp>
      <p:sp>
        <p:nvSpPr>
          <p:cNvPr id="9" name="TextBox 8"/>
          <p:cNvSpPr txBox="1"/>
          <p:nvPr/>
        </p:nvSpPr>
        <p:spPr>
          <a:xfrm>
            <a:off x="914400" y="3124200"/>
            <a:ext cx="3505200" cy="1154162"/>
          </a:xfrm>
          <a:prstGeom prst="rect">
            <a:avLst/>
          </a:prstGeom>
          <a:noFill/>
        </p:spPr>
        <p:txBody>
          <a:bodyPr wrap="square" rtlCol="0">
            <a:spAutoFit/>
          </a:bodyPr>
          <a:lstStyle/>
          <a:p>
            <a:pPr>
              <a:spcBef>
                <a:spcPts val="600"/>
              </a:spcBef>
            </a:pPr>
            <a:r>
              <a:rPr lang="en-US" altLang="zh-CN" sz="1600" b="1" dirty="0" smtClean="0">
                <a:solidFill>
                  <a:srgbClr val="FF0000"/>
                </a:solidFill>
              </a:rPr>
              <a:t>(16,4) </a:t>
            </a:r>
            <a:r>
              <a:rPr lang="en-US" altLang="zh-CN" sz="1600" dirty="0" smtClean="0"/>
              <a:t>means when (16,4) DSSS table has been used (250kbps);</a:t>
            </a:r>
          </a:p>
          <a:p>
            <a:pPr>
              <a:spcBef>
                <a:spcPts val="600"/>
              </a:spcBef>
            </a:pPr>
            <a:r>
              <a:rPr lang="en-US" altLang="zh-CN" sz="1600" b="1" dirty="0" smtClean="0">
                <a:solidFill>
                  <a:srgbClr val="FF0000"/>
                </a:solidFill>
              </a:rPr>
              <a:t>(8,4) </a:t>
            </a:r>
            <a:r>
              <a:rPr lang="en-US" altLang="zh-CN" sz="1600" dirty="0"/>
              <a:t>means when </a:t>
            </a:r>
            <a:r>
              <a:rPr lang="en-US" altLang="zh-CN" sz="1600" dirty="0" smtClean="0"/>
              <a:t>(8,4</a:t>
            </a:r>
            <a:r>
              <a:rPr lang="en-US" altLang="zh-CN" sz="1600" dirty="0"/>
              <a:t>) DSSS table has been used </a:t>
            </a:r>
            <a:r>
              <a:rPr lang="en-US" altLang="zh-CN" sz="1600" dirty="0" smtClean="0"/>
              <a:t>(500kbps).</a:t>
            </a:r>
            <a:endParaRPr lang="en-US" altLang="zh-CN" sz="1600" dirty="0"/>
          </a:p>
        </p:txBody>
      </p:sp>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97298" y="2667000"/>
            <a:ext cx="4619625" cy="3495675"/>
          </a:xfrm>
          <a:prstGeom prst="rect">
            <a:avLst/>
          </a:prstGeom>
        </p:spPr>
      </p:pic>
    </p:spTree>
    <p:extLst>
      <p:ext uri="{BB962C8B-B14F-4D97-AF65-F5344CB8AC3E}">
        <p14:creationId xmlns:p14="http://schemas.microsoft.com/office/powerpoint/2010/main" val="3705533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ea typeface="宋体" charset="-122"/>
              </a:rPr>
              <a:t>Simulation in Multiple Path Model Environment </a:t>
            </a:r>
            <a:endParaRPr lang="zh-CN" altLang="en-US" dirty="0">
              <a:solidFill>
                <a:schemeClr val="tx1"/>
              </a:solidFill>
            </a:endParaRPr>
          </a:p>
        </p:txBody>
      </p:sp>
      <p:sp>
        <p:nvSpPr>
          <p:cNvPr id="3" name="内容占位符 2"/>
          <p:cNvSpPr>
            <a:spLocks noGrp="1"/>
          </p:cNvSpPr>
          <p:nvPr>
            <p:ph idx="1"/>
          </p:nvPr>
        </p:nvSpPr>
        <p:spPr/>
        <p:txBody>
          <a:bodyPr/>
          <a:lstStyle/>
          <a:p>
            <a:pPr>
              <a:buFont typeface="Arial" pitchFamily="34" charset="0"/>
              <a:buChar char="•"/>
            </a:pPr>
            <a:r>
              <a:rPr lang="en-US" altLang="zh-CN" sz="2000" dirty="0" smtClean="0">
                <a:ea typeface="宋体" charset="-122"/>
              </a:rPr>
              <a:t>Suppose: Single Parameter:</a:t>
            </a:r>
            <a:endParaRPr lang="en-US" altLang="zh-CN" sz="1800" dirty="0" smtClean="0">
              <a:ea typeface="宋体" charset="-122"/>
              <a:sym typeface="Symbol" pitchFamily="18" charset="2"/>
            </a:endParaRPr>
          </a:p>
          <a:p>
            <a:pPr lvl="1">
              <a:buNone/>
            </a:pPr>
            <a:r>
              <a:rPr lang="en-US" altLang="zh-CN" sz="1800" dirty="0" smtClean="0">
                <a:ea typeface="宋体" charset="-122"/>
                <a:sym typeface="Symbol" pitchFamily="18" charset="2"/>
              </a:rPr>
              <a:t> - RMS delay spread  =250ns</a:t>
            </a:r>
          </a:p>
          <a:p>
            <a:pPr lvl="1">
              <a:buNone/>
            </a:pPr>
            <a:r>
              <a:rPr lang="en-US" altLang="zh-CN" sz="1800" dirty="0" smtClean="0">
                <a:ea typeface="宋体" charset="-122"/>
              </a:rPr>
              <a:t> - Mean excess delay </a:t>
            </a:r>
            <a:r>
              <a:rPr lang="en-US" altLang="zh-CN" sz="1800" dirty="0" smtClean="0">
                <a:ea typeface="宋体" charset="-122"/>
                <a:sym typeface="Symbol" pitchFamily="18" charset="2"/>
              </a:rPr>
              <a:t></a:t>
            </a:r>
            <a:r>
              <a:rPr lang="en-US" altLang="zh-CN" sz="1800" dirty="0" smtClean="0">
                <a:ea typeface="宋体" charset="-122"/>
              </a:rPr>
              <a:t> </a:t>
            </a:r>
            <a:r>
              <a:rPr lang="en-US" altLang="zh-CN" sz="1800" dirty="0" smtClean="0">
                <a:ea typeface="宋体" charset="-122"/>
                <a:sym typeface="Symbol" pitchFamily="18" charset="2"/>
              </a:rPr>
              <a:t></a:t>
            </a:r>
          </a:p>
          <a:p>
            <a:pPr lvl="1">
              <a:buNone/>
            </a:pPr>
            <a:r>
              <a:rPr lang="en-US" altLang="zh-CN" sz="1800" dirty="0" smtClean="0">
                <a:ea typeface="宋体" charset="-122"/>
                <a:sym typeface="Symbol" pitchFamily="18" charset="2"/>
              </a:rPr>
              <a:t> - Max excess delay (20 dB)  5</a:t>
            </a:r>
            <a:r>
              <a:rPr lang="en-US" sz="2000" dirty="0" smtClean="0"/>
              <a:t>.</a:t>
            </a:r>
          </a:p>
          <a:p>
            <a:pPr fontAlgn="t">
              <a:buFont typeface="Arial" pitchFamily="34" charset="0"/>
              <a:buChar char="•"/>
            </a:pPr>
            <a:r>
              <a:rPr lang="en-US" altLang="zh-CN" sz="2000" dirty="0" smtClean="0">
                <a:ea typeface="宋体" charset="-122"/>
              </a:rPr>
              <a:t> Simulation</a:t>
            </a:r>
            <a:r>
              <a:rPr lang="en-US" altLang="zh-CN" sz="2000" dirty="0" smtClean="0">
                <a:solidFill>
                  <a:srgbClr val="FF0000"/>
                </a:solidFill>
                <a:ea typeface="宋体" charset="-122"/>
              </a:rPr>
              <a:t> </a:t>
            </a:r>
            <a:r>
              <a:rPr lang="en-US" sz="2000" dirty="0" smtClean="0"/>
              <a:t>Result:  </a:t>
            </a:r>
          </a:p>
          <a:p>
            <a:pPr fontAlgn="t">
              <a:buNone/>
            </a:pPr>
            <a:r>
              <a:rPr lang="en-US" sz="2000" dirty="0" smtClean="0"/>
              <a:t>The PER is worsened about 4~5db </a:t>
            </a:r>
          </a:p>
          <a:p>
            <a:pPr fontAlgn="t">
              <a:buNone/>
            </a:pPr>
            <a:r>
              <a:rPr lang="en-US" sz="2000" dirty="0" smtClean="0"/>
              <a:t>with Multipath channel as </a:t>
            </a:r>
            <a:r>
              <a:rPr lang="en-US" altLang="zh-CN" sz="2000" dirty="0" smtClean="0">
                <a:ea typeface="宋体" charset="-122"/>
                <a:sym typeface="Symbol" pitchFamily="18" charset="2"/>
              </a:rPr>
              <a:t>=250ns</a:t>
            </a:r>
            <a:r>
              <a:rPr lang="en-US" sz="2000" dirty="0" smtClean="0"/>
              <a:t> .</a:t>
            </a:r>
          </a:p>
          <a:p>
            <a:pPr fontAlgn="t">
              <a:buNone/>
            </a:pPr>
            <a:r>
              <a:rPr lang="en-US" sz="2000" dirty="0" smtClean="0"/>
              <a:t>(No-coherence demodulation) </a:t>
            </a:r>
            <a:endParaRPr lang="en-US" altLang="zh-CN" sz="2000" dirty="0" smtClean="0"/>
          </a:p>
          <a:p>
            <a:pPr fontAlgn="t">
              <a:buFont typeface="Arial" pitchFamily="34" charset="0"/>
              <a:buChar char="•"/>
            </a:pPr>
            <a:endParaRPr lang="en-US" altLang="zh-CN" sz="1600" dirty="0" smtClean="0"/>
          </a:p>
          <a:p>
            <a:pPr fontAlgn="t">
              <a:buFont typeface="Arial" pitchFamily="34" charset="0"/>
              <a:buChar char="•"/>
            </a:pPr>
            <a:r>
              <a:rPr lang="en-US" altLang="zh-CN" sz="1600" dirty="0" smtClean="0"/>
              <a:t>This simulation do not  consider </a:t>
            </a:r>
          </a:p>
          <a:p>
            <a:pPr fontAlgn="t">
              <a:buNone/>
            </a:pPr>
            <a:r>
              <a:rPr lang="en-US" altLang="zh-CN" sz="1600" dirty="0" smtClean="0"/>
              <a:t>the </a:t>
            </a:r>
            <a:r>
              <a:rPr lang="en-US" sz="1600" dirty="0" smtClean="0"/>
              <a:t>barrier of </a:t>
            </a:r>
            <a:r>
              <a:rPr lang="en-US" altLang="zh-CN" sz="1600" dirty="0" smtClean="0"/>
              <a:t>the direct path.</a:t>
            </a:r>
          </a:p>
          <a:p>
            <a:pPr fontAlgn="t">
              <a:buFont typeface="Arial" pitchFamily="34" charset="0"/>
              <a:buChar char="•"/>
            </a:pPr>
            <a:endParaRPr lang="en-US" altLang="zh-CN" sz="1600" dirty="0" smtClean="0"/>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17</a:t>
            </a:fld>
            <a:endParaRPr lang="en-US"/>
          </a:p>
        </p:txBody>
      </p:sp>
      <p:pic>
        <p:nvPicPr>
          <p:cNvPr id="48129" name="Picture 1"/>
          <p:cNvPicPr>
            <a:picLocks noChangeAspect="1" noChangeArrowheads="1"/>
          </p:cNvPicPr>
          <p:nvPr/>
        </p:nvPicPr>
        <p:blipFill>
          <a:blip r:embed="rId2"/>
          <a:srcRect l="5663" t="5700" r="7590" b="4397"/>
          <a:stretch>
            <a:fillRect/>
          </a:stretch>
        </p:blipFill>
        <p:spPr bwMode="auto">
          <a:xfrm>
            <a:off x="4572000" y="2590800"/>
            <a:ext cx="4320000" cy="33120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TV(CMBB)</a:t>
            </a:r>
            <a:r>
              <a:rPr lang="en-US" altLang="zh-CN" sz="3200" dirty="0" smtClean="0">
                <a:ea typeface="宋体" charset="-122"/>
              </a:rPr>
              <a:t> </a:t>
            </a:r>
            <a:r>
              <a:rPr lang="en-US" altLang="zh-CN" sz="3200" dirty="0" smtClean="0">
                <a:ea typeface="宋体" charset="-122"/>
              </a:rPr>
              <a:t>Interference and </a:t>
            </a:r>
            <a:r>
              <a:rPr lang="en-US" altLang="zh-CN" sz="3200" dirty="0" smtClean="0">
                <a:ea typeface="宋体" charset="-122"/>
              </a:rPr>
              <a:t>Models </a:t>
            </a:r>
            <a:r>
              <a:rPr lang="en-US" altLang="zh-CN" sz="3200" dirty="0" smtClean="0">
                <a:ea typeface="宋体" charset="-122"/>
              </a:rPr>
              <a:t>(1)</a:t>
            </a:r>
            <a:endParaRPr lang="zh-CN" altLang="en-US" sz="3200" dirty="0" smtClean="0">
              <a:ea typeface="宋体" charset="-122"/>
            </a:endParaRPr>
          </a:p>
        </p:txBody>
      </p:sp>
      <p:sp>
        <p:nvSpPr>
          <p:cNvPr id="14339" name="内容占位符 1"/>
          <p:cNvSpPr>
            <a:spLocks noGrp="1"/>
          </p:cNvSpPr>
          <p:nvPr>
            <p:ph idx="1"/>
          </p:nvPr>
        </p:nvSpPr>
        <p:spPr/>
        <p:txBody>
          <a:bodyPr/>
          <a:lstStyle/>
          <a:p>
            <a:pPr>
              <a:lnSpc>
                <a:spcPct val="80000"/>
              </a:lnSpc>
              <a:spcBef>
                <a:spcPts val="1200"/>
              </a:spcBef>
            </a:pPr>
            <a:r>
              <a:rPr lang="en-US" altLang="zh-CN" sz="2400" dirty="0" smtClean="0">
                <a:ea typeface="宋体" charset="-122"/>
              </a:rPr>
              <a:t>Interference Models</a:t>
            </a:r>
          </a:p>
          <a:p>
            <a:pPr lvl="1">
              <a:lnSpc>
                <a:spcPct val="80000"/>
              </a:lnSpc>
              <a:spcBef>
                <a:spcPts val="1200"/>
              </a:spcBef>
            </a:pPr>
            <a:r>
              <a:rPr lang="en-US" altLang="zh-CN" sz="2000" dirty="0" smtClean="0">
                <a:ea typeface="宋体" charset="-122"/>
              </a:rPr>
              <a:t> </a:t>
            </a:r>
            <a:r>
              <a:rPr lang="en-US" altLang="zh-CN" sz="2000" dirty="0">
                <a:ea typeface="宋体" charset="-122"/>
              </a:rPr>
              <a:t>CMMB (China Mobile Multimedia Broadcasting</a:t>
            </a:r>
            <a:r>
              <a:rPr lang="en-US" altLang="zh-CN" sz="2000" dirty="0" smtClean="0">
                <a:ea typeface="宋体" charset="-122"/>
              </a:rPr>
              <a:t>) is the mainly interference signal in the 174-216MHz, 608-630MHz band. </a:t>
            </a:r>
          </a:p>
          <a:p>
            <a:pPr lvl="1">
              <a:lnSpc>
                <a:spcPct val="80000"/>
              </a:lnSpc>
              <a:spcBef>
                <a:spcPts val="1200"/>
              </a:spcBef>
              <a:buNone/>
            </a:pPr>
            <a:endParaRPr lang="en-US" altLang="zh-CN" sz="2000" dirty="0" smtClean="0">
              <a:ea typeface="宋体" charset="-122"/>
            </a:endParaRPr>
          </a:p>
          <a:p>
            <a:pPr lvl="1">
              <a:lnSpc>
                <a:spcPct val="80000"/>
              </a:lnSpc>
              <a:spcBef>
                <a:spcPts val="1200"/>
              </a:spcBef>
            </a:pPr>
            <a:r>
              <a:rPr lang="en-US" altLang="zh-CN" sz="2000" dirty="0" smtClean="0">
                <a:ea typeface="宋体" charset="-122"/>
              </a:rPr>
              <a:t>On 174-216 MHz, the major  interference are CMBB TV signals DS-8, DS-9, DS-10, DS-11; and on 606-630MHz, the major interference are CMBBTV Signals DS-25, DS-26, DS-27</a:t>
            </a:r>
          </a:p>
          <a:p>
            <a:pPr lvl="1">
              <a:lnSpc>
                <a:spcPct val="80000"/>
              </a:lnSpc>
              <a:spcBef>
                <a:spcPts val="1200"/>
              </a:spcBef>
              <a:buNone/>
            </a:pPr>
            <a:endParaRPr lang="en-US" altLang="zh-CN" sz="2000" dirty="0" smtClean="0">
              <a:ea typeface="宋体" charset="-122"/>
            </a:endParaRPr>
          </a:p>
          <a:p>
            <a:pPr lvl="1">
              <a:lnSpc>
                <a:spcPct val="80000"/>
              </a:lnSpc>
              <a:spcBef>
                <a:spcPts val="1200"/>
              </a:spcBef>
              <a:buNone/>
            </a:pPr>
            <a:endParaRPr lang="en-US" altLang="zh-CN" sz="20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 TV (CMBB)</a:t>
            </a:r>
            <a:r>
              <a:rPr lang="en-US" altLang="zh-CN" sz="3200" dirty="0" smtClean="0">
                <a:ea typeface="宋体" charset="-122"/>
              </a:rPr>
              <a:t> </a:t>
            </a:r>
            <a:r>
              <a:rPr lang="en-US" altLang="zh-CN" sz="3200" dirty="0" smtClean="0">
                <a:ea typeface="宋体" charset="-122"/>
              </a:rPr>
              <a:t>Interference and </a:t>
            </a:r>
            <a:r>
              <a:rPr lang="en-US" altLang="zh-CN" sz="3200" dirty="0" smtClean="0">
                <a:ea typeface="宋体" charset="-122"/>
              </a:rPr>
              <a:t>Models </a:t>
            </a:r>
            <a:r>
              <a:rPr lang="en-US" altLang="zh-CN" sz="3200" dirty="0" smtClean="0">
                <a:ea typeface="宋体" charset="-122"/>
              </a:rPr>
              <a:t>(2)</a:t>
            </a:r>
            <a:endParaRPr lang="zh-CN" altLang="en-US" sz="3200" dirty="0" smtClean="0">
              <a:ea typeface="宋体" charset="-122"/>
            </a:endParaRPr>
          </a:p>
        </p:txBody>
      </p:sp>
      <p:sp>
        <p:nvSpPr>
          <p:cNvPr id="14339" name="内容占位符 1"/>
          <p:cNvSpPr>
            <a:spLocks noGrp="1"/>
          </p:cNvSpPr>
          <p:nvPr>
            <p:ph idx="1"/>
          </p:nvPr>
        </p:nvSpPr>
        <p:spPr/>
        <p:txBody>
          <a:bodyPr/>
          <a:lstStyle/>
          <a:p>
            <a:pPr>
              <a:lnSpc>
                <a:spcPct val="80000"/>
              </a:lnSpc>
              <a:spcBef>
                <a:spcPts val="600"/>
              </a:spcBef>
            </a:pPr>
            <a:r>
              <a:rPr lang="en-US" altLang="zh-CN" sz="2000" dirty="0">
                <a:ea typeface="宋体" charset="-122"/>
              </a:rPr>
              <a:t>Interference </a:t>
            </a:r>
            <a:r>
              <a:rPr lang="en-US" altLang="zh-CN" sz="2000" dirty="0" smtClean="0">
                <a:ea typeface="宋体" charset="-122"/>
              </a:rPr>
              <a:t>Models</a:t>
            </a:r>
          </a:p>
          <a:p>
            <a:pPr lvl="1">
              <a:lnSpc>
                <a:spcPct val="80000"/>
              </a:lnSpc>
              <a:spcBef>
                <a:spcPts val="600"/>
              </a:spcBef>
            </a:pPr>
            <a:r>
              <a:rPr lang="en-US" altLang="zh-CN" sz="1600" dirty="0" smtClean="0">
                <a:ea typeface="宋体" charset="-122"/>
              </a:rPr>
              <a:t>Bandwidth for CMMB </a:t>
            </a:r>
            <a:r>
              <a:rPr lang="en-US" altLang="zh-CN" sz="1600" dirty="0">
                <a:ea typeface="宋体" charset="-122"/>
              </a:rPr>
              <a:t>signal </a:t>
            </a:r>
            <a:r>
              <a:rPr lang="en-US" altLang="zh-CN" sz="1600" dirty="0" smtClean="0">
                <a:ea typeface="宋体" charset="-122"/>
              </a:rPr>
              <a:t>is 8MHz</a:t>
            </a:r>
          </a:p>
          <a:p>
            <a:pPr lvl="1">
              <a:lnSpc>
                <a:spcPct val="80000"/>
              </a:lnSpc>
              <a:spcBef>
                <a:spcPts val="600"/>
              </a:spcBef>
            </a:pPr>
            <a:r>
              <a:rPr lang="en-US" altLang="zh-CN" sz="1600" dirty="0">
                <a:ea typeface="宋体" charset="-122"/>
              </a:rPr>
              <a:t>BPSK, QPSK and16QAM modulation, OFDM technology with 4096 sub-carrier (3076 been </a:t>
            </a:r>
            <a:r>
              <a:rPr lang="en-US" altLang="zh-CN" sz="1600" dirty="0" smtClean="0">
                <a:ea typeface="宋体" charset="-122"/>
              </a:rPr>
              <a:t>used)</a:t>
            </a:r>
          </a:p>
          <a:p>
            <a:pPr lvl="1">
              <a:lnSpc>
                <a:spcPct val="80000"/>
              </a:lnSpc>
              <a:spcBef>
                <a:spcPts val="600"/>
              </a:spcBef>
            </a:pPr>
            <a:r>
              <a:rPr lang="en-US" altLang="zh-CN" sz="1600" dirty="0" smtClean="0">
                <a:ea typeface="宋体" charset="-122"/>
              </a:rPr>
              <a:t>The math model is as the following equation:</a:t>
            </a:r>
          </a:p>
          <a:p>
            <a:pPr marL="457200" lvl="1" indent="0">
              <a:lnSpc>
                <a:spcPct val="80000"/>
              </a:lnSpc>
              <a:spcBef>
                <a:spcPts val="600"/>
              </a:spcBef>
              <a:buNone/>
            </a:pPr>
            <a:r>
              <a:rPr lang="en-US" altLang="zh-CN" sz="1600" i="1" dirty="0" smtClean="0">
                <a:latin typeface="Times New Roman" pitchFamily="18" charset="0"/>
                <a:ea typeface="+mj-ea"/>
                <a:cs typeface="Times New Roman" pitchFamily="18" charset="0"/>
              </a:rPr>
              <a:t>  	              </a:t>
            </a:r>
            <a:r>
              <a:rPr lang="en-US" altLang="zh-CN" sz="2000" i="1" dirty="0" smtClean="0">
                <a:latin typeface="Times New Roman" pitchFamily="18" charset="0"/>
                <a:ea typeface="+mj-ea"/>
                <a:cs typeface="Times New Roman" pitchFamily="18" charset="0"/>
              </a:rPr>
              <a:t>r</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t</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x</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t</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A</a:t>
            </a:r>
            <a:r>
              <a:rPr lang="en-US" altLang="zh-CN" sz="2000" i="1" baseline="-25000" dirty="0" smtClean="0">
                <a:latin typeface="Times New Roman" pitchFamily="18" charset="0"/>
                <a:ea typeface="+mj-ea"/>
                <a:cs typeface="Times New Roman" pitchFamily="18" charset="0"/>
              </a:rPr>
              <a:t>m</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cs typeface="Times New Roman" pitchFamily="18" charset="0"/>
              </a:rPr>
              <a:t>h</a:t>
            </a:r>
            <a:r>
              <a:rPr lang="en-US" altLang="zh-CN" sz="2000" dirty="0"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x</a:t>
            </a:r>
            <a:r>
              <a:rPr lang="en-US" altLang="zh-CN" sz="2000" i="1" baseline="-25000" dirty="0" err="1" smtClean="0">
                <a:latin typeface="Times New Roman" pitchFamily="18" charset="0"/>
                <a:ea typeface="+mj-ea"/>
                <a:cs typeface="Times New Roman" pitchFamily="18" charset="0"/>
              </a:rPr>
              <a:t>C</a:t>
            </a:r>
            <a:r>
              <a:rPr lang="en-US" altLang="zh-CN" sz="2000" dirty="0" smtClean="0">
                <a:latin typeface="Times New Roman" pitchFamily="18" charset="0"/>
                <a:ea typeface="+mj-ea"/>
                <a:cs typeface="Times New Roman" pitchFamily="18" charset="0"/>
              </a:rPr>
              <a:t>(t)]+</a:t>
            </a:r>
            <a:r>
              <a:rPr lang="en-US" altLang="zh-CN" sz="2000" i="1" dirty="0" smtClean="0">
                <a:latin typeface="Times New Roman" pitchFamily="18" charset="0"/>
                <a:ea typeface="+mj-ea"/>
                <a:cs typeface="Times New Roman" pitchFamily="18" charset="0"/>
              </a:rPr>
              <a:t>n</a:t>
            </a:r>
          </a:p>
          <a:p>
            <a:pPr marL="57150" indent="0">
              <a:lnSpc>
                <a:spcPct val="80000"/>
              </a:lnSpc>
              <a:spcBef>
                <a:spcPts val="600"/>
              </a:spcBef>
              <a:buNone/>
            </a:pPr>
            <a:r>
              <a:rPr lang="en-US" altLang="zh-CN" sz="1600" i="1" dirty="0">
                <a:latin typeface="Times New Roman" pitchFamily="18" charset="0"/>
                <a:cs typeface="Times New Roman" pitchFamily="18" charset="0"/>
              </a:rPr>
              <a:t>r</a:t>
            </a:r>
            <a:r>
              <a:rPr lang="en-US" altLang="zh-CN" sz="1600" dirty="0">
                <a:latin typeface="Times New Roman" pitchFamily="18" charset="0"/>
                <a:cs typeface="Times New Roman" pitchFamily="18" charset="0"/>
              </a:rPr>
              <a:t>(</a:t>
            </a:r>
            <a:r>
              <a:rPr lang="en-US" altLang="zh-CN" sz="1600" i="1" dirty="0">
                <a:latin typeface="Times New Roman" pitchFamily="18" charset="0"/>
                <a:cs typeface="Times New Roman" pitchFamily="18" charset="0"/>
              </a:rPr>
              <a:t>t</a:t>
            </a:r>
            <a:r>
              <a:rPr lang="en-US" altLang="zh-CN" sz="1600" dirty="0" smtClean="0">
                <a:latin typeface="Times New Roman" pitchFamily="18" charset="0"/>
                <a:cs typeface="Times New Roman" pitchFamily="18" charset="0"/>
              </a:rPr>
              <a:t>): received signal;</a:t>
            </a:r>
          </a:p>
          <a:p>
            <a:pPr marL="57150" indent="0">
              <a:lnSpc>
                <a:spcPct val="80000"/>
              </a:lnSpc>
              <a:spcBef>
                <a:spcPts val="600"/>
              </a:spcBef>
              <a:buNone/>
            </a:pPr>
            <a:r>
              <a:rPr lang="en-US" altLang="zh-CN" sz="1600" i="1" dirty="0">
                <a:latin typeface="Times New Roman" pitchFamily="18" charset="0"/>
                <a:cs typeface="Times New Roman" pitchFamily="18" charset="0"/>
              </a:rPr>
              <a:t>x</a:t>
            </a:r>
            <a:r>
              <a:rPr lang="en-US" altLang="zh-CN" sz="1600" dirty="0">
                <a:latin typeface="Times New Roman" pitchFamily="18" charset="0"/>
                <a:cs typeface="Times New Roman" pitchFamily="18" charset="0"/>
              </a:rPr>
              <a:t>(</a:t>
            </a:r>
            <a:r>
              <a:rPr lang="en-US" altLang="zh-CN" sz="1600" i="1" dirty="0">
                <a:latin typeface="Times New Roman" pitchFamily="18" charset="0"/>
                <a:cs typeface="Times New Roman" pitchFamily="18" charset="0"/>
              </a:rPr>
              <a:t>t</a:t>
            </a:r>
            <a:r>
              <a:rPr lang="en-US" altLang="zh-CN" sz="1600" dirty="0" smtClean="0">
                <a:latin typeface="Times New Roman" pitchFamily="18" charset="0"/>
                <a:cs typeface="Times New Roman" pitchFamily="18" charset="0"/>
              </a:rPr>
              <a:t>): transmitted signal (after fading);</a:t>
            </a:r>
          </a:p>
          <a:p>
            <a:pPr marL="57150" indent="0">
              <a:lnSpc>
                <a:spcPct val="80000"/>
              </a:lnSpc>
              <a:spcBef>
                <a:spcPts val="600"/>
              </a:spcBef>
              <a:buNone/>
            </a:pPr>
            <a:r>
              <a:rPr lang="en-US" altLang="zh-CN" sz="1600" i="1" dirty="0" err="1" smtClean="0">
                <a:latin typeface="Times New Roman" pitchFamily="18" charset="0"/>
                <a:cs typeface="Times New Roman" pitchFamily="18" charset="0"/>
              </a:rPr>
              <a:t>x</a:t>
            </a:r>
            <a:r>
              <a:rPr lang="en-US" altLang="zh-CN" sz="1600" i="1" baseline="-25000" dirty="0" err="1" smtClean="0">
                <a:latin typeface="Times New Roman" pitchFamily="18" charset="0"/>
                <a:cs typeface="Times New Roman" pitchFamily="18" charset="0"/>
              </a:rPr>
              <a:t>C</a:t>
            </a:r>
            <a:r>
              <a:rPr lang="en-US" altLang="zh-CN" sz="1600" dirty="0" smtClean="0">
                <a:latin typeface="Times New Roman" pitchFamily="18" charset="0"/>
                <a:cs typeface="Times New Roman" pitchFamily="18" charset="0"/>
              </a:rPr>
              <a:t>(t): CMMB interference signal in unit power;</a:t>
            </a:r>
          </a:p>
          <a:p>
            <a:pPr marL="57150" indent="0">
              <a:lnSpc>
                <a:spcPct val="80000"/>
              </a:lnSpc>
              <a:spcBef>
                <a:spcPts val="600"/>
              </a:spcBef>
              <a:buNone/>
            </a:pPr>
            <a:r>
              <a:rPr lang="en-US" altLang="zh-CN" sz="1600" i="1" dirty="0" smtClean="0">
                <a:latin typeface="Times New Roman" pitchFamily="18" charset="0"/>
                <a:cs typeface="Times New Roman" pitchFamily="18" charset="0"/>
              </a:rPr>
              <a:t>A</a:t>
            </a:r>
            <a:r>
              <a:rPr lang="en-US" altLang="zh-CN" sz="1600" i="1" baseline="-25000" dirty="0" smtClean="0">
                <a:latin typeface="Times New Roman" pitchFamily="18" charset="0"/>
                <a:cs typeface="Times New Roman" pitchFamily="18" charset="0"/>
              </a:rPr>
              <a:t>m</a:t>
            </a:r>
            <a:r>
              <a:rPr lang="en-US" altLang="zh-CN" sz="1600" dirty="0" smtClean="0">
                <a:latin typeface="Times New Roman" pitchFamily="18" charset="0"/>
                <a:cs typeface="Times New Roman" pitchFamily="18" charset="0"/>
              </a:rPr>
              <a:t>: amplitude of CMMB interference signal;</a:t>
            </a:r>
          </a:p>
          <a:p>
            <a:pPr marL="57150" indent="0">
              <a:lnSpc>
                <a:spcPct val="80000"/>
              </a:lnSpc>
              <a:spcBef>
                <a:spcPts val="600"/>
              </a:spcBef>
              <a:buNone/>
            </a:pPr>
            <a:r>
              <a:rPr lang="en-US" altLang="zh-CN" sz="1600" i="1" dirty="0">
                <a:latin typeface="Times New Roman" pitchFamily="18" charset="0"/>
                <a:ea typeface="+mj-ea"/>
                <a:cs typeface="Times New Roman" pitchFamily="18" charset="0"/>
              </a:rPr>
              <a:t>h</a:t>
            </a:r>
            <a:r>
              <a:rPr lang="en-US" altLang="zh-CN" sz="1600" dirty="0" smtClean="0">
                <a:latin typeface="Times New Roman" pitchFamily="18" charset="0"/>
                <a:cs typeface="Times New Roman" pitchFamily="18" charset="0"/>
              </a:rPr>
              <a:t>: low-path filter with 2MHz bandwidth;</a:t>
            </a:r>
          </a:p>
          <a:p>
            <a:pPr marL="57150" indent="0">
              <a:lnSpc>
                <a:spcPct val="80000"/>
              </a:lnSpc>
              <a:spcBef>
                <a:spcPts val="600"/>
              </a:spcBef>
              <a:buNone/>
            </a:pPr>
            <a:r>
              <a:rPr lang="en-US" altLang="zh-CN" sz="1600" i="1" dirty="0" smtClean="0">
                <a:latin typeface="Times New Roman" pitchFamily="18" charset="0"/>
                <a:cs typeface="Times New Roman" pitchFamily="18" charset="0"/>
              </a:rPr>
              <a:t>n</a:t>
            </a:r>
            <a:r>
              <a:rPr lang="en-US" altLang="zh-CN" sz="1600" dirty="0" smtClean="0">
                <a:latin typeface="Times New Roman" pitchFamily="18" charset="0"/>
                <a:cs typeface="Times New Roman" pitchFamily="18" charset="0"/>
              </a:rPr>
              <a:t>: the gauss noise.</a:t>
            </a:r>
          </a:p>
          <a:p>
            <a:pPr marL="57150" indent="0">
              <a:lnSpc>
                <a:spcPct val="80000"/>
              </a:lnSpc>
              <a:spcBef>
                <a:spcPts val="600"/>
              </a:spcBef>
              <a:buNone/>
            </a:pPr>
            <a:r>
              <a:rPr lang="en-US" altLang="zh-CN" sz="1600" dirty="0" smtClean="0">
                <a:latin typeface="Times New Roman" pitchFamily="18" charset="0"/>
                <a:cs typeface="Times New Roman" pitchFamily="18" charset="0"/>
              </a:rPr>
              <a:t>*: denote convolution.</a:t>
            </a:r>
            <a:endParaRPr lang="en-US" altLang="zh-CN" sz="1600" dirty="0">
              <a:latin typeface="Times New Roman" pitchFamily="18" charset="0"/>
              <a:cs typeface="Times New Roman" pitchFamily="18" charset="0"/>
            </a:endParaRPr>
          </a:p>
          <a:p>
            <a:pPr marL="457200" lvl="1" indent="0">
              <a:lnSpc>
                <a:spcPct val="80000"/>
              </a:lnSpc>
              <a:spcBef>
                <a:spcPts val="1200"/>
              </a:spcBef>
              <a:buNone/>
            </a:pPr>
            <a:endParaRPr lang="en-US" altLang="zh-CN" sz="1800" i="1" dirty="0" smtClean="0">
              <a:latin typeface="Times New Roman" pitchFamily="18" charset="0"/>
              <a:ea typeface="+mj-ea"/>
              <a:cs typeface="Times New Roman" pitchFamily="18" charset="0"/>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19</a:t>
            </a:fld>
            <a:endParaRPr lang="en-US"/>
          </a:p>
        </p:txBody>
      </p:sp>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2657" t="4189" r="6367" b="2123"/>
          <a:stretch/>
        </p:blipFill>
        <p:spPr>
          <a:xfrm>
            <a:off x="5638800" y="3588412"/>
            <a:ext cx="3090707" cy="2520000"/>
          </a:xfrm>
          <a:prstGeom prst="rect">
            <a:avLst/>
          </a:prstGeom>
        </p:spPr>
      </p:pic>
      <p:sp>
        <p:nvSpPr>
          <p:cNvPr id="3" name="TextBox 2"/>
          <p:cNvSpPr txBox="1"/>
          <p:nvPr/>
        </p:nvSpPr>
        <p:spPr>
          <a:xfrm>
            <a:off x="1524000" y="5816025"/>
            <a:ext cx="4267200" cy="584775"/>
          </a:xfrm>
          <a:prstGeom prst="rect">
            <a:avLst/>
          </a:prstGeom>
          <a:noFill/>
        </p:spPr>
        <p:txBody>
          <a:bodyPr wrap="square" rtlCol="0">
            <a:spAutoFit/>
          </a:bodyPr>
          <a:lstStyle/>
          <a:p>
            <a:pPr marL="173038" indent="-173038"/>
            <a:r>
              <a:rPr lang="en-US" altLang="zh-CN" sz="1600" b="1" dirty="0" smtClean="0">
                <a:solidFill>
                  <a:srgbClr val="FF0000"/>
                </a:solidFill>
              </a:rPr>
              <a:t>Right figure</a:t>
            </a:r>
            <a:r>
              <a:rPr lang="en-US" altLang="zh-CN" sz="1600" dirty="0" smtClean="0"/>
              <a:t>: Power Spectrum </a:t>
            </a:r>
            <a:r>
              <a:rPr lang="en-US" altLang="zh-CN" sz="1600" dirty="0"/>
              <a:t>D</a:t>
            </a:r>
            <a:r>
              <a:rPr lang="en-US" altLang="zh-CN" sz="1600" dirty="0" smtClean="0"/>
              <a:t>ensity (PSD) of CMMB signal (in QPSK modulation scheme).</a:t>
            </a:r>
            <a:endParaRPr lang="zh-CN" altLang="en-US" sz="1800" dirty="0"/>
          </a:p>
        </p:txBody>
      </p:sp>
    </p:spTree>
    <p:extLst>
      <p:ext uri="{BB962C8B-B14F-4D97-AF65-F5344CB8AC3E}">
        <p14:creationId xmlns:p14="http://schemas.microsoft.com/office/powerpoint/2010/main" val="1073454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mtClean="0">
                <a:solidFill>
                  <a:schemeClr val="tx1"/>
                </a:solidFill>
                <a:effectLst>
                  <a:outerShdw blurRad="38100" dist="38100" dir="2700000" algn="tl">
                    <a:srgbClr val="C0C0C0"/>
                  </a:outerShdw>
                </a:effectLst>
                <a:ea typeface="宋体" charset="-122"/>
              </a:rPr>
              <a:t>General View</a:t>
            </a:r>
            <a:endParaRPr lang="zh-CN" altLang="zh-CN"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a:lnSpc>
                <a:spcPct val="80000"/>
              </a:lnSpc>
              <a:spcBef>
                <a:spcPts val="1800"/>
              </a:spcBef>
            </a:pPr>
            <a:r>
              <a:rPr lang="en-US" altLang="zh-CN" sz="2400" dirty="0" smtClean="0">
                <a:ea typeface="宋体" charset="-122"/>
              </a:rPr>
              <a:t>One  PHY  layer solution adopts QPSK modulation and is  similar to ones applied   on sub-GHz in  IEEE802.15.4C/4G.</a:t>
            </a:r>
          </a:p>
          <a:p>
            <a:pPr>
              <a:lnSpc>
                <a:spcPct val="80000"/>
              </a:lnSpc>
              <a:spcBef>
                <a:spcPts val="1800"/>
              </a:spcBef>
            </a:pPr>
            <a:r>
              <a:rPr lang="en-US" altLang="zh-CN" sz="2400" dirty="0" smtClean="0">
                <a:ea typeface="宋体" charset="-122"/>
              </a:rPr>
              <a:t>This PHY layer solution is special on</a:t>
            </a:r>
          </a:p>
          <a:p>
            <a:pPr lvl="1">
              <a:lnSpc>
                <a:spcPct val="80000"/>
              </a:lnSpc>
              <a:spcBef>
                <a:spcPts val="1800"/>
              </a:spcBef>
            </a:pPr>
            <a:r>
              <a:rPr lang="en-US" altLang="zh-CN" sz="1800" dirty="0" smtClean="0">
                <a:ea typeface="宋体" charset="-122"/>
              </a:rPr>
              <a:t>The designed </a:t>
            </a:r>
            <a:r>
              <a:rPr lang="en-US" altLang="zh-CN" sz="1800" dirty="0" err="1" smtClean="0">
                <a:ea typeface="宋体" charset="-122"/>
              </a:rPr>
              <a:t>Tx</a:t>
            </a:r>
            <a:r>
              <a:rPr lang="en-US" altLang="zh-CN" sz="1800" dirty="0" smtClean="0">
                <a:ea typeface="宋体" charset="-122"/>
              </a:rPr>
              <a:t>/Rx is mainly applied for  wireless short-distance communication in-door hospital/clinic/senior house environment. </a:t>
            </a:r>
          </a:p>
          <a:p>
            <a:pPr lvl="1">
              <a:lnSpc>
                <a:spcPct val="80000"/>
              </a:lnSpc>
              <a:spcBef>
                <a:spcPts val="1800"/>
              </a:spcBef>
            </a:pPr>
            <a:r>
              <a:rPr lang="en-US" altLang="zh-CN" sz="1800" dirty="0" smtClean="0">
                <a:ea typeface="宋体" charset="-122"/>
              </a:rPr>
              <a:t>The designed TX/RX is capable to operate well under  interference environment (such as wireless microphone on 200Mhz band, interphone on 400Mhz band and remote control on 600Mhz)</a:t>
            </a:r>
          </a:p>
          <a:p>
            <a:pPr lvl="1">
              <a:lnSpc>
                <a:spcPct val="80000"/>
              </a:lnSpc>
              <a:spcBef>
                <a:spcPts val="1800"/>
              </a:spcBef>
            </a:pPr>
            <a:r>
              <a:rPr lang="en-US" altLang="zh-CN" sz="1800" dirty="0" smtClean="0">
                <a:ea typeface="宋体" charset="-122"/>
              </a:rPr>
              <a:t>The designed </a:t>
            </a:r>
            <a:r>
              <a:rPr lang="en-US" altLang="zh-CN" sz="1800" dirty="0" err="1" smtClean="0">
                <a:ea typeface="宋体" charset="-122"/>
              </a:rPr>
              <a:t>Tx</a:t>
            </a:r>
            <a:r>
              <a:rPr lang="en-US" altLang="zh-CN" sz="1800" dirty="0" smtClean="0">
                <a:ea typeface="宋体" charset="-122"/>
              </a:rPr>
              <a:t>/Rx is capable to detect strong interferences (such as CMBB TV signals) and switch to interference-free channels adaptively</a:t>
            </a:r>
          </a:p>
        </p:txBody>
      </p:sp>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TV (CMBB)</a:t>
            </a:r>
            <a:r>
              <a:rPr lang="en-US" altLang="zh-CN" sz="3200" dirty="0" smtClean="0">
                <a:ea typeface="宋体" charset="-122"/>
              </a:rPr>
              <a:t> </a:t>
            </a:r>
            <a:r>
              <a:rPr lang="en-US" altLang="zh-CN" sz="3200" dirty="0" smtClean="0">
                <a:ea typeface="宋体" charset="-122"/>
              </a:rPr>
              <a:t>Interference and </a:t>
            </a:r>
            <a:r>
              <a:rPr lang="en-US" altLang="zh-CN" sz="3200" dirty="0" smtClean="0">
                <a:ea typeface="宋体" charset="-122"/>
              </a:rPr>
              <a:t> </a:t>
            </a:r>
            <a:r>
              <a:rPr lang="en-US" altLang="zh-CN" sz="3200" dirty="0" smtClean="0">
                <a:ea typeface="宋体" charset="-122"/>
              </a:rPr>
              <a:t>Models (3)</a:t>
            </a:r>
            <a:endParaRPr lang="zh-CN" altLang="en-US" sz="3200" dirty="0" smtClean="0">
              <a:ea typeface="宋体" charset="-122"/>
            </a:endParaRPr>
          </a:p>
        </p:txBody>
      </p:sp>
      <p:sp>
        <p:nvSpPr>
          <p:cNvPr id="4" name="页脚占位符 3"/>
          <p:cNvSpPr>
            <a:spLocks noGrp="1"/>
          </p:cNvSpPr>
          <p:nvPr>
            <p:ph type="ftr" sz="quarter" idx="11"/>
          </p:nvPr>
        </p:nvSpPr>
        <p:spPr>
          <a:xfrm>
            <a:off x="4876800" y="6477000"/>
            <a:ext cx="3733800" cy="184666"/>
          </a:xfrm>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20</a:t>
            </a:fld>
            <a:endParaRPr lang="en-US"/>
          </a:p>
        </p:txBody>
      </p:sp>
      <p:pic>
        <p:nvPicPr>
          <p:cNvPr id="8" name="Picture 62" descr="I:\实验室相关\IEEE 802.15.4n标准研发\IEEE 802.15.4n     技术文档\干扰源调研及抗干扰措施\4n信干比计算（CMMB作为干扰信号）\CMMB干扰示意图.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199" y="1865846"/>
            <a:ext cx="5185665" cy="2520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9" name="Picture 13" descr="I:\实验室相关\IEEE 802.15.4n标准研发\IEEE 802.15.4n     技术文档\干扰源调研及抗干扰措施\4n信干比计算（CMMB作为干扰信号）\SIR vs Distance (19m).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091" r="4480"/>
          <a:stretch/>
        </p:blipFill>
        <p:spPr bwMode="auto">
          <a:xfrm>
            <a:off x="5728009" y="1865846"/>
            <a:ext cx="3111190" cy="2520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19200" y="4385846"/>
            <a:ext cx="3276600" cy="338554"/>
          </a:xfrm>
          <a:prstGeom prst="rect">
            <a:avLst/>
          </a:prstGeom>
          <a:noFill/>
        </p:spPr>
        <p:txBody>
          <a:bodyPr wrap="square" rtlCol="0">
            <a:spAutoFit/>
          </a:bodyPr>
          <a:lstStyle/>
          <a:p>
            <a:pPr algn="ctr"/>
            <a:r>
              <a:rPr lang="en-US" altLang="zh-CN" sz="1600" b="1" dirty="0" smtClean="0"/>
              <a:t>Interference </a:t>
            </a:r>
            <a:r>
              <a:rPr lang="en-US" altLang="zh-CN" sz="1600" b="1" dirty="0"/>
              <a:t>scenario</a:t>
            </a:r>
            <a:endParaRPr lang="zh-CN" altLang="en-US" sz="1600" b="1" dirty="0"/>
          </a:p>
        </p:txBody>
      </p:sp>
      <p:sp>
        <p:nvSpPr>
          <p:cNvPr id="7" name="TextBox 6"/>
          <p:cNvSpPr txBox="1"/>
          <p:nvPr/>
        </p:nvSpPr>
        <p:spPr>
          <a:xfrm>
            <a:off x="5642864" y="4385846"/>
            <a:ext cx="3348735" cy="1015663"/>
          </a:xfrm>
          <a:prstGeom prst="rect">
            <a:avLst/>
          </a:prstGeom>
          <a:noFill/>
        </p:spPr>
        <p:txBody>
          <a:bodyPr wrap="square" rtlCol="0">
            <a:spAutoFit/>
          </a:bodyPr>
          <a:lstStyle/>
          <a:p>
            <a:pPr algn="ctr"/>
            <a:r>
              <a:rPr lang="en-US" altLang="zh-CN" sz="1600" b="1" dirty="0" smtClean="0"/>
              <a:t>SIR calculation result with different distance between 4n devices</a:t>
            </a:r>
          </a:p>
          <a:p>
            <a:pPr algn="ctr"/>
            <a:r>
              <a:rPr lang="en-US" altLang="zh-CN" sz="1400" dirty="0" smtClean="0"/>
              <a:t>the 4n device is assumed in 19m high, or floor 5 ~ floor 6.</a:t>
            </a:r>
            <a:endParaRPr lang="zh-CN" altLang="en-US" sz="1400" dirty="0"/>
          </a:p>
        </p:txBody>
      </p:sp>
      <p:sp>
        <p:nvSpPr>
          <p:cNvPr id="10" name="TextBox 9"/>
          <p:cNvSpPr txBox="1"/>
          <p:nvPr/>
        </p:nvSpPr>
        <p:spPr>
          <a:xfrm>
            <a:off x="533400" y="4800600"/>
            <a:ext cx="5562600" cy="1569660"/>
          </a:xfrm>
          <a:prstGeom prst="rect">
            <a:avLst/>
          </a:prstGeom>
          <a:noFill/>
        </p:spPr>
        <p:txBody>
          <a:bodyPr wrap="square" rtlCol="0">
            <a:spAutoFit/>
          </a:bodyPr>
          <a:lstStyle/>
          <a:p>
            <a:r>
              <a:rPr lang="en-US" altLang="zh-CN" sz="1600" dirty="0" smtClean="0"/>
              <a:t>In the figure:</a:t>
            </a:r>
          </a:p>
          <a:p>
            <a:r>
              <a:rPr lang="en-US" altLang="zh-CN" sz="1600" dirty="0" smtClean="0"/>
              <a:t>    signal power: CMMB – 60dBm, 4n – 0dBm;</a:t>
            </a:r>
          </a:p>
          <a:p>
            <a:r>
              <a:rPr lang="en-US" altLang="zh-CN" sz="1600" dirty="0"/>
              <a:t> </a:t>
            </a:r>
            <a:r>
              <a:rPr lang="en-US" altLang="zh-CN" sz="1600" dirty="0" smtClean="0"/>
              <a:t>   d1: distance between 4n transmitter and 4n receiver;</a:t>
            </a:r>
          </a:p>
          <a:p>
            <a:r>
              <a:rPr lang="en-US" altLang="zh-CN" sz="1600" dirty="0" smtClean="0"/>
              <a:t>    d2: distance between 4n devices and the CMMB base station;</a:t>
            </a:r>
          </a:p>
          <a:p>
            <a:r>
              <a:rPr lang="en-US" altLang="zh-CN" sz="1600" dirty="0" smtClean="0"/>
              <a:t>    </a:t>
            </a:r>
            <a:r>
              <a:rPr lang="en-US" altLang="zh-CN" sz="1600" dirty="0" err="1" smtClean="0"/>
              <a:t>hm</a:t>
            </a:r>
            <a:r>
              <a:rPr lang="en-US" altLang="zh-CN" sz="1600" dirty="0" smtClean="0"/>
              <a:t>: the height of 4n devices for ground;</a:t>
            </a:r>
          </a:p>
          <a:p>
            <a:r>
              <a:rPr lang="en-US" altLang="zh-CN" sz="1600" dirty="0" smtClean="0"/>
              <a:t>    </a:t>
            </a:r>
            <a:r>
              <a:rPr lang="en-US" altLang="zh-CN" sz="1600" dirty="0" err="1" smtClean="0"/>
              <a:t>hs</a:t>
            </a:r>
            <a:r>
              <a:rPr lang="en-US" altLang="zh-CN" sz="1600" dirty="0" smtClean="0"/>
              <a:t>: the height of CMMB base station;</a:t>
            </a:r>
          </a:p>
        </p:txBody>
      </p:sp>
    </p:spTree>
    <p:extLst>
      <p:ext uri="{BB962C8B-B14F-4D97-AF65-F5344CB8AC3E}">
        <p14:creationId xmlns:p14="http://schemas.microsoft.com/office/powerpoint/2010/main" val="29199021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a:ea typeface="宋体" charset="-122"/>
              </a:rPr>
              <a:t>Simulation in </a:t>
            </a:r>
            <a:r>
              <a:rPr lang="en-US" altLang="zh-CN" sz="3200" dirty="0" smtClean="0">
                <a:ea typeface="宋体" charset="-122"/>
              </a:rPr>
              <a:t>Interference Environment (1)</a:t>
            </a:r>
            <a:endParaRPr lang="zh-CN" altLang="en-US" sz="3200" dirty="0" smtClean="0">
              <a:ea typeface="宋体" charset="-122"/>
            </a:endParaRPr>
          </a:p>
        </p:txBody>
      </p:sp>
      <p:sp>
        <p:nvSpPr>
          <p:cNvPr id="15363" name="内容占位符 1"/>
          <p:cNvSpPr>
            <a:spLocks noGrp="1"/>
          </p:cNvSpPr>
          <p:nvPr>
            <p:ph idx="1"/>
          </p:nvPr>
        </p:nvSpPr>
        <p:spPr/>
        <p:txBody>
          <a:bodyPr/>
          <a:lstStyle/>
          <a:p>
            <a:pPr>
              <a:lnSpc>
                <a:spcPct val="80000"/>
              </a:lnSpc>
              <a:spcBef>
                <a:spcPts val="1200"/>
              </a:spcBef>
            </a:pPr>
            <a:r>
              <a:rPr lang="en-US" altLang="zh-CN" sz="2000" dirty="0" smtClean="0">
                <a:ea typeface="宋体" charset="-122"/>
              </a:rPr>
              <a:t>Simulation system model is as the following figure.</a:t>
            </a:r>
          </a:p>
          <a:p>
            <a:pPr>
              <a:lnSpc>
                <a:spcPct val="80000"/>
              </a:lnSpc>
              <a:spcBef>
                <a:spcPts val="1200"/>
              </a:spcBef>
            </a:pPr>
            <a:r>
              <a:rPr lang="en-US" altLang="zh-CN" sz="2000" dirty="0" smtClean="0">
                <a:ea typeface="宋体" charset="-122"/>
              </a:rPr>
              <a:t>Cross-correlation demodulator have 16 correlation where each one denotes a modulated symbol.</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21</a:t>
            </a:fld>
            <a:endParaRPr lang="en-US"/>
          </a:p>
        </p:txBody>
      </p:sp>
      <p:graphicFrame>
        <p:nvGraphicFramePr>
          <p:cNvPr id="3" name="对象 2"/>
          <p:cNvGraphicFramePr>
            <a:graphicFrameLocks noChangeAspect="1"/>
          </p:cNvGraphicFramePr>
          <p:nvPr>
            <p:extLst>
              <p:ext uri="{D42A27DB-BD31-4B8C-83A1-F6EECF244321}">
                <p14:modId xmlns:p14="http://schemas.microsoft.com/office/powerpoint/2010/main" val="3104812097"/>
              </p:ext>
            </p:extLst>
          </p:nvPr>
        </p:nvGraphicFramePr>
        <p:xfrm>
          <a:off x="838200" y="3200400"/>
          <a:ext cx="4822831" cy="2895600"/>
        </p:xfrm>
        <a:graphic>
          <a:graphicData uri="http://schemas.openxmlformats.org/presentationml/2006/ole">
            <mc:AlternateContent xmlns:mc="http://schemas.openxmlformats.org/markup-compatibility/2006">
              <mc:Choice xmlns:v="urn:schemas-microsoft-com:vml" Requires="v">
                <p:oleObj spid="_x0000_s4135" name="Visio" r:id="rId3" imgW="6443223" imgH="3869217" progId="">
                  <p:embed/>
                </p:oleObj>
              </mc:Choice>
              <mc:Fallback>
                <p:oleObj name="Visio" r:id="rId3" imgW="6443223" imgH="3869217" progId="">
                  <p:embed/>
                  <p:pic>
                    <p:nvPicPr>
                      <p:cNvPr id="0"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200400"/>
                        <a:ext cx="4822831" cy="289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5791200" y="3124200"/>
            <a:ext cx="3048000" cy="3262432"/>
          </a:xfrm>
          <a:prstGeom prst="rect">
            <a:avLst/>
          </a:prstGeom>
          <a:noFill/>
        </p:spPr>
        <p:txBody>
          <a:bodyPr wrap="square" rtlCol="0">
            <a:spAutoFit/>
          </a:bodyPr>
          <a:lstStyle/>
          <a:p>
            <a:pPr>
              <a:spcBef>
                <a:spcPts val="600"/>
              </a:spcBef>
            </a:pPr>
            <a:r>
              <a:rPr lang="en-US" altLang="zh-CN" sz="1600" dirty="0" smtClean="0"/>
              <a:t>Other coefficients:</a:t>
            </a:r>
          </a:p>
          <a:p>
            <a:pPr marL="173038">
              <a:spcBef>
                <a:spcPts val="600"/>
              </a:spcBef>
            </a:pPr>
            <a:r>
              <a:rPr lang="en-US" altLang="zh-CN" sz="1600" dirty="0"/>
              <a:t>CMMB modulation scheme: QPSK</a:t>
            </a:r>
          </a:p>
          <a:p>
            <a:pPr marL="173038">
              <a:spcBef>
                <a:spcPts val="600"/>
              </a:spcBef>
            </a:pPr>
            <a:r>
              <a:rPr lang="en-US" altLang="zh-CN" sz="1600" dirty="0"/>
              <a:t>Frame length: </a:t>
            </a:r>
            <a:r>
              <a:rPr lang="en-US" altLang="zh-CN" sz="1600" dirty="0" smtClean="0"/>
              <a:t>256 </a:t>
            </a:r>
            <a:r>
              <a:rPr lang="en-US" altLang="zh-CN" sz="1600" dirty="0"/>
              <a:t>byte</a:t>
            </a:r>
            <a:r>
              <a:rPr lang="en-US" altLang="zh-CN" sz="1600" dirty="0" smtClean="0"/>
              <a:t>;</a:t>
            </a:r>
          </a:p>
          <a:p>
            <a:pPr marL="173038">
              <a:spcBef>
                <a:spcPts val="600"/>
              </a:spcBef>
            </a:pPr>
            <a:r>
              <a:rPr lang="en-US" altLang="zh-CN" sz="1600" dirty="0" smtClean="0"/>
              <a:t>Carrier frequency offset: random variable between ±40ppm.</a:t>
            </a:r>
            <a:endParaRPr lang="en-US" altLang="zh-CN" sz="1600" dirty="0"/>
          </a:p>
          <a:p>
            <a:pPr marL="173038">
              <a:spcBef>
                <a:spcPts val="600"/>
              </a:spcBef>
            </a:pPr>
            <a:r>
              <a:rPr lang="en-US" altLang="zh-CN" sz="1600" dirty="0"/>
              <a:t>Matched filter order: 10-order fir filter;</a:t>
            </a:r>
          </a:p>
          <a:p>
            <a:pPr marL="173038">
              <a:spcBef>
                <a:spcPts val="600"/>
              </a:spcBef>
            </a:pPr>
            <a:r>
              <a:rPr lang="en-US" altLang="zh-CN" sz="1600" dirty="0"/>
              <a:t>Roll-off factor: 0.8;</a:t>
            </a:r>
          </a:p>
          <a:p>
            <a:pPr marL="173038">
              <a:spcBef>
                <a:spcPts val="600"/>
              </a:spcBef>
            </a:pPr>
            <a:r>
              <a:rPr lang="en-US" altLang="zh-CN" sz="1600" dirty="0" err="1"/>
              <a:t>Correlator</a:t>
            </a:r>
            <a:r>
              <a:rPr lang="en-US" altLang="zh-CN" sz="1600" dirty="0"/>
              <a:t> length </a:t>
            </a:r>
            <a:r>
              <a:rPr lang="en-US" altLang="zh-CN" sz="1600" dirty="0" smtClean="0"/>
              <a:t>in demodulator</a:t>
            </a:r>
            <a:r>
              <a:rPr lang="en-US" altLang="zh-CN" sz="1600" dirty="0"/>
              <a:t>: 16.</a:t>
            </a:r>
            <a:endParaRPr lang="zh-CN" altLang="en-US"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a:t>
            </a:r>
            <a:r>
              <a:rPr lang="en-US" altLang="zh-CN" sz="3200" dirty="0" smtClean="0">
                <a:ea typeface="宋体" charset="-122"/>
              </a:rPr>
              <a:t>Environment (2)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22</a:t>
            </a:fld>
            <a:endParaRPr lang="en-US"/>
          </a:p>
        </p:txBody>
      </p:sp>
      <p:sp>
        <p:nvSpPr>
          <p:cNvPr id="6" name="内容占位符 5"/>
          <p:cNvSpPr>
            <a:spLocks noGrp="1"/>
          </p:cNvSpPr>
          <p:nvPr>
            <p:ph idx="1"/>
          </p:nvPr>
        </p:nvSpPr>
        <p:spPr/>
        <p:txBody>
          <a:bodyPr/>
          <a:lstStyle/>
          <a:p>
            <a:r>
              <a:rPr lang="en-US" altLang="zh-CN" sz="2000" dirty="0" smtClean="0"/>
              <a:t>The interference math model is as:</a:t>
            </a:r>
          </a:p>
          <a:p>
            <a:pPr marL="0" indent="0" algn="ctr">
              <a:buNone/>
            </a:pPr>
            <a:r>
              <a:rPr lang="en-US" altLang="zh-CN" sz="2000" i="1" dirty="0" smtClean="0">
                <a:latin typeface="Times New Roman" pitchFamily="18" charset="0"/>
                <a:cs typeface="Times New Roman" pitchFamily="18" charset="0"/>
              </a:rPr>
              <a:t>I</a:t>
            </a:r>
            <a:r>
              <a:rPr lang="en-US" altLang="zh-CN" sz="2000" i="1" baseline="-25000" dirty="0" smtClean="0">
                <a:latin typeface="Times New Roman" pitchFamily="18" charset="0"/>
                <a:cs typeface="Times New Roman" pitchFamily="18" charset="0"/>
              </a:rPr>
              <a:t>C</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A</a:t>
            </a:r>
            <a:r>
              <a:rPr lang="en-US" altLang="zh-CN" sz="2000" i="1" baseline="-25000" dirty="0" smtClean="0">
                <a:latin typeface="Times New Roman" pitchFamily="18" charset="0"/>
                <a:cs typeface="Times New Roman" pitchFamily="18" charset="0"/>
              </a:rPr>
              <a:t>m</a:t>
            </a:r>
            <a:r>
              <a:rPr lang="en-US" altLang="zh-CN" sz="2000" dirty="0">
                <a:latin typeface="Times New Roman" pitchFamily="18" charset="0"/>
                <a:cs typeface="Times New Roman" pitchFamily="18" charset="0"/>
              </a:rPr>
              <a:t>×[</a:t>
            </a:r>
            <a:r>
              <a:rPr lang="en-US" altLang="zh-CN" sz="2000" i="1" dirty="0">
                <a:latin typeface="Times New Roman" pitchFamily="18" charset="0"/>
                <a:cs typeface="Times New Roman" pitchFamily="18" charset="0"/>
              </a:rPr>
              <a:t>h</a:t>
            </a:r>
            <a:r>
              <a:rPr lang="en-US" altLang="zh-CN" sz="2000" dirty="0">
                <a:latin typeface="Times New Roman" pitchFamily="18" charset="0"/>
                <a:cs typeface="Times New Roman" pitchFamily="18" charset="0"/>
              </a:rPr>
              <a:t>*</a:t>
            </a:r>
            <a:r>
              <a:rPr lang="en-US" altLang="zh-CN" sz="2000" i="1" dirty="0" err="1">
                <a:latin typeface="Times New Roman" pitchFamily="18" charset="0"/>
                <a:cs typeface="Times New Roman" pitchFamily="18" charset="0"/>
              </a:rPr>
              <a:t>x</a:t>
            </a:r>
            <a:r>
              <a:rPr lang="en-US" altLang="zh-CN" sz="2000" i="1" baseline="-25000" dirty="0" err="1">
                <a:latin typeface="Times New Roman" pitchFamily="18" charset="0"/>
                <a:cs typeface="Times New Roman" pitchFamily="18" charset="0"/>
              </a:rPr>
              <a:t>C</a:t>
            </a:r>
            <a:r>
              <a:rPr lang="en-US" altLang="zh-CN" sz="2000" dirty="0">
                <a:latin typeface="Times New Roman" pitchFamily="18" charset="0"/>
                <a:cs typeface="Times New Roman" pitchFamily="18" charset="0"/>
              </a:rPr>
              <a:t>(t</a:t>
            </a:r>
            <a:r>
              <a:rPr lang="en-US" altLang="zh-CN" sz="2000" dirty="0" smtClean="0">
                <a:latin typeface="Times New Roman" pitchFamily="18" charset="0"/>
                <a:cs typeface="Times New Roman" pitchFamily="18" charset="0"/>
              </a:rPr>
              <a:t>)]</a:t>
            </a:r>
            <a:endParaRPr lang="en-US" altLang="zh-CN" sz="2000" dirty="0"/>
          </a:p>
          <a:p>
            <a:r>
              <a:rPr lang="en-US" altLang="zh-CN" sz="2000" dirty="0" smtClean="0"/>
              <a:t>So the interference power is estimated as </a:t>
            </a:r>
          </a:p>
          <a:p>
            <a:pPr marL="0" indent="0" algn="ctr">
              <a:buNone/>
            </a:pPr>
            <a:r>
              <a:rPr lang="en-US" altLang="zh-CN" sz="2000" i="1" dirty="0" err="1" smtClean="0">
                <a:latin typeface="Times New Roman" pitchFamily="18" charset="0"/>
                <a:cs typeface="Times New Roman" pitchFamily="18" charset="0"/>
              </a:rPr>
              <a:t>P</a:t>
            </a:r>
            <a:r>
              <a:rPr lang="en-US" altLang="zh-CN" sz="2000" i="1" baseline="-25000" dirty="0" err="1" smtClean="0">
                <a:latin typeface="Times New Roman" pitchFamily="18" charset="0"/>
                <a:cs typeface="Times New Roman" pitchFamily="18" charset="0"/>
              </a:rPr>
              <a:t>icmmb</a:t>
            </a:r>
            <a:r>
              <a:rPr lang="en-US" altLang="zh-CN" sz="2000" dirty="0" smtClean="0">
                <a:latin typeface="Times New Roman" pitchFamily="18" charset="0"/>
                <a:cs typeface="Times New Roman" pitchFamily="18" charset="0"/>
              </a:rPr>
              <a:t>=1kW×</a:t>
            </a:r>
            <a:r>
              <a:rPr lang="en-US" altLang="zh-CN" sz="2000" i="1" dirty="0" smtClean="0">
                <a:latin typeface="Times New Roman" pitchFamily="18" charset="0"/>
                <a:cs typeface="Times New Roman" pitchFamily="18" charset="0"/>
              </a:rPr>
              <a:t>f</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d</a:t>
            </a:r>
            <a:r>
              <a:rPr lang="en-US" altLang="zh-CN" sz="2000" dirty="0" smtClean="0">
                <a:latin typeface="Times New Roman" pitchFamily="18" charset="0"/>
                <a:cs typeface="Times New Roman" pitchFamily="18" charset="0"/>
              </a:rPr>
              <a:t>)×B</a:t>
            </a:r>
            <a:r>
              <a:rPr lang="en-US" altLang="zh-CN" sz="2000" baseline="-25000" dirty="0" smtClean="0">
                <a:latin typeface="Times New Roman" pitchFamily="18" charset="0"/>
                <a:cs typeface="Times New Roman" pitchFamily="18" charset="0"/>
              </a:rPr>
              <a:t>r</a:t>
            </a:r>
            <a:r>
              <a:rPr lang="zh-CN" altLang="en-US"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1kW×</a:t>
            </a:r>
            <a:r>
              <a:rPr lang="en-US" altLang="zh-CN" sz="2000" i="1" dirty="0" smtClean="0">
                <a:latin typeface="Times New Roman" pitchFamily="18" charset="0"/>
                <a:cs typeface="Times New Roman" pitchFamily="18" charset="0"/>
              </a:rPr>
              <a:t>d</a:t>
            </a:r>
            <a:r>
              <a:rPr lang="en-US" altLang="zh-CN" sz="2000" baseline="30000" dirty="0" smtClean="0">
                <a:latin typeface="Times New Roman" pitchFamily="18" charset="0"/>
                <a:cs typeface="Times New Roman" pitchFamily="18" charset="0"/>
              </a:rPr>
              <a:t>-2</a:t>
            </a:r>
            <a:r>
              <a:rPr lang="en-US" altLang="zh-CN" sz="2000" dirty="0" smtClean="0">
                <a:latin typeface="Times New Roman" pitchFamily="18" charset="0"/>
                <a:cs typeface="Times New Roman" pitchFamily="18" charset="0"/>
              </a:rPr>
              <a:t>×0.25=54-20log</a:t>
            </a:r>
            <a:r>
              <a:rPr lang="en-US" altLang="zh-CN" sz="2000" baseline="-25000" dirty="0" smtClean="0">
                <a:latin typeface="Times New Roman" pitchFamily="18" charset="0"/>
                <a:cs typeface="Times New Roman" pitchFamily="18" charset="0"/>
              </a:rPr>
              <a:t>10</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d</a:t>
            </a:r>
            <a:r>
              <a:rPr lang="en-US" altLang="zh-CN" sz="2000" dirty="0" smtClean="0">
                <a:latin typeface="Times New Roman" pitchFamily="18" charset="0"/>
                <a:cs typeface="Times New Roman" pitchFamily="18" charset="0"/>
              </a:rPr>
              <a:t>) </a:t>
            </a:r>
            <a:r>
              <a:rPr lang="en-US" altLang="zh-CN" sz="2000" dirty="0" err="1" smtClean="0">
                <a:latin typeface="Times New Roman" pitchFamily="18" charset="0"/>
                <a:cs typeface="Times New Roman" pitchFamily="18" charset="0"/>
              </a:rPr>
              <a:t>dBm</a:t>
            </a:r>
            <a:endParaRPr lang="en-US" altLang="zh-CN" sz="2000" dirty="0">
              <a:latin typeface="Times New Roman" pitchFamily="18" charset="0"/>
              <a:cs typeface="Times New Roman" pitchFamily="18" charset="0"/>
            </a:endParaRPr>
          </a:p>
          <a:p>
            <a:r>
              <a:rPr lang="en-US" altLang="zh-CN" sz="2000" dirty="0" smtClean="0"/>
              <a:t>Where </a:t>
            </a:r>
          </a:p>
          <a:p>
            <a:pPr marL="0" indent="0">
              <a:buNone/>
            </a:pPr>
            <a:r>
              <a:rPr lang="en-US" altLang="zh-CN" sz="1600" i="1" dirty="0" smtClean="0">
                <a:latin typeface="Times New Roman" pitchFamily="18" charset="0"/>
                <a:cs typeface="Times New Roman" pitchFamily="18" charset="0"/>
              </a:rPr>
              <a:t>	f</a:t>
            </a:r>
            <a:r>
              <a:rPr lang="en-US" altLang="zh-CN" sz="1600" dirty="0" smtClean="0">
                <a:latin typeface="Times New Roman" pitchFamily="18" charset="0"/>
                <a:cs typeface="Times New Roman" pitchFamily="18" charset="0"/>
              </a:rPr>
              <a:t>(</a:t>
            </a:r>
            <a:r>
              <a:rPr lang="en-US" altLang="zh-CN" sz="1600" i="1" dirty="0" smtClean="0">
                <a:latin typeface="Times New Roman" pitchFamily="18" charset="0"/>
                <a:cs typeface="Times New Roman" pitchFamily="18" charset="0"/>
              </a:rPr>
              <a:t>d</a:t>
            </a:r>
            <a:r>
              <a:rPr lang="en-US" altLang="zh-CN" sz="1600" dirty="0" smtClean="0">
                <a:latin typeface="Times New Roman" pitchFamily="18" charset="0"/>
                <a:cs typeface="Times New Roman" pitchFamily="18" charset="0"/>
              </a:rPr>
              <a:t>)</a:t>
            </a:r>
            <a:r>
              <a:rPr lang="zh-CN" altLang="en-US" sz="1600" dirty="0">
                <a:latin typeface="Times New Roman" pitchFamily="18" charset="0"/>
                <a:cs typeface="Times New Roman" pitchFamily="18" charset="0"/>
              </a:rPr>
              <a:t> </a:t>
            </a:r>
            <a:r>
              <a:rPr lang="zh-CN" altLang="en-US" sz="1600" dirty="0" smtClean="0">
                <a:latin typeface="Times New Roman" pitchFamily="18" charset="0"/>
                <a:cs typeface="Times New Roman" pitchFamily="18" charset="0"/>
              </a:rPr>
              <a:t>≈</a:t>
            </a:r>
            <a:r>
              <a:rPr lang="en-US" altLang="zh-CN" sz="1600" i="1" dirty="0" smtClean="0">
                <a:latin typeface="Times New Roman" pitchFamily="18" charset="0"/>
                <a:cs typeface="Times New Roman" pitchFamily="18" charset="0"/>
              </a:rPr>
              <a:t>d</a:t>
            </a:r>
            <a:r>
              <a:rPr lang="en-US" altLang="zh-CN" sz="1600" baseline="30000" dirty="0" smtClean="0">
                <a:latin typeface="Times New Roman" pitchFamily="18" charset="0"/>
                <a:cs typeface="Times New Roman" pitchFamily="18" charset="0"/>
              </a:rPr>
              <a:t>-2</a:t>
            </a:r>
            <a:r>
              <a:rPr lang="en-US" altLang="zh-CN" sz="1600" dirty="0" smtClean="0">
                <a:latin typeface="Times New Roman" pitchFamily="18" charset="0"/>
                <a:cs typeface="Times New Roman" pitchFamily="18" charset="0"/>
              </a:rPr>
              <a:t> is path loss factor, and </a:t>
            </a:r>
            <a:r>
              <a:rPr lang="en-US" altLang="zh-CN" sz="1600" i="1" dirty="0" smtClean="0">
                <a:latin typeface="Times New Roman" pitchFamily="18" charset="0"/>
                <a:cs typeface="Times New Roman" pitchFamily="18" charset="0"/>
              </a:rPr>
              <a:t>d</a:t>
            </a:r>
            <a:r>
              <a:rPr lang="en-US" altLang="zh-CN" sz="1600" dirty="0" smtClean="0">
                <a:latin typeface="Times New Roman" pitchFamily="18" charset="0"/>
                <a:cs typeface="Times New Roman" pitchFamily="18" charset="0"/>
              </a:rPr>
              <a:t> is the distance to CMMB base station (m); </a:t>
            </a:r>
          </a:p>
          <a:p>
            <a:pPr marL="0" indent="0">
              <a:buNone/>
            </a:pPr>
            <a:r>
              <a:rPr lang="en-US" altLang="zh-CN" sz="1600" dirty="0" smtClean="0">
                <a:latin typeface="Times New Roman" pitchFamily="18" charset="0"/>
                <a:cs typeface="Times New Roman" pitchFamily="18" charset="0"/>
              </a:rPr>
              <a:t>	B</a:t>
            </a:r>
            <a:r>
              <a:rPr lang="en-US" altLang="zh-CN" sz="1600" baseline="-25000" dirty="0" smtClean="0">
                <a:latin typeface="Times New Roman" pitchFamily="18" charset="0"/>
                <a:cs typeface="Times New Roman" pitchFamily="18" charset="0"/>
              </a:rPr>
              <a:t>r</a:t>
            </a:r>
            <a:r>
              <a:rPr lang="en-US" altLang="zh-CN" sz="1600" dirty="0" smtClean="0">
                <a:latin typeface="Times New Roman" pitchFamily="18" charset="0"/>
                <a:cs typeface="Times New Roman" pitchFamily="18" charset="0"/>
              </a:rPr>
              <a:t>=2MHz/8MHz=0.25</a:t>
            </a:r>
            <a:r>
              <a:rPr lang="en-US" altLang="zh-CN" sz="1600" baseline="-25000" dirty="0" smtClean="0">
                <a:latin typeface="Times New Roman" pitchFamily="18" charset="0"/>
                <a:cs typeface="Times New Roman" pitchFamily="18" charset="0"/>
              </a:rPr>
              <a:t> </a:t>
            </a:r>
            <a:r>
              <a:rPr lang="en-US" altLang="zh-CN" sz="1600" dirty="0" smtClean="0">
                <a:latin typeface="Times New Roman" pitchFamily="18" charset="0"/>
                <a:cs typeface="Times New Roman" pitchFamily="18" charset="0"/>
              </a:rPr>
              <a:t>is relatively bandwidth factor;</a:t>
            </a:r>
            <a:endParaRPr lang="en-US" altLang="zh-CN" sz="18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So the amplitude of interference signal is </a:t>
            </a:r>
          </a:p>
          <a:p>
            <a:pPr marL="0" indent="0" algn="ctr">
              <a:buNone/>
            </a:pPr>
            <a:r>
              <a:rPr lang="en-US" altLang="zh-CN" sz="2000" i="1" dirty="0" smtClean="0">
                <a:latin typeface="Times New Roman" pitchFamily="18" charset="0"/>
                <a:cs typeface="Times New Roman" pitchFamily="18" charset="0"/>
              </a:rPr>
              <a:t>A</a:t>
            </a:r>
            <a:r>
              <a:rPr lang="en-US" altLang="zh-CN" sz="2000" i="1" baseline="-25000" dirty="0" smtClean="0">
                <a:latin typeface="Times New Roman" pitchFamily="18" charset="0"/>
                <a:cs typeface="Times New Roman" pitchFamily="18" charset="0"/>
              </a:rPr>
              <a:t>m</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P</a:t>
            </a:r>
            <a:r>
              <a:rPr lang="en-US" altLang="zh-CN" sz="2000" i="1" baseline="-25000" dirty="0" smtClean="0">
                <a:latin typeface="Times New Roman" pitchFamily="18" charset="0"/>
                <a:cs typeface="Times New Roman" pitchFamily="18" charset="0"/>
              </a:rPr>
              <a:t>icmmb</a:t>
            </a:r>
            <a:r>
              <a:rPr lang="en-US" altLang="zh-CN" sz="2000" baseline="30000" dirty="0" smtClean="0">
                <a:latin typeface="Times New Roman" pitchFamily="18" charset="0"/>
                <a:cs typeface="Times New Roman" pitchFamily="18" charset="0"/>
              </a:rPr>
              <a:t>1/2</a:t>
            </a:r>
            <a:endParaRPr lang="en-US" altLang="zh-CN" sz="2000" dirty="0" smtClean="0"/>
          </a:p>
        </p:txBody>
      </p:sp>
    </p:spTree>
    <p:extLst>
      <p:ext uri="{BB962C8B-B14F-4D97-AF65-F5344CB8AC3E}">
        <p14:creationId xmlns:p14="http://schemas.microsoft.com/office/powerpoint/2010/main" val="530210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a:t>
            </a:r>
            <a:br>
              <a:rPr lang="en-US" altLang="zh-CN" sz="3200" dirty="0" smtClean="0">
                <a:ea typeface="宋体" charset="-122"/>
              </a:rPr>
            </a:br>
            <a:r>
              <a:rPr lang="en-US" altLang="zh-CN" sz="3200" dirty="0" smtClean="0">
                <a:ea typeface="宋体" charset="-122"/>
              </a:rPr>
              <a:t>(CMMB)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23</a:t>
            </a:fld>
            <a:endParaRPr lang="en-US"/>
          </a:p>
        </p:txBody>
      </p:sp>
      <p:sp>
        <p:nvSpPr>
          <p:cNvPr id="6" name="内容占位符 5"/>
          <p:cNvSpPr>
            <a:spLocks noGrp="1"/>
          </p:cNvSpPr>
          <p:nvPr>
            <p:ph idx="1"/>
          </p:nvPr>
        </p:nvSpPr>
        <p:spPr/>
        <p:txBody>
          <a:bodyPr/>
          <a:lstStyle/>
          <a:p>
            <a:r>
              <a:rPr lang="en-US" altLang="zh-CN" sz="2000" dirty="0" smtClean="0"/>
              <a:t>The following figures illustrates PER </a:t>
            </a:r>
            <a:r>
              <a:rPr lang="en-US" altLang="zh-CN" sz="2000" dirty="0" err="1" smtClean="0"/>
              <a:t>vs</a:t>
            </a:r>
            <a:r>
              <a:rPr lang="en-US" altLang="zh-CN" sz="2000" dirty="0" smtClean="0"/>
              <a:t> SNR in constant interference signals (SIR).</a:t>
            </a:r>
            <a:endParaRPr lang="zh-CN" altLang="en-US" sz="2000" dirty="0"/>
          </a:p>
        </p:txBody>
      </p:sp>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784" t="2633" r="5837" b="2056"/>
          <a:stretch/>
        </p:blipFill>
        <p:spPr>
          <a:xfrm>
            <a:off x="609600" y="2667000"/>
            <a:ext cx="4026590" cy="3240000"/>
          </a:xfrm>
          <a:prstGeom prst="rect">
            <a:avLst/>
          </a:prstGeom>
        </p:spPr>
      </p:pic>
      <p:pic>
        <p:nvPicPr>
          <p:cNvPr id="3" name="图片 2"/>
          <p:cNvPicPr>
            <a:picLocks noChangeAspect="1"/>
          </p:cNvPicPr>
          <p:nvPr/>
        </p:nvPicPr>
        <p:blipFill rotWithShape="1">
          <a:blip r:embed="rId3" cstate="print">
            <a:extLst>
              <a:ext uri="{28A0092B-C50C-407E-A947-70E740481C1C}">
                <a14:useLocalDpi xmlns:a14="http://schemas.microsoft.com/office/drawing/2010/main" val="0"/>
              </a:ext>
            </a:extLst>
          </a:blip>
          <a:srcRect l="2907" t="2431" r="5547"/>
          <a:stretch/>
        </p:blipFill>
        <p:spPr>
          <a:xfrm>
            <a:off x="4800600" y="2667000"/>
            <a:ext cx="3787509" cy="3240000"/>
          </a:xfrm>
          <a:prstGeom prst="rect">
            <a:avLst/>
          </a:prstGeom>
        </p:spPr>
      </p:pic>
      <p:sp>
        <p:nvSpPr>
          <p:cNvPr id="7" name="TextBox 6"/>
          <p:cNvSpPr txBox="1"/>
          <p:nvPr/>
        </p:nvSpPr>
        <p:spPr>
          <a:xfrm>
            <a:off x="685800" y="5907000"/>
            <a:ext cx="3810000" cy="338554"/>
          </a:xfrm>
          <a:prstGeom prst="rect">
            <a:avLst/>
          </a:prstGeom>
          <a:noFill/>
        </p:spPr>
        <p:txBody>
          <a:bodyPr wrap="square" rtlCol="0">
            <a:spAutoFit/>
          </a:bodyPr>
          <a:lstStyle/>
          <a:p>
            <a:pPr algn="ctr"/>
            <a:r>
              <a:rPr lang="en-US" altLang="zh-CN" sz="1600" b="1" dirty="0" smtClean="0"/>
              <a:t>(16,4) DSSS table (250kbps)</a:t>
            </a:r>
            <a:endParaRPr lang="zh-CN" altLang="en-US" sz="1600" b="1" dirty="0"/>
          </a:p>
        </p:txBody>
      </p:sp>
      <p:sp>
        <p:nvSpPr>
          <p:cNvPr id="11" name="TextBox 10"/>
          <p:cNvSpPr txBox="1"/>
          <p:nvPr/>
        </p:nvSpPr>
        <p:spPr>
          <a:xfrm>
            <a:off x="4778109" y="5907000"/>
            <a:ext cx="3810000" cy="338554"/>
          </a:xfrm>
          <a:prstGeom prst="rect">
            <a:avLst/>
          </a:prstGeom>
          <a:noFill/>
        </p:spPr>
        <p:txBody>
          <a:bodyPr wrap="square" rtlCol="0">
            <a:spAutoFit/>
          </a:bodyPr>
          <a:lstStyle/>
          <a:p>
            <a:pPr algn="ctr"/>
            <a:r>
              <a:rPr lang="en-US" altLang="zh-CN" sz="1600" b="1" dirty="0" smtClean="0"/>
              <a:t>(8,4) DSSS table (500kbps)</a:t>
            </a:r>
            <a:endParaRPr lang="zh-CN" altLang="en-US" sz="1600" b="1" dirty="0"/>
          </a:p>
        </p:txBody>
      </p:sp>
    </p:spTree>
    <p:extLst>
      <p:ext uri="{BB962C8B-B14F-4D97-AF65-F5344CB8AC3E}">
        <p14:creationId xmlns:p14="http://schemas.microsoft.com/office/powerpoint/2010/main" val="19604093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p:txBody>
          <a:bodyPr/>
          <a:lstStyle/>
          <a:p>
            <a:r>
              <a:rPr lang="en-US" altLang="zh-CN" sz="3200" dirty="0" smtClean="0">
                <a:ea typeface="宋体" charset="-122"/>
              </a:rPr>
              <a:t>Wireless Speaker</a:t>
            </a:r>
            <a:r>
              <a:rPr lang="en-US" altLang="zh-CN" sz="3200" dirty="0" smtClean="0">
                <a:ea typeface="宋体" charset="-122"/>
              </a:rPr>
              <a:t> </a:t>
            </a:r>
            <a:r>
              <a:rPr lang="en-US" altLang="zh-CN" sz="3200" dirty="0" smtClean="0">
                <a:ea typeface="宋体" charset="-122"/>
              </a:rPr>
              <a:t>Interference and </a:t>
            </a:r>
            <a:r>
              <a:rPr lang="en-US" altLang="zh-CN" sz="3200" dirty="0" smtClean="0">
                <a:ea typeface="宋体" charset="-122"/>
              </a:rPr>
              <a:t>Models (1) </a:t>
            </a:r>
            <a:endParaRPr lang="zh-CN" altLang="en-US" sz="3200" dirty="0" smtClean="0">
              <a:ea typeface="宋体" pitchFamily="2" charset="-122"/>
            </a:endParaRPr>
          </a:p>
        </p:txBody>
      </p:sp>
      <p:sp>
        <p:nvSpPr>
          <p:cNvPr id="1032" name="内容占位符 2"/>
          <p:cNvSpPr>
            <a:spLocks noGrp="1"/>
          </p:cNvSpPr>
          <p:nvPr>
            <p:ph idx="1"/>
          </p:nvPr>
        </p:nvSpPr>
        <p:spPr>
          <a:xfrm>
            <a:off x="685800" y="1752600"/>
            <a:ext cx="7772400" cy="4648200"/>
          </a:xfrm>
        </p:spPr>
        <p:txBody>
          <a:bodyPr/>
          <a:lstStyle/>
          <a:p>
            <a:pPr marL="0" indent="0">
              <a:buFontTx/>
              <a:buNone/>
              <a:defRPr/>
            </a:pPr>
            <a:endParaRPr lang="en-US" altLang="zh-CN" sz="1800" dirty="0" smtClean="0">
              <a:ea typeface="宋体" pitchFamily="2" charset="-122"/>
            </a:endParaRPr>
          </a:p>
          <a:p>
            <a:pPr>
              <a:defRPr/>
            </a:pPr>
            <a:r>
              <a:rPr lang="en-US" altLang="zh-CN" sz="1800" dirty="0" smtClean="0">
                <a:ea typeface="宋体" pitchFamily="2" charset="-122"/>
              </a:rPr>
              <a:t>Operation Modes</a:t>
            </a:r>
          </a:p>
          <a:p>
            <a:pPr>
              <a:defRPr/>
            </a:pPr>
            <a:endParaRPr lang="en-US" altLang="zh-CN" sz="1800" dirty="0" smtClean="0">
              <a:ea typeface="宋体" pitchFamily="2" charset="-122"/>
            </a:endParaRPr>
          </a:p>
          <a:p>
            <a:pPr>
              <a:defRPr/>
            </a:pPr>
            <a:endParaRPr lang="en-US" altLang="zh-CN" sz="1800" dirty="0">
              <a:ea typeface="宋体" pitchFamily="2" charset="-122"/>
            </a:endParaRPr>
          </a:p>
          <a:p>
            <a:pPr marL="0" indent="0">
              <a:buFontTx/>
              <a:buNone/>
              <a:defRPr/>
            </a:pPr>
            <a:endParaRPr lang="en-US" altLang="zh-CN" sz="1800" dirty="0">
              <a:ea typeface="宋体" pitchFamily="2" charset="-122"/>
            </a:endParaRPr>
          </a:p>
          <a:p>
            <a:pPr>
              <a:defRPr/>
            </a:pPr>
            <a:r>
              <a:rPr lang="en-US" altLang="zh-CN" sz="1800" dirty="0" smtClean="0">
                <a:ea typeface="宋体" pitchFamily="2" charset="-122"/>
              </a:rPr>
              <a:t>Transmission Signal</a:t>
            </a:r>
          </a:p>
          <a:p>
            <a:pPr>
              <a:defRPr/>
            </a:pPr>
            <a:endParaRPr lang="en-US" altLang="zh-CN" sz="1800" dirty="0" smtClean="0">
              <a:ea typeface="宋体" pitchFamily="2" charset="-122"/>
            </a:endParaRPr>
          </a:p>
          <a:p>
            <a:pPr>
              <a:buFontTx/>
              <a:buNone/>
              <a:defRPr/>
            </a:pPr>
            <a:endParaRPr lang="en-US" altLang="zh-CN" sz="1800" dirty="0" smtClean="0">
              <a:ea typeface="宋体" pitchFamily="2" charset="-122"/>
            </a:endParaRPr>
          </a:p>
          <a:p>
            <a:pPr>
              <a:buFontTx/>
              <a:buNone/>
              <a:defRPr/>
            </a:pPr>
            <a:r>
              <a:rPr lang="en-US" altLang="zh-CN" sz="1800" dirty="0" smtClean="0">
                <a:ea typeface="宋体" pitchFamily="2" charset="-122"/>
              </a:rPr>
              <a:t>           </a:t>
            </a:r>
          </a:p>
          <a:p>
            <a:pPr>
              <a:buFontTx/>
              <a:buNone/>
              <a:defRPr/>
            </a:pPr>
            <a:r>
              <a:rPr lang="en-US" altLang="zh-CN" sz="1800" dirty="0">
                <a:ea typeface="宋体" pitchFamily="2" charset="-122"/>
              </a:rPr>
              <a:t> </a:t>
            </a:r>
            <a:r>
              <a:rPr lang="en-US" altLang="zh-CN" sz="1800" dirty="0" smtClean="0">
                <a:ea typeface="宋体" pitchFamily="2" charset="-122"/>
              </a:rPr>
              <a:t>                : sound signal</a:t>
            </a:r>
            <a:endParaRPr lang="zh-CN" altLang="zh-CN" sz="1800" dirty="0" smtClean="0">
              <a:ea typeface="宋体" pitchFamily="2" charset="-122"/>
            </a:endParaRPr>
          </a:p>
          <a:p>
            <a:pPr>
              <a:buFontTx/>
              <a:buNone/>
              <a:defRPr/>
            </a:pPr>
            <a:r>
              <a:rPr lang="en-US" altLang="zh-CN" sz="1800" dirty="0" smtClean="0">
                <a:ea typeface="宋体" pitchFamily="2" charset="-122"/>
              </a:rPr>
              <a:t>                 :  amplitude                (0.3 in this modulation)</a:t>
            </a:r>
            <a:endParaRPr lang="zh-CN" altLang="zh-CN" sz="1800" dirty="0" smtClean="0">
              <a:ea typeface="宋体" pitchFamily="2" charset="-122"/>
            </a:endParaRPr>
          </a:p>
          <a:p>
            <a:pPr>
              <a:buFontTx/>
              <a:buNone/>
              <a:defRPr/>
            </a:pPr>
            <a:r>
              <a:rPr lang="en-US" altLang="zh-CN" sz="1800" dirty="0" smtClean="0">
                <a:ea typeface="宋体" pitchFamily="2" charset="-122"/>
              </a:rPr>
              <a:t>                 :  carrier frequency </a:t>
            </a:r>
            <a:r>
              <a:rPr lang="en-US" altLang="zh-CN" sz="1800" dirty="0">
                <a:ea typeface="宋体" pitchFamily="2" charset="-122"/>
              </a:rPr>
              <a:t> </a:t>
            </a:r>
            <a:r>
              <a:rPr lang="en-US" altLang="zh-CN" sz="1800" dirty="0" smtClean="0">
                <a:ea typeface="宋体" pitchFamily="2" charset="-122"/>
              </a:rPr>
              <a:t>   (200MHz in this modulation)</a:t>
            </a:r>
            <a:endParaRPr lang="zh-CN" altLang="zh-CN" sz="1800" dirty="0" smtClean="0">
              <a:ea typeface="宋体" pitchFamily="2" charset="-122"/>
            </a:endParaRPr>
          </a:p>
          <a:p>
            <a:pPr>
              <a:buFontTx/>
              <a:buNone/>
              <a:defRPr/>
            </a:pPr>
            <a:r>
              <a:rPr lang="en-US" altLang="zh-CN" sz="1800" dirty="0" smtClean="0">
                <a:ea typeface="宋体" pitchFamily="2" charset="-122"/>
              </a:rPr>
              <a:t>                 :  frequency deviation</a:t>
            </a:r>
          </a:p>
          <a:p>
            <a:pPr>
              <a:buFontTx/>
              <a:buNone/>
              <a:defRPr/>
            </a:pPr>
            <a:r>
              <a:rPr lang="en-US" altLang="zh-CN" sz="1800" dirty="0" smtClean="0">
                <a:ea typeface="宋体" pitchFamily="2" charset="-122"/>
              </a:rPr>
              <a:t>			</a:t>
            </a:r>
            <a:endParaRPr lang="zh-CN" altLang="zh-CN" sz="1800" dirty="0" smtClean="0">
              <a:ea typeface="宋体" pitchFamily="2" charset="-122"/>
            </a:endParaRPr>
          </a:p>
        </p:txBody>
      </p:sp>
      <p:sp>
        <p:nvSpPr>
          <p:cNvPr id="4" name="页脚占位符 3"/>
          <p:cNvSpPr>
            <a:spLocks noGrp="1"/>
          </p:cNvSpPr>
          <p:nvPr>
            <p:ph type="ftr" sz="quarter" idx="11"/>
          </p:nvPr>
        </p:nvSpPr>
        <p:spPr/>
        <p:txBody>
          <a:bodyPr/>
          <a:lstStyle/>
          <a:p>
            <a:pPr>
              <a:defRPr/>
            </a:pPr>
            <a:r>
              <a:rPr lang="en-US"/>
              <a:t>Liang Li Vinno</a:t>
            </a:r>
          </a:p>
        </p:txBody>
      </p:sp>
      <p:sp>
        <p:nvSpPr>
          <p:cNvPr id="5" name="灯片编号占位符 4"/>
          <p:cNvSpPr>
            <a:spLocks noGrp="1"/>
          </p:cNvSpPr>
          <p:nvPr>
            <p:ph type="sldNum" sz="quarter" idx="12"/>
          </p:nvPr>
        </p:nvSpPr>
        <p:spPr/>
        <p:txBody>
          <a:bodyPr/>
          <a:lstStyle/>
          <a:p>
            <a:pPr>
              <a:defRPr/>
            </a:pPr>
            <a:r>
              <a:rPr lang="en-US" smtClean="0"/>
              <a:t>Slide </a:t>
            </a:r>
            <a:fld id="{7E2A6279-6097-43BE-A632-C3F3BCC5251B}" type="slidenum">
              <a:rPr lang="en-US" smtClean="0"/>
              <a:pPr>
                <a:defRPr/>
              </a:pPr>
              <a:t>24</a:t>
            </a:fld>
            <a:endParaRPr lang="en-US"/>
          </a:p>
        </p:txBody>
      </p:sp>
      <p:graphicFrame>
        <p:nvGraphicFramePr>
          <p:cNvPr id="6150" name="Object 6"/>
          <p:cNvGraphicFramePr>
            <a:graphicFrameLocks noChangeAspect="1"/>
          </p:cNvGraphicFramePr>
          <p:nvPr/>
        </p:nvGraphicFramePr>
        <p:xfrm>
          <a:off x="1752600" y="3733800"/>
          <a:ext cx="5867400" cy="852488"/>
        </p:xfrm>
        <a:graphic>
          <a:graphicData uri="http://schemas.openxmlformats.org/presentationml/2006/ole">
            <mc:AlternateContent xmlns:mc="http://schemas.openxmlformats.org/markup-compatibility/2006">
              <mc:Choice xmlns:v="urn:schemas-microsoft-com:vml" Requires="v">
                <p:oleObj spid="_x0000_s44054" name="Equation" r:id="rId3" imgW="2273300" imgH="330200" progId="">
                  <p:embed/>
                </p:oleObj>
              </mc:Choice>
              <mc:Fallback>
                <p:oleObj name="Equation" r:id="rId3" imgW="2273300" imgH="3302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3733800"/>
                        <a:ext cx="5867400" cy="852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1" name="Object 9"/>
          <p:cNvGraphicFramePr>
            <a:graphicFrameLocks noChangeAspect="1"/>
          </p:cNvGraphicFramePr>
          <p:nvPr/>
        </p:nvGraphicFramePr>
        <p:xfrm>
          <a:off x="1371600" y="4724400"/>
          <a:ext cx="533400" cy="315913"/>
        </p:xfrm>
        <a:graphic>
          <a:graphicData uri="http://schemas.openxmlformats.org/presentationml/2006/ole">
            <mc:AlternateContent xmlns:mc="http://schemas.openxmlformats.org/markup-compatibility/2006">
              <mc:Choice xmlns:v="urn:schemas-microsoft-com:vml" Requires="v">
                <p:oleObj spid="_x0000_s44055" name="Equation" r:id="rId5" imgW="342751" imgH="203112" progId="">
                  <p:embed/>
                </p:oleObj>
              </mc:Choice>
              <mc:Fallback>
                <p:oleObj name="Equation" r:id="rId5" imgW="342751" imgH="203112"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4724400"/>
                        <a:ext cx="533400" cy="315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2" name="Object 11"/>
          <p:cNvGraphicFramePr>
            <a:graphicFrameLocks noChangeAspect="1"/>
          </p:cNvGraphicFramePr>
          <p:nvPr/>
        </p:nvGraphicFramePr>
        <p:xfrm>
          <a:off x="1373188" y="5029200"/>
          <a:ext cx="417512" cy="304800"/>
        </p:xfrm>
        <a:graphic>
          <a:graphicData uri="http://schemas.openxmlformats.org/presentationml/2006/ole">
            <mc:AlternateContent xmlns:mc="http://schemas.openxmlformats.org/markup-compatibility/2006">
              <mc:Choice xmlns:v="urn:schemas-microsoft-com:vml" Requires="v">
                <p:oleObj spid="_x0000_s44056" name="Equation" r:id="rId7" imgW="190335" imgH="177646" progId="">
                  <p:embed/>
                </p:oleObj>
              </mc:Choice>
              <mc:Fallback>
                <p:oleObj name="Equation" r:id="rId7" imgW="190335" imgH="177646"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3188" y="5029200"/>
                        <a:ext cx="4175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3" name="Object 12"/>
          <p:cNvGraphicFramePr>
            <a:graphicFrameLocks noChangeAspect="1"/>
          </p:cNvGraphicFramePr>
          <p:nvPr/>
        </p:nvGraphicFramePr>
        <p:xfrm>
          <a:off x="1447800" y="5410200"/>
          <a:ext cx="228600" cy="382588"/>
        </p:xfrm>
        <a:graphic>
          <a:graphicData uri="http://schemas.openxmlformats.org/presentationml/2006/ole">
            <mc:AlternateContent xmlns:mc="http://schemas.openxmlformats.org/markup-compatibility/2006">
              <mc:Choice xmlns:v="urn:schemas-microsoft-com:vml" Requires="v">
                <p:oleObj spid="_x0000_s44057" name="Equation" r:id="rId9" imgW="164957" imgH="203024" progId="">
                  <p:embed/>
                </p:oleObj>
              </mc:Choice>
              <mc:Fallback>
                <p:oleObj name="Equation" r:id="rId9" imgW="164957" imgH="203024" progId="">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47800" y="5410200"/>
                        <a:ext cx="228600"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4" name="Object 13"/>
          <p:cNvGraphicFramePr>
            <a:graphicFrameLocks noChangeAspect="1"/>
          </p:cNvGraphicFramePr>
          <p:nvPr/>
        </p:nvGraphicFramePr>
        <p:xfrm>
          <a:off x="1381125" y="5791200"/>
          <a:ext cx="381000" cy="304800"/>
        </p:xfrm>
        <a:graphic>
          <a:graphicData uri="http://schemas.openxmlformats.org/presentationml/2006/ole">
            <mc:AlternateContent xmlns:mc="http://schemas.openxmlformats.org/markup-compatibility/2006">
              <mc:Choice xmlns:v="urn:schemas-microsoft-com:vml" Requires="v">
                <p:oleObj spid="_x0000_s44058" name="Equation" r:id="rId11" imgW="215713" imgH="203024" progId="">
                  <p:embed/>
                </p:oleObj>
              </mc:Choice>
              <mc:Fallback>
                <p:oleObj name="Equation" r:id="rId11" imgW="215713" imgH="203024" progId="">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381125" y="5791200"/>
                        <a:ext cx="381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155" name="Picture 14"/>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752600" y="2590800"/>
            <a:ext cx="4722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ea typeface="宋体" charset="-122"/>
              </a:rPr>
              <a:t>Wireless Speaker Interference and Models </a:t>
            </a:r>
            <a:r>
              <a:rPr lang="en-US" altLang="zh-CN" sz="3200" dirty="0" smtClean="0">
                <a:ea typeface="宋体" charset="-122"/>
              </a:rPr>
              <a:t>(2) </a:t>
            </a:r>
            <a:endParaRPr lang="zh-CN" altLang="en-US" sz="3200" dirty="0"/>
          </a:p>
        </p:txBody>
      </p:sp>
      <p:sp>
        <p:nvSpPr>
          <p:cNvPr id="3" name="内容占位符 2"/>
          <p:cNvSpPr>
            <a:spLocks noGrp="1"/>
          </p:cNvSpPr>
          <p:nvPr>
            <p:ph idx="1"/>
          </p:nvPr>
        </p:nvSpPr>
        <p:spPr/>
        <p:txBody>
          <a:bodyPr/>
          <a:lstStyle/>
          <a:p>
            <a:r>
              <a:rPr lang="en-US" altLang="zh-CN" sz="2000" dirty="0" smtClean="0"/>
              <a:t>Soft speaker mode</a:t>
            </a:r>
          </a:p>
          <a:p>
            <a:endParaRPr lang="en-US" altLang="zh-CN" sz="2000" dirty="0" smtClean="0"/>
          </a:p>
          <a:p>
            <a:endParaRPr lang="en-US" altLang="zh-CN" sz="2000" dirty="0" smtClean="0"/>
          </a:p>
          <a:p>
            <a:r>
              <a:rPr lang="en-US" altLang="zh-CN" sz="2000" dirty="0" smtClean="0"/>
              <a:t>The audio data sampling rate is relatively low, when Insufficient data, use Interpolation instead.</a:t>
            </a:r>
          </a:p>
          <a:p>
            <a:endParaRPr lang="en-US" altLang="zh-CN" sz="2000" dirty="0" smtClean="0"/>
          </a:p>
          <a:p>
            <a:endParaRPr lang="zh-CN" altLang="en-US" sz="2000" dirty="0" smtClean="0"/>
          </a:p>
          <a:p>
            <a:endParaRPr lang="zh-CN" altLang="en-US" sz="2000" dirty="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25</a:t>
            </a:fld>
            <a:endParaRPr lang="en-US"/>
          </a:p>
        </p:txBody>
      </p:sp>
      <p:graphicFrame>
        <p:nvGraphicFramePr>
          <p:cNvPr id="6" name="对象 5"/>
          <p:cNvGraphicFramePr>
            <a:graphicFrameLocks noChangeAspect="1"/>
          </p:cNvGraphicFramePr>
          <p:nvPr/>
        </p:nvGraphicFramePr>
        <p:xfrm>
          <a:off x="1296988" y="2590800"/>
          <a:ext cx="5813425" cy="503238"/>
        </p:xfrm>
        <a:graphic>
          <a:graphicData uri="http://schemas.openxmlformats.org/presentationml/2006/ole">
            <mc:AlternateContent xmlns:mc="http://schemas.openxmlformats.org/markup-compatibility/2006">
              <mc:Choice xmlns:v="urn:schemas-microsoft-com:vml" Requires="v">
                <p:oleObj spid="_x0000_s45062" name="Equation" r:id="rId3" imgW="2641320" imgH="228600" progId="Equation.3">
                  <p:embed/>
                </p:oleObj>
              </mc:Choice>
              <mc:Fallback>
                <p:oleObj name="Equation" r:id="rId3" imgW="264132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6988" y="2590800"/>
                        <a:ext cx="5813425"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1371600" y="5791200"/>
            <a:ext cx="1371600" cy="553998"/>
          </a:xfrm>
          <a:prstGeom prst="rect">
            <a:avLst/>
          </a:prstGeom>
          <a:noFill/>
        </p:spPr>
        <p:txBody>
          <a:bodyPr wrap="square" rtlCol="0">
            <a:spAutoFit/>
          </a:bodyPr>
          <a:lstStyle/>
          <a:p>
            <a:r>
              <a:rPr lang="en-US" altLang="zh-CN" sz="1800" dirty="0" smtClean="0"/>
              <a:t>Sound signal</a:t>
            </a:r>
            <a:endParaRPr lang="zh-CN" altLang="en-US" sz="1800" dirty="0" smtClean="0"/>
          </a:p>
          <a:p>
            <a:endParaRPr lang="zh-CN" altLang="en-US" dirty="0"/>
          </a:p>
        </p:txBody>
      </p:sp>
      <p:sp>
        <p:nvSpPr>
          <p:cNvPr id="8" name="TextBox 7"/>
          <p:cNvSpPr txBox="1"/>
          <p:nvPr/>
        </p:nvSpPr>
        <p:spPr>
          <a:xfrm>
            <a:off x="3810000" y="5715000"/>
            <a:ext cx="2114681" cy="830997"/>
          </a:xfrm>
          <a:prstGeom prst="rect">
            <a:avLst/>
          </a:prstGeom>
          <a:noFill/>
        </p:spPr>
        <p:txBody>
          <a:bodyPr wrap="none" rtlCol="0">
            <a:spAutoFit/>
          </a:bodyPr>
          <a:lstStyle/>
          <a:p>
            <a:pPr algn="ctr"/>
            <a:r>
              <a:rPr lang="en-US" altLang="zh-CN" sz="1800" dirty="0" smtClean="0"/>
              <a:t>Transmit signal</a:t>
            </a:r>
          </a:p>
          <a:p>
            <a:pPr algn="ctr"/>
            <a:r>
              <a:rPr lang="en-US" altLang="zh-CN" sz="1800" dirty="0" smtClean="0"/>
              <a:t>(baseband-Real part)</a:t>
            </a:r>
            <a:endParaRPr lang="zh-CN" altLang="en-US" sz="1800" dirty="0" smtClean="0"/>
          </a:p>
          <a:p>
            <a:endParaRPr lang="zh-CN" altLang="en-US" dirty="0"/>
          </a:p>
        </p:txBody>
      </p:sp>
      <p:pic>
        <p:nvPicPr>
          <p:cNvPr id="45060" name="Picture 4"/>
          <p:cNvPicPr>
            <a:picLocks noChangeAspect="1" noChangeArrowheads="1"/>
          </p:cNvPicPr>
          <p:nvPr/>
        </p:nvPicPr>
        <p:blipFill>
          <a:blip r:embed="rId5"/>
          <a:srcRect l="7056" r="27681"/>
          <a:stretch>
            <a:fillRect/>
          </a:stretch>
        </p:blipFill>
        <p:spPr bwMode="auto">
          <a:xfrm>
            <a:off x="381000" y="3733800"/>
            <a:ext cx="2880000" cy="1858904"/>
          </a:xfrm>
          <a:prstGeom prst="rect">
            <a:avLst/>
          </a:prstGeom>
          <a:noFill/>
          <a:ln>
            <a:noFill/>
          </a:ln>
        </p:spPr>
      </p:pic>
      <p:pic>
        <p:nvPicPr>
          <p:cNvPr id="45061" name="Picture 5"/>
          <p:cNvPicPr>
            <a:picLocks noChangeAspect="1" noChangeArrowheads="1"/>
          </p:cNvPicPr>
          <p:nvPr/>
        </p:nvPicPr>
        <p:blipFill>
          <a:blip r:embed="rId6"/>
          <a:srcRect l="5450" t="3347" r="7357" b="2929"/>
          <a:stretch>
            <a:fillRect/>
          </a:stretch>
        </p:blipFill>
        <p:spPr bwMode="auto">
          <a:xfrm>
            <a:off x="3429000" y="3733800"/>
            <a:ext cx="2880000" cy="2016000"/>
          </a:xfrm>
          <a:prstGeom prst="rect">
            <a:avLst/>
          </a:prstGeom>
          <a:noFill/>
          <a:ln>
            <a:noFill/>
          </a:ln>
        </p:spPr>
      </p:pic>
      <p:pic>
        <p:nvPicPr>
          <p:cNvPr id="45063" name="Picture 7"/>
          <p:cNvPicPr>
            <a:picLocks noChangeAspect="1" noChangeArrowheads="1"/>
          </p:cNvPicPr>
          <p:nvPr/>
        </p:nvPicPr>
        <p:blipFill>
          <a:blip r:embed="rId7"/>
          <a:srcRect l="6539" t="3319" r="7357" b="2075"/>
          <a:stretch>
            <a:fillRect/>
          </a:stretch>
        </p:blipFill>
        <p:spPr bwMode="auto">
          <a:xfrm>
            <a:off x="6324600" y="3713225"/>
            <a:ext cx="2880000" cy="2077975"/>
          </a:xfrm>
          <a:prstGeom prst="rect">
            <a:avLst/>
          </a:prstGeom>
          <a:noFill/>
          <a:ln>
            <a:noFill/>
          </a:ln>
        </p:spPr>
      </p:pic>
      <p:sp>
        <p:nvSpPr>
          <p:cNvPr id="14" name="TextBox 13"/>
          <p:cNvSpPr txBox="1"/>
          <p:nvPr/>
        </p:nvSpPr>
        <p:spPr>
          <a:xfrm>
            <a:off x="6629400" y="5791200"/>
            <a:ext cx="1871025" cy="369332"/>
          </a:xfrm>
          <a:prstGeom prst="rect">
            <a:avLst/>
          </a:prstGeom>
          <a:noFill/>
        </p:spPr>
        <p:txBody>
          <a:bodyPr wrap="none" rtlCol="0">
            <a:spAutoFit/>
          </a:bodyPr>
          <a:lstStyle/>
          <a:p>
            <a:r>
              <a:rPr lang="en-US" altLang="zh-CN" sz="1800" dirty="0" smtClean="0">
                <a:ea typeface="宋体" pitchFamily="2" charset="-122"/>
              </a:rPr>
              <a:t>Spectrum analysis</a:t>
            </a: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9" name="Picture 3"/>
          <p:cNvPicPr>
            <a:picLocks noChangeAspect="1" noChangeArrowheads="1"/>
          </p:cNvPicPr>
          <p:nvPr/>
        </p:nvPicPr>
        <p:blipFill>
          <a:blip r:embed="rId2"/>
          <a:srcRect l="4255" t="3811" r="7447"/>
          <a:stretch>
            <a:fillRect/>
          </a:stretch>
        </p:blipFill>
        <p:spPr bwMode="auto">
          <a:xfrm>
            <a:off x="4824000" y="3124200"/>
            <a:ext cx="4320000" cy="2709759"/>
          </a:xfrm>
          <a:prstGeom prst="rect">
            <a:avLst/>
          </a:prstGeom>
          <a:noFill/>
          <a:ln w="9525">
            <a:noFill/>
            <a:miter lim="800000"/>
            <a:headEnd/>
            <a:tailEnd/>
          </a:ln>
          <a:effectLst/>
        </p:spPr>
      </p:pic>
      <p:sp>
        <p:nvSpPr>
          <p:cNvPr id="2" name="标题 1"/>
          <p:cNvSpPr>
            <a:spLocks noGrp="1"/>
          </p:cNvSpPr>
          <p:nvPr>
            <p:ph type="title"/>
          </p:nvPr>
        </p:nvSpPr>
        <p:spPr/>
        <p:txBody>
          <a:bodyPr/>
          <a:lstStyle/>
          <a:p>
            <a:r>
              <a:rPr lang="en-US" altLang="zh-CN" dirty="0" smtClean="0">
                <a:ea typeface="宋体" charset="-122"/>
              </a:rPr>
              <a:t>Simulation in Interference Environment</a:t>
            </a:r>
            <a:br>
              <a:rPr lang="en-US" altLang="zh-CN" dirty="0" smtClean="0">
                <a:ea typeface="宋体" charset="-122"/>
              </a:rPr>
            </a:br>
            <a:r>
              <a:rPr lang="en-US" altLang="zh-CN" dirty="0" smtClean="0">
                <a:ea typeface="宋体" charset="-122"/>
              </a:rPr>
              <a:t>(</a:t>
            </a:r>
            <a:r>
              <a:rPr lang="en-US" altLang="zh-CN" dirty="0" smtClean="0">
                <a:solidFill>
                  <a:schemeClr val="tx1"/>
                </a:solidFill>
              </a:rPr>
              <a:t>Wireless Microphone</a:t>
            </a:r>
            <a:r>
              <a:rPr lang="en-US" altLang="zh-CN" dirty="0" smtClean="0">
                <a:ea typeface="宋体" charset="-122"/>
              </a:rPr>
              <a:t>)</a:t>
            </a:r>
            <a:endParaRPr lang="zh-CN" altLang="en-US" dirty="0"/>
          </a:p>
        </p:txBody>
      </p:sp>
      <p:sp>
        <p:nvSpPr>
          <p:cNvPr id="3" name="内容占位符 2"/>
          <p:cNvSpPr>
            <a:spLocks noGrp="1"/>
          </p:cNvSpPr>
          <p:nvPr>
            <p:ph idx="1"/>
          </p:nvPr>
        </p:nvSpPr>
        <p:spPr/>
        <p:txBody>
          <a:bodyPr/>
          <a:lstStyle/>
          <a:p>
            <a:r>
              <a:rPr lang="en-US" altLang="zh-CN" sz="2000" dirty="0" smtClean="0"/>
              <a:t>The following figures illustrates PER in AWGN and Interference channel(the background noise is -30db).</a:t>
            </a:r>
            <a:endParaRPr lang="zh-CN" altLang="en-US" sz="2000" dirty="0" smtClean="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26</a:t>
            </a:fld>
            <a:endParaRPr lang="en-US"/>
          </a:p>
        </p:txBody>
      </p:sp>
      <p:sp>
        <p:nvSpPr>
          <p:cNvPr id="6" name="TextBox 5"/>
          <p:cNvSpPr txBox="1"/>
          <p:nvPr/>
        </p:nvSpPr>
        <p:spPr>
          <a:xfrm>
            <a:off x="685800" y="5907000"/>
            <a:ext cx="3810000" cy="338554"/>
          </a:xfrm>
          <a:prstGeom prst="rect">
            <a:avLst/>
          </a:prstGeom>
          <a:noFill/>
        </p:spPr>
        <p:txBody>
          <a:bodyPr wrap="square" rtlCol="0">
            <a:spAutoFit/>
          </a:bodyPr>
          <a:lstStyle/>
          <a:p>
            <a:pPr algn="ctr"/>
            <a:r>
              <a:rPr lang="en-US" altLang="zh-CN" sz="1600" b="1" dirty="0" smtClean="0"/>
              <a:t>(16,4) DSSS table (250kbps)</a:t>
            </a:r>
            <a:endParaRPr lang="zh-CN" altLang="en-US" sz="1600" b="1" dirty="0"/>
          </a:p>
        </p:txBody>
      </p:sp>
      <p:sp>
        <p:nvSpPr>
          <p:cNvPr id="7" name="TextBox 6"/>
          <p:cNvSpPr txBox="1"/>
          <p:nvPr/>
        </p:nvSpPr>
        <p:spPr>
          <a:xfrm>
            <a:off x="5105400" y="5907000"/>
            <a:ext cx="3810000" cy="338554"/>
          </a:xfrm>
          <a:prstGeom prst="rect">
            <a:avLst/>
          </a:prstGeom>
          <a:noFill/>
        </p:spPr>
        <p:txBody>
          <a:bodyPr wrap="square" rtlCol="0">
            <a:spAutoFit/>
          </a:bodyPr>
          <a:lstStyle/>
          <a:p>
            <a:pPr algn="ctr"/>
            <a:r>
              <a:rPr lang="en-US" altLang="zh-CN" sz="1600" b="1" dirty="0" smtClean="0"/>
              <a:t>(8,4) DSSS table (500kbps)</a:t>
            </a:r>
            <a:endParaRPr lang="zh-CN" altLang="en-US" sz="1600" b="1" dirty="0"/>
          </a:p>
        </p:txBody>
      </p:sp>
      <p:pic>
        <p:nvPicPr>
          <p:cNvPr id="55298" name="Picture 2"/>
          <p:cNvPicPr>
            <a:picLocks noChangeAspect="1" noChangeArrowheads="1"/>
          </p:cNvPicPr>
          <p:nvPr/>
        </p:nvPicPr>
        <p:blipFill>
          <a:blip r:embed="rId3"/>
          <a:srcRect l="5663" t="4386" r="7590"/>
          <a:stretch>
            <a:fillRect/>
          </a:stretch>
        </p:blipFill>
        <p:spPr bwMode="auto">
          <a:xfrm>
            <a:off x="457200" y="3124200"/>
            <a:ext cx="4320000" cy="2616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ea typeface="宋体" charset="-122"/>
              </a:rPr>
              <a:t>Simulation in Interference Environment</a:t>
            </a:r>
            <a:br>
              <a:rPr lang="en-US" altLang="zh-CN" sz="3200" dirty="0" smtClean="0">
                <a:ea typeface="宋体" charset="-122"/>
              </a:rPr>
            </a:br>
            <a:r>
              <a:rPr lang="en-US" altLang="zh-CN" sz="3200" dirty="0" smtClean="0">
                <a:ea typeface="宋体" charset="-122"/>
              </a:rPr>
              <a:t>(</a:t>
            </a:r>
            <a:r>
              <a:rPr lang="en-US" altLang="zh-CN" sz="3200" dirty="0" smtClean="0">
                <a:solidFill>
                  <a:schemeClr val="tx1"/>
                </a:solidFill>
              </a:rPr>
              <a:t>Wireless Microphone</a:t>
            </a:r>
            <a:r>
              <a:rPr lang="en-US" altLang="zh-CN" sz="3200" dirty="0" smtClean="0">
                <a:ea typeface="宋体" charset="-122"/>
              </a:rPr>
              <a:t>)</a:t>
            </a:r>
            <a:endParaRPr lang="zh-CN" altLang="en-US" sz="3200" dirty="0"/>
          </a:p>
        </p:txBody>
      </p:sp>
      <p:sp>
        <p:nvSpPr>
          <p:cNvPr id="3" name="内容占位符 2"/>
          <p:cNvSpPr>
            <a:spLocks noGrp="1"/>
          </p:cNvSpPr>
          <p:nvPr>
            <p:ph idx="1"/>
          </p:nvPr>
        </p:nvSpPr>
        <p:spPr/>
        <p:txBody>
          <a:bodyPr/>
          <a:lstStyle/>
          <a:p>
            <a:r>
              <a:rPr lang="en-US" altLang="zh-CN" sz="2000" dirty="0" smtClean="0"/>
              <a:t>Frame detection result</a:t>
            </a:r>
          </a:p>
          <a:p>
            <a:pPr>
              <a:buNone/>
            </a:pPr>
            <a:r>
              <a:rPr lang="en-US" altLang="zh-CN" sz="2000" dirty="0" smtClean="0"/>
              <a:t>     When the interference signal have the same power with desired signal, the frame detection(delay autocorrelation, the length of</a:t>
            </a:r>
          </a:p>
          <a:p>
            <a:pPr>
              <a:buNone/>
            </a:pPr>
            <a:r>
              <a:rPr lang="en-US" altLang="zh-CN" sz="2000" dirty="0" smtClean="0"/>
              <a:t>     coherent window is two symbols) </a:t>
            </a:r>
            <a:r>
              <a:rPr lang="en-US" sz="2000" dirty="0" smtClean="0"/>
              <a:t>fails.</a:t>
            </a:r>
          </a:p>
          <a:p>
            <a:pPr>
              <a:buFont typeface="Arial" pitchFamily="34" charset="0"/>
              <a:buChar char="•"/>
            </a:pPr>
            <a:r>
              <a:rPr lang="en-US" altLang="zh-CN" sz="1600" dirty="0" smtClean="0"/>
              <a:t>The red line is the related value  </a:t>
            </a:r>
          </a:p>
          <a:p>
            <a:pPr>
              <a:buNone/>
            </a:pPr>
            <a:r>
              <a:rPr lang="en-US" altLang="zh-CN" sz="1600" dirty="0" smtClean="0"/>
              <a:t>of  interference  signal ,the blue line is </a:t>
            </a:r>
          </a:p>
          <a:p>
            <a:pPr>
              <a:buNone/>
            </a:pPr>
            <a:r>
              <a:rPr lang="en-US" altLang="zh-CN" sz="1600" dirty="0" smtClean="0"/>
              <a:t>the related value of desired  signal.</a:t>
            </a:r>
          </a:p>
          <a:p>
            <a:endParaRPr lang="en-US" altLang="zh-CN" sz="2000" dirty="0" smtClean="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27</a:t>
            </a:fld>
            <a:endParaRPr lang="en-US"/>
          </a:p>
        </p:txBody>
      </p:sp>
      <p:pic>
        <p:nvPicPr>
          <p:cNvPr id="54274" name="Picture 2"/>
          <p:cNvPicPr>
            <a:picLocks noChangeAspect="1" noChangeArrowheads="1"/>
          </p:cNvPicPr>
          <p:nvPr/>
        </p:nvPicPr>
        <p:blipFill>
          <a:blip r:embed="rId2"/>
          <a:srcRect l="7590" t="3811" r="7590"/>
          <a:stretch>
            <a:fillRect/>
          </a:stretch>
        </p:blipFill>
        <p:spPr bwMode="auto">
          <a:xfrm>
            <a:off x="4724400" y="3733800"/>
            <a:ext cx="4320000" cy="2555796"/>
          </a:xfrm>
          <a:prstGeom prst="rect">
            <a:avLst/>
          </a:prstGeom>
          <a:noFill/>
          <a:ln w="9525">
            <a:noFill/>
            <a:miter lim="800000"/>
            <a:headEnd/>
            <a:tailEnd/>
          </a:ln>
          <a:effectLst/>
        </p:spPr>
      </p:pic>
      <p:pic>
        <p:nvPicPr>
          <p:cNvPr id="54275" name="Picture 3"/>
          <p:cNvPicPr>
            <a:picLocks noChangeAspect="1" noChangeArrowheads="1"/>
          </p:cNvPicPr>
          <p:nvPr/>
        </p:nvPicPr>
        <p:blipFill>
          <a:blip r:embed="rId3"/>
          <a:srcRect l="4233" t="5543" r="7335"/>
          <a:stretch>
            <a:fillRect/>
          </a:stretch>
        </p:blipFill>
        <p:spPr bwMode="auto">
          <a:xfrm>
            <a:off x="1066800" y="4343400"/>
            <a:ext cx="2880000" cy="1712093"/>
          </a:xfrm>
          <a:prstGeom prst="rect">
            <a:avLst/>
          </a:prstGeom>
          <a:noFill/>
          <a:ln>
            <a:noFill/>
          </a:ln>
        </p:spPr>
      </p:pic>
      <p:sp>
        <p:nvSpPr>
          <p:cNvPr id="9" name="TextBox 8"/>
          <p:cNvSpPr txBox="1"/>
          <p:nvPr/>
        </p:nvSpPr>
        <p:spPr>
          <a:xfrm>
            <a:off x="1295400" y="6096000"/>
            <a:ext cx="2929007" cy="276999"/>
          </a:xfrm>
          <a:prstGeom prst="rect">
            <a:avLst/>
          </a:prstGeom>
          <a:noFill/>
        </p:spPr>
        <p:txBody>
          <a:bodyPr wrap="none" rtlCol="0">
            <a:spAutoFit/>
          </a:bodyPr>
          <a:lstStyle/>
          <a:p>
            <a:r>
              <a:rPr lang="en-US" altLang="zh-CN" b="1" dirty="0" smtClean="0"/>
              <a:t>Frame detection success rate(250bps,SIR)</a:t>
            </a:r>
            <a:endParaRPr lang="zh-CN" altLang="en-U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Transmission Model in Hospital Environment</a:t>
            </a:r>
            <a:endParaRPr lang="zh-CN" altLang="en-US" sz="3200" dirty="0" smtClean="0">
              <a:ea typeface="宋体" charset="-122"/>
            </a:endParaRPr>
          </a:p>
        </p:txBody>
      </p:sp>
      <p:sp>
        <p:nvSpPr>
          <p:cNvPr id="14339" name="内容占位符 1"/>
          <p:cNvSpPr>
            <a:spLocks noGrp="1"/>
          </p:cNvSpPr>
          <p:nvPr>
            <p:ph idx="1"/>
          </p:nvPr>
        </p:nvSpPr>
        <p:spPr>
          <a:xfrm>
            <a:off x="685800" y="1981200"/>
            <a:ext cx="7772400" cy="4343400"/>
          </a:xfrm>
        </p:spPr>
        <p:txBody>
          <a:bodyPr/>
          <a:lstStyle/>
          <a:p>
            <a:pPr>
              <a:lnSpc>
                <a:spcPct val="80000"/>
              </a:lnSpc>
              <a:spcBef>
                <a:spcPts val="600"/>
              </a:spcBef>
              <a:buNone/>
            </a:pPr>
            <a:r>
              <a:rPr lang="en-US" altLang="zh-CN" sz="2000" dirty="0" smtClean="0">
                <a:ea typeface="宋体" charset="-122"/>
              </a:rPr>
              <a:t>The path-loss model is:</a:t>
            </a:r>
          </a:p>
          <a:p>
            <a:pPr algn="ctr">
              <a:lnSpc>
                <a:spcPct val="80000"/>
              </a:lnSpc>
              <a:spcBef>
                <a:spcPts val="600"/>
              </a:spcBef>
              <a:buNone/>
            </a:pPr>
            <a:r>
              <a:rPr lang="en-US" altLang="zh-CN" sz="2000" i="1" dirty="0" smtClean="0">
                <a:latin typeface="Times New Roman" pitchFamily="18" charset="0"/>
                <a:ea typeface="+mj-ea"/>
                <a:cs typeface="Times New Roman" pitchFamily="18" charset="0"/>
              </a:rPr>
              <a:t>L</a:t>
            </a:r>
            <a:r>
              <a:rPr lang="en-US" altLang="zh-CN" sz="2000" dirty="0"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L</a:t>
            </a:r>
            <a:r>
              <a:rPr lang="en-US" altLang="zh-CN" sz="2000" i="1" baseline="-25000" dirty="0" err="1" smtClean="0">
                <a:latin typeface="Times New Roman" pitchFamily="18" charset="0"/>
                <a:ea typeface="+mj-ea"/>
                <a:cs typeface="Times New Roman" pitchFamily="18" charset="0"/>
              </a:rPr>
              <a:t>a</a:t>
            </a:r>
            <a:r>
              <a:rPr lang="en-US" altLang="zh-CN" sz="2000" dirty="0" err="1"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L</a:t>
            </a:r>
            <a:r>
              <a:rPr lang="en-US" altLang="zh-CN" sz="2000" i="1" baseline="-25000" dirty="0" err="1" smtClean="0">
                <a:latin typeface="Times New Roman" pitchFamily="18" charset="0"/>
                <a:ea typeface="+mj-ea"/>
                <a:cs typeface="Times New Roman" pitchFamily="18" charset="0"/>
              </a:rPr>
              <a:t>b</a:t>
            </a:r>
            <a:endParaRPr lang="en-US" altLang="zh-CN" sz="2000" i="1" baseline="-25000" dirty="0" smtClean="0">
              <a:latin typeface="Times New Roman" pitchFamily="18" charset="0"/>
              <a:ea typeface="+mj-ea"/>
              <a:cs typeface="Times New Roman" pitchFamily="18" charset="0"/>
            </a:endParaRPr>
          </a:p>
          <a:p>
            <a:pPr>
              <a:lnSpc>
                <a:spcPct val="80000"/>
              </a:lnSpc>
              <a:spcBef>
                <a:spcPts val="600"/>
              </a:spcBef>
              <a:buNone/>
            </a:pPr>
            <a:r>
              <a:rPr lang="en-US" altLang="zh-CN" sz="2000" dirty="0" smtClean="0">
                <a:ea typeface="宋体" charset="-122"/>
              </a:rPr>
              <a:t>Here, </a:t>
            </a:r>
            <a:r>
              <a:rPr lang="en-US" altLang="zh-CN" sz="2000" i="1" dirty="0" smtClean="0">
                <a:latin typeface="Times New Roman" pitchFamily="18" charset="0"/>
                <a:cs typeface="Times New Roman" pitchFamily="18" charset="0"/>
              </a:rPr>
              <a:t>L</a:t>
            </a:r>
            <a:r>
              <a:rPr lang="en-US" altLang="zh-CN" sz="2000" i="1" baseline="-25000" dirty="0" smtClean="0">
                <a:latin typeface="Times New Roman" pitchFamily="18" charset="0"/>
                <a:cs typeface="Times New Roman" pitchFamily="18" charset="0"/>
              </a:rPr>
              <a:t>a</a:t>
            </a:r>
            <a:r>
              <a:rPr lang="en-US" altLang="zh-CN" sz="2000" dirty="0" smtClean="0">
                <a:ea typeface="宋体" charset="-122"/>
              </a:rPr>
              <a:t> is free space path loss </a:t>
            </a:r>
          </a:p>
          <a:p>
            <a:pPr algn="ctr">
              <a:lnSpc>
                <a:spcPct val="80000"/>
              </a:lnSpc>
              <a:spcBef>
                <a:spcPts val="600"/>
              </a:spcBef>
              <a:buNone/>
            </a:pPr>
            <a:r>
              <a:rPr lang="en-US" altLang="zh-CN" sz="2000" i="1" dirty="0" smtClean="0">
                <a:latin typeface="Times New Roman" pitchFamily="18" charset="0"/>
                <a:cs typeface="Times New Roman" pitchFamily="18" charset="0"/>
              </a:rPr>
              <a:t>L</a:t>
            </a:r>
            <a:r>
              <a:rPr lang="en-US" altLang="zh-CN" sz="2000" i="1" baseline="-25000" dirty="0" smtClean="0">
                <a:latin typeface="Times New Roman" pitchFamily="18" charset="0"/>
                <a:cs typeface="Times New Roman" pitchFamily="18" charset="0"/>
              </a:rPr>
              <a:t>a</a:t>
            </a:r>
            <a:r>
              <a:rPr lang="en-US" altLang="zh-CN" sz="2000" dirty="0" smtClean="0">
                <a:latin typeface="Times New Roman" pitchFamily="18" charset="0"/>
                <a:cs typeface="Times New Roman" pitchFamily="18" charset="0"/>
              </a:rPr>
              <a:t>=32.45+20log</a:t>
            </a:r>
            <a:r>
              <a:rPr lang="en-US" altLang="zh-CN" sz="2000" i="1" dirty="0" smtClean="0">
                <a:latin typeface="Times New Roman" pitchFamily="18" charset="0"/>
                <a:cs typeface="Times New Roman" pitchFamily="18" charset="0"/>
              </a:rPr>
              <a:t>f</a:t>
            </a:r>
            <a:r>
              <a:rPr lang="en-US" altLang="zh-CN" sz="2000" dirty="0" smtClean="0">
                <a:latin typeface="Times New Roman" pitchFamily="18" charset="0"/>
                <a:cs typeface="Times New Roman" pitchFamily="18" charset="0"/>
              </a:rPr>
              <a:t>+10</a:t>
            </a:r>
            <a:r>
              <a:rPr lang="en-US" altLang="zh-CN" sz="2000" i="1" dirty="0" smtClean="0">
                <a:latin typeface="Times New Roman" pitchFamily="18" charset="0"/>
                <a:cs typeface="Times New Roman" pitchFamily="18" charset="0"/>
              </a:rPr>
              <a:t>γ</a:t>
            </a:r>
            <a:r>
              <a:rPr lang="en-US" altLang="zh-CN" sz="2000" dirty="0" smtClean="0">
                <a:latin typeface="Times New Roman" pitchFamily="18" charset="0"/>
                <a:cs typeface="Times New Roman" pitchFamily="18" charset="0"/>
              </a:rPr>
              <a:t>log</a:t>
            </a:r>
            <a:r>
              <a:rPr lang="en-US" altLang="zh-CN" sz="2000" i="1" dirty="0" smtClean="0">
                <a:latin typeface="Times New Roman" pitchFamily="18" charset="0"/>
                <a:cs typeface="Times New Roman" pitchFamily="18" charset="0"/>
              </a:rPr>
              <a:t>d </a:t>
            </a:r>
            <a:r>
              <a:rPr lang="en-US" altLang="zh-CN" sz="2000" dirty="0" smtClean="0">
                <a:latin typeface="Times New Roman" pitchFamily="18" charset="0"/>
                <a:cs typeface="Times New Roman" pitchFamily="18" charset="0"/>
              </a:rPr>
              <a:t>, (dB)</a:t>
            </a:r>
            <a:endParaRPr lang="en-US" altLang="zh-CN" sz="2000" dirty="0" smtClean="0">
              <a:ea typeface="宋体" charset="-122"/>
            </a:endParaRPr>
          </a:p>
          <a:p>
            <a:pPr>
              <a:lnSpc>
                <a:spcPct val="80000"/>
              </a:lnSpc>
              <a:spcBef>
                <a:spcPts val="600"/>
              </a:spcBef>
              <a:buNone/>
            </a:pPr>
            <a:r>
              <a:rPr lang="en-US" altLang="zh-CN" sz="2000" dirty="0">
                <a:ea typeface="宋体" charset="-122"/>
              </a:rPr>
              <a:t>where</a:t>
            </a:r>
            <a:r>
              <a:rPr lang="en-US" altLang="zh-CN" sz="2000" dirty="0" smtClean="0">
                <a:latin typeface="Times New Roman" pitchFamily="18" charset="0"/>
                <a:cs typeface="Times New Roman" pitchFamily="18" charset="0"/>
              </a:rPr>
              <a:t> </a:t>
            </a:r>
            <a:r>
              <a:rPr lang="en-US" altLang="zh-CN" sz="2000" i="1" dirty="0" smtClean="0">
                <a:latin typeface="Times New Roman" pitchFamily="18" charset="0"/>
                <a:cs typeface="Times New Roman" pitchFamily="18" charset="0"/>
              </a:rPr>
              <a:t>γ</a:t>
            </a:r>
            <a:r>
              <a:rPr lang="en-US" altLang="zh-CN" sz="2000" dirty="0" smtClean="0">
                <a:ea typeface="宋体" charset="-122"/>
              </a:rPr>
              <a:t> is channel fading </a:t>
            </a:r>
            <a:r>
              <a:rPr lang="en-US" altLang="zh-CN" sz="2000" dirty="0" smtClean="0"/>
              <a:t>parameter, in the equation,</a:t>
            </a:r>
            <a:r>
              <a:rPr lang="en-US" altLang="zh-CN" sz="2000" i="1" dirty="0">
                <a:latin typeface="Times New Roman" pitchFamily="18" charset="0"/>
                <a:cs typeface="Times New Roman" pitchFamily="18" charset="0"/>
              </a:rPr>
              <a:t> </a:t>
            </a:r>
            <a:r>
              <a:rPr lang="en-US" altLang="zh-CN" sz="2000" i="1" dirty="0" smtClean="0">
                <a:latin typeface="Times New Roman" pitchFamily="18" charset="0"/>
                <a:cs typeface="Times New Roman" pitchFamily="18" charset="0"/>
              </a:rPr>
              <a:t>γ</a:t>
            </a:r>
            <a:r>
              <a:rPr lang="en-US" altLang="zh-CN" sz="2000" dirty="0" smtClean="0">
                <a:latin typeface="Times New Roman" pitchFamily="18" charset="0"/>
                <a:cs typeface="Times New Roman" pitchFamily="18" charset="0"/>
              </a:rPr>
              <a:t>=2.0;</a:t>
            </a:r>
          </a:p>
          <a:p>
            <a:pPr>
              <a:lnSpc>
                <a:spcPct val="80000"/>
              </a:lnSpc>
              <a:spcBef>
                <a:spcPts val="600"/>
              </a:spcBef>
              <a:buNone/>
            </a:pPr>
            <a:r>
              <a:rPr lang="en-US" altLang="zh-CN" sz="2000" dirty="0">
                <a:ea typeface="宋体" charset="-122"/>
              </a:rPr>
              <a:t>And,</a:t>
            </a:r>
            <a:r>
              <a:rPr lang="en-US" altLang="zh-CN" sz="2000" dirty="0" smtClean="0">
                <a:latin typeface="Times New Roman" pitchFamily="18" charset="0"/>
                <a:ea typeface="宋体" charset="-122"/>
                <a:cs typeface="Times New Roman" pitchFamily="18" charset="0"/>
              </a:rPr>
              <a:t> </a:t>
            </a:r>
            <a:r>
              <a:rPr lang="en-US" altLang="zh-CN" sz="2000" i="1" dirty="0" err="1">
                <a:latin typeface="Times New Roman" pitchFamily="18" charset="0"/>
                <a:cs typeface="Times New Roman" pitchFamily="18" charset="0"/>
              </a:rPr>
              <a:t>L</a:t>
            </a:r>
            <a:r>
              <a:rPr lang="en-US" altLang="zh-CN" sz="2000" i="1" baseline="-25000" dirty="0" err="1">
                <a:latin typeface="Times New Roman" pitchFamily="18" charset="0"/>
                <a:cs typeface="Times New Roman" pitchFamily="18" charset="0"/>
              </a:rPr>
              <a:t>b</a:t>
            </a:r>
            <a:r>
              <a:rPr lang="en-US" altLang="zh-CN" sz="2000" dirty="0" smtClean="0">
                <a:latin typeface="Times New Roman" pitchFamily="18" charset="0"/>
                <a:ea typeface="宋体" charset="-122"/>
                <a:cs typeface="Times New Roman" pitchFamily="18" charset="0"/>
              </a:rPr>
              <a:t> </a:t>
            </a:r>
            <a:r>
              <a:rPr lang="en-US" altLang="zh-CN" sz="2000" dirty="0">
                <a:ea typeface="宋体" charset="-122"/>
              </a:rPr>
              <a:t>is penetration loss </a:t>
            </a:r>
          </a:p>
          <a:p>
            <a:pPr algn="ctr">
              <a:lnSpc>
                <a:spcPct val="80000"/>
              </a:lnSpc>
              <a:spcBef>
                <a:spcPts val="600"/>
              </a:spcBef>
              <a:buNone/>
            </a:pP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b</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nL</a:t>
            </a:r>
            <a:r>
              <a:rPr lang="en-US" altLang="zh-CN" sz="1800" i="1" baseline="-25000" dirty="0" smtClean="0">
                <a:latin typeface="Times New Roman" pitchFamily="18" charset="0"/>
                <a:cs typeface="Times New Roman" pitchFamily="18" charset="0"/>
              </a:rPr>
              <a:t>p</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a:t>
            </a:r>
            <a:r>
              <a:rPr lang="en-US" altLang="zh-CN" sz="1800" baseline="-25000" dirty="0" smtClean="0">
                <a:latin typeface="Times New Roman" pitchFamily="18" charset="0"/>
                <a:cs typeface="Times New Roman" pitchFamily="18" charset="0"/>
              </a:rPr>
              <a:t>1</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1</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a:t>
            </a:r>
            <a:r>
              <a:rPr lang="en-US" altLang="zh-CN" sz="1800" baseline="-25000" dirty="0" smtClean="0">
                <a:latin typeface="Times New Roman" pitchFamily="18" charset="0"/>
                <a:cs typeface="Times New Roman" pitchFamily="18" charset="0"/>
              </a:rPr>
              <a:t>2</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2</a:t>
            </a:r>
            <a:r>
              <a:rPr lang="en-US" altLang="zh-CN" sz="1800" dirty="0" smtClean="0">
                <a:latin typeface="Times New Roman" pitchFamily="18" charset="0"/>
                <a:cs typeface="Times New Roman" pitchFamily="18" charset="0"/>
              </a:rPr>
              <a:t>, (dB)</a:t>
            </a:r>
            <a:endParaRPr lang="en-US" altLang="zh-CN" sz="1800" dirty="0"/>
          </a:p>
          <a:p>
            <a:pPr marL="0" indent="0">
              <a:lnSpc>
                <a:spcPct val="80000"/>
              </a:lnSpc>
              <a:spcBef>
                <a:spcPts val="600"/>
              </a:spcBef>
              <a:buNone/>
            </a:pPr>
            <a:r>
              <a:rPr lang="en-US" altLang="zh-CN" sz="1800" dirty="0">
                <a:ea typeface="宋体" charset="-122"/>
              </a:rPr>
              <a:t>w</a:t>
            </a:r>
            <a:r>
              <a:rPr lang="en-US" altLang="zh-CN" sz="1800" dirty="0" smtClean="0">
                <a:ea typeface="宋体" charset="-122"/>
              </a:rPr>
              <a:t>here :</a:t>
            </a:r>
          </a:p>
          <a:p>
            <a:pPr marL="0" indent="0">
              <a:lnSpc>
                <a:spcPct val="80000"/>
              </a:lnSpc>
              <a:spcBef>
                <a:spcPts val="600"/>
              </a:spcBef>
              <a:buNone/>
            </a:pPr>
            <a:r>
              <a:rPr lang="en-US" altLang="zh-CN" sz="1800" i="1" dirty="0" smtClean="0">
                <a:latin typeface="Times New Roman" pitchFamily="18" charset="0"/>
                <a:cs typeface="Times New Roman" pitchFamily="18" charset="0"/>
              </a:rPr>
              <a:t>	</a:t>
            </a: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p</a:t>
            </a:r>
            <a:r>
              <a:rPr lang="en-US" altLang="zh-CN" sz="1800" dirty="0" smtClean="0">
                <a:ea typeface="宋体" charset="-122"/>
              </a:rPr>
              <a:t> : </a:t>
            </a:r>
            <a:r>
              <a:rPr lang="en-US" altLang="zh-CN" sz="1800" dirty="0" smtClean="0"/>
              <a:t>penetration </a:t>
            </a:r>
            <a:r>
              <a:rPr lang="en-US" altLang="zh-CN" sz="1800" dirty="0"/>
              <a:t>loss </a:t>
            </a:r>
            <a:r>
              <a:rPr lang="en-US" altLang="zh-CN" sz="1800" dirty="0" smtClean="0"/>
              <a:t>of human body;</a:t>
            </a:r>
          </a:p>
          <a:p>
            <a:pPr marL="0" indent="0">
              <a:lnSpc>
                <a:spcPct val="80000"/>
              </a:lnSpc>
              <a:spcBef>
                <a:spcPts val="600"/>
              </a:spcBef>
              <a:buNone/>
            </a:pP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1</a:t>
            </a:r>
            <a:r>
              <a:rPr lang="en-US" altLang="zh-CN" sz="1800" dirty="0" smtClean="0"/>
              <a:t> : penetration </a:t>
            </a:r>
            <a:r>
              <a:rPr lang="en-US" altLang="zh-CN" sz="1800" dirty="0"/>
              <a:t>loss of concrete </a:t>
            </a:r>
            <a:r>
              <a:rPr lang="en-US" altLang="zh-CN" sz="1800" dirty="0" smtClean="0"/>
              <a:t>wall;</a:t>
            </a:r>
          </a:p>
          <a:p>
            <a:pPr marL="0" indent="0">
              <a:lnSpc>
                <a:spcPct val="80000"/>
              </a:lnSpc>
              <a:spcBef>
                <a:spcPts val="600"/>
              </a:spcBef>
              <a:buNone/>
            </a:pP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2</a:t>
            </a:r>
            <a:r>
              <a:rPr lang="en-US" altLang="zh-CN" sz="1800" dirty="0" smtClean="0"/>
              <a:t> : </a:t>
            </a:r>
            <a:r>
              <a:rPr lang="en-US" altLang="zh-CN" sz="1800" dirty="0"/>
              <a:t>penetration loss of </a:t>
            </a:r>
            <a:r>
              <a:rPr lang="en-US" altLang="zh-CN" sz="1800" dirty="0" smtClean="0"/>
              <a:t>wooden door.</a:t>
            </a:r>
          </a:p>
          <a:p>
            <a:pPr marL="0" indent="0">
              <a:lnSpc>
                <a:spcPct val="80000"/>
              </a:lnSpc>
              <a:spcBef>
                <a:spcPts val="1200"/>
              </a:spcBef>
              <a:buNone/>
            </a:pPr>
            <a:r>
              <a:rPr lang="en-US" altLang="zh-CN" sz="1800" dirty="0"/>
              <a:t>a</a:t>
            </a:r>
            <a:r>
              <a:rPr lang="en-US" altLang="zh-CN" sz="1800" dirty="0" smtClean="0"/>
              <a:t>nd </a:t>
            </a:r>
            <a:r>
              <a:rPr lang="en-US" altLang="zh-CN" sz="1800" i="1" dirty="0">
                <a:latin typeface="Times New Roman" pitchFamily="18" charset="0"/>
                <a:cs typeface="Times New Roman" pitchFamily="18" charset="0"/>
              </a:rPr>
              <a:t>n</a:t>
            </a:r>
            <a:r>
              <a:rPr lang="en-US" altLang="zh-CN" sz="1800" dirty="0" smtClean="0"/>
              <a:t>, </a:t>
            </a:r>
            <a:r>
              <a:rPr lang="en-US" altLang="zh-CN" sz="1800" i="1" dirty="0">
                <a:latin typeface="Times New Roman" pitchFamily="18" charset="0"/>
                <a:cs typeface="Times New Roman" pitchFamily="18" charset="0"/>
              </a:rPr>
              <a:t>N</a:t>
            </a:r>
            <a:r>
              <a:rPr lang="en-US" altLang="zh-CN" sz="1800" baseline="-25000" dirty="0">
                <a:latin typeface="Times New Roman" pitchFamily="18" charset="0"/>
                <a:cs typeface="Times New Roman" pitchFamily="18" charset="0"/>
              </a:rPr>
              <a:t>1</a:t>
            </a:r>
            <a:r>
              <a:rPr lang="en-US" altLang="zh-CN" sz="1800" dirty="0" smtClean="0"/>
              <a:t>, </a:t>
            </a:r>
            <a:r>
              <a:rPr lang="en-US" altLang="zh-CN" sz="1800" i="1" dirty="0">
                <a:latin typeface="Times New Roman" pitchFamily="18" charset="0"/>
                <a:cs typeface="Times New Roman" pitchFamily="18" charset="0"/>
              </a:rPr>
              <a:t>N</a:t>
            </a:r>
            <a:r>
              <a:rPr lang="en-US" altLang="zh-CN" sz="1800" baseline="-25000" dirty="0">
                <a:latin typeface="Times New Roman" pitchFamily="18" charset="0"/>
                <a:cs typeface="Times New Roman" pitchFamily="18" charset="0"/>
              </a:rPr>
              <a:t>2</a:t>
            </a:r>
            <a:r>
              <a:rPr lang="en-US" altLang="zh-CN" sz="1800" dirty="0" smtClean="0"/>
              <a:t> is </a:t>
            </a:r>
            <a:r>
              <a:rPr lang="en-US" altLang="zh-CN" sz="1800" dirty="0"/>
              <a:t>the </a:t>
            </a:r>
            <a:r>
              <a:rPr lang="en-US" altLang="zh-CN" sz="1800" dirty="0" smtClean="0"/>
              <a:t>number </a:t>
            </a:r>
            <a:r>
              <a:rPr lang="en-US" altLang="zh-CN" sz="1800" dirty="0"/>
              <a:t>of </a:t>
            </a:r>
            <a:r>
              <a:rPr lang="en-US" altLang="zh-CN" sz="1800" dirty="0" smtClean="0"/>
              <a:t>human </a:t>
            </a:r>
            <a:r>
              <a:rPr lang="en-US" altLang="zh-CN" sz="1800" dirty="0"/>
              <a:t>body, </a:t>
            </a:r>
            <a:r>
              <a:rPr lang="en-US" altLang="zh-CN" sz="1800" dirty="0" smtClean="0"/>
              <a:t>concrete </a:t>
            </a:r>
            <a:r>
              <a:rPr lang="en-US" altLang="zh-CN" sz="1800" dirty="0"/>
              <a:t>wall and wooden </a:t>
            </a:r>
            <a:r>
              <a:rPr lang="en-US" altLang="zh-CN" sz="1800" dirty="0" smtClean="0"/>
              <a:t>door correspondingly.</a:t>
            </a:r>
            <a:endParaRPr lang="en-US" altLang="zh-CN" sz="18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28</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40531435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5" name="Picture 3"/>
          <p:cNvPicPr>
            <a:picLocks noChangeAspect="1" noChangeArrowheads="1"/>
          </p:cNvPicPr>
          <p:nvPr/>
        </p:nvPicPr>
        <p:blipFill>
          <a:blip r:embed="rId2"/>
          <a:srcRect/>
          <a:stretch>
            <a:fillRect/>
          </a:stretch>
        </p:blipFill>
        <p:spPr bwMode="auto">
          <a:xfrm>
            <a:off x="4038599" y="3505200"/>
            <a:ext cx="4953001" cy="2570404"/>
          </a:xfrm>
          <a:prstGeom prst="rect">
            <a:avLst/>
          </a:prstGeom>
          <a:noFill/>
          <a:ln w="9525">
            <a:noFill/>
            <a:miter lim="800000"/>
            <a:headEnd/>
            <a:tailEnd/>
          </a:ln>
          <a:effectLst/>
        </p:spPr>
      </p:pic>
      <p:sp>
        <p:nvSpPr>
          <p:cNvPr id="14338" name="标题 1"/>
          <p:cNvSpPr>
            <a:spLocks noGrp="1" noChangeArrowheads="1"/>
          </p:cNvSpPr>
          <p:nvPr>
            <p:ph type="title"/>
          </p:nvPr>
        </p:nvSpPr>
        <p:spPr/>
        <p:txBody>
          <a:bodyPr/>
          <a:lstStyle/>
          <a:p>
            <a:r>
              <a:rPr lang="en-US" altLang="zh-CN" sz="3200" dirty="0" smtClean="0">
                <a:ea typeface="宋体" charset="-122"/>
              </a:rPr>
              <a:t>Transmission Model in Hospital Environment</a:t>
            </a:r>
            <a:endParaRPr lang="zh-CN" altLang="en-US" sz="3200" dirty="0" smtClean="0">
              <a:ea typeface="宋体" charset="-122"/>
            </a:endParaRPr>
          </a:p>
        </p:txBody>
      </p:sp>
      <p:sp>
        <p:nvSpPr>
          <p:cNvPr id="14339" name="内容占位符 1"/>
          <p:cNvSpPr>
            <a:spLocks noGrp="1"/>
          </p:cNvSpPr>
          <p:nvPr>
            <p:ph idx="1"/>
          </p:nvPr>
        </p:nvSpPr>
        <p:spPr>
          <a:xfrm>
            <a:off x="762000" y="1600200"/>
            <a:ext cx="7772400" cy="4343400"/>
          </a:xfrm>
        </p:spPr>
        <p:txBody>
          <a:bodyPr/>
          <a:lstStyle/>
          <a:p>
            <a:pPr marL="0" indent="0">
              <a:lnSpc>
                <a:spcPct val="80000"/>
              </a:lnSpc>
              <a:spcBef>
                <a:spcPts val="600"/>
              </a:spcBef>
              <a:buNone/>
            </a:pPr>
            <a:r>
              <a:rPr lang="en-US" altLang="zh-CN" sz="1800" dirty="0"/>
              <a:t>The </a:t>
            </a:r>
            <a:r>
              <a:rPr lang="en-US" altLang="zh-CN" sz="1800" dirty="0" smtClean="0"/>
              <a:t>parameters </a:t>
            </a: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p</a:t>
            </a:r>
            <a:r>
              <a:rPr lang="en-US" altLang="zh-CN" sz="1800" dirty="0" smtClean="0"/>
              <a:t>, </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1</a:t>
            </a:r>
            <a:r>
              <a:rPr lang="en-US" altLang="zh-CN" sz="1800" dirty="0" smtClean="0"/>
              <a:t>,</a:t>
            </a: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2</a:t>
            </a:r>
            <a:r>
              <a:rPr lang="en-US" altLang="zh-CN" sz="1800" dirty="0" smtClean="0"/>
              <a:t> is listed in the following table.</a:t>
            </a:r>
          </a:p>
          <a:p>
            <a:pPr marL="0" indent="0">
              <a:lnSpc>
                <a:spcPct val="80000"/>
              </a:lnSpc>
              <a:spcBef>
                <a:spcPts val="600"/>
              </a:spcBef>
              <a:buNone/>
            </a:pPr>
            <a:endParaRPr lang="en-US" altLang="zh-CN" sz="1800" dirty="0"/>
          </a:p>
          <a:p>
            <a:pPr>
              <a:lnSpc>
                <a:spcPct val="80000"/>
              </a:lnSpc>
              <a:spcBef>
                <a:spcPts val="600"/>
              </a:spcBef>
              <a:buNone/>
            </a:pPr>
            <a:endParaRPr lang="en-US" altLang="zh-CN" sz="18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29</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 name="表格 1"/>
          <p:cNvGraphicFramePr>
            <a:graphicFrameLocks noGrp="1"/>
          </p:cNvGraphicFramePr>
          <p:nvPr>
            <p:extLst>
              <p:ext uri="{D42A27DB-BD31-4B8C-83A1-F6EECF244321}">
                <p14:modId xmlns:p14="http://schemas.microsoft.com/office/powerpoint/2010/main" val="1093606405"/>
              </p:ext>
            </p:extLst>
          </p:nvPr>
        </p:nvGraphicFramePr>
        <p:xfrm>
          <a:off x="838200" y="1905000"/>
          <a:ext cx="7162801" cy="1584960"/>
        </p:xfrm>
        <a:graphic>
          <a:graphicData uri="http://schemas.openxmlformats.org/drawingml/2006/table">
            <a:tbl>
              <a:tblPr firstRow="1" bandRow="1">
                <a:tableStyleId>{5940675A-B579-460E-94D1-54222C63F5DA}</a:tableStyleId>
              </a:tblPr>
              <a:tblGrid>
                <a:gridCol w="1160585"/>
                <a:gridCol w="1088049"/>
                <a:gridCol w="2538779"/>
                <a:gridCol w="2375388"/>
              </a:tblGrid>
              <a:tr h="541454">
                <a:tc>
                  <a:txBody>
                    <a:bodyPr/>
                    <a:lstStyle/>
                    <a:p>
                      <a:pPr algn="ctr"/>
                      <a:endParaRPr lang="zh-CN" altLang="en-US" sz="1600" dirty="0"/>
                    </a:p>
                  </a:txBody>
                  <a:tcPr/>
                </a:tc>
                <a:tc>
                  <a:txBody>
                    <a:bodyPr/>
                    <a:lstStyle/>
                    <a:p>
                      <a:pPr algn="ctr"/>
                      <a:r>
                        <a:rPr lang="en-US" altLang="zh-CN" sz="1600" i="1" dirty="0" err="1" smtClean="0">
                          <a:latin typeface="Times New Roman" pitchFamily="18" charset="0"/>
                          <a:cs typeface="Times New Roman" pitchFamily="18" charset="0"/>
                        </a:rPr>
                        <a:t>L</a:t>
                      </a:r>
                      <a:r>
                        <a:rPr lang="en-US" altLang="zh-CN" sz="1600" i="1" baseline="-25000" dirty="0" err="1" smtClean="0">
                          <a:latin typeface="Times New Roman" pitchFamily="18" charset="0"/>
                          <a:cs typeface="Times New Roman" pitchFamily="18" charset="0"/>
                        </a:rPr>
                        <a:t>p</a:t>
                      </a:r>
                      <a:endParaRPr lang="zh-CN" altLang="en-US" sz="1600" dirty="0"/>
                    </a:p>
                  </a:txBody>
                  <a:tcPr/>
                </a:tc>
                <a:tc>
                  <a:txBody>
                    <a:bodyPr/>
                    <a:lstStyle/>
                    <a:p>
                      <a:pPr algn="ctr"/>
                      <a:r>
                        <a:rPr lang="en-US" altLang="zh-CN" sz="1600" i="1" dirty="0" smtClean="0">
                          <a:latin typeface="Times New Roman" pitchFamily="18" charset="0"/>
                          <a:cs typeface="Times New Roman" pitchFamily="18" charset="0"/>
                        </a:rPr>
                        <a:t>L</a:t>
                      </a:r>
                      <a:r>
                        <a:rPr lang="en-US" altLang="zh-CN" sz="1600" baseline="-25000" dirty="0" smtClean="0">
                          <a:latin typeface="Times New Roman" pitchFamily="18" charset="0"/>
                          <a:cs typeface="Times New Roman" pitchFamily="18" charset="0"/>
                        </a:rPr>
                        <a:t>1</a:t>
                      </a:r>
                      <a:r>
                        <a:rPr lang="en-US" altLang="zh-CN" sz="1600" baseline="0" dirty="0" smtClean="0">
                          <a:latin typeface="Times New Roman" pitchFamily="18" charset="0"/>
                          <a:cs typeface="Times New Roman" pitchFamily="18" charset="0"/>
                        </a:rPr>
                        <a:t> </a:t>
                      </a:r>
                    </a:p>
                    <a:p>
                      <a:pPr algn="ctr"/>
                      <a:r>
                        <a:rPr lang="en-US" altLang="zh-CN" sz="1600" baseline="0" dirty="0" smtClean="0">
                          <a:latin typeface="Times New Roman" pitchFamily="18" charset="0"/>
                          <a:cs typeface="Times New Roman" pitchFamily="18" charset="0"/>
                        </a:rPr>
                        <a:t>(with thickness of 200mm)</a:t>
                      </a:r>
                      <a:endParaRPr lang="zh-CN" altLang="en-US" sz="1600" baseline="0" dirty="0"/>
                    </a:p>
                  </a:txBody>
                  <a:tcPr/>
                </a:tc>
                <a:tc>
                  <a:txBody>
                    <a:bodyPr/>
                    <a:lstStyle/>
                    <a:p>
                      <a:pPr algn="ctr"/>
                      <a:r>
                        <a:rPr lang="en-US" altLang="zh-CN" sz="1600" i="1" dirty="0" smtClean="0">
                          <a:latin typeface="Times New Roman" pitchFamily="18" charset="0"/>
                          <a:cs typeface="Times New Roman" pitchFamily="18" charset="0"/>
                        </a:rPr>
                        <a:t>L</a:t>
                      </a:r>
                      <a:r>
                        <a:rPr lang="en-US" altLang="zh-CN" sz="1600" baseline="-25000" dirty="0" smtClean="0">
                          <a:latin typeface="Times New Roman" pitchFamily="18" charset="0"/>
                          <a:cs typeface="Times New Roman" pitchFamily="18" charset="0"/>
                        </a:rPr>
                        <a:t>2</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aseline="0" dirty="0" smtClean="0">
                          <a:latin typeface="Times New Roman" pitchFamily="18" charset="0"/>
                          <a:cs typeface="Times New Roman" pitchFamily="18" charset="0"/>
                        </a:rPr>
                        <a:t>(with thickness of 42mm)</a:t>
                      </a:r>
                      <a:endParaRPr lang="zh-CN" altLang="en-US" sz="1600" dirty="0"/>
                    </a:p>
                  </a:txBody>
                  <a:tcPr/>
                </a:tc>
              </a:tr>
              <a:tr h="313473">
                <a:tc>
                  <a:txBody>
                    <a:bodyPr/>
                    <a:lstStyle/>
                    <a:p>
                      <a:pPr algn="ctr"/>
                      <a:r>
                        <a:rPr lang="en-US" altLang="zh-CN" sz="1600" dirty="0" smtClean="0">
                          <a:solidFill>
                            <a:srgbClr val="FF0000"/>
                          </a:solidFill>
                        </a:rPr>
                        <a:t>200MHz </a:t>
                      </a:r>
                      <a:endParaRPr lang="zh-CN" altLang="en-US" sz="1600" dirty="0">
                        <a:solidFill>
                          <a:srgbClr val="FF0000"/>
                        </a:solidFill>
                      </a:endParaRPr>
                    </a:p>
                  </a:txBody>
                  <a:tcPr/>
                </a:tc>
                <a:tc>
                  <a:txBody>
                    <a:bodyPr/>
                    <a:lstStyle/>
                    <a:p>
                      <a:pPr algn="ctr"/>
                      <a:r>
                        <a:rPr lang="en-US" altLang="zh-CN" sz="1600" dirty="0" smtClean="0">
                          <a:solidFill>
                            <a:srgbClr val="FF0000"/>
                          </a:solidFill>
                        </a:rPr>
                        <a:t>15.5db</a:t>
                      </a:r>
                      <a:endParaRPr lang="zh-CN" altLang="en-US" sz="1600" dirty="0">
                        <a:solidFill>
                          <a:srgbClr val="FF0000"/>
                        </a:solidFill>
                      </a:endParaRPr>
                    </a:p>
                  </a:txBody>
                  <a:tcPr/>
                </a:tc>
                <a:tc>
                  <a:txBody>
                    <a:bodyPr/>
                    <a:lstStyle/>
                    <a:p>
                      <a:pPr algn="ctr"/>
                      <a:r>
                        <a:rPr lang="en-US" altLang="zh-CN" sz="1600" dirty="0" smtClean="0">
                          <a:solidFill>
                            <a:srgbClr val="FF0000"/>
                          </a:solidFill>
                        </a:rPr>
                        <a:t>8db</a:t>
                      </a:r>
                      <a:endParaRPr lang="zh-CN" altLang="en-US" sz="1600" dirty="0">
                        <a:solidFill>
                          <a:srgbClr val="FF0000"/>
                        </a:solidFill>
                      </a:endParaRPr>
                    </a:p>
                  </a:txBody>
                  <a:tcPr/>
                </a:tc>
                <a:tc>
                  <a:txBody>
                    <a:bodyPr/>
                    <a:lstStyle/>
                    <a:p>
                      <a:pPr algn="ctr"/>
                      <a:r>
                        <a:rPr lang="en-US" altLang="zh-CN" sz="1600" dirty="0" smtClean="0">
                          <a:solidFill>
                            <a:srgbClr val="FF0000"/>
                          </a:solidFill>
                        </a:rPr>
                        <a:t>2db</a:t>
                      </a:r>
                      <a:endParaRPr lang="zh-CN" altLang="en-US" sz="1600" dirty="0">
                        <a:solidFill>
                          <a:srgbClr val="FF0000"/>
                        </a:solidFill>
                      </a:endParaRPr>
                    </a:p>
                  </a:txBody>
                  <a:tcPr/>
                </a:tc>
              </a:tr>
              <a:tr h="313473">
                <a:tc>
                  <a:txBody>
                    <a:bodyPr/>
                    <a:lstStyle/>
                    <a:p>
                      <a:pPr algn="ctr"/>
                      <a:r>
                        <a:rPr lang="en-US" altLang="zh-CN" sz="1600" kern="1200" dirty="0" smtClean="0">
                          <a:solidFill>
                            <a:schemeClr val="tx1"/>
                          </a:solidFill>
                          <a:effectLst/>
                          <a:latin typeface="+mn-lt"/>
                          <a:ea typeface="+mn-ea"/>
                          <a:cs typeface="+mn-cs"/>
                        </a:rPr>
                        <a:t>410MHz</a:t>
                      </a:r>
                      <a:endParaRPr lang="zh-CN" altLang="en-US" sz="1600" dirty="0"/>
                    </a:p>
                  </a:txBody>
                  <a:tcPr/>
                </a:tc>
                <a:tc>
                  <a:txBody>
                    <a:bodyPr/>
                    <a:lstStyle/>
                    <a:p>
                      <a:pPr algn="ctr"/>
                      <a:r>
                        <a:rPr lang="en-US" altLang="zh-CN" sz="1600" dirty="0" smtClean="0"/>
                        <a:t>13.5dB</a:t>
                      </a:r>
                      <a:endParaRPr lang="zh-CN" altLang="en-US" sz="1600" dirty="0"/>
                    </a:p>
                  </a:txBody>
                  <a:tcPr/>
                </a:tc>
                <a:tc>
                  <a:txBody>
                    <a:bodyPr/>
                    <a:lstStyle/>
                    <a:p>
                      <a:pPr algn="ctr"/>
                      <a:r>
                        <a:rPr lang="en-US" altLang="zh-CN" sz="1600" dirty="0" smtClean="0"/>
                        <a:t>9dB</a:t>
                      </a:r>
                      <a:endParaRPr lang="zh-CN" altLang="en-US" sz="1600" dirty="0"/>
                    </a:p>
                  </a:txBody>
                  <a:tcPr/>
                </a:tc>
                <a:tc>
                  <a:txBody>
                    <a:bodyPr/>
                    <a:lstStyle/>
                    <a:p>
                      <a:pPr algn="ctr"/>
                      <a:r>
                        <a:rPr lang="en-US" altLang="zh-CN" sz="1600" dirty="0" smtClean="0"/>
                        <a:t>2.3dB</a:t>
                      </a:r>
                      <a:endParaRPr lang="zh-CN" altLang="en-US" sz="1600" dirty="0"/>
                    </a:p>
                  </a:txBody>
                  <a:tcPr/>
                </a:tc>
              </a:tr>
              <a:tr h="3134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effectLst/>
                          <a:latin typeface="+mn-lt"/>
                          <a:ea typeface="+mn-ea"/>
                          <a:cs typeface="+mn-cs"/>
                        </a:rPr>
                        <a:t>610MHz</a:t>
                      </a:r>
                      <a:endParaRPr lang="zh-CN" altLang="en-US" sz="1600" dirty="0" smtClean="0"/>
                    </a:p>
                  </a:txBody>
                  <a:tcPr/>
                </a:tc>
                <a:tc>
                  <a:txBody>
                    <a:bodyPr/>
                    <a:lstStyle/>
                    <a:p>
                      <a:pPr algn="ctr"/>
                      <a:r>
                        <a:rPr lang="en-US" altLang="zh-CN" sz="1600" dirty="0" smtClean="0"/>
                        <a:t>14dB</a:t>
                      </a:r>
                      <a:endParaRPr lang="zh-CN" altLang="en-US" sz="1600" dirty="0"/>
                    </a:p>
                  </a:txBody>
                  <a:tcPr/>
                </a:tc>
                <a:tc>
                  <a:txBody>
                    <a:bodyPr/>
                    <a:lstStyle/>
                    <a:p>
                      <a:pPr algn="ctr"/>
                      <a:r>
                        <a:rPr lang="en-US" altLang="zh-CN" sz="1600" dirty="0" smtClean="0"/>
                        <a:t>10dB</a:t>
                      </a:r>
                      <a:endParaRPr lang="zh-CN" altLang="en-US" sz="1600" dirty="0"/>
                    </a:p>
                  </a:txBody>
                  <a:tcPr/>
                </a:tc>
                <a:tc>
                  <a:txBody>
                    <a:bodyPr/>
                    <a:lstStyle/>
                    <a:p>
                      <a:pPr algn="ctr"/>
                      <a:r>
                        <a:rPr lang="en-US" altLang="zh-CN" sz="1600" dirty="0" smtClean="0"/>
                        <a:t>3dB</a:t>
                      </a:r>
                      <a:endParaRPr lang="zh-CN" altLang="en-US" sz="1600" dirty="0"/>
                    </a:p>
                  </a:txBody>
                  <a:tcPr/>
                </a:tc>
              </a:tr>
            </a:tbl>
          </a:graphicData>
        </a:graphic>
      </p:graphicFrame>
      <p:sp>
        <p:nvSpPr>
          <p:cNvPr id="12" name="TextBox 6"/>
          <p:cNvSpPr txBox="1">
            <a:spLocks noChangeArrowheads="1"/>
          </p:cNvSpPr>
          <p:nvPr/>
        </p:nvSpPr>
        <p:spPr bwMode="auto">
          <a:xfrm>
            <a:off x="5181600" y="5943600"/>
            <a:ext cx="3175000" cy="523220"/>
          </a:xfrm>
          <a:prstGeom prst="rect">
            <a:avLst/>
          </a:prstGeom>
          <a:noFill/>
          <a:ln w="9525">
            <a:noFill/>
            <a:miter lim="800000"/>
            <a:headEnd/>
            <a:tailEnd/>
          </a:ln>
        </p:spPr>
        <p:txBody>
          <a:bodyPr>
            <a:spAutoFit/>
          </a:bodyPr>
          <a:lstStyle/>
          <a:p>
            <a:pPr algn="ctr"/>
            <a:r>
              <a:rPr lang="en-US" altLang="zh-CN" sz="1400" dirty="0"/>
              <a:t>Path loss </a:t>
            </a:r>
            <a:r>
              <a:rPr lang="en-US" altLang="zh-CN" sz="1400" dirty="0" smtClean="0"/>
              <a:t>of 2</a:t>
            </a:r>
            <a:r>
              <a:rPr lang="en-US" altLang="zh-CN" sz="1400" dirty="0" smtClean="0">
                <a:solidFill>
                  <a:srgbClr val="FF0000"/>
                </a:solidFill>
              </a:rPr>
              <a:t>00MH</a:t>
            </a:r>
            <a:r>
              <a:rPr lang="en-US" altLang="zh-CN" sz="1400" dirty="0" smtClean="0"/>
              <a:t>z </a:t>
            </a:r>
            <a:r>
              <a:rPr lang="en-US" altLang="zh-CN" sz="1400" dirty="0"/>
              <a:t>400MHz and 600MHz band</a:t>
            </a:r>
            <a:endParaRPr lang="zh-CN" altLang="en-US" sz="1400" dirty="0"/>
          </a:p>
        </p:txBody>
      </p:sp>
      <p:sp>
        <p:nvSpPr>
          <p:cNvPr id="6" name="TextBox 5"/>
          <p:cNvSpPr txBox="1"/>
          <p:nvPr/>
        </p:nvSpPr>
        <p:spPr>
          <a:xfrm>
            <a:off x="990600" y="4199077"/>
            <a:ext cx="3657600" cy="1661993"/>
          </a:xfrm>
          <a:prstGeom prst="rect">
            <a:avLst/>
          </a:prstGeom>
          <a:noFill/>
        </p:spPr>
        <p:txBody>
          <a:bodyPr wrap="square" rtlCol="0">
            <a:spAutoFit/>
          </a:bodyPr>
          <a:lstStyle/>
          <a:p>
            <a:pPr marL="173038" lvl="1" indent="-173038">
              <a:lnSpc>
                <a:spcPct val="80000"/>
              </a:lnSpc>
              <a:spcBef>
                <a:spcPts val="1200"/>
              </a:spcBef>
            </a:pPr>
            <a:r>
              <a:rPr lang="en-US" altLang="zh-CN" sz="2000" dirty="0"/>
              <a:t>Right figure: Path loss in </a:t>
            </a:r>
            <a:r>
              <a:rPr lang="en-US" altLang="zh-CN" sz="2000" dirty="0" smtClean="0">
                <a:solidFill>
                  <a:srgbClr val="FF0000"/>
                </a:solidFill>
              </a:rPr>
              <a:t>200MHz, </a:t>
            </a:r>
            <a:r>
              <a:rPr lang="en-US" altLang="zh-CN" sz="2000" dirty="0" smtClean="0"/>
              <a:t>400MHz </a:t>
            </a:r>
            <a:r>
              <a:rPr lang="en-US" altLang="zh-CN" sz="2000" dirty="0"/>
              <a:t>and 600MHz band.</a:t>
            </a:r>
          </a:p>
          <a:p>
            <a:pPr marL="173038" lvl="1" indent="-173038">
              <a:lnSpc>
                <a:spcPct val="80000"/>
              </a:lnSpc>
              <a:spcBef>
                <a:spcPts val="1200"/>
              </a:spcBef>
            </a:pPr>
            <a:r>
              <a:rPr lang="en-US" altLang="zh-CN" sz="2000" dirty="0"/>
              <a:t>NLOS: Path loss after penetrate 1 concrete wall and 1 people</a:t>
            </a:r>
            <a:endParaRPr lang="en-US" altLang="zh-CN" dirty="0"/>
          </a:p>
          <a:p>
            <a:pPr marL="173038" indent="-173038"/>
            <a:endParaRPr lang="zh-CN" altLang="en-US" b="1" dirty="0"/>
          </a:p>
        </p:txBody>
      </p:sp>
    </p:spTree>
    <p:extLst>
      <p:ext uri="{BB962C8B-B14F-4D97-AF65-F5344CB8AC3E}">
        <p14:creationId xmlns:p14="http://schemas.microsoft.com/office/powerpoint/2010/main" val="4073983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noChangeArrowheads="1"/>
          </p:cNvSpPr>
          <p:nvPr>
            <p:ph type="title"/>
          </p:nvPr>
        </p:nvSpPr>
        <p:spPr/>
        <p:txBody>
          <a:bodyPr/>
          <a:lstStyle/>
          <a:p>
            <a:r>
              <a:rPr lang="en-US" altLang="zh-CN" b="1" smtClean="0">
                <a:ea typeface="宋体" charset="-122"/>
              </a:rPr>
              <a:t>Proposal Definition</a:t>
            </a:r>
            <a:endParaRPr lang="zh-CN" altLang="en-US" b="1" smtClean="0">
              <a:ea typeface="宋体" charset="-122"/>
            </a:endParaRPr>
          </a:p>
        </p:txBody>
      </p:sp>
      <p:sp>
        <p:nvSpPr>
          <p:cNvPr id="7171" name="内容占位符 2"/>
          <p:cNvSpPr>
            <a:spLocks noGrp="1" noChangeArrowheads="1"/>
          </p:cNvSpPr>
          <p:nvPr>
            <p:ph idx="1"/>
          </p:nvPr>
        </p:nvSpPr>
        <p:spPr/>
        <p:txBody>
          <a:bodyPr/>
          <a:lstStyle/>
          <a:p>
            <a:pPr>
              <a:lnSpc>
                <a:spcPct val="80000"/>
              </a:lnSpc>
              <a:spcBef>
                <a:spcPts val="1200"/>
              </a:spcBef>
            </a:pPr>
            <a:r>
              <a:rPr lang="en-US" altLang="zh-CN" sz="2400" dirty="0" smtClean="0">
                <a:ea typeface="宋体" charset="-122"/>
              </a:rPr>
              <a:t>Data Rate: 250Kb/s and 500 Kb/s</a:t>
            </a:r>
          </a:p>
          <a:p>
            <a:pPr>
              <a:lnSpc>
                <a:spcPct val="80000"/>
              </a:lnSpc>
              <a:spcBef>
                <a:spcPts val="1200"/>
              </a:spcBef>
            </a:pPr>
            <a:r>
              <a:rPr lang="en-US" altLang="zh-CN" sz="2400" dirty="0" smtClean="0">
                <a:ea typeface="宋体" charset="-122"/>
              </a:rPr>
              <a:t>Band Width: 2MHz</a:t>
            </a:r>
          </a:p>
          <a:p>
            <a:pPr>
              <a:lnSpc>
                <a:spcPct val="80000"/>
              </a:lnSpc>
              <a:spcBef>
                <a:spcPts val="1200"/>
              </a:spcBef>
            </a:pPr>
            <a:r>
              <a:rPr lang="en-US" altLang="zh-CN" sz="2400" dirty="0" smtClean="0">
                <a:ea typeface="宋体" charset="-122"/>
              </a:rPr>
              <a:t>Operation Frequency Bands: 608-630MHz, 407-425MHz, 174-216MHz</a:t>
            </a:r>
          </a:p>
          <a:p>
            <a:pPr>
              <a:lnSpc>
                <a:spcPct val="80000"/>
              </a:lnSpc>
              <a:spcBef>
                <a:spcPts val="1200"/>
              </a:spcBef>
            </a:pPr>
            <a:endParaRPr lang="en-US" altLang="zh-CN" sz="2400" dirty="0" smtClean="0">
              <a:ea typeface="宋体" charset="-122"/>
            </a:endParaRPr>
          </a:p>
          <a:p>
            <a:pPr lvl="1">
              <a:lnSpc>
                <a:spcPct val="80000"/>
              </a:lnSpc>
              <a:spcBef>
                <a:spcPts val="1200"/>
              </a:spcBef>
              <a:buNone/>
            </a:pPr>
            <a:r>
              <a:rPr lang="en-US" altLang="zh-CN" sz="2000" b="1" dirty="0" smtClean="0">
                <a:latin typeface="Times New Roman" pitchFamily="18" charset="0"/>
                <a:ea typeface="宋体" charset="-122"/>
                <a:cs typeface="Times New Roman" pitchFamily="18" charset="0"/>
              </a:rPr>
              <a:t>-- </a:t>
            </a:r>
            <a:r>
              <a:rPr lang="en-US" altLang="zh-CN" sz="2000" b="1" dirty="0" err="1" smtClean="0">
                <a:latin typeface="Times New Roman" pitchFamily="18" charset="0"/>
                <a:ea typeface="宋体" charset="-122"/>
                <a:cs typeface="Times New Roman" pitchFamily="18" charset="0"/>
              </a:rPr>
              <a:t>F</a:t>
            </a:r>
            <a:r>
              <a:rPr lang="en-US" altLang="zh-CN" sz="2000" b="1" baseline="-25000" dirty="0" err="1"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 175+ 2k,  k= 0, ….., 20</a:t>
            </a:r>
          </a:p>
          <a:p>
            <a:pPr lvl="1">
              <a:lnSpc>
                <a:spcPct val="80000"/>
              </a:lnSpc>
              <a:spcBef>
                <a:spcPts val="1200"/>
              </a:spcBef>
            </a:pPr>
            <a:r>
              <a:rPr lang="en-US" altLang="zh-CN" sz="2000" b="1" dirty="0" err="1" smtClean="0">
                <a:latin typeface="Times New Roman" pitchFamily="18" charset="0"/>
                <a:ea typeface="宋体" charset="-122"/>
                <a:cs typeface="Times New Roman" pitchFamily="18" charset="0"/>
              </a:rPr>
              <a:t>F</a:t>
            </a:r>
            <a:r>
              <a:rPr lang="en-US" altLang="zh-CN" sz="2000" b="1" baseline="-25000" dirty="0" err="1"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=408 + 2k,  k= 0, ….., 8</a:t>
            </a:r>
          </a:p>
          <a:p>
            <a:pPr lvl="1">
              <a:lnSpc>
                <a:spcPct val="80000"/>
              </a:lnSpc>
              <a:spcBef>
                <a:spcPts val="1200"/>
              </a:spcBef>
            </a:pPr>
            <a:r>
              <a:rPr lang="en-US" altLang="zh-CN" sz="2000" b="1" dirty="0" smtClean="0">
                <a:latin typeface="Times New Roman" pitchFamily="18" charset="0"/>
                <a:ea typeface="宋体" charset="-122"/>
                <a:cs typeface="Times New Roman" pitchFamily="18" charset="0"/>
              </a:rPr>
              <a:t>F</a:t>
            </a:r>
            <a:r>
              <a:rPr lang="en-US" altLang="zh-CN" sz="2000" b="1" baseline="-25000" dirty="0"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=609 + 2k,  k= 0, ….., 10</a:t>
            </a:r>
          </a:p>
        </p:txBody>
      </p:sp>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C6DD4604-1B4A-4647-B274-AA7488133AA8}"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noChangeArrowheads="1"/>
          </p:cNvSpPr>
          <p:nvPr>
            <p:ph type="title"/>
          </p:nvPr>
        </p:nvSpPr>
        <p:spPr/>
        <p:txBody>
          <a:bodyPr/>
          <a:lstStyle/>
          <a:p>
            <a:r>
              <a:rPr lang="en-US" altLang="zh-CN" sz="3200" b="1" smtClean="0">
                <a:ea typeface="宋体" charset="-122"/>
              </a:rPr>
              <a:t>Conclusion</a:t>
            </a:r>
            <a:endParaRPr lang="zh-CN" altLang="en-US" sz="3200" smtClean="0">
              <a:ea typeface="宋体" charset="-122"/>
            </a:endParaRPr>
          </a:p>
        </p:txBody>
      </p:sp>
      <p:sp>
        <p:nvSpPr>
          <p:cNvPr id="17411" name="内容占位符 1"/>
          <p:cNvSpPr>
            <a:spLocks noGrp="1"/>
          </p:cNvSpPr>
          <p:nvPr>
            <p:ph idx="1"/>
          </p:nvPr>
        </p:nvSpPr>
        <p:spPr>
          <a:xfrm>
            <a:off x="609600" y="1828800"/>
            <a:ext cx="7772400" cy="4114800"/>
          </a:xfrm>
        </p:spPr>
        <p:txBody>
          <a:bodyPr/>
          <a:lstStyle/>
          <a:p>
            <a:pPr>
              <a:lnSpc>
                <a:spcPct val="80000"/>
              </a:lnSpc>
              <a:spcBef>
                <a:spcPts val="1200"/>
              </a:spcBef>
            </a:pPr>
            <a:r>
              <a:rPr lang="en-US" altLang="zh-CN" sz="2400" dirty="0" smtClean="0">
                <a:ea typeface="宋体" charset="-122"/>
              </a:rPr>
              <a:t>This QPSK proposal  includes one dual-data transmission  </a:t>
            </a:r>
          </a:p>
          <a:p>
            <a:pPr>
              <a:lnSpc>
                <a:spcPct val="80000"/>
              </a:lnSpc>
              <a:spcBef>
                <a:spcPts val="1200"/>
              </a:spcBef>
            </a:pPr>
            <a:r>
              <a:rPr lang="en-US" altLang="zh-CN" sz="2400" dirty="0" smtClean="0">
                <a:ea typeface="宋体" charset="-122"/>
              </a:rPr>
              <a:t>The simulation describes its performance under…</a:t>
            </a:r>
          </a:p>
          <a:p>
            <a:pPr lvl="1">
              <a:lnSpc>
                <a:spcPct val="80000"/>
              </a:lnSpc>
              <a:spcBef>
                <a:spcPts val="1200"/>
              </a:spcBef>
            </a:pPr>
            <a:r>
              <a:rPr lang="en-US" altLang="zh-CN" sz="2000" dirty="0" smtClean="0">
                <a:ea typeface="宋体" charset="-122"/>
              </a:rPr>
              <a:t>Gaussian Noise Environment</a:t>
            </a:r>
          </a:p>
          <a:p>
            <a:pPr lvl="1">
              <a:lnSpc>
                <a:spcPct val="80000"/>
              </a:lnSpc>
              <a:spcBef>
                <a:spcPts val="1200"/>
              </a:spcBef>
            </a:pPr>
            <a:r>
              <a:rPr lang="en-US" altLang="zh-CN" sz="2000" dirty="0" smtClean="0">
                <a:ea typeface="宋体" charset="-122"/>
              </a:rPr>
              <a:t>Multiple Path Environment</a:t>
            </a:r>
          </a:p>
          <a:p>
            <a:pPr lvl="1">
              <a:lnSpc>
                <a:spcPct val="80000"/>
              </a:lnSpc>
              <a:spcBef>
                <a:spcPts val="1200"/>
              </a:spcBef>
            </a:pPr>
            <a:r>
              <a:rPr lang="en-US" altLang="zh-CN" sz="2000" dirty="0" smtClean="0">
                <a:ea typeface="宋体" charset="-122"/>
              </a:rPr>
              <a:t>CMBB Interference Model</a:t>
            </a:r>
          </a:p>
          <a:p>
            <a:pPr>
              <a:lnSpc>
                <a:spcPct val="80000"/>
              </a:lnSpc>
              <a:spcBef>
                <a:spcPts val="1200"/>
              </a:spcBef>
            </a:pPr>
            <a:r>
              <a:rPr lang="en-US" altLang="zh-CN" sz="2400" dirty="0" smtClean="0">
                <a:ea typeface="宋体" charset="-122"/>
              </a:rPr>
              <a:t>The performance simulation for complex Transmission Path is TBD  </a:t>
            </a:r>
          </a:p>
          <a:p>
            <a:pPr>
              <a:lnSpc>
                <a:spcPct val="80000"/>
              </a:lnSpc>
              <a:spcBef>
                <a:spcPts val="1200"/>
              </a:spcBef>
            </a:pPr>
            <a:r>
              <a:rPr lang="en-US" altLang="zh-CN" dirty="0" smtClean="0">
                <a:ea typeface="宋体" charset="-122"/>
              </a:rPr>
              <a:t>Based on current simulation, this QPSK proposal  may be acceptable as one PHY Layer solution of 15.4</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F511BF8F-FE8C-4DA7-9BEF-FA526794E418}"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b="1" dirty="0" smtClean="0">
                <a:ea typeface="宋体" charset="-122"/>
              </a:rPr>
              <a:t>Bandwidth, Data Rate and Chip Rate</a:t>
            </a:r>
            <a:endParaRPr lang="zh-CN" altLang="en-US" b="1" dirty="0" smtClean="0">
              <a:ea typeface="宋体" charset="-122"/>
            </a:endParaRPr>
          </a:p>
        </p:txBody>
      </p:sp>
      <p:sp>
        <p:nvSpPr>
          <p:cNvPr id="8195" name="内容占位符 2"/>
          <p:cNvSpPr>
            <a:spLocks noGrp="1"/>
          </p:cNvSpPr>
          <p:nvPr>
            <p:ph idx="1"/>
          </p:nvPr>
        </p:nvSpPr>
        <p:spPr/>
        <p:txBody>
          <a:bodyPr/>
          <a:lstStyle/>
          <a:p>
            <a:r>
              <a:rPr lang="en-US" altLang="zh-CN" sz="1800" b="1" dirty="0" smtClean="0">
                <a:ea typeface="宋体" charset="-122"/>
              </a:rPr>
              <a:t>Chip rate is </a:t>
            </a:r>
            <a:r>
              <a:rPr lang="en-US" altLang="zh-CN" sz="1800" b="1" dirty="0" smtClean="0">
                <a:solidFill>
                  <a:srgbClr val="FF0000"/>
                </a:solidFill>
                <a:ea typeface="宋体" charset="-122"/>
              </a:rPr>
              <a:t>1Mchip/s</a:t>
            </a:r>
            <a:r>
              <a:rPr lang="en-US" altLang="zh-CN" sz="1800" b="1" dirty="0" smtClean="0">
                <a:ea typeface="宋体" charset="-122"/>
              </a:rPr>
              <a:t> for </a:t>
            </a:r>
            <a:r>
              <a:rPr lang="en-US" altLang="zh-CN" sz="1800" b="1" dirty="0" smtClean="0">
                <a:solidFill>
                  <a:srgbClr val="FF0000"/>
                </a:solidFill>
                <a:ea typeface="宋体" charset="-122"/>
              </a:rPr>
              <a:t>2MHz</a:t>
            </a:r>
            <a:r>
              <a:rPr lang="en-US" altLang="zh-CN" sz="1800" b="1" dirty="0" smtClean="0">
                <a:ea typeface="宋体" charset="-122"/>
              </a:rPr>
              <a:t> bandwidth.</a:t>
            </a:r>
          </a:p>
          <a:p>
            <a:pPr>
              <a:buFontTx/>
              <a:buNone/>
            </a:pPr>
            <a:endParaRPr lang="en-US" altLang="zh-CN" sz="1800" b="1" dirty="0" smtClean="0">
              <a:ea typeface="宋体" charset="-122"/>
            </a:endParaRPr>
          </a:p>
          <a:p>
            <a:r>
              <a:rPr lang="en-US" altLang="zh-CN" sz="1800" b="1" dirty="0">
                <a:ea typeface="宋体" charset="-122"/>
              </a:rPr>
              <a:t>Tow DSSS </a:t>
            </a:r>
            <a:r>
              <a:rPr lang="en-US" altLang="zh-CN" sz="1800" b="1" dirty="0" smtClean="0">
                <a:ea typeface="宋体" charset="-122"/>
              </a:rPr>
              <a:t>table</a:t>
            </a:r>
            <a:r>
              <a:rPr lang="en-US" altLang="zh-CN" sz="1800" b="1" dirty="0">
                <a:ea typeface="宋体" charset="-122"/>
              </a:rPr>
              <a:t>, (16,4) and (</a:t>
            </a:r>
            <a:r>
              <a:rPr lang="en-US" altLang="zh-CN" sz="1800" b="1" dirty="0" smtClean="0">
                <a:ea typeface="宋体" charset="-122"/>
              </a:rPr>
              <a:t>8,4) for 250kbps and 500kbps.</a:t>
            </a:r>
          </a:p>
          <a:p>
            <a:endParaRPr lang="en-US" altLang="zh-CN" sz="1800" b="1" dirty="0" smtClean="0">
              <a:ea typeface="宋体" charset="-122"/>
            </a:endParaRPr>
          </a:p>
          <a:p>
            <a:r>
              <a:rPr lang="en-US" altLang="zh-CN" sz="1800" b="1" dirty="0">
                <a:ea typeface="宋体" charset="-122"/>
              </a:rPr>
              <a:t>The 16-ary symbol </a:t>
            </a:r>
            <a:r>
              <a:rPr lang="en-US" altLang="zh-CN" sz="1800" b="1" dirty="0" smtClean="0">
                <a:ea typeface="宋体" charset="-122"/>
              </a:rPr>
              <a:t>consists </a:t>
            </a:r>
            <a:r>
              <a:rPr lang="en-US" altLang="zh-CN" sz="1800" b="1" dirty="0">
                <a:ea typeface="宋体" charset="-122"/>
              </a:rPr>
              <a:t>of </a:t>
            </a:r>
            <a:r>
              <a:rPr lang="en-US" altLang="zh-CN" sz="1800" b="1" dirty="0" smtClean="0">
                <a:ea typeface="宋体" charset="-122"/>
              </a:rPr>
              <a:t>16 </a:t>
            </a:r>
            <a:r>
              <a:rPr lang="en-US" altLang="zh-CN" sz="1800" b="1" dirty="0">
                <a:ea typeface="宋体" charset="-122"/>
              </a:rPr>
              <a:t>continues chips for (16,4) DSSS table and 8 continues chips for (8,4) DSSS </a:t>
            </a:r>
            <a:r>
              <a:rPr lang="en-US" altLang="zh-CN" sz="1800" b="1" dirty="0" smtClean="0">
                <a:ea typeface="宋体" charset="-122"/>
              </a:rPr>
              <a:t>table. (which are same to  DSSS tables used in 15.4C and 15.4g) </a:t>
            </a:r>
            <a:endParaRPr lang="en-US" altLang="zh-CN" sz="1800" b="1" dirty="0">
              <a:ea typeface="宋体" charset="-122"/>
            </a:endParaRPr>
          </a:p>
          <a:p>
            <a:endParaRPr lang="en-US" altLang="zh-CN" sz="1800" b="1" dirty="0" smtClean="0">
              <a:ea typeface="宋体" charset="-122"/>
            </a:endParaRPr>
          </a:p>
          <a:p>
            <a:r>
              <a:rPr lang="en-US" altLang="zh-CN" sz="1800" b="1" dirty="0" smtClean="0">
                <a:ea typeface="宋体" charset="-122"/>
              </a:rPr>
              <a:t>The 16-ary symbol rate is 62.5ksym/s and 125ksym/s. Hence the data rate is log</a:t>
            </a:r>
            <a:r>
              <a:rPr lang="en-US" altLang="zh-CN" sz="1800" b="1" baseline="-25000" dirty="0" smtClean="0">
                <a:ea typeface="宋体" charset="-122"/>
              </a:rPr>
              <a:t>2</a:t>
            </a:r>
            <a:r>
              <a:rPr lang="en-US" altLang="zh-CN" sz="1800" b="1" dirty="0" smtClean="0">
                <a:ea typeface="宋体" charset="-122"/>
              </a:rPr>
              <a:t>16×62.5=</a:t>
            </a:r>
            <a:r>
              <a:rPr lang="en-US" altLang="zh-CN" sz="1800" b="1" dirty="0" smtClean="0">
                <a:solidFill>
                  <a:srgbClr val="FF0000"/>
                </a:solidFill>
                <a:ea typeface="宋体" charset="-122"/>
              </a:rPr>
              <a:t>250kb/s</a:t>
            </a:r>
            <a:r>
              <a:rPr lang="en-US" altLang="zh-CN" sz="1800" b="1" dirty="0" smtClean="0">
                <a:ea typeface="宋体" charset="-122"/>
              </a:rPr>
              <a:t> and log</a:t>
            </a:r>
            <a:r>
              <a:rPr lang="en-US" altLang="zh-CN" sz="1800" b="1" baseline="-25000" dirty="0" smtClean="0">
                <a:ea typeface="宋体" charset="-122"/>
              </a:rPr>
              <a:t>2</a:t>
            </a:r>
            <a:r>
              <a:rPr lang="en-US" altLang="zh-CN" sz="1800" b="1" dirty="0" smtClean="0">
                <a:ea typeface="宋体" charset="-122"/>
              </a:rPr>
              <a:t>16×125=</a:t>
            </a:r>
            <a:r>
              <a:rPr lang="en-US" altLang="zh-CN" sz="1800" b="1" dirty="0" smtClean="0">
                <a:solidFill>
                  <a:srgbClr val="FF0000"/>
                </a:solidFill>
                <a:ea typeface="宋体" charset="-122"/>
              </a:rPr>
              <a:t>500kb/s</a:t>
            </a:r>
            <a:r>
              <a:rPr lang="en-US" altLang="zh-CN" sz="1800" b="1" dirty="0" smtClean="0">
                <a:ea typeface="宋体" charset="-122"/>
              </a:rPr>
              <a:t>.</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36D30A4D-BEB7-4D50-A429-C92C2D2F0112}"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en-US" altLang="zh-CN" b="1" smtClean="0">
                <a:ea typeface="宋体" charset="-122"/>
              </a:rPr>
              <a:t>Coefficient Summary</a:t>
            </a:r>
            <a:endParaRPr lang="zh-CN" altLang="en-US" smtClean="0">
              <a:solidFill>
                <a:srgbClr val="FF0000"/>
              </a:solidFill>
              <a:ea typeface="宋体" charset="-122"/>
            </a:endParaRPr>
          </a:p>
        </p:txBody>
      </p:sp>
      <p:graphicFrame>
        <p:nvGraphicFramePr>
          <p:cNvPr id="10" name="Table 9"/>
          <p:cNvGraphicFramePr>
            <a:graphicFrameLocks noGrp="1"/>
          </p:cNvGraphicFramePr>
          <p:nvPr>
            <p:extLst>
              <p:ext uri="{D42A27DB-BD31-4B8C-83A1-F6EECF244321}">
                <p14:modId xmlns:p14="http://schemas.microsoft.com/office/powerpoint/2010/main" val="3101511003"/>
              </p:ext>
            </p:extLst>
          </p:nvPr>
        </p:nvGraphicFramePr>
        <p:xfrm>
          <a:off x="457200" y="2590800"/>
          <a:ext cx="8458200" cy="3697155"/>
        </p:xfrm>
        <a:graphic>
          <a:graphicData uri="http://schemas.openxmlformats.org/drawingml/2006/table">
            <a:tbl>
              <a:tblPr firstRow="1" bandRow="1">
                <a:tableStyleId>{5C22544A-7EE6-4342-B048-85BDC9FD1C3A}</a:tableStyleId>
              </a:tblPr>
              <a:tblGrid>
                <a:gridCol w="1020456"/>
                <a:gridCol w="1084236"/>
                <a:gridCol w="1020457"/>
                <a:gridCol w="1084236"/>
                <a:gridCol w="896015"/>
                <a:gridCol w="1143000"/>
                <a:gridCol w="914400"/>
                <a:gridCol w="1295400"/>
              </a:tblGrid>
              <a:tr h="835293">
                <a:tc>
                  <a:txBody>
                    <a:bodyPr/>
                    <a:lstStyle/>
                    <a:p>
                      <a:pPr algn="ctr"/>
                      <a:r>
                        <a:rPr lang="en-US" sz="1400" b="0" dirty="0" smtClean="0">
                          <a:solidFill>
                            <a:schemeClr val="accent6">
                              <a:lumMod val="75000"/>
                            </a:schemeClr>
                          </a:solidFill>
                        </a:rPr>
                        <a:t>Frequency</a:t>
                      </a:r>
                      <a:r>
                        <a:rPr lang="en-US" sz="1400" b="0" baseline="0" dirty="0" smtClean="0">
                          <a:solidFill>
                            <a:schemeClr val="accent6">
                              <a:lumMod val="75000"/>
                            </a:schemeClr>
                          </a:solidFill>
                        </a:rPr>
                        <a:t> Band (MHz)</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Bandwidth</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Chip Rate (</a:t>
                      </a:r>
                      <a:r>
                        <a:rPr lang="en-US" sz="1400" b="0" dirty="0" err="1" smtClean="0">
                          <a:solidFill>
                            <a:schemeClr val="accent6">
                              <a:lumMod val="75000"/>
                            </a:schemeClr>
                          </a:solidFill>
                        </a:rPr>
                        <a:t>kchip</a:t>
                      </a:r>
                      <a:r>
                        <a:rPr lang="en-US" sz="1400" b="0" dirty="0" smtClean="0">
                          <a:solidFill>
                            <a:schemeClr val="accent6">
                              <a:lumMod val="75000"/>
                            </a:schemeClr>
                          </a:solidFill>
                        </a:rPr>
                        <a:t>/s)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Modulation</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DSSS table</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Bit</a:t>
                      </a:r>
                      <a:r>
                        <a:rPr lang="en-US" sz="1400" b="0" baseline="0" dirty="0" smtClean="0">
                          <a:solidFill>
                            <a:schemeClr val="accent6">
                              <a:lumMod val="75000"/>
                            </a:schemeClr>
                          </a:solidFill>
                        </a:rPr>
                        <a:t> Rate (kb/s)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 Rate (</a:t>
                      </a:r>
                      <a:r>
                        <a:rPr lang="en-US" sz="1400" b="0" dirty="0" err="1" smtClean="0">
                          <a:solidFill>
                            <a:schemeClr val="accent6">
                              <a:lumMod val="75000"/>
                            </a:schemeClr>
                          </a:solidFill>
                        </a:rPr>
                        <a:t>ksymbol</a:t>
                      </a:r>
                      <a:r>
                        <a:rPr lang="en-US" sz="1400" b="0" dirty="0" smtClean="0">
                          <a:solidFill>
                            <a:schemeClr val="accent6">
                              <a:lumMod val="75000"/>
                            </a:schemeClr>
                          </a:solidFill>
                        </a:rPr>
                        <a:t>/s)</a:t>
                      </a:r>
                      <a:endParaRPr lang="en-US" sz="1400" b="0" dirty="0">
                        <a:solidFill>
                          <a:schemeClr val="accent6">
                            <a:lumMod val="75000"/>
                          </a:schemeClr>
                        </a:solidFill>
                      </a:endParaRPr>
                    </a:p>
                  </a:txBody>
                  <a:tcPr anchor="ctr"/>
                </a:tc>
              </a:tr>
              <a:tr h="476977">
                <a:tc rowSpan="2">
                  <a:txBody>
                    <a:bodyPr/>
                    <a:lstStyle/>
                    <a:p>
                      <a:pPr algn="ctr"/>
                      <a:r>
                        <a:rPr lang="en-US" sz="1600" dirty="0" smtClean="0"/>
                        <a:t>174-216</a:t>
                      </a:r>
                      <a:endParaRPr lang="en-US" sz="1600" dirty="0"/>
                    </a:p>
                  </a:txBody>
                  <a:tcPr anchor="ctr"/>
                </a:tc>
                <a:tc rowSpan="2">
                  <a:txBody>
                    <a:bodyPr/>
                    <a:lstStyle/>
                    <a:p>
                      <a:pPr algn="ctr"/>
                      <a:r>
                        <a:rPr lang="en-US"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algn="ctr"/>
                      <a:r>
                        <a:rPr lang="en-US" sz="1600" dirty="0" smtClean="0"/>
                        <a:t>(16,4)</a:t>
                      </a:r>
                      <a:endParaRPr lang="en-US" sz="1600" dirty="0"/>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 </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r h="476977">
                <a:tc rowSpan="2">
                  <a:txBody>
                    <a:bodyPr/>
                    <a:lstStyle/>
                    <a:p>
                      <a:pPr algn="ctr"/>
                      <a:r>
                        <a:rPr lang="en-US" sz="1600" dirty="0" smtClean="0"/>
                        <a:t>407-425</a:t>
                      </a:r>
                      <a:endParaRPr lang="en-US" sz="1600" dirty="0"/>
                    </a:p>
                  </a:txBody>
                  <a:tcPr anchor="ctr"/>
                </a:tc>
                <a:tc rowSpan="2">
                  <a:txBody>
                    <a:bodyPr/>
                    <a:lstStyle/>
                    <a:p>
                      <a:pPr algn="ctr"/>
                      <a:r>
                        <a:rPr lang="en-US"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algn="ctr"/>
                      <a:r>
                        <a:rPr lang="en-US" sz="1600" dirty="0" smtClean="0"/>
                        <a:t>(16,4)</a:t>
                      </a:r>
                      <a:endParaRPr lang="en-US" sz="1600" dirty="0"/>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 </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r h="476977">
                <a:tc rowSpan="2">
                  <a:txBody>
                    <a:bodyPr/>
                    <a:lstStyle/>
                    <a:p>
                      <a:pPr algn="ctr"/>
                      <a:r>
                        <a:rPr lang="en-US" sz="1600" dirty="0" smtClean="0"/>
                        <a:t>608-630</a:t>
                      </a:r>
                      <a:endParaRPr lang="en-US" sz="1600" dirty="0"/>
                    </a:p>
                  </a:txBody>
                  <a:tcPr anchor="ctr"/>
                </a:tc>
                <a:tc rowSpan="2">
                  <a:txBody>
                    <a:bodyPr/>
                    <a:lstStyle/>
                    <a:p>
                      <a:pPr algn="ctr"/>
                      <a:r>
                        <a:rPr lang="en-US" altLang="zh-CN"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(16,4)</a:t>
                      </a:r>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bl>
          </a:graphicData>
        </a:graphic>
      </p:graphicFrame>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433A97B0-5963-478F-BD5A-D358DB0ECAE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标题 1"/>
          <p:cNvSpPr>
            <a:spLocks noGrp="1"/>
          </p:cNvSpPr>
          <p:nvPr>
            <p:ph type="title"/>
          </p:nvPr>
        </p:nvSpPr>
        <p:spPr/>
        <p:txBody>
          <a:bodyPr/>
          <a:lstStyle/>
          <a:p>
            <a:r>
              <a:rPr lang="en-US" altLang="zh-CN" b="1" smtClean="0">
                <a:ea typeface="宋体" charset="-122"/>
              </a:rPr>
              <a:t>Modulation and Spreading Functions</a:t>
            </a:r>
            <a:endParaRPr lang="zh-CN" altLang="en-US" b="1" smtClean="0">
              <a:ea typeface="宋体" charset="-122"/>
            </a:endParaRPr>
          </a:p>
        </p:txBody>
      </p:sp>
      <p:sp>
        <p:nvSpPr>
          <p:cNvPr id="5" name="页脚占位符 4"/>
          <p:cNvSpPr>
            <a:spLocks noGrp="1"/>
          </p:cNvSpPr>
          <p:nvPr>
            <p:ph type="ftr" sz="quarter" idx="11"/>
          </p:nvPr>
        </p:nvSpPr>
        <p:spPr/>
        <p:txBody>
          <a:bodyPr/>
          <a:lstStyle/>
          <a:p>
            <a:pPr>
              <a:defRPr/>
            </a:pPr>
            <a:r>
              <a:rPr lang="en-US"/>
              <a:t>L. Li, Vinno; W. X. Zou, BUPT; G. L. Du, BUPT</a:t>
            </a:r>
          </a:p>
        </p:txBody>
      </p:sp>
      <p:sp>
        <p:nvSpPr>
          <p:cNvPr id="6" name="灯片编号占位符 5"/>
          <p:cNvSpPr>
            <a:spLocks noGrp="1"/>
          </p:cNvSpPr>
          <p:nvPr>
            <p:ph type="sldNum" sz="quarter" idx="12"/>
          </p:nvPr>
        </p:nvSpPr>
        <p:spPr/>
        <p:txBody>
          <a:bodyPr/>
          <a:lstStyle/>
          <a:p>
            <a:pPr>
              <a:defRPr/>
            </a:pPr>
            <a:r>
              <a:rPr lang="en-US" smtClean="0"/>
              <a:t>Slide </a:t>
            </a:r>
            <a:fld id="{B17B6904-BC10-4B6D-BCB9-E0BB3B042A2C}" type="slidenum">
              <a:rPr lang="en-US" smtClean="0"/>
              <a:pPr>
                <a:defRPr/>
              </a:pPr>
              <a:t>6</a:t>
            </a:fld>
            <a:endParaRPr lang="en-US"/>
          </a:p>
        </p:txBody>
      </p:sp>
      <p:sp>
        <p:nvSpPr>
          <p:cNvPr id="1031" name="TextBox 6"/>
          <p:cNvSpPr txBox="1">
            <a:spLocks noChangeArrowheads="1"/>
          </p:cNvSpPr>
          <p:nvPr/>
        </p:nvSpPr>
        <p:spPr bwMode="auto">
          <a:xfrm>
            <a:off x="1470025" y="3395663"/>
            <a:ext cx="6172200" cy="368300"/>
          </a:xfrm>
          <a:prstGeom prst="rect">
            <a:avLst/>
          </a:prstGeom>
          <a:noFill/>
          <a:ln w="9525">
            <a:noFill/>
            <a:miter lim="800000"/>
            <a:headEnd/>
            <a:tailEnd/>
          </a:ln>
        </p:spPr>
        <p:txBody>
          <a:bodyPr>
            <a:spAutoFit/>
          </a:bodyPr>
          <a:lstStyle/>
          <a:p>
            <a:pPr algn="ctr"/>
            <a:r>
              <a:rPr lang="en-US" altLang="zh-CN" sz="1800"/>
              <a:t>Modulation and Spreading Functions</a:t>
            </a:r>
            <a:endParaRPr lang="zh-CN" altLang="en-US" sz="1800"/>
          </a:p>
        </p:txBody>
      </p:sp>
      <p:graphicFrame>
        <p:nvGraphicFramePr>
          <p:cNvPr id="1026" name="Object 66"/>
          <p:cNvGraphicFramePr>
            <a:graphicFrameLocks noChangeAspect="1"/>
          </p:cNvGraphicFramePr>
          <p:nvPr/>
        </p:nvGraphicFramePr>
        <p:xfrm>
          <a:off x="762000" y="2374900"/>
          <a:ext cx="7967663" cy="944563"/>
        </p:xfrm>
        <a:graphic>
          <a:graphicData uri="http://schemas.openxmlformats.org/presentationml/2006/ole">
            <mc:AlternateContent xmlns:mc="http://schemas.openxmlformats.org/markup-compatibility/2006">
              <mc:Choice xmlns:v="urn:schemas-microsoft-com:vml" Requires="v">
                <p:oleObj spid="_x0000_s1096" name="Visio" r:id="rId3" imgW="5010285" imgH="593336" progId="">
                  <p:embed/>
                </p:oleObj>
              </mc:Choice>
              <mc:Fallback>
                <p:oleObj name="Visio" r:id="rId3" imgW="5010285" imgH="593336" progId="">
                  <p:embed/>
                  <p:pic>
                    <p:nvPicPr>
                      <p:cNvPr id="0" name="Picture 6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374900"/>
                        <a:ext cx="7967663" cy="944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67"/>
          <p:cNvGraphicFramePr>
            <a:graphicFrameLocks noChangeAspect="1"/>
          </p:cNvGraphicFramePr>
          <p:nvPr/>
        </p:nvGraphicFramePr>
        <p:xfrm>
          <a:off x="873125" y="4203700"/>
          <a:ext cx="7367588" cy="1417638"/>
        </p:xfrm>
        <a:graphic>
          <a:graphicData uri="http://schemas.openxmlformats.org/presentationml/2006/ole">
            <mc:AlternateContent xmlns:mc="http://schemas.openxmlformats.org/markup-compatibility/2006">
              <mc:Choice xmlns:v="urn:schemas-microsoft-com:vml" Requires="v">
                <p:oleObj spid="_x0000_s1097" name="Visio" r:id="rId5" imgW="5903338" imgH="1136800" progId="">
                  <p:embed/>
                </p:oleObj>
              </mc:Choice>
              <mc:Fallback>
                <p:oleObj name="Visio" r:id="rId5" imgW="5903338" imgH="1136800" progId="">
                  <p:embed/>
                  <p:pic>
                    <p:nvPicPr>
                      <p:cNvPr id="0" name="Picture 6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3125" y="4203700"/>
                        <a:ext cx="7367588" cy="1417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TextBox 9"/>
          <p:cNvSpPr txBox="1">
            <a:spLocks noChangeArrowheads="1"/>
          </p:cNvSpPr>
          <p:nvPr/>
        </p:nvSpPr>
        <p:spPr bwMode="auto">
          <a:xfrm>
            <a:off x="1862138" y="5605463"/>
            <a:ext cx="5648325" cy="368300"/>
          </a:xfrm>
          <a:prstGeom prst="rect">
            <a:avLst/>
          </a:prstGeom>
          <a:noFill/>
          <a:ln w="9525">
            <a:noFill/>
            <a:miter lim="800000"/>
            <a:headEnd/>
            <a:tailEnd/>
          </a:ln>
        </p:spPr>
        <p:txBody>
          <a:bodyPr>
            <a:spAutoFit/>
          </a:bodyPr>
          <a:lstStyle/>
          <a:p>
            <a:pPr algn="ctr"/>
            <a:r>
              <a:rPr lang="en-US" altLang="zh-CN" sz="1800"/>
              <a:t>O-QPSK chip offsets</a:t>
            </a:r>
            <a:endParaRPr lang="zh-CN" altLang="en-US"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6" name="灯片编号占位符 5"/>
          <p:cNvSpPr>
            <a:spLocks noGrp="1"/>
          </p:cNvSpPr>
          <p:nvPr>
            <p:ph type="sldNum" sz="quarter" idx="12"/>
          </p:nvPr>
        </p:nvSpPr>
        <p:spPr/>
        <p:txBody>
          <a:bodyPr/>
          <a:lstStyle/>
          <a:p>
            <a:pPr>
              <a:defRPr/>
            </a:pPr>
            <a:r>
              <a:rPr lang="en-US" smtClean="0"/>
              <a:t>Slide </a:t>
            </a:r>
            <a:fld id="{B8FF25C1-922D-4E88-AEFE-0A40D5B0710D}" type="slidenum">
              <a:rPr lang="en-US" smtClean="0"/>
              <a:pPr>
                <a:defRPr/>
              </a:pPr>
              <a:t>7</a:t>
            </a:fld>
            <a:endParaRPr lang="en-US"/>
          </a:p>
        </p:txBody>
      </p:sp>
      <p:graphicFrame>
        <p:nvGraphicFramePr>
          <p:cNvPr id="25679" name="Group 79"/>
          <p:cNvGraphicFramePr>
            <a:graphicFrameLocks noGrp="1"/>
          </p:cNvGraphicFramePr>
          <p:nvPr>
            <p:extLst>
              <p:ext uri="{D42A27DB-BD31-4B8C-83A1-F6EECF244321}">
                <p14:modId xmlns:p14="http://schemas.microsoft.com/office/powerpoint/2010/main" val="3791676519"/>
              </p:ext>
            </p:extLst>
          </p:nvPr>
        </p:nvGraphicFramePr>
        <p:xfrm>
          <a:off x="838201" y="1337852"/>
          <a:ext cx="7543799" cy="4910548"/>
        </p:xfrm>
        <a:graphic>
          <a:graphicData uri="http://schemas.openxmlformats.org/drawingml/2006/table">
            <a:tbl>
              <a:tblPr/>
              <a:tblGrid>
                <a:gridCol w="1219200"/>
                <a:gridCol w="1651569"/>
                <a:gridCol w="2336515"/>
                <a:gridCol w="2336515"/>
              </a:tblGrid>
              <a:tr h="5214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Data Symbol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(decimal)</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Data Symbol (binary)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0</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1</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2</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3</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Chip Values for (16,4) 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0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 …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14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15</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Chip Values for (8,4) 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0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 …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6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7</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0</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0 0 0 0</a:t>
                      </a:r>
                      <a:endParaRPr kumimoji="0" lang="zh-CN" altLang="en-US" sz="1200" b="0" i="0" u="none" strike="noStrike" kern="1200" cap="none" normalizeH="0" baseline="0" dirty="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0 0 1 1 1 1 1 0 0 0 1 0 0 1 0 1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0 0 0 0 0 0 0 1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a:t>
                      </a:r>
                      <a:endParaRPr kumimoji="0" lang="zh-CN" altLang="en-US" sz="1200" b="0" i="0" u="none" strike="noStrike" kern="1200" cap="none" normalizeH="0" baseline="0" dirty="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0 1 0 0 1 1 1 1 1 0 0 0 1 0 0 1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1 1 0 1 0 0 0 0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2</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0 1 0 0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0 1 0 1 0 0 1 1 1 1 1 0 0 0 1 0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0 1 1 0 1 0 0 0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3</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1 0 0 1 0 1 0 0 1 1 1 1 1 0 0 0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1 0 1 1 1 0 0 1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4</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0 0 1 0 0 1 0 1 0 0 1 1 1 1 1 0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1 1 1 0 0 1 0 1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5</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1 0 0 0 1 0 0 1 0 1 0 0 1 1 1 1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0 0 1 1 0 1 0 0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6</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1 1 1 0 0 0 1 0 0 1 0 1 0 0 1 1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1 0 0 0 1 1 0 0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7</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1 1 1 1 1 0 0 0 1 0 0 1 0 1 0 0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0 1 0 1 1 1 0 1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8</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0 1 1 0 1 0 1 1 0 1 1 1 0 0 0 0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1 0 1 0 0 0 1 0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9</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0 0 0 1 1 0 1 0 1 1 0 1 1 1 0 0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0 1 1 1 0 0 1 1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10</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0 0 0 0 0 1 1 0 1 0 1 1 0 1 1 1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1 1 0 0 1 0 1 1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11</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1 1 0 0 0 0 0 1 1 0 1 0 1 1 0 1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0 0 0 1 1 0 1 0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12</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0 1 1 1 0 0 0 0 0 1 1 0 1 0 1 1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0 1 0 0 0 1 1 0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13</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1 1 0 1 1 1 0 0 0 0 0 1 1 0 1 0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1 0 0 1 0 1 1 1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14</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1 0 1 1 0 1 1 1 0 0 0 0 0 1 1 0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0 0 1 0 1 1 1 1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15</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1 0 1 0 1 1 0 1 1 1 0 0 0 0 0 1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1 1 1 1 1 1 1 0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318" name="TextBox 11"/>
          <p:cNvSpPr txBox="1">
            <a:spLocks noChangeArrowheads="1"/>
          </p:cNvSpPr>
          <p:nvPr/>
        </p:nvSpPr>
        <p:spPr bwMode="auto">
          <a:xfrm>
            <a:off x="1676400" y="819150"/>
            <a:ext cx="6019800" cy="400050"/>
          </a:xfrm>
          <a:prstGeom prst="rect">
            <a:avLst/>
          </a:prstGeom>
          <a:noFill/>
          <a:ln w="9525">
            <a:noFill/>
            <a:miter lim="800000"/>
            <a:headEnd/>
            <a:tailEnd/>
          </a:ln>
        </p:spPr>
        <p:txBody>
          <a:bodyPr>
            <a:spAutoFit/>
          </a:bodyPr>
          <a:lstStyle/>
          <a:p>
            <a:pPr algn="ctr"/>
            <a:r>
              <a:rPr lang="en-US" altLang="zh-CN" sz="2000" dirty="0"/>
              <a:t>Symbol-to-chip mapping for O-QPSK</a:t>
            </a:r>
            <a:endParaRPr lang="zh-CN" alt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PHY-frame format</a:t>
            </a:r>
            <a:endParaRPr lang="zh-CN" altLang="en-US" b="1" dirty="0"/>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8</a:t>
            </a:fld>
            <a:endParaRPr lang="en-US"/>
          </a:p>
        </p:txBody>
      </p:sp>
      <p:graphicFrame>
        <p:nvGraphicFramePr>
          <p:cNvPr id="7" name="对象 6"/>
          <p:cNvGraphicFramePr>
            <a:graphicFrameLocks noChangeAspect="1"/>
          </p:cNvGraphicFramePr>
          <p:nvPr>
            <p:extLst>
              <p:ext uri="{D42A27DB-BD31-4B8C-83A1-F6EECF244321}">
                <p14:modId xmlns:p14="http://schemas.microsoft.com/office/powerpoint/2010/main" val="1341837036"/>
              </p:ext>
            </p:extLst>
          </p:nvPr>
        </p:nvGraphicFramePr>
        <p:xfrm>
          <a:off x="904404" y="4065877"/>
          <a:ext cx="6525096" cy="1549759"/>
        </p:xfrm>
        <a:graphic>
          <a:graphicData uri="http://schemas.openxmlformats.org/presentationml/2006/ole">
            <mc:AlternateContent xmlns:mc="http://schemas.openxmlformats.org/markup-compatibility/2006">
              <mc:Choice xmlns:v="urn:schemas-microsoft-com:vml" Requires="v">
                <p:oleObj spid="_x0000_s5177" name="Visio" r:id="rId3" imgW="5273202" imgH="1252987" progId="">
                  <p:embed/>
                </p:oleObj>
              </mc:Choice>
              <mc:Fallback>
                <p:oleObj name="Visio" r:id="rId3" imgW="5273202" imgH="1252987" progId="">
                  <p:embed/>
                  <p:pic>
                    <p:nvPicPr>
                      <p:cNvPr id="0" name="Picture 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4404" y="4065877"/>
                        <a:ext cx="6525096" cy="15497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4203065474"/>
              </p:ext>
            </p:extLst>
          </p:nvPr>
        </p:nvGraphicFramePr>
        <p:xfrm>
          <a:off x="1524000" y="2176360"/>
          <a:ext cx="5200165" cy="1328840"/>
        </p:xfrm>
        <a:graphic>
          <a:graphicData uri="http://schemas.openxmlformats.org/presentationml/2006/ole">
            <mc:AlternateContent xmlns:mc="http://schemas.openxmlformats.org/markup-compatibility/2006">
              <mc:Choice xmlns:v="urn:schemas-microsoft-com:vml" Requires="v">
                <p:oleObj spid="_x0000_s5178" name="Visio" r:id="rId5" imgW="4013200" imgH="1025196" progId="">
                  <p:embed/>
                </p:oleObj>
              </mc:Choice>
              <mc:Fallback>
                <p:oleObj name="Visio" r:id="rId5" imgW="4013200" imgH="1025196" progId="">
                  <p:embed/>
                  <p:pic>
                    <p:nvPicPr>
                      <p:cNvPr id="0" name="Picture 5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2176360"/>
                        <a:ext cx="5200165" cy="13288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1752600" y="5681246"/>
            <a:ext cx="5181600" cy="400110"/>
          </a:xfrm>
          <a:prstGeom prst="rect">
            <a:avLst/>
          </a:prstGeom>
          <a:noFill/>
        </p:spPr>
        <p:txBody>
          <a:bodyPr wrap="square" rtlCol="0">
            <a:spAutoFit/>
          </a:bodyPr>
          <a:lstStyle/>
          <a:p>
            <a:pPr algn="ctr"/>
            <a:r>
              <a:rPr lang="en-US" altLang="zh-CN" sz="2000" dirty="0" smtClean="0"/>
              <a:t>PHY frame format</a:t>
            </a:r>
            <a:endParaRPr lang="zh-CN" altLang="en-US" sz="2000" dirty="0"/>
          </a:p>
        </p:txBody>
      </p:sp>
      <p:sp>
        <p:nvSpPr>
          <p:cNvPr id="10" name="TextBox 9"/>
          <p:cNvSpPr txBox="1"/>
          <p:nvPr/>
        </p:nvSpPr>
        <p:spPr>
          <a:xfrm>
            <a:off x="6724165" y="2674584"/>
            <a:ext cx="2057400" cy="400110"/>
          </a:xfrm>
          <a:prstGeom prst="rect">
            <a:avLst/>
          </a:prstGeom>
          <a:noFill/>
        </p:spPr>
        <p:txBody>
          <a:bodyPr wrap="square" rtlCol="0">
            <a:spAutoFit/>
          </a:bodyPr>
          <a:lstStyle>
            <a:defPPr>
              <a:defRPr lang="en-US"/>
            </a:defPPr>
            <a:lvl1pPr algn="ctr">
              <a:defRPr sz="1600"/>
            </a:lvl1pPr>
          </a:lstStyle>
          <a:p>
            <a:r>
              <a:rPr lang="en-US" altLang="zh-CN" sz="2000" dirty="0"/>
              <a:t>PHR field format</a:t>
            </a:r>
            <a:endParaRPr lang="zh-CN" altLang="en-US" sz="2000" dirty="0"/>
          </a:p>
        </p:txBody>
      </p:sp>
      <p:cxnSp>
        <p:nvCxnSpPr>
          <p:cNvPr id="12" name="直接连接符 11"/>
          <p:cNvCxnSpPr/>
          <p:nvPr/>
        </p:nvCxnSpPr>
        <p:spPr bwMode="auto">
          <a:xfrm flipH="1" flipV="1">
            <a:off x="2743200" y="3429000"/>
            <a:ext cx="152400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直接连接符 17"/>
          <p:cNvCxnSpPr/>
          <p:nvPr/>
        </p:nvCxnSpPr>
        <p:spPr bwMode="auto">
          <a:xfrm flipV="1">
            <a:off x="5382904" y="3429000"/>
            <a:ext cx="129540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3777774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PHY frame generate diagram</a:t>
            </a:r>
            <a:endParaRPr lang="zh-CN" altLang="en-US" b="1" dirty="0"/>
          </a:p>
        </p:txBody>
      </p:sp>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6A900F14-9891-438A-A619-015D49438CBB}" type="slidenum">
              <a:rPr lang="en-US" smtClean="0"/>
              <a:pPr>
                <a:defRPr/>
              </a:pPr>
              <a:t>9</a:t>
            </a:fld>
            <a:endParaRPr lang="en-US"/>
          </a:p>
        </p:txBody>
      </p:sp>
      <p:graphicFrame>
        <p:nvGraphicFramePr>
          <p:cNvPr id="6" name="对象 5"/>
          <p:cNvGraphicFramePr>
            <a:graphicFrameLocks noChangeAspect="1"/>
          </p:cNvGraphicFramePr>
          <p:nvPr>
            <p:extLst>
              <p:ext uri="{D42A27DB-BD31-4B8C-83A1-F6EECF244321}">
                <p14:modId xmlns:p14="http://schemas.microsoft.com/office/powerpoint/2010/main" val="2086762460"/>
              </p:ext>
            </p:extLst>
          </p:nvPr>
        </p:nvGraphicFramePr>
        <p:xfrm>
          <a:off x="1371600" y="2362200"/>
          <a:ext cx="6756400" cy="3652837"/>
        </p:xfrm>
        <a:graphic>
          <a:graphicData uri="http://schemas.openxmlformats.org/presentationml/2006/ole">
            <mc:AlternateContent xmlns:mc="http://schemas.openxmlformats.org/markup-compatibility/2006">
              <mc:Choice xmlns:v="urn:schemas-microsoft-com:vml" Requires="v">
                <p:oleObj spid="_x0000_s6172" name="Visio" r:id="rId4" imgW="6756310" imgH="3653277" progId="">
                  <p:embed/>
                </p:oleObj>
              </mc:Choice>
              <mc:Fallback>
                <p:oleObj name="Visio" r:id="rId4" imgW="6756310" imgH="3653277" progId="">
                  <p:embed/>
                  <p:pic>
                    <p:nvPicPr>
                      <p:cNvPr id="0" name="Picture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2362200"/>
                        <a:ext cx="6756400" cy="3652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826918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18118</TotalTime>
  <Words>2595</Words>
  <Application>Microsoft Office PowerPoint</Application>
  <PresentationFormat>On-screen Show (4:3)</PresentationFormat>
  <Paragraphs>438</Paragraphs>
  <Slides>30</Slides>
  <Notes>4</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30</vt:i4>
      </vt:variant>
    </vt:vector>
  </HeadingPairs>
  <TitlesOfParts>
    <vt:vector size="34" baseType="lpstr">
      <vt:lpstr>Office Theme</vt:lpstr>
      <vt:lpstr>Visio</vt:lpstr>
      <vt:lpstr>公式</vt:lpstr>
      <vt:lpstr>Equation</vt:lpstr>
      <vt:lpstr>PowerPoint Presentation</vt:lpstr>
      <vt:lpstr>General View</vt:lpstr>
      <vt:lpstr>Proposal Definition</vt:lpstr>
      <vt:lpstr>Bandwidth, Data Rate and Chip Rate</vt:lpstr>
      <vt:lpstr>Coefficient Summary</vt:lpstr>
      <vt:lpstr>Modulation and Spreading Functions</vt:lpstr>
      <vt:lpstr>PowerPoint Presentation</vt:lpstr>
      <vt:lpstr>PHY-frame format</vt:lpstr>
      <vt:lpstr>PHY frame generate diagram</vt:lpstr>
      <vt:lpstr>PSD Limitation </vt:lpstr>
      <vt:lpstr>Pulse-Shape Filter</vt:lpstr>
      <vt:lpstr>PSD of TX-signal </vt:lpstr>
      <vt:lpstr>Source Coding</vt:lpstr>
      <vt:lpstr>Receiver Design</vt:lpstr>
      <vt:lpstr>Noise Models and Environment  </vt:lpstr>
      <vt:lpstr>Simulation in Noise Environment </vt:lpstr>
      <vt:lpstr>Simulation in Multiple Path Model Environment </vt:lpstr>
      <vt:lpstr>TV(CMBB) Interference and Models (1)</vt:lpstr>
      <vt:lpstr> TV (CMBB) Interference and Models (2)</vt:lpstr>
      <vt:lpstr>TV (CMBB) Interference and  Models (3)</vt:lpstr>
      <vt:lpstr>Simulation in Interference Environment (1)</vt:lpstr>
      <vt:lpstr>Simulation in Interference Environment (2) </vt:lpstr>
      <vt:lpstr>Simulation in Interference Environment (CMMB) </vt:lpstr>
      <vt:lpstr>Wireless Speaker Interference and Models (1) </vt:lpstr>
      <vt:lpstr>Wireless Speaker Interference and Models (2) </vt:lpstr>
      <vt:lpstr>Simulation in Interference Environment (Wireless Microphone)</vt:lpstr>
      <vt:lpstr>Simulation in Interference Environment (Wireless Microphone)</vt:lpstr>
      <vt:lpstr>Transmission Model in Hospital Environment</vt:lpstr>
      <vt:lpstr>Transmission Model in Hospital Environment</vt:lpstr>
      <vt:lpstr>Conclusion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Guang-Long Du;Liang Li</dc:creator>
  <cp:keywords>TG4j Report Opening</cp:keywords>
  <dc:description>Opening report for the MBAN Task Group</dc:description>
  <cp:lastModifiedBy>Liang</cp:lastModifiedBy>
  <cp:revision>459</cp:revision>
  <cp:lastPrinted>1998-02-10T13:28:06Z</cp:lastPrinted>
  <dcterms:created xsi:type="dcterms:W3CDTF">1999-11-08T18:59:45Z</dcterms:created>
  <dcterms:modified xsi:type="dcterms:W3CDTF">2013-03-16T08:12:39Z</dcterms:modified>
  <cp:contentStatus>Final</cp:contentStatus>
</cp:coreProperties>
</file>