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9" r:id="rId2"/>
    <p:sldId id="361" r:id="rId3"/>
    <p:sldId id="330" r:id="rId4"/>
    <p:sldId id="357" r:id="rId5"/>
    <p:sldId id="333" r:id="rId6"/>
    <p:sldId id="348" r:id="rId7"/>
    <p:sldId id="352" r:id="rId8"/>
    <p:sldId id="373" r:id="rId9"/>
    <p:sldId id="374" r:id="rId10"/>
    <p:sldId id="355" r:id="rId11"/>
    <p:sldId id="339" r:id="rId12"/>
    <p:sldId id="358" r:id="rId13"/>
    <p:sldId id="369" r:id="rId14"/>
    <p:sldId id="362" r:id="rId15"/>
    <p:sldId id="365" r:id="rId16"/>
    <p:sldId id="367" r:id="rId17"/>
    <p:sldId id="377" r:id="rId18"/>
    <p:sldId id="363" r:id="rId19"/>
    <p:sldId id="368" r:id="rId20"/>
    <p:sldId id="379" r:id="rId21"/>
    <p:sldId id="380" r:id="rId22"/>
    <p:sldId id="375" r:id="rId23"/>
    <p:sldId id="372" r:id="rId24"/>
    <p:sldId id="376" r:id="rId25"/>
    <p:sldId id="353"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95852" autoAdjust="0"/>
  </p:normalViewPr>
  <p:slideViewPr>
    <p:cSldViewPr>
      <p:cViewPr varScale="1">
        <p:scale>
          <a:sx n="69" d="100"/>
          <a:sy n="69" d="100"/>
        </p:scale>
        <p:origin x="-408" y="-9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394" y="-11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 xmlns:p14="http://schemas.microsoft.com/office/powerpoint/2010/main"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 xmlns:p14="http://schemas.microsoft.com/office/powerpoint/2010/main"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doc.: IEEE 802.15-&lt;doc#&gt;</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CD0ED1A7-432B-453E-A415-581B3E7A1F38}"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202488" y="220663"/>
            <a:ext cx="4625975" cy="3468687"/>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802.15-&lt;doc#&gt;</a:t>
            </a:r>
            <a:endParaRPr lang="en-US"/>
          </a:p>
        </p:txBody>
      </p:sp>
      <p:sp>
        <p:nvSpPr>
          <p:cNvPr id="5" name="日期占位符 4"/>
          <p:cNvSpPr>
            <a:spLocks noGrp="1"/>
          </p:cNvSpPr>
          <p:nvPr>
            <p:ph type="dt" idx="11"/>
          </p:nvPr>
        </p:nvSpPr>
        <p:spPr/>
        <p:txBody>
          <a:bodyPr/>
          <a:lstStyle/>
          <a:p>
            <a:pPr>
              <a:defRPr/>
            </a:pPr>
            <a:r>
              <a:rPr lang="en-US" smtClean="0"/>
              <a:t>&lt;month year&gt;</a:t>
            </a:r>
            <a:endParaRPr lang="en-US"/>
          </a:p>
        </p:txBody>
      </p:sp>
      <p:sp>
        <p:nvSpPr>
          <p:cNvPr id="6" name="页脚占位符 5"/>
          <p:cNvSpPr>
            <a:spLocks noGrp="1"/>
          </p:cNvSpPr>
          <p:nvPr>
            <p:ph type="ftr" sz="quarter" idx="12"/>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13"/>
          </p:nvPr>
        </p:nvSpPr>
        <p:spPr/>
        <p:txBody>
          <a:bodyPr/>
          <a:lstStyle/>
          <a:p>
            <a:pPr>
              <a:defRPr/>
            </a:pPr>
            <a:r>
              <a:rPr lang="en-US" smtClean="0"/>
              <a:t>Page </a:t>
            </a:r>
            <a:fld id="{CD719945-B5F0-4CA8-B5C6-FA6B394C3F17}" type="slidenum">
              <a:rPr lang="en-US" smtClean="0"/>
              <a:pPr>
                <a:defRPr/>
              </a:pPr>
              <a:t>9</a:t>
            </a:fld>
            <a:endParaRPr lang="en-US"/>
          </a:p>
        </p:txBody>
      </p:sp>
    </p:spTree>
    <p:extLst>
      <p:ext uri="{BB962C8B-B14F-4D97-AF65-F5344CB8AC3E}">
        <p14:creationId xmlns="" xmlns:p14="http://schemas.microsoft.com/office/powerpoint/2010/main" val="605353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7202488" y="220663"/>
            <a:ext cx="4625975" cy="3468687"/>
          </a:xfrm>
          <a:ln/>
        </p:spPr>
      </p:sp>
      <p:sp>
        <p:nvSpPr>
          <p:cNvPr id="20483"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3B5A9463-FF62-4928-88EF-61DBC99DEA7E}" type="slidenum">
              <a:rPr lang="en-US" smtClean="0"/>
              <a:pPr>
                <a:defRPr/>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xfrm>
            <a:off x="7202488" y="220663"/>
            <a:ext cx="4625975" cy="3468687"/>
          </a:xfrm>
          <a:ln/>
        </p:spPr>
      </p:sp>
      <p:sp>
        <p:nvSpPr>
          <p:cNvPr id="21507"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C59922C6-BA08-43C8-9C6C-D20DFA09305E}"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a:t>Nov.  2012</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dirty="0" smtClean="0"/>
              <a:t>Jan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a:t>Nov.  2012</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 Li, Vinno; W. X. Zou, BUPT; G. L. Du, BUPT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802.15-12-0584-02-004N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jpeg"/><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5486400" y="6475413"/>
            <a:ext cx="3124200" cy="184150"/>
          </a:xfrm>
          <a:noFill/>
        </p:spPr>
        <p:txBody>
          <a:bodyPr/>
          <a:lstStyle/>
          <a:p>
            <a:r>
              <a:rPr lang="en-US" altLang="zh-CN" smtClean="0">
                <a:ea typeface="宋体" charset="-122"/>
              </a:rPr>
              <a:t>L. Li, Vinno; W. X. Zou, BUPT; G. L. Du, BUPT</a:t>
            </a: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448300"/>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DSSS PHY Proposal for IEEE802.15.4N</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Jan</a:t>
            </a:r>
            <a:r>
              <a:rPr lang="en-US" altLang="zh-CN" sz="1800" dirty="0" smtClean="0">
                <a:ea typeface="宋体" pitchFamily="2" charset="-122"/>
              </a:rPr>
              <a:t> 10, 2012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Wei-Xia Zou, BUPT; Liang Li,  </a:t>
            </a:r>
            <a:r>
              <a:rPr lang="en-US" altLang="zh-CN" sz="1800" dirty="0" err="1" smtClean="0">
                <a:solidFill>
                  <a:schemeClr val="tx2"/>
                </a:solidFill>
                <a:ea typeface="宋体" pitchFamily="2" charset="-122"/>
              </a:rPr>
              <a:t>Vinno</a:t>
            </a:r>
            <a:r>
              <a:rPr lang="en-US" altLang="zh-CN" sz="1800" dirty="0" smtClean="0">
                <a:solidFill>
                  <a:schemeClr val="tx2"/>
                </a:solidFill>
                <a:ea typeface="宋体" pitchFamily="2" charset="-122"/>
              </a:rPr>
              <a:t>; </a:t>
            </a:r>
            <a:r>
              <a:rPr lang="en-US" altLang="zh-CN" sz="1800" dirty="0" err="1" smtClean="0">
                <a:solidFill>
                  <a:schemeClr val="tx2"/>
                </a:solidFill>
                <a:ea typeface="宋体" pitchFamily="2" charset="-122"/>
              </a:rPr>
              <a:t>Guang</a:t>
            </a:r>
            <a:r>
              <a:rPr lang="en-US" altLang="zh-CN" sz="1800" dirty="0" smtClean="0">
                <a:solidFill>
                  <a:schemeClr val="tx2"/>
                </a:solidFill>
                <a:ea typeface="宋体" pitchFamily="2" charset="-122"/>
              </a:rPr>
              <a:t>-Long Du, BUPT</a:t>
            </a:r>
            <a:r>
              <a:rPr lang="en-US" altLang="zh-CN" sz="1800" dirty="0" smtClean="0">
                <a:ea typeface="宋体" pitchFamily="2" charset="-122"/>
              </a:rPr>
              <a:t> ;</a:t>
            </a:r>
          </a:p>
          <a:p>
            <a:pPr eaLnBrk="0" hangingPunct="0">
              <a:defRPr/>
            </a:pPr>
            <a:r>
              <a:rPr lang="en-US" altLang="zh-CN" sz="1800" dirty="0" smtClean="0">
                <a:ea typeface="宋体" pitchFamily="2" charset="-122"/>
              </a:rPr>
              <a:t>	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b="1" smtClean="0">
                <a:ea typeface="宋体" charset="-122"/>
              </a:rPr>
              <a:t>PSD Limitation </a:t>
            </a:r>
          </a:p>
        </p:txBody>
      </p:sp>
      <p:sp>
        <p:nvSpPr>
          <p:cNvPr id="11267" name="Rectangle 3"/>
          <p:cNvSpPr>
            <a:spLocks noGrp="1" noChangeArrowheads="1"/>
          </p:cNvSpPr>
          <p:nvPr>
            <p:ph idx="1"/>
          </p:nvPr>
        </p:nvSpPr>
        <p:spPr>
          <a:ln>
            <a:noFill/>
          </a:ln>
        </p:spPr>
        <p:txBody>
          <a:bodyPr/>
          <a:lstStyle/>
          <a:p>
            <a:r>
              <a:rPr lang="en-US" altLang="zh-CN" sz="2400" dirty="0" smtClean="0">
                <a:ea typeface="宋体" charset="-122"/>
              </a:rPr>
              <a:t>PSD Limitation among Channels. </a:t>
            </a:r>
          </a:p>
          <a:p>
            <a:endParaRPr lang="en-US" altLang="zh-CN" sz="2400" dirty="0">
              <a:ea typeface="宋体" charset="-122"/>
            </a:endParaRPr>
          </a:p>
          <a:p>
            <a:endParaRPr lang="en-US" altLang="zh-CN" sz="2400" dirty="0" smtClean="0">
              <a:ea typeface="宋体" charset="-122"/>
            </a:endParaRPr>
          </a:p>
          <a:p>
            <a:endParaRPr lang="en-US" altLang="zh-CN" sz="2400" dirty="0">
              <a:ea typeface="宋体" charset="-122"/>
            </a:endParaRPr>
          </a:p>
          <a:p>
            <a:r>
              <a:rPr lang="en-US" altLang="zh-CN" sz="2400" dirty="0" smtClean="0">
                <a:ea typeface="宋体" charset="-122"/>
              </a:rPr>
              <a:t>Transmit center frequency tolerance is still ±40ppm.</a:t>
            </a: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pPr lvl="1">
              <a:buFontTx/>
              <a:buNone/>
            </a:pPr>
            <a:endParaRPr lang="zh-CN" altLang="en-US" sz="2000" dirty="0" smtClean="0">
              <a:ea typeface="宋体" charset="-122"/>
            </a:endParaRPr>
          </a:p>
        </p:txBody>
      </p:sp>
      <p:sp>
        <p:nvSpPr>
          <p:cNvPr id="9" name="Footer Placeholder 4"/>
          <p:cNvSpPr>
            <a:spLocks noGrp="1"/>
          </p:cNvSpPr>
          <p:nvPr>
            <p:ph type="ftr" sz="quarter" idx="11"/>
          </p:nvPr>
        </p:nvSpPr>
        <p:spPr/>
        <p:txBody>
          <a:bodyPr/>
          <a:lstStyle/>
          <a:p>
            <a:pPr>
              <a:defRPr/>
            </a:pPr>
            <a:r>
              <a:rPr lang="en-US" altLang="zh-CN"/>
              <a:t>L. Li, Vinno; W. X. Zou, BUPT; G. L. Du, BUPT</a:t>
            </a:r>
          </a:p>
        </p:txBody>
      </p:sp>
      <p:sp>
        <p:nvSpPr>
          <p:cNvPr id="10" name="Slide Number Placeholder 5"/>
          <p:cNvSpPr>
            <a:spLocks noGrp="1"/>
          </p:cNvSpPr>
          <p:nvPr>
            <p:ph type="sldNum" sz="quarter" idx="12"/>
          </p:nvPr>
        </p:nvSpPr>
        <p:spPr/>
        <p:txBody>
          <a:bodyPr/>
          <a:lstStyle/>
          <a:p>
            <a:pPr>
              <a:defRPr/>
            </a:pPr>
            <a:r>
              <a:rPr lang="en-US" altLang="zh-CN"/>
              <a:t>Slide </a:t>
            </a:r>
            <a:fld id="{9A332E97-4598-433A-983D-1D5D675DE3FB}" type="slidenum">
              <a:rPr lang="en-US" altLang="zh-CN"/>
              <a:pPr>
                <a:defRPr/>
              </a:pPr>
              <a:t>10</a:t>
            </a:fld>
            <a:endParaRPr lang="en-US" altLang="zh-CN"/>
          </a:p>
        </p:txBody>
      </p:sp>
      <p:graphicFrame>
        <p:nvGraphicFramePr>
          <p:cNvPr id="2" name="表格 1"/>
          <p:cNvGraphicFramePr>
            <a:graphicFrameLocks noGrp="1"/>
          </p:cNvGraphicFramePr>
          <p:nvPr/>
        </p:nvGraphicFramePr>
        <p:xfrm>
          <a:off x="1447800" y="2667000"/>
          <a:ext cx="6446840" cy="741680"/>
        </p:xfrm>
        <a:graphic>
          <a:graphicData uri="http://schemas.openxmlformats.org/drawingml/2006/table">
            <a:tbl>
              <a:tblPr firstRow="1" bandRow="1">
                <a:tableStyleId>{5940675A-B579-460E-94D1-54222C63F5DA}</a:tableStyleId>
              </a:tblPr>
              <a:tblGrid>
                <a:gridCol w="1611710"/>
                <a:gridCol w="1611710"/>
                <a:gridCol w="1611710"/>
                <a:gridCol w="1611710"/>
              </a:tblGrid>
              <a:tr h="370840">
                <a:tc>
                  <a:txBody>
                    <a:bodyPr/>
                    <a:lstStyle/>
                    <a:p>
                      <a:r>
                        <a:rPr lang="en-US" altLang="zh-CN" dirty="0" smtClean="0">
                          <a:latin typeface="Times New Roman" pitchFamily="18" charset="0"/>
                          <a:cs typeface="Times New Roman" pitchFamily="18" charset="0"/>
                        </a:rPr>
                        <a:t>Bandwidth</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Frequency</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Relative limit</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Absolute limit</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latin typeface="Times New Roman" pitchFamily="18" charset="0"/>
                          <a:cs typeface="Times New Roman" pitchFamily="18" charset="0"/>
                        </a:rPr>
                        <a:t>2MHz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|f-f</a:t>
                      </a:r>
                      <a:r>
                        <a:rPr lang="en-US" altLang="zh-CN" baseline="-25000" dirty="0" smtClean="0"/>
                        <a:t>c</a:t>
                      </a:r>
                      <a:r>
                        <a:rPr lang="en-US" altLang="zh-CN" dirty="0" smtClean="0"/>
                        <a:t>|&gt;1MHz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-20dBm</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标题 1"/>
          <p:cNvSpPr>
            <a:spLocks noGrp="1" noChangeArrowheads="1"/>
          </p:cNvSpPr>
          <p:nvPr>
            <p:ph type="title"/>
          </p:nvPr>
        </p:nvSpPr>
        <p:spPr/>
        <p:txBody>
          <a:bodyPr/>
          <a:lstStyle/>
          <a:p>
            <a:r>
              <a:rPr lang="en-US" altLang="zh-CN" b="1" smtClean="0">
                <a:ea typeface="宋体" charset="-122"/>
              </a:rPr>
              <a:t>Pulse-Shape Filter</a:t>
            </a:r>
            <a:endParaRPr lang="zh-CN" altLang="en-US" smtClean="0">
              <a:ea typeface="宋体" charset="-122"/>
            </a:endParaRPr>
          </a:p>
        </p:txBody>
      </p:sp>
      <p:sp>
        <p:nvSpPr>
          <p:cNvPr id="2052" name="内容占位符 3"/>
          <p:cNvSpPr>
            <a:spLocks noGrp="1"/>
          </p:cNvSpPr>
          <p:nvPr>
            <p:ph idx="1"/>
          </p:nvPr>
        </p:nvSpPr>
        <p:spPr/>
        <p:txBody>
          <a:bodyPr/>
          <a:lstStyle/>
          <a:p>
            <a:r>
              <a:rPr lang="en-US" altLang="zh-CN" sz="1800" b="1" dirty="0" smtClean="0">
                <a:ea typeface="宋体" charset="-122"/>
              </a:rPr>
              <a:t>The raised cosine pulse shape with roll-off factor of </a:t>
            </a:r>
            <a:r>
              <a:rPr lang="en-US" altLang="zh-CN" sz="1800" b="1" i="1" dirty="0" smtClean="0">
                <a:latin typeface="Times New Roman" pitchFamily="18" charset="0"/>
                <a:ea typeface="宋体" charset="-122"/>
                <a:cs typeface="Times New Roman" pitchFamily="18" charset="0"/>
              </a:rPr>
              <a:t>r</a:t>
            </a:r>
            <a:r>
              <a:rPr lang="en-US" altLang="zh-CN" sz="1800" b="1" dirty="0" smtClean="0">
                <a:latin typeface="Times New Roman" pitchFamily="18" charset="0"/>
                <a:ea typeface="宋体" charset="-122"/>
                <a:cs typeface="Times New Roman" pitchFamily="18" charset="0"/>
              </a:rPr>
              <a:t>=0.8</a:t>
            </a:r>
            <a:r>
              <a:rPr lang="en-US" altLang="zh-CN" sz="1800" b="1" dirty="0" smtClean="0">
                <a:ea typeface="宋体" charset="-122"/>
              </a:rPr>
              <a:t> is used to represent each baseband chip</a:t>
            </a:r>
            <a:endParaRPr lang="zh-CN" altLang="en-US" sz="1800" b="1" dirty="0" smtClean="0">
              <a:solidFill>
                <a:srgbClr val="0000FF"/>
              </a:solidFill>
              <a:ea typeface="宋体" charset="-122"/>
            </a:endParaRPr>
          </a:p>
        </p:txBody>
      </p:sp>
      <p:sp>
        <p:nvSpPr>
          <p:cNvPr id="2053" name="内容占位符 2"/>
          <p:cNvSpPr>
            <a:spLocks noChangeArrowheads="1"/>
          </p:cNvSpPr>
          <p:nvPr/>
        </p:nvSpPr>
        <p:spPr bwMode="auto">
          <a:xfrm>
            <a:off x="469900" y="1343025"/>
            <a:ext cx="8353425" cy="5514975"/>
          </a:xfrm>
          <a:prstGeom prst="rect">
            <a:avLst/>
          </a:prstGeom>
          <a:noFill/>
          <a:ln w="9525">
            <a:noFill/>
            <a:miter lim="800000"/>
            <a:headEnd/>
            <a:tailEnd/>
          </a:ln>
        </p:spPr>
        <p:txBody>
          <a:bodyPr/>
          <a:lstStyle/>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pPr>
            <a:r>
              <a:rPr lang="en-US" altLang="zh-CN" sz="3000">
                <a:latin typeface="Calibri" pitchFamily="34" charset="0"/>
                <a:sym typeface="Calibri" pitchFamily="34" charset="0"/>
              </a:rPr>
              <a:t> </a:t>
            </a:r>
            <a:r>
              <a:rPr lang="zh-CN" altLang="en-US" sz="3000">
                <a:latin typeface="Calibri" pitchFamily="34" charset="0"/>
                <a:sym typeface="Calibri" pitchFamily="34" charset="0"/>
              </a:rPr>
              <a:t> </a:t>
            </a:r>
            <a:r>
              <a:rPr lang="en-US" altLang="zh-CN" sz="3000">
                <a:latin typeface="Calibri" pitchFamily="34" charset="0"/>
                <a:sym typeface="Calibri" pitchFamily="34" charset="0"/>
              </a:rPr>
              <a:t>   </a:t>
            </a:r>
            <a:endParaRPr lang="zh-CN" altLang="en-US"/>
          </a:p>
        </p:txBody>
      </p:sp>
      <p:graphicFrame>
        <p:nvGraphicFramePr>
          <p:cNvPr id="2050" name="Object 40"/>
          <p:cNvGraphicFramePr>
            <a:graphicFrameLocks noChangeAspect="1"/>
          </p:cNvGraphicFramePr>
          <p:nvPr/>
        </p:nvGraphicFramePr>
        <p:xfrm>
          <a:off x="2854325" y="2590800"/>
          <a:ext cx="3294063" cy="1143000"/>
        </p:xfrm>
        <a:graphic>
          <a:graphicData uri="http://schemas.openxmlformats.org/presentationml/2006/ole">
            <p:oleObj spid="_x0000_s2083" name="公式" r:id="rId4" imgW="2489200" imgH="863600" progId="Equation.3">
              <p:embed/>
            </p:oleObj>
          </a:graphicData>
        </a:graphic>
      </p:graphicFrame>
      <p:pic>
        <p:nvPicPr>
          <p:cNvPr id="2054" name="Picture 4" descr="E:\我的文档\MATLAB\15-4n\15-4n-simulation\img_impulse.jpg"/>
          <p:cNvPicPr>
            <a:picLocks noChangeAspect="1" noChangeArrowheads="1"/>
          </p:cNvPicPr>
          <p:nvPr/>
        </p:nvPicPr>
        <p:blipFill>
          <a:blip r:embed="rId5" cstate="print"/>
          <a:srcRect l="3838" t="5019" r="6612"/>
          <a:stretch>
            <a:fillRect/>
          </a:stretch>
        </p:blipFill>
        <p:spPr bwMode="auto">
          <a:xfrm>
            <a:off x="990600" y="3725863"/>
            <a:ext cx="3355975" cy="2700337"/>
          </a:xfrm>
          <a:prstGeom prst="rect">
            <a:avLst/>
          </a:prstGeom>
          <a:noFill/>
          <a:ln w="9525">
            <a:noFill/>
            <a:miter lim="800000"/>
            <a:headEnd/>
            <a:tailEnd/>
          </a:ln>
        </p:spPr>
      </p:pic>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B71DD18-5AEC-4276-A670-5F8881896C2E}" type="slidenum">
              <a:rPr lang="en-US" smtClean="0"/>
              <a:pPr>
                <a:defRPr/>
              </a:pPr>
              <a:t>11</a:t>
            </a:fld>
            <a:endParaRPr lang="en-US"/>
          </a:p>
        </p:txBody>
      </p:sp>
      <p:sp>
        <p:nvSpPr>
          <p:cNvPr id="2057" name="TextBox 6"/>
          <p:cNvSpPr txBox="1">
            <a:spLocks noChangeArrowheads="1"/>
          </p:cNvSpPr>
          <p:nvPr/>
        </p:nvSpPr>
        <p:spPr bwMode="auto">
          <a:xfrm>
            <a:off x="4572000" y="3810000"/>
            <a:ext cx="4191000" cy="2586038"/>
          </a:xfrm>
          <a:prstGeom prst="rect">
            <a:avLst/>
          </a:prstGeom>
          <a:noFill/>
          <a:ln w="9525">
            <a:noFill/>
            <a:miter lim="800000"/>
            <a:headEnd/>
            <a:tailEnd/>
          </a:ln>
        </p:spPr>
        <p:txBody>
          <a:bodyPr>
            <a:spAutoFit/>
          </a:bodyPr>
          <a:lstStyle/>
          <a:p>
            <a:r>
              <a:rPr lang="en-US" altLang="zh-CN" sz="1800" b="1" dirty="0"/>
              <a:t>This pulse shape filter is enough to meet the PSD and minimum receiver jamming resistance.</a:t>
            </a:r>
          </a:p>
          <a:p>
            <a:endParaRPr lang="en-US" altLang="zh-CN" sz="1800" b="1" dirty="0"/>
          </a:p>
          <a:p>
            <a:r>
              <a:rPr lang="en-US" altLang="zh-CN" sz="1800" b="1" dirty="0"/>
              <a:t>See the PSD figure in the next slide.</a:t>
            </a:r>
          </a:p>
          <a:p>
            <a:endParaRPr lang="en-US" altLang="zh-CN" sz="1800" b="1" dirty="0"/>
          </a:p>
          <a:p>
            <a:r>
              <a:rPr lang="en-US" altLang="zh-CN" sz="1800" b="1" dirty="0">
                <a:solidFill>
                  <a:srgbClr val="FF0000"/>
                </a:solidFill>
              </a:rPr>
              <a:t>The future work is to confirm its ability to anti-TV and other inference </a:t>
            </a:r>
          </a:p>
          <a:p>
            <a:endParaRPr lang="zh-CN" altLang="en-US" sz="1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E:\我的文档\MATLAB\15-4n\15-4n-simulation\img_psd_single_band.jpg"/>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3658" t="3944" r="5895"/>
          <a:stretch/>
        </p:blipFill>
        <p:spPr bwMode="auto">
          <a:xfrm>
            <a:off x="1400454" y="2202868"/>
            <a:ext cx="4447616" cy="3600000"/>
          </a:xfrm>
          <a:prstGeom prst="rect">
            <a:avLst/>
          </a:prstGeom>
          <a:noFill/>
          <a:extLst>
            <a:ext uri="{909E8E84-426E-40DD-AFC4-6F175D3DCCD1}">
              <a14:hiddenFill xmlns="" xmlns:a14="http://schemas.microsoft.com/office/drawing/2010/main">
                <a:solidFill>
                  <a:srgbClr val="FFFFFF"/>
                </a:solidFill>
              </a14:hiddenFill>
            </a:ext>
          </a:extLst>
        </p:spPr>
      </p:pic>
      <p:sp>
        <p:nvSpPr>
          <p:cNvPr id="12291" name="标题 1"/>
          <p:cNvSpPr>
            <a:spLocks noGrp="1" noChangeArrowheads="1"/>
          </p:cNvSpPr>
          <p:nvPr>
            <p:ph type="title"/>
          </p:nvPr>
        </p:nvSpPr>
        <p:spPr/>
        <p:txBody>
          <a:bodyPr/>
          <a:lstStyle/>
          <a:p>
            <a:r>
              <a:rPr lang="en-US" altLang="zh-CN" b="1" dirty="0" smtClean="0">
                <a:ea typeface="宋体" charset="-122"/>
              </a:rPr>
              <a:t>PSD of TX-signal </a:t>
            </a:r>
            <a:endParaRPr lang="zh-CN" altLang="en-US" dirty="0" smtClean="0">
              <a:solidFill>
                <a:srgbClr val="FF0000"/>
              </a:solidFill>
              <a:ea typeface="宋体" charset="-122"/>
            </a:endParaRPr>
          </a:p>
        </p:txBody>
      </p:sp>
      <p:sp>
        <p:nvSpPr>
          <p:cNvPr id="5" name="页脚占位符 4"/>
          <p:cNvSpPr>
            <a:spLocks noGrp="1"/>
          </p:cNvSpPr>
          <p:nvPr>
            <p:ph type="ftr" sz="quarter" idx="11"/>
          </p:nvPr>
        </p:nvSpPr>
        <p:spPr>
          <a:xfrm>
            <a:off x="5481638" y="6477000"/>
            <a:ext cx="3124200" cy="182563"/>
          </a:xfrm>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5D70E87B-2336-4CBC-956C-4D4F0422FB3E}" type="slidenum">
              <a:rPr lang="en-US" smtClean="0"/>
              <a:pPr>
                <a:defRPr/>
              </a:pPr>
              <a:t>12</a:t>
            </a:fld>
            <a:endParaRPr lang="en-US"/>
          </a:p>
        </p:txBody>
      </p:sp>
      <p:sp>
        <p:nvSpPr>
          <p:cNvPr id="12295" name="TextBox 1"/>
          <p:cNvSpPr txBox="1">
            <a:spLocks noChangeArrowheads="1"/>
          </p:cNvSpPr>
          <p:nvPr/>
        </p:nvSpPr>
        <p:spPr bwMode="auto">
          <a:xfrm>
            <a:off x="990600" y="5802868"/>
            <a:ext cx="5267325" cy="369332"/>
          </a:xfrm>
          <a:prstGeom prst="rect">
            <a:avLst/>
          </a:prstGeom>
          <a:noFill/>
          <a:ln w="9525">
            <a:noFill/>
            <a:miter lim="800000"/>
            <a:headEnd/>
            <a:tailEnd/>
          </a:ln>
        </p:spPr>
        <p:txBody>
          <a:bodyPr wrap="square">
            <a:spAutoFit/>
          </a:bodyPr>
          <a:lstStyle/>
          <a:p>
            <a:pPr algn="ctr"/>
            <a:r>
              <a:rPr lang="en-US" altLang="zh-CN" sz="1800" dirty="0"/>
              <a:t>PSD of transmission signal (</a:t>
            </a:r>
            <a:r>
              <a:rPr lang="en-US" altLang="zh-CN" sz="1800" dirty="0" smtClean="0"/>
              <a:t>Burg's estimation method.)</a:t>
            </a:r>
            <a:endParaRPr lang="zh-CN" altLang="en-US" sz="1800" dirty="0"/>
          </a:p>
        </p:txBody>
      </p:sp>
      <p:sp>
        <p:nvSpPr>
          <p:cNvPr id="12297" name="TextBox 8"/>
          <p:cNvSpPr txBox="1">
            <a:spLocks noChangeArrowheads="1"/>
          </p:cNvSpPr>
          <p:nvPr/>
        </p:nvSpPr>
        <p:spPr bwMode="auto">
          <a:xfrm>
            <a:off x="5908522" y="2503754"/>
            <a:ext cx="1219200" cy="339725"/>
          </a:xfrm>
          <a:prstGeom prst="rect">
            <a:avLst/>
          </a:prstGeom>
          <a:noFill/>
          <a:ln w="9525">
            <a:noFill/>
            <a:miter lim="800000"/>
            <a:headEnd/>
            <a:tailEnd/>
          </a:ln>
        </p:spPr>
        <p:txBody>
          <a:bodyPr>
            <a:spAutoFit/>
          </a:bodyPr>
          <a:lstStyle/>
          <a:p>
            <a:pPr algn="ctr"/>
            <a:r>
              <a:rPr lang="en-US" altLang="zh-CN" sz="1600" dirty="0"/>
              <a:t>PSD limit</a:t>
            </a:r>
            <a:endParaRPr lang="zh-CN" altLang="en-US" sz="1600" dirty="0"/>
          </a:p>
        </p:txBody>
      </p:sp>
      <p:cxnSp>
        <p:nvCxnSpPr>
          <p:cNvPr id="12298" name="直接箭头连接符 10"/>
          <p:cNvCxnSpPr>
            <a:cxnSpLocks noChangeShapeType="1"/>
          </p:cNvCxnSpPr>
          <p:nvPr/>
        </p:nvCxnSpPr>
        <p:spPr bwMode="auto">
          <a:xfrm flipH="1">
            <a:off x="4994122" y="2656154"/>
            <a:ext cx="1066800" cy="515937"/>
          </a:xfrm>
          <a:prstGeom prst="straightConnector1">
            <a:avLst/>
          </a:prstGeom>
          <a:noFill/>
          <a:ln w="28575" algn="ctr">
            <a:solidFill>
              <a:srgbClr val="0000FF"/>
            </a:solidFill>
            <a:round/>
            <a:headEnd type="none" w="sm" len="sm"/>
            <a:tailEnd type="arrow" w="med" len="med"/>
          </a:ln>
        </p:spPr>
      </p:cxnSp>
      <p:sp>
        <p:nvSpPr>
          <p:cNvPr id="3" name="TextBox 2"/>
          <p:cNvSpPr txBox="1"/>
          <p:nvPr/>
        </p:nvSpPr>
        <p:spPr>
          <a:xfrm>
            <a:off x="6324600" y="3447871"/>
            <a:ext cx="2438400" cy="923330"/>
          </a:xfrm>
          <a:prstGeom prst="rect">
            <a:avLst/>
          </a:prstGeom>
          <a:noFill/>
        </p:spPr>
        <p:txBody>
          <a:bodyPr wrap="square" rtlCol="0">
            <a:spAutoFit/>
          </a:bodyPr>
          <a:lstStyle/>
          <a:p>
            <a:r>
              <a:rPr lang="en-US" altLang="zh-CN" sz="1800" dirty="0" smtClean="0"/>
              <a:t>Same PSD for both (16,4)-DSSS signal and (8,4)-DSSS signal.</a:t>
            </a:r>
            <a:endParaRPr lang="zh-CN" alt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Source Coding</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pPr>
            <a:r>
              <a:rPr lang="en-US" altLang="zh-CN" sz="2000" dirty="0" smtClean="0">
                <a:ea typeface="宋体" charset="-122"/>
              </a:rPr>
              <a:t> FEC or other source coding may be necessary. </a:t>
            </a:r>
          </a:p>
          <a:p>
            <a:pPr>
              <a:lnSpc>
                <a:spcPct val="80000"/>
              </a:lnSpc>
              <a:spcBef>
                <a:spcPts val="600"/>
              </a:spcBef>
            </a:pPr>
            <a:endParaRPr lang="en-US" altLang="zh-CN" sz="2000" dirty="0" smtClean="0">
              <a:ea typeface="宋体" charset="-122"/>
            </a:endParaRPr>
          </a:p>
          <a:p>
            <a:pPr>
              <a:lnSpc>
                <a:spcPct val="80000"/>
              </a:lnSpc>
              <a:spcBef>
                <a:spcPts val="600"/>
              </a:spcBef>
            </a:pPr>
            <a:r>
              <a:rPr lang="en-US" altLang="zh-CN" sz="2000" dirty="0" smtClean="0">
                <a:ea typeface="宋体" charset="-122"/>
              </a:rPr>
              <a:t>The further research is on the way</a:t>
            </a: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13</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 xmlns:p14="http://schemas.microsoft.com/office/powerpoint/2010/main" val="4053143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b="1" dirty="0" smtClean="0">
                <a:ea typeface="宋体" charset="-122"/>
              </a:rPr>
              <a:t>Receiver Design</a:t>
            </a:r>
            <a:endParaRPr lang="zh-CN" altLang="en-US" dirty="0" smtClean="0">
              <a:solidFill>
                <a:srgbClr val="FF0000"/>
              </a:solidFill>
              <a:ea typeface="宋体" charset="-122"/>
            </a:endParaRPr>
          </a:p>
        </p:txBody>
      </p:sp>
      <p:sp>
        <p:nvSpPr>
          <p:cNvPr id="13315" name="内容占位符 2"/>
          <p:cNvSpPr>
            <a:spLocks noGrp="1"/>
          </p:cNvSpPr>
          <p:nvPr>
            <p:ph idx="1"/>
          </p:nvPr>
        </p:nvSpPr>
        <p:spPr/>
        <p:txBody>
          <a:bodyPr/>
          <a:lstStyle/>
          <a:p>
            <a:pPr>
              <a:lnSpc>
                <a:spcPct val="80000"/>
              </a:lnSpc>
            </a:pPr>
            <a:r>
              <a:rPr lang="en-US" altLang="zh-CN" sz="2400" dirty="0" smtClean="0">
                <a:ea typeface="宋体" charset="-122"/>
              </a:rPr>
              <a:t>Receiver Sensitivity: </a:t>
            </a:r>
            <a:r>
              <a:rPr lang="en-US" altLang="zh-CN" sz="2400" dirty="0" smtClean="0">
                <a:solidFill>
                  <a:srgbClr val="FF0000"/>
                </a:solidFill>
                <a:ea typeface="宋体" charset="-122"/>
              </a:rPr>
              <a:t>&lt;</a:t>
            </a:r>
            <a:r>
              <a:rPr lang="en-US" altLang="zh-CN" sz="2400" dirty="0" smtClean="0">
                <a:solidFill>
                  <a:srgbClr val="FF0000"/>
                </a:solidFill>
                <a:ea typeface="宋体" charset="-122"/>
              </a:rPr>
              <a:t>-</a:t>
            </a:r>
            <a:r>
              <a:rPr lang="en-US" altLang="zh-CN" sz="2400" dirty="0" smtClean="0">
                <a:solidFill>
                  <a:srgbClr val="FF0000"/>
                </a:solidFill>
                <a:ea typeface="宋体" charset="-122"/>
              </a:rPr>
              <a:t>85dBm </a:t>
            </a:r>
            <a:r>
              <a:rPr lang="en-US" altLang="zh-CN" sz="2400" dirty="0" smtClean="0">
                <a:ea typeface="宋体" charset="-122"/>
              </a:rPr>
              <a:t>for (16,4) DSSS table and </a:t>
            </a:r>
            <a:r>
              <a:rPr lang="en-US" altLang="zh-CN" sz="2400" dirty="0" smtClean="0">
                <a:solidFill>
                  <a:srgbClr val="FF0000"/>
                </a:solidFill>
                <a:ea typeface="宋体" charset="-122"/>
              </a:rPr>
              <a:t>&lt;-</a:t>
            </a:r>
            <a:r>
              <a:rPr lang="en-US" altLang="zh-CN" sz="2400" dirty="0" smtClean="0">
                <a:solidFill>
                  <a:srgbClr val="FF0000"/>
                </a:solidFill>
                <a:ea typeface="宋体" charset="-122"/>
              </a:rPr>
              <a:t>82dBm </a:t>
            </a:r>
            <a:r>
              <a:rPr lang="en-US" altLang="zh-CN" sz="2400" dirty="0" smtClean="0">
                <a:ea typeface="宋体" charset="-122"/>
              </a:rPr>
              <a:t>for (8,4) DSSS table (with </a:t>
            </a:r>
            <a:r>
              <a:rPr lang="en-US" altLang="zh-CN" sz="2400" dirty="0"/>
              <a:t>a noise figure of 10 </a:t>
            </a:r>
            <a:r>
              <a:rPr lang="en-US" altLang="zh-CN" sz="2400" dirty="0" smtClean="0"/>
              <a:t>dB and </a:t>
            </a:r>
            <a:r>
              <a:rPr lang="en-US" altLang="zh-CN" sz="2400" dirty="0"/>
              <a:t>an implementation loss of 6 dB</a:t>
            </a:r>
            <a:r>
              <a:rPr lang="en-US" altLang="zh-CN" sz="2400" dirty="0" smtClean="0">
                <a:ea typeface="宋体" charset="-122"/>
              </a:rPr>
              <a:t>).</a:t>
            </a:r>
          </a:p>
          <a:p>
            <a:pPr>
              <a:lnSpc>
                <a:spcPct val="80000"/>
              </a:lnSpc>
            </a:pPr>
            <a:endParaRPr lang="en-US" altLang="zh-CN" sz="1800" dirty="0" smtClean="0">
              <a:ea typeface="宋体" charset="-122"/>
            </a:endParaRPr>
          </a:p>
          <a:p>
            <a:pPr>
              <a:lnSpc>
                <a:spcPct val="80000"/>
              </a:lnSpc>
            </a:pPr>
            <a:r>
              <a:rPr lang="en-US" altLang="zh-CN" sz="2400" dirty="0" smtClean="0">
                <a:ea typeface="宋体" charset="-122"/>
              </a:rPr>
              <a:t>Minimum Receiver Jamming Resistance Requirement</a:t>
            </a: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lnSpc>
                <a:spcPct val="80000"/>
              </a:lnSpc>
            </a:pPr>
            <a:r>
              <a:rPr lang="en-US" altLang="zh-CN" sz="2400" dirty="0" smtClean="0">
                <a:solidFill>
                  <a:srgbClr val="FF0000"/>
                </a:solidFill>
                <a:ea typeface="宋体" charset="-122"/>
              </a:rPr>
              <a:t>Rx details on the way.</a:t>
            </a:r>
          </a:p>
          <a:p>
            <a:endParaRPr lang="zh-CN" altLang="en-US"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9B53F89A-B3C7-44F9-9F5F-5DABF4C10EA0}" type="slidenum">
              <a:rPr lang="en-US" smtClean="0"/>
              <a:pPr>
                <a:defRPr/>
              </a:pPr>
              <a:t>14</a:t>
            </a:fld>
            <a:endParaRPr lang="en-US"/>
          </a:p>
        </p:txBody>
      </p:sp>
      <p:graphicFrame>
        <p:nvGraphicFramePr>
          <p:cNvPr id="8" name="表格 7"/>
          <p:cNvGraphicFramePr>
            <a:graphicFrameLocks noGrp="1"/>
          </p:cNvGraphicFramePr>
          <p:nvPr>
            <p:extLst>
              <p:ext uri="{D42A27DB-BD31-4B8C-83A1-F6EECF244321}">
                <p14:modId xmlns="" xmlns:p14="http://schemas.microsoft.com/office/powerpoint/2010/main" val="386081438"/>
              </p:ext>
            </p:extLst>
          </p:nvPr>
        </p:nvGraphicFramePr>
        <p:xfrm>
          <a:off x="1371600" y="4058920"/>
          <a:ext cx="6096000" cy="74168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altLang="zh-CN" dirty="0" smtClean="0"/>
                        <a:t>Adjacent channel rejection</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Alternate channel rejection</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t>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36dB</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and Interference Models</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1200"/>
              </a:spcBef>
            </a:pPr>
            <a:r>
              <a:rPr lang="en-US" altLang="zh-CN" sz="2400" dirty="0" smtClean="0">
                <a:ea typeface="宋体" charset="-122"/>
              </a:rPr>
              <a:t>Noise Model</a:t>
            </a:r>
          </a:p>
          <a:p>
            <a:pPr lvl="1">
              <a:lnSpc>
                <a:spcPct val="80000"/>
              </a:lnSpc>
              <a:spcBef>
                <a:spcPts val="1200"/>
              </a:spcBef>
            </a:pPr>
            <a:r>
              <a:rPr lang="en-US" altLang="zh-CN" sz="2000" dirty="0" smtClean="0">
                <a:ea typeface="宋体" charset="-122"/>
              </a:rPr>
              <a:t>Flat-fading for 2MHz band channel both in 400MHz and 600MHz band;</a:t>
            </a:r>
          </a:p>
          <a:p>
            <a:pPr lvl="1">
              <a:lnSpc>
                <a:spcPct val="80000"/>
              </a:lnSpc>
              <a:spcBef>
                <a:spcPts val="1200"/>
              </a:spcBef>
            </a:pPr>
            <a:r>
              <a:rPr lang="en-US" altLang="zh-CN" sz="2000" dirty="0" smtClean="0">
                <a:ea typeface="宋体" charset="-122"/>
              </a:rPr>
              <a:t>Noise model is AWGN channel model.</a:t>
            </a:r>
            <a:endParaRPr lang="en-US" altLang="zh-CN" sz="2400" dirty="0" smtClean="0">
              <a:ea typeface="宋体" charset="-122"/>
            </a:endParaRPr>
          </a:p>
          <a:p>
            <a:pPr>
              <a:lnSpc>
                <a:spcPct val="80000"/>
              </a:lnSpc>
              <a:spcBef>
                <a:spcPts val="1200"/>
              </a:spcBef>
            </a:pPr>
            <a:r>
              <a:rPr lang="en-US" altLang="zh-CN" sz="2400" dirty="0" smtClean="0">
                <a:ea typeface="宋体" charset="-122"/>
              </a:rPr>
              <a:t>Interference Models</a:t>
            </a:r>
          </a:p>
          <a:p>
            <a:pPr lvl="1">
              <a:lnSpc>
                <a:spcPct val="80000"/>
              </a:lnSpc>
              <a:spcBef>
                <a:spcPts val="1200"/>
              </a:spcBef>
            </a:pPr>
            <a:r>
              <a:rPr lang="en-US" altLang="zh-CN" sz="2000" dirty="0" smtClean="0">
                <a:ea typeface="宋体" charset="-122"/>
              </a:rPr>
              <a:t> </a:t>
            </a:r>
            <a:r>
              <a:rPr lang="en-US" altLang="zh-CN" sz="2000" dirty="0">
                <a:ea typeface="宋体" charset="-122"/>
              </a:rPr>
              <a:t>CMMB (China Mobile Multimedia Broadcasting</a:t>
            </a:r>
            <a:r>
              <a:rPr lang="en-US" altLang="zh-CN" sz="2000" dirty="0" smtClean="0">
                <a:ea typeface="宋体" charset="-122"/>
              </a:rPr>
              <a:t>) is the mainly interference signal in the 608-630MHz band.</a:t>
            </a:r>
          </a:p>
          <a:p>
            <a:pPr lvl="1">
              <a:lnSpc>
                <a:spcPct val="80000"/>
              </a:lnSpc>
              <a:spcBef>
                <a:spcPts val="1200"/>
              </a:spcBef>
            </a:pPr>
            <a:r>
              <a:rPr lang="en-US" altLang="zh-CN" sz="2000" dirty="0" smtClean="0">
                <a:ea typeface="宋体" charset="-122"/>
              </a:rPr>
              <a:t>The channel for CMMB signal is illustrated in following figure (3 channel in 606-630MHz)</a:t>
            </a:r>
          </a:p>
          <a:p>
            <a:pPr lvl="1">
              <a:lnSpc>
                <a:spcPct val="80000"/>
              </a:lnSpc>
              <a:spcBef>
                <a:spcPts val="1200"/>
              </a:spcBef>
            </a:pPr>
            <a:endParaRPr lang="en-US" altLang="zh-CN" sz="20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15</a:t>
            </a:fld>
            <a:endParaRPr lang="en-US"/>
          </a:p>
        </p:txBody>
      </p:sp>
      <p:graphicFrame>
        <p:nvGraphicFramePr>
          <p:cNvPr id="2" name="对象 1"/>
          <p:cNvGraphicFramePr>
            <a:graphicFrameLocks noChangeAspect="1"/>
          </p:cNvGraphicFramePr>
          <p:nvPr>
            <p:extLst>
              <p:ext uri="{D42A27DB-BD31-4B8C-83A1-F6EECF244321}">
                <p14:modId xmlns="" xmlns:p14="http://schemas.microsoft.com/office/powerpoint/2010/main" val="3323966426"/>
              </p:ext>
            </p:extLst>
          </p:nvPr>
        </p:nvGraphicFramePr>
        <p:xfrm>
          <a:off x="1752600" y="5257800"/>
          <a:ext cx="5768788" cy="990600"/>
        </p:xfrm>
        <a:graphic>
          <a:graphicData uri="http://schemas.openxmlformats.org/presentationml/2006/ole">
            <p:oleObj spid="_x0000_s3107" name="Visio" r:id="rId3" imgW="4714943" imgH="808996" progId="Visio.Drawing.11">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and Interference Models</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600"/>
              </a:spcBef>
            </a:pPr>
            <a:r>
              <a:rPr lang="en-US" altLang="zh-CN" sz="2000" dirty="0">
                <a:ea typeface="宋体" charset="-122"/>
              </a:rPr>
              <a:t>Interference </a:t>
            </a:r>
            <a:r>
              <a:rPr lang="en-US" altLang="zh-CN" sz="2000" dirty="0" smtClean="0">
                <a:ea typeface="宋体" charset="-122"/>
              </a:rPr>
              <a:t>Models</a:t>
            </a:r>
          </a:p>
          <a:p>
            <a:pPr lvl="1">
              <a:lnSpc>
                <a:spcPct val="80000"/>
              </a:lnSpc>
              <a:spcBef>
                <a:spcPts val="600"/>
              </a:spcBef>
            </a:pPr>
            <a:r>
              <a:rPr lang="en-US" altLang="zh-CN" sz="1600" dirty="0" smtClean="0">
                <a:ea typeface="宋体" charset="-122"/>
              </a:rPr>
              <a:t>Bandwidth for CMMB </a:t>
            </a:r>
            <a:r>
              <a:rPr lang="en-US" altLang="zh-CN" sz="1600" dirty="0">
                <a:ea typeface="宋体" charset="-122"/>
              </a:rPr>
              <a:t>signal </a:t>
            </a:r>
            <a:r>
              <a:rPr lang="en-US" altLang="zh-CN" sz="1600" dirty="0" smtClean="0">
                <a:ea typeface="宋体" charset="-122"/>
              </a:rPr>
              <a:t>is 8MHz</a:t>
            </a:r>
          </a:p>
          <a:p>
            <a:pPr lvl="1">
              <a:lnSpc>
                <a:spcPct val="80000"/>
              </a:lnSpc>
              <a:spcBef>
                <a:spcPts val="600"/>
              </a:spcBef>
            </a:pPr>
            <a:r>
              <a:rPr lang="en-US" altLang="zh-CN" sz="1600" dirty="0">
                <a:ea typeface="宋体" charset="-122"/>
              </a:rPr>
              <a:t>BPSK, QPSK and16QAM modulation, OFDM technology with 4096 sub-carrier (3076 been </a:t>
            </a:r>
            <a:r>
              <a:rPr lang="en-US" altLang="zh-CN" sz="1600" dirty="0" smtClean="0">
                <a:ea typeface="宋体" charset="-122"/>
              </a:rPr>
              <a:t>used)</a:t>
            </a:r>
          </a:p>
          <a:p>
            <a:pPr lvl="1">
              <a:lnSpc>
                <a:spcPct val="80000"/>
              </a:lnSpc>
              <a:spcBef>
                <a:spcPts val="600"/>
              </a:spcBef>
            </a:pPr>
            <a:r>
              <a:rPr lang="en-US" altLang="zh-CN" sz="1600" dirty="0" smtClean="0">
                <a:ea typeface="宋体" charset="-122"/>
              </a:rPr>
              <a:t>The math model is as the following equation:</a:t>
            </a:r>
          </a:p>
          <a:p>
            <a:pPr marL="457200" lvl="1" indent="0">
              <a:lnSpc>
                <a:spcPct val="80000"/>
              </a:lnSpc>
              <a:spcBef>
                <a:spcPts val="600"/>
              </a:spcBef>
              <a:buNone/>
            </a:pPr>
            <a:r>
              <a:rPr lang="en-US" altLang="zh-CN" sz="1600" i="1" dirty="0" smtClean="0">
                <a:latin typeface="Times New Roman" pitchFamily="18" charset="0"/>
                <a:ea typeface="+mj-ea"/>
                <a:cs typeface="Times New Roman" pitchFamily="18" charset="0"/>
              </a:rPr>
              <a:t>  	              </a:t>
            </a:r>
            <a:r>
              <a:rPr lang="en-US" altLang="zh-CN" sz="2000" i="1" dirty="0" smtClean="0">
                <a:latin typeface="Times New Roman" pitchFamily="18" charset="0"/>
                <a:ea typeface="+mj-ea"/>
                <a:cs typeface="Times New Roman" pitchFamily="18" charset="0"/>
              </a:rPr>
              <a:t>r</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x</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A</a:t>
            </a:r>
            <a:r>
              <a:rPr lang="en-US" altLang="zh-CN" sz="2000" i="1" baseline="-25000" dirty="0" smtClean="0">
                <a:latin typeface="Times New Roman" pitchFamily="18" charset="0"/>
                <a:ea typeface="+mj-ea"/>
                <a:cs typeface="Times New Roman" pitchFamily="18" charset="0"/>
              </a:rPr>
              <a:t>m</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cs typeface="Times New Roman" pitchFamily="18" charset="0"/>
              </a:rPr>
              <a:t>h</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x</a:t>
            </a:r>
            <a:r>
              <a:rPr lang="en-US" altLang="zh-CN" sz="2000" i="1" baseline="-25000" dirty="0" err="1" smtClean="0">
                <a:latin typeface="Times New Roman" pitchFamily="18" charset="0"/>
                <a:ea typeface="+mj-ea"/>
                <a:cs typeface="Times New Roman" pitchFamily="18" charset="0"/>
              </a:rPr>
              <a:t>C</a:t>
            </a:r>
            <a:r>
              <a:rPr lang="en-US" altLang="zh-CN" sz="2000" dirty="0" smtClean="0">
                <a:latin typeface="Times New Roman" pitchFamily="18" charset="0"/>
                <a:ea typeface="+mj-ea"/>
                <a:cs typeface="Times New Roman" pitchFamily="18" charset="0"/>
              </a:rPr>
              <a:t>(t)]+</a:t>
            </a:r>
            <a:r>
              <a:rPr lang="en-US" altLang="zh-CN" sz="2000" i="1" dirty="0" smtClean="0">
                <a:latin typeface="Times New Roman" pitchFamily="18" charset="0"/>
                <a:ea typeface="+mj-ea"/>
                <a:cs typeface="Times New Roman" pitchFamily="18" charset="0"/>
              </a:rPr>
              <a:t>n</a:t>
            </a:r>
          </a:p>
          <a:p>
            <a:pPr marL="57150" indent="0">
              <a:lnSpc>
                <a:spcPct val="80000"/>
              </a:lnSpc>
              <a:spcBef>
                <a:spcPts val="600"/>
              </a:spcBef>
              <a:buNone/>
            </a:pPr>
            <a:r>
              <a:rPr lang="en-US" altLang="zh-CN" sz="1600" i="1" dirty="0">
                <a:latin typeface="Times New Roman" pitchFamily="18" charset="0"/>
                <a:cs typeface="Times New Roman" pitchFamily="18" charset="0"/>
              </a:rPr>
              <a:t>r</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received signal;</a:t>
            </a:r>
          </a:p>
          <a:p>
            <a:pPr marL="57150" indent="0">
              <a:lnSpc>
                <a:spcPct val="80000"/>
              </a:lnSpc>
              <a:spcBef>
                <a:spcPts val="600"/>
              </a:spcBef>
              <a:buNone/>
            </a:pPr>
            <a:r>
              <a:rPr lang="en-US" altLang="zh-CN" sz="1600" i="1" dirty="0">
                <a:latin typeface="Times New Roman" pitchFamily="18" charset="0"/>
                <a:cs typeface="Times New Roman" pitchFamily="18" charset="0"/>
              </a:rPr>
              <a:t>x</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transmitted signal (after fading);</a:t>
            </a:r>
          </a:p>
          <a:p>
            <a:pPr marL="57150" indent="0">
              <a:lnSpc>
                <a:spcPct val="80000"/>
              </a:lnSpc>
              <a:spcBef>
                <a:spcPts val="600"/>
              </a:spcBef>
              <a:buNone/>
            </a:pPr>
            <a:r>
              <a:rPr lang="en-US" altLang="zh-CN" sz="1600" i="1" dirty="0" err="1" smtClean="0">
                <a:latin typeface="Times New Roman" pitchFamily="18" charset="0"/>
                <a:cs typeface="Times New Roman" pitchFamily="18" charset="0"/>
              </a:rPr>
              <a:t>x</a:t>
            </a:r>
            <a:r>
              <a:rPr lang="en-US" altLang="zh-CN" sz="1600" i="1" baseline="-25000" dirty="0" err="1" smtClean="0">
                <a:latin typeface="Times New Roman" pitchFamily="18" charset="0"/>
                <a:cs typeface="Times New Roman" pitchFamily="18" charset="0"/>
              </a:rPr>
              <a:t>C</a:t>
            </a:r>
            <a:r>
              <a:rPr lang="en-US" altLang="zh-CN" sz="1600" dirty="0" smtClean="0">
                <a:latin typeface="Times New Roman" pitchFamily="18" charset="0"/>
                <a:cs typeface="Times New Roman" pitchFamily="18" charset="0"/>
              </a:rPr>
              <a:t>(t): CMMB interference signal in unit power;</a:t>
            </a:r>
          </a:p>
          <a:p>
            <a:pPr marL="57150" indent="0">
              <a:lnSpc>
                <a:spcPct val="80000"/>
              </a:lnSpc>
              <a:spcBef>
                <a:spcPts val="600"/>
              </a:spcBef>
              <a:buNone/>
            </a:pPr>
            <a:r>
              <a:rPr lang="en-US" altLang="zh-CN" sz="1600" i="1" dirty="0" smtClean="0">
                <a:latin typeface="Times New Roman" pitchFamily="18" charset="0"/>
                <a:cs typeface="Times New Roman" pitchFamily="18" charset="0"/>
              </a:rPr>
              <a:t>A</a:t>
            </a:r>
            <a:r>
              <a:rPr lang="en-US" altLang="zh-CN" sz="1600" i="1" baseline="-25000" dirty="0" smtClean="0">
                <a:latin typeface="Times New Roman" pitchFamily="18" charset="0"/>
                <a:cs typeface="Times New Roman" pitchFamily="18" charset="0"/>
              </a:rPr>
              <a:t>m</a:t>
            </a:r>
            <a:r>
              <a:rPr lang="en-US" altLang="zh-CN" sz="1600" dirty="0" smtClean="0">
                <a:latin typeface="Times New Roman" pitchFamily="18" charset="0"/>
                <a:cs typeface="Times New Roman" pitchFamily="18" charset="0"/>
              </a:rPr>
              <a:t>: amplitude of CMMB interference signal;</a:t>
            </a:r>
          </a:p>
          <a:p>
            <a:pPr marL="57150" indent="0">
              <a:lnSpc>
                <a:spcPct val="80000"/>
              </a:lnSpc>
              <a:spcBef>
                <a:spcPts val="600"/>
              </a:spcBef>
              <a:buNone/>
            </a:pPr>
            <a:r>
              <a:rPr lang="en-US" altLang="zh-CN" sz="1600" i="1" dirty="0">
                <a:latin typeface="Times New Roman" pitchFamily="18" charset="0"/>
                <a:ea typeface="+mj-ea"/>
                <a:cs typeface="Times New Roman" pitchFamily="18" charset="0"/>
              </a:rPr>
              <a:t>h</a:t>
            </a:r>
            <a:r>
              <a:rPr lang="en-US" altLang="zh-CN" sz="1600" dirty="0" smtClean="0">
                <a:latin typeface="Times New Roman" pitchFamily="18" charset="0"/>
                <a:cs typeface="Times New Roman" pitchFamily="18" charset="0"/>
              </a:rPr>
              <a:t>: low-path filter with 2MHz bandwidth;</a:t>
            </a:r>
          </a:p>
          <a:p>
            <a:pPr marL="57150" indent="0">
              <a:lnSpc>
                <a:spcPct val="80000"/>
              </a:lnSpc>
              <a:spcBef>
                <a:spcPts val="600"/>
              </a:spcBef>
              <a:buNone/>
            </a:pPr>
            <a:r>
              <a:rPr lang="en-US" altLang="zh-CN" sz="1600" i="1" dirty="0" smtClean="0">
                <a:latin typeface="Times New Roman" pitchFamily="18" charset="0"/>
                <a:cs typeface="Times New Roman" pitchFamily="18" charset="0"/>
              </a:rPr>
              <a:t>n</a:t>
            </a:r>
            <a:r>
              <a:rPr lang="en-US" altLang="zh-CN" sz="1600" dirty="0" smtClean="0">
                <a:latin typeface="Times New Roman" pitchFamily="18" charset="0"/>
                <a:cs typeface="Times New Roman" pitchFamily="18" charset="0"/>
              </a:rPr>
              <a:t>: the gauss noise.</a:t>
            </a:r>
          </a:p>
          <a:p>
            <a:pPr marL="57150" indent="0">
              <a:lnSpc>
                <a:spcPct val="80000"/>
              </a:lnSpc>
              <a:spcBef>
                <a:spcPts val="600"/>
              </a:spcBef>
              <a:buNone/>
            </a:pPr>
            <a:r>
              <a:rPr lang="en-US" altLang="zh-CN" sz="1600" dirty="0" smtClean="0">
                <a:latin typeface="Times New Roman" pitchFamily="18" charset="0"/>
                <a:cs typeface="Times New Roman" pitchFamily="18" charset="0"/>
              </a:rPr>
              <a:t>*: denote convolution.</a:t>
            </a:r>
            <a:endParaRPr lang="en-US" altLang="zh-CN" sz="1600" dirty="0">
              <a:latin typeface="Times New Roman" pitchFamily="18" charset="0"/>
              <a:cs typeface="Times New Roman" pitchFamily="18" charset="0"/>
            </a:endParaRPr>
          </a:p>
          <a:p>
            <a:pPr marL="457200" lvl="1" indent="0">
              <a:lnSpc>
                <a:spcPct val="80000"/>
              </a:lnSpc>
              <a:spcBef>
                <a:spcPts val="1200"/>
              </a:spcBef>
              <a:buNone/>
            </a:pPr>
            <a:endParaRPr lang="en-US" altLang="zh-CN" sz="1800" i="1" dirty="0" smtClean="0">
              <a:latin typeface="Times New Roman" pitchFamily="18" charset="0"/>
              <a:ea typeface="+mj-ea"/>
              <a:cs typeface="Times New Roman" pitchFamily="18" charset="0"/>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16</a:t>
            </a:fld>
            <a:endParaRPr lang="en-US"/>
          </a:p>
        </p:txBody>
      </p:sp>
      <p:pic>
        <p:nvPicPr>
          <p:cNvPr id="2" name="图片 1"/>
          <p:cNvPicPr>
            <a:picLocks noChangeAspect="1"/>
          </p:cNvPicPr>
          <p:nvPr/>
        </p:nvPicPr>
        <p:blipFill rotWithShape="1">
          <a:blip r:embed="rId2" cstate="print">
            <a:extLst>
              <a:ext uri="{28A0092B-C50C-407E-A947-70E740481C1C}">
                <a14:useLocalDpi xmlns="" xmlns:a14="http://schemas.microsoft.com/office/drawing/2010/main" val="0"/>
              </a:ext>
            </a:extLst>
          </a:blip>
          <a:srcRect l="2657" t="4189" r="6367" b="2123"/>
          <a:stretch/>
        </p:blipFill>
        <p:spPr>
          <a:xfrm>
            <a:off x="5638800" y="3588412"/>
            <a:ext cx="3090707" cy="2520000"/>
          </a:xfrm>
          <a:prstGeom prst="rect">
            <a:avLst/>
          </a:prstGeom>
        </p:spPr>
      </p:pic>
      <p:sp>
        <p:nvSpPr>
          <p:cNvPr id="3" name="TextBox 2"/>
          <p:cNvSpPr txBox="1"/>
          <p:nvPr/>
        </p:nvSpPr>
        <p:spPr>
          <a:xfrm>
            <a:off x="1524000" y="5816025"/>
            <a:ext cx="4267200" cy="584775"/>
          </a:xfrm>
          <a:prstGeom prst="rect">
            <a:avLst/>
          </a:prstGeom>
          <a:noFill/>
        </p:spPr>
        <p:txBody>
          <a:bodyPr wrap="square" rtlCol="0">
            <a:spAutoFit/>
          </a:bodyPr>
          <a:lstStyle/>
          <a:p>
            <a:pPr marL="173038" indent="-173038"/>
            <a:r>
              <a:rPr lang="en-US" altLang="zh-CN" sz="1600" b="1" dirty="0" smtClean="0">
                <a:solidFill>
                  <a:srgbClr val="FF0000"/>
                </a:solidFill>
              </a:rPr>
              <a:t>Right figure</a:t>
            </a:r>
            <a:r>
              <a:rPr lang="en-US" altLang="zh-CN" sz="1600" dirty="0" smtClean="0"/>
              <a:t>: Power Spectrum </a:t>
            </a:r>
            <a:r>
              <a:rPr lang="en-US" altLang="zh-CN" sz="1600" dirty="0"/>
              <a:t>D</a:t>
            </a:r>
            <a:r>
              <a:rPr lang="en-US" altLang="zh-CN" sz="1600" dirty="0" smtClean="0"/>
              <a:t>ensity (PSD) of CMMB signal (in QPSK modulation scheme).</a:t>
            </a:r>
            <a:endParaRPr lang="zh-CN" altLang="en-US" sz="1800" dirty="0"/>
          </a:p>
        </p:txBody>
      </p:sp>
    </p:spTree>
    <p:extLst>
      <p:ext uri="{BB962C8B-B14F-4D97-AF65-F5344CB8AC3E}">
        <p14:creationId xmlns="" xmlns:p14="http://schemas.microsoft.com/office/powerpoint/2010/main" val="1073454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and Interference Models</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17</a:t>
            </a:fld>
            <a:endParaRPr lang="en-US"/>
          </a:p>
        </p:txBody>
      </p:sp>
      <p:pic>
        <p:nvPicPr>
          <p:cNvPr id="8" name="Picture 62" descr="I:\实验室相关\IEEE 802.15.4n标准研发\IEEE 802.15.4n     技术文档\干扰源调研及抗干扰措施\4n信干比计算（CMMB作为干扰信号）\CMMB干扰示意图.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199" y="1865846"/>
            <a:ext cx="5185665" cy="2520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pic>
      <p:pic>
        <p:nvPicPr>
          <p:cNvPr id="9" name="Picture 13" descr="I:\实验室相关\IEEE 802.15.4n标准研发\IEEE 802.15.4n     技术文档\干扰源调研及抗干扰措施\4n信干比计算（CMMB作为干扰信号）\SIR vs Distance (19m).jpg"/>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3091" r="4480"/>
          <a:stretch/>
        </p:blipFill>
        <p:spPr bwMode="auto">
          <a:xfrm>
            <a:off x="5728009" y="1865846"/>
            <a:ext cx="3111190" cy="2520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1219200" y="4385846"/>
            <a:ext cx="3276600" cy="338554"/>
          </a:xfrm>
          <a:prstGeom prst="rect">
            <a:avLst/>
          </a:prstGeom>
          <a:noFill/>
        </p:spPr>
        <p:txBody>
          <a:bodyPr wrap="square" rtlCol="0">
            <a:spAutoFit/>
          </a:bodyPr>
          <a:lstStyle/>
          <a:p>
            <a:pPr algn="ctr"/>
            <a:r>
              <a:rPr lang="en-US" altLang="zh-CN" sz="1600" b="1" dirty="0" smtClean="0"/>
              <a:t>Interference </a:t>
            </a:r>
            <a:r>
              <a:rPr lang="en-US" altLang="zh-CN" sz="1600" b="1" dirty="0"/>
              <a:t>scenario</a:t>
            </a:r>
            <a:endParaRPr lang="zh-CN" altLang="en-US" sz="1600" b="1" dirty="0"/>
          </a:p>
        </p:txBody>
      </p:sp>
      <p:sp>
        <p:nvSpPr>
          <p:cNvPr id="7" name="TextBox 6"/>
          <p:cNvSpPr txBox="1"/>
          <p:nvPr/>
        </p:nvSpPr>
        <p:spPr>
          <a:xfrm>
            <a:off x="5642864" y="4385846"/>
            <a:ext cx="3348735" cy="1015663"/>
          </a:xfrm>
          <a:prstGeom prst="rect">
            <a:avLst/>
          </a:prstGeom>
          <a:noFill/>
        </p:spPr>
        <p:txBody>
          <a:bodyPr wrap="square" rtlCol="0">
            <a:spAutoFit/>
          </a:bodyPr>
          <a:lstStyle/>
          <a:p>
            <a:pPr algn="ctr"/>
            <a:r>
              <a:rPr lang="en-US" altLang="zh-CN" sz="1600" b="1" dirty="0" smtClean="0"/>
              <a:t>SIR calculation result with different distance between 4n devices</a:t>
            </a:r>
          </a:p>
          <a:p>
            <a:pPr algn="ctr"/>
            <a:r>
              <a:rPr lang="en-US" altLang="zh-CN" sz="1400" dirty="0" smtClean="0"/>
              <a:t>the 4n device is assumed in 19m high, or floor 5 ~ floor 6.</a:t>
            </a:r>
            <a:endParaRPr lang="zh-CN" altLang="en-US" sz="1400" dirty="0"/>
          </a:p>
        </p:txBody>
      </p:sp>
      <p:sp>
        <p:nvSpPr>
          <p:cNvPr id="10" name="TextBox 9"/>
          <p:cNvSpPr txBox="1"/>
          <p:nvPr/>
        </p:nvSpPr>
        <p:spPr>
          <a:xfrm>
            <a:off x="533400" y="4800600"/>
            <a:ext cx="5562600" cy="1569660"/>
          </a:xfrm>
          <a:prstGeom prst="rect">
            <a:avLst/>
          </a:prstGeom>
          <a:noFill/>
        </p:spPr>
        <p:txBody>
          <a:bodyPr wrap="square" rtlCol="0">
            <a:spAutoFit/>
          </a:bodyPr>
          <a:lstStyle/>
          <a:p>
            <a:r>
              <a:rPr lang="en-US" altLang="zh-CN" sz="1600" dirty="0" smtClean="0"/>
              <a:t>In the figure:</a:t>
            </a:r>
          </a:p>
          <a:p>
            <a:r>
              <a:rPr lang="en-US" altLang="zh-CN" sz="1600" dirty="0" smtClean="0"/>
              <a:t>    signal power: CMMB – 60dBm, 4n – 0dBm;</a:t>
            </a:r>
          </a:p>
          <a:p>
            <a:r>
              <a:rPr lang="en-US" altLang="zh-CN" sz="1600" dirty="0"/>
              <a:t> </a:t>
            </a:r>
            <a:r>
              <a:rPr lang="en-US" altLang="zh-CN" sz="1600" dirty="0" smtClean="0"/>
              <a:t>   d1: distance between 4n transmitter and 4n receiver;</a:t>
            </a:r>
          </a:p>
          <a:p>
            <a:r>
              <a:rPr lang="en-US" altLang="zh-CN" sz="1600" dirty="0" smtClean="0"/>
              <a:t>    d2: distance between 4n devices and the CMMB base station;</a:t>
            </a:r>
          </a:p>
          <a:p>
            <a:r>
              <a:rPr lang="en-US" altLang="zh-CN" sz="1600" dirty="0" smtClean="0"/>
              <a:t>    </a:t>
            </a:r>
            <a:r>
              <a:rPr lang="en-US" altLang="zh-CN" sz="1600" dirty="0" err="1" smtClean="0"/>
              <a:t>hm</a:t>
            </a:r>
            <a:r>
              <a:rPr lang="en-US" altLang="zh-CN" sz="1600" dirty="0" smtClean="0"/>
              <a:t>: the height of 4n devices for ground;</a:t>
            </a:r>
          </a:p>
          <a:p>
            <a:r>
              <a:rPr lang="en-US" altLang="zh-CN" sz="1600" dirty="0" smtClean="0"/>
              <a:t>    </a:t>
            </a:r>
            <a:r>
              <a:rPr lang="en-US" altLang="zh-CN" sz="1600" dirty="0" err="1" smtClean="0"/>
              <a:t>hs</a:t>
            </a:r>
            <a:r>
              <a:rPr lang="en-US" altLang="zh-CN" sz="1600" dirty="0" smtClean="0"/>
              <a:t>: the height of CMMB base station;</a:t>
            </a:r>
          </a:p>
        </p:txBody>
      </p:sp>
    </p:spTree>
    <p:extLst>
      <p:ext uri="{BB962C8B-B14F-4D97-AF65-F5344CB8AC3E}">
        <p14:creationId xmlns="" xmlns:p14="http://schemas.microsoft.com/office/powerpoint/2010/main" val="2919902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a:t>
            </a:r>
            <a:endParaRPr lang="zh-CN" altLang="en-US" sz="3200" dirty="0" smtClean="0">
              <a:ea typeface="宋体" charset="-122"/>
            </a:endParaRPr>
          </a:p>
        </p:txBody>
      </p:sp>
      <p:sp>
        <p:nvSpPr>
          <p:cNvPr id="15363" name="内容占位符 1"/>
          <p:cNvSpPr>
            <a:spLocks noGrp="1"/>
          </p:cNvSpPr>
          <p:nvPr>
            <p:ph idx="1"/>
          </p:nvPr>
        </p:nvSpPr>
        <p:spPr/>
        <p:txBody>
          <a:bodyPr/>
          <a:lstStyle/>
          <a:p>
            <a:pPr>
              <a:lnSpc>
                <a:spcPct val="80000"/>
              </a:lnSpc>
              <a:spcBef>
                <a:spcPts val="1200"/>
              </a:spcBef>
            </a:pPr>
            <a:r>
              <a:rPr lang="en-US" altLang="zh-CN" sz="2000" dirty="0" smtClean="0">
                <a:ea typeface="宋体" charset="-122"/>
              </a:rPr>
              <a:t>Simulation system model is as the following figure.</a:t>
            </a:r>
          </a:p>
          <a:p>
            <a:pPr>
              <a:lnSpc>
                <a:spcPct val="80000"/>
              </a:lnSpc>
              <a:spcBef>
                <a:spcPts val="1200"/>
              </a:spcBef>
            </a:pPr>
            <a:r>
              <a:rPr lang="en-US" altLang="zh-CN" sz="2000" dirty="0" smtClean="0">
                <a:ea typeface="宋体" charset="-122"/>
              </a:rPr>
              <a:t>Cross-correlation demodulator have 16 </a:t>
            </a:r>
            <a:r>
              <a:rPr lang="en-US" altLang="zh-CN" sz="2000" dirty="0" err="1" smtClean="0">
                <a:ea typeface="宋体" charset="-122"/>
              </a:rPr>
              <a:t>correlator</a:t>
            </a:r>
            <a:r>
              <a:rPr lang="en-US" altLang="zh-CN" sz="2000" dirty="0" smtClean="0">
                <a:ea typeface="宋体" charset="-122"/>
              </a:rPr>
              <a:t> where each one denotes a modulated symbol.</a:t>
            </a: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18</a:t>
            </a:fld>
            <a:endParaRPr lang="en-US"/>
          </a:p>
        </p:txBody>
      </p:sp>
      <p:graphicFrame>
        <p:nvGraphicFramePr>
          <p:cNvPr id="3" name="对象 2"/>
          <p:cNvGraphicFramePr>
            <a:graphicFrameLocks noChangeAspect="1"/>
          </p:cNvGraphicFramePr>
          <p:nvPr>
            <p:extLst>
              <p:ext uri="{D42A27DB-BD31-4B8C-83A1-F6EECF244321}">
                <p14:modId xmlns="" xmlns:p14="http://schemas.microsoft.com/office/powerpoint/2010/main" val="3104812097"/>
              </p:ext>
            </p:extLst>
          </p:nvPr>
        </p:nvGraphicFramePr>
        <p:xfrm>
          <a:off x="838200" y="3200400"/>
          <a:ext cx="4822831" cy="2895600"/>
        </p:xfrm>
        <a:graphic>
          <a:graphicData uri="http://schemas.openxmlformats.org/presentationml/2006/ole">
            <p:oleObj spid="_x0000_s4131" name="Visio" r:id="rId3" imgW="6443223" imgH="3869217" progId="Visio.Drawing.11">
              <p:embed/>
            </p:oleObj>
          </a:graphicData>
        </a:graphic>
      </p:graphicFrame>
      <p:sp>
        <p:nvSpPr>
          <p:cNvPr id="6" name="TextBox 5"/>
          <p:cNvSpPr txBox="1"/>
          <p:nvPr/>
        </p:nvSpPr>
        <p:spPr>
          <a:xfrm>
            <a:off x="5791200" y="3124200"/>
            <a:ext cx="3048000" cy="3262432"/>
          </a:xfrm>
          <a:prstGeom prst="rect">
            <a:avLst/>
          </a:prstGeom>
          <a:noFill/>
        </p:spPr>
        <p:txBody>
          <a:bodyPr wrap="square" rtlCol="0">
            <a:spAutoFit/>
          </a:bodyPr>
          <a:lstStyle/>
          <a:p>
            <a:pPr>
              <a:spcBef>
                <a:spcPts val="600"/>
              </a:spcBef>
            </a:pPr>
            <a:r>
              <a:rPr lang="en-US" altLang="zh-CN" sz="1600" dirty="0" smtClean="0"/>
              <a:t>Other coefficients:</a:t>
            </a:r>
          </a:p>
          <a:p>
            <a:pPr marL="173038">
              <a:spcBef>
                <a:spcPts val="600"/>
              </a:spcBef>
            </a:pPr>
            <a:r>
              <a:rPr lang="en-US" altLang="zh-CN" sz="1600" dirty="0"/>
              <a:t>CMMB modulation scheme: QPSK</a:t>
            </a:r>
          </a:p>
          <a:p>
            <a:pPr marL="173038">
              <a:spcBef>
                <a:spcPts val="600"/>
              </a:spcBef>
            </a:pPr>
            <a:r>
              <a:rPr lang="en-US" altLang="zh-CN" sz="1600" dirty="0"/>
              <a:t>Frame length: </a:t>
            </a:r>
            <a:r>
              <a:rPr lang="en-US" altLang="zh-CN" sz="1600" dirty="0" smtClean="0"/>
              <a:t>256 </a:t>
            </a:r>
            <a:r>
              <a:rPr lang="en-US" altLang="zh-CN" sz="1600" dirty="0"/>
              <a:t>byte</a:t>
            </a:r>
            <a:r>
              <a:rPr lang="en-US" altLang="zh-CN" sz="1600" dirty="0" smtClean="0"/>
              <a:t>;</a:t>
            </a:r>
          </a:p>
          <a:p>
            <a:pPr marL="173038">
              <a:spcBef>
                <a:spcPts val="600"/>
              </a:spcBef>
            </a:pPr>
            <a:r>
              <a:rPr lang="en-US" altLang="zh-CN" sz="1600" dirty="0" smtClean="0"/>
              <a:t>Carrier frequency offset: random variable between ±40ppm.</a:t>
            </a:r>
            <a:endParaRPr lang="en-US" altLang="zh-CN" sz="1600" dirty="0"/>
          </a:p>
          <a:p>
            <a:pPr marL="173038">
              <a:spcBef>
                <a:spcPts val="600"/>
              </a:spcBef>
            </a:pPr>
            <a:r>
              <a:rPr lang="en-US" altLang="zh-CN" sz="1600" dirty="0"/>
              <a:t>Matched filter order: 10-order fir filter;</a:t>
            </a:r>
          </a:p>
          <a:p>
            <a:pPr marL="173038">
              <a:spcBef>
                <a:spcPts val="600"/>
              </a:spcBef>
            </a:pPr>
            <a:r>
              <a:rPr lang="en-US" altLang="zh-CN" sz="1600" dirty="0"/>
              <a:t>Roll-off factor: 0.8;</a:t>
            </a:r>
          </a:p>
          <a:p>
            <a:pPr marL="173038">
              <a:spcBef>
                <a:spcPts val="600"/>
              </a:spcBef>
            </a:pPr>
            <a:r>
              <a:rPr lang="en-US" altLang="zh-CN" sz="1600" dirty="0" err="1"/>
              <a:t>Correlator</a:t>
            </a:r>
            <a:r>
              <a:rPr lang="en-US" altLang="zh-CN" sz="1600" dirty="0"/>
              <a:t> length </a:t>
            </a:r>
            <a:r>
              <a:rPr lang="en-US" altLang="zh-CN" sz="1600" dirty="0" smtClean="0"/>
              <a:t>in demodulator</a:t>
            </a:r>
            <a:r>
              <a:rPr lang="en-US" altLang="zh-CN" sz="1600" dirty="0"/>
              <a:t>: 16.</a:t>
            </a:r>
            <a:endParaRPr lang="zh-CN" alt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19</a:t>
            </a:fld>
            <a:endParaRPr lang="en-US"/>
          </a:p>
        </p:txBody>
      </p:sp>
      <p:sp>
        <p:nvSpPr>
          <p:cNvPr id="6" name="内容占位符 5"/>
          <p:cNvSpPr>
            <a:spLocks noGrp="1"/>
          </p:cNvSpPr>
          <p:nvPr>
            <p:ph idx="1"/>
          </p:nvPr>
        </p:nvSpPr>
        <p:spPr/>
        <p:txBody>
          <a:bodyPr/>
          <a:lstStyle/>
          <a:p>
            <a:r>
              <a:rPr lang="en-US" altLang="zh-CN" sz="2000" dirty="0" smtClean="0"/>
              <a:t>The PER vs. SNR simulation result is illustrated in the right figure.</a:t>
            </a:r>
            <a:endParaRPr lang="zh-CN" altLang="en-US" sz="2000" dirty="0"/>
          </a:p>
        </p:txBody>
      </p:sp>
      <p:sp>
        <p:nvSpPr>
          <p:cNvPr id="9" name="TextBox 8"/>
          <p:cNvSpPr txBox="1"/>
          <p:nvPr/>
        </p:nvSpPr>
        <p:spPr>
          <a:xfrm>
            <a:off x="914400" y="3124200"/>
            <a:ext cx="3505200" cy="1154162"/>
          </a:xfrm>
          <a:prstGeom prst="rect">
            <a:avLst/>
          </a:prstGeom>
          <a:noFill/>
        </p:spPr>
        <p:txBody>
          <a:bodyPr wrap="square" rtlCol="0">
            <a:spAutoFit/>
          </a:bodyPr>
          <a:lstStyle/>
          <a:p>
            <a:pPr>
              <a:spcBef>
                <a:spcPts val="600"/>
              </a:spcBef>
            </a:pPr>
            <a:r>
              <a:rPr lang="en-US" altLang="zh-CN" sz="1600" b="1" dirty="0" smtClean="0">
                <a:solidFill>
                  <a:srgbClr val="FF0000"/>
                </a:solidFill>
              </a:rPr>
              <a:t>(16,4) </a:t>
            </a:r>
            <a:r>
              <a:rPr lang="en-US" altLang="zh-CN" sz="1600" dirty="0" smtClean="0"/>
              <a:t>means when (16,4) DSSS table has been used (250kbps);</a:t>
            </a:r>
          </a:p>
          <a:p>
            <a:pPr>
              <a:spcBef>
                <a:spcPts val="600"/>
              </a:spcBef>
            </a:pPr>
            <a:r>
              <a:rPr lang="en-US" altLang="zh-CN" sz="1600" b="1" dirty="0" smtClean="0">
                <a:solidFill>
                  <a:srgbClr val="FF0000"/>
                </a:solidFill>
              </a:rPr>
              <a:t>(8,4) </a:t>
            </a:r>
            <a:r>
              <a:rPr lang="en-US" altLang="zh-CN" sz="1600" dirty="0"/>
              <a:t>means when </a:t>
            </a:r>
            <a:r>
              <a:rPr lang="en-US" altLang="zh-CN" sz="1600" dirty="0" smtClean="0"/>
              <a:t>(8,4</a:t>
            </a:r>
            <a:r>
              <a:rPr lang="en-US" altLang="zh-CN" sz="1600" dirty="0"/>
              <a:t>) DSSS table has been used </a:t>
            </a:r>
            <a:r>
              <a:rPr lang="en-US" altLang="zh-CN" sz="1600" dirty="0" smtClean="0"/>
              <a:t>(500kbps).</a:t>
            </a:r>
            <a:endParaRPr lang="en-US" altLang="zh-CN" sz="1600" dirty="0"/>
          </a:p>
        </p:txBody>
      </p:sp>
      <p:pic>
        <p:nvPicPr>
          <p:cNvPr id="3" name="图片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397298" y="2667000"/>
            <a:ext cx="4619625" cy="3495675"/>
          </a:xfrm>
          <a:prstGeom prst="rect">
            <a:avLst/>
          </a:prstGeom>
        </p:spPr>
      </p:pic>
    </p:spTree>
    <p:extLst>
      <p:ext uri="{BB962C8B-B14F-4D97-AF65-F5344CB8AC3E}">
        <p14:creationId xmlns="" xmlns:p14="http://schemas.microsoft.com/office/powerpoint/2010/main" val="3705533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General View</a:t>
            </a:r>
            <a:endParaRPr lang="zh-CN" altLang="zh-CN"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a:lnSpc>
                <a:spcPct val="80000"/>
              </a:lnSpc>
              <a:spcBef>
                <a:spcPts val="1800"/>
              </a:spcBef>
            </a:pPr>
            <a:r>
              <a:rPr lang="en-US" altLang="zh-CN" sz="2400" dirty="0" smtClean="0">
                <a:ea typeface="宋体" charset="-122"/>
              </a:rPr>
              <a:t>One  PHY  Definition and  similar to sub-GHz ones  in  IEEE802.15.4C/4G</a:t>
            </a:r>
            <a:endParaRPr lang="zh-CN" altLang="en-US" sz="2400" dirty="0" smtClean="0">
              <a:ea typeface="宋体" charset="-122"/>
            </a:endParaRPr>
          </a:p>
          <a:p>
            <a:pPr>
              <a:lnSpc>
                <a:spcPct val="80000"/>
              </a:lnSpc>
              <a:spcBef>
                <a:spcPts val="1800"/>
              </a:spcBef>
            </a:pPr>
            <a:r>
              <a:rPr lang="en-US" altLang="zh-CN" sz="2400" dirty="0" smtClean="0">
                <a:ea typeface="宋体" charset="-122"/>
              </a:rPr>
              <a:t>The designed </a:t>
            </a:r>
            <a:r>
              <a:rPr lang="en-US" altLang="zh-CN" sz="2400" dirty="0" err="1" smtClean="0">
                <a:ea typeface="宋体" charset="-122"/>
              </a:rPr>
              <a:t>Tx</a:t>
            </a:r>
            <a:r>
              <a:rPr lang="en-US" altLang="zh-CN" sz="2400" dirty="0" smtClean="0">
                <a:ea typeface="宋体" charset="-122"/>
              </a:rPr>
              <a:t>/Rx mainly applied for in-door hospital/clinic/senior house environment. </a:t>
            </a:r>
          </a:p>
          <a:p>
            <a:pPr>
              <a:lnSpc>
                <a:spcPct val="80000"/>
              </a:lnSpc>
              <a:spcBef>
                <a:spcPts val="1800"/>
              </a:spcBef>
            </a:pPr>
            <a:r>
              <a:rPr lang="en-US" altLang="zh-CN" sz="2400" dirty="0" smtClean="0">
                <a:ea typeface="宋体" charset="-122"/>
              </a:rPr>
              <a:t>The </a:t>
            </a:r>
            <a:r>
              <a:rPr lang="en-US" altLang="zh-CN" sz="2400" dirty="0" err="1" smtClean="0">
                <a:ea typeface="宋体" charset="-122"/>
              </a:rPr>
              <a:t>Tx</a:t>
            </a:r>
            <a:r>
              <a:rPr lang="en-US" altLang="zh-CN" sz="2400" dirty="0" smtClean="0">
                <a:ea typeface="宋体" charset="-122"/>
              </a:rPr>
              <a:t>/Rx adopting</a:t>
            </a:r>
            <a:r>
              <a:rPr lang="en-US" altLang="zh-CN" sz="2400" dirty="0" smtClean="0">
                <a:solidFill>
                  <a:srgbClr val="FF0000"/>
                </a:solidFill>
                <a:ea typeface="宋体" charset="-122"/>
              </a:rPr>
              <a:t> </a:t>
            </a:r>
            <a:r>
              <a:rPr lang="en-US" altLang="zh-CN" sz="2400" dirty="0" smtClean="0">
                <a:ea typeface="宋体" charset="-122"/>
              </a:rPr>
              <a:t>this PHY may detect interference and switch to free band adaptively</a:t>
            </a:r>
            <a:endParaRPr lang="en-US" altLang="zh-CN" dirty="0" smtClean="0">
              <a:ea typeface="宋体" charset="-122"/>
            </a:endParaRPr>
          </a:p>
        </p:txBody>
      </p:sp>
      <p:sp>
        <p:nvSpPr>
          <p:cNvPr id="3" name="页脚占位符 2"/>
          <p:cNvSpPr>
            <a:spLocks noGrp="1"/>
          </p:cNvSpPr>
          <p:nvPr>
            <p:ph type="ftr" sz="quarter" idx="11"/>
          </p:nvPr>
        </p:nvSpPr>
        <p:spPr/>
        <p:txBody>
          <a:bodyPr/>
          <a:lstStyle/>
          <a:p>
            <a:pPr>
              <a:defRPr/>
            </a:pPr>
            <a:r>
              <a:rPr lang="en-US"/>
              <a:t>L. Li, Vinno; W. X. Zou, BUPT; G. L. Du, BUPT</a:t>
            </a: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20</a:t>
            </a:fld>
            <a:endParaRPr lang="en-US"/>
          </a:p>
        </p:txBody>
      </p:sp>
      <p:sp>
        <p:nvSpPr>
          <p:cNvPr id="6" name="内容占位符 5"/>
          <p:cNvSpPr>
            <a:spLocks noGrp="1"/>
          </p:cNvSpPr>
          <p:nvPr>
            <p:ph idx="1"/>
          </p:nvPr>
        </p:nvSpPr>
        <p:spPr/>
        <p:txBody>
          <a:bodyPr/>
          <a:lstStyle/>
          <a:p>
            <a:r>
              <a:rPr lang="en-US" altLang="zh-CN" sz="2000" dirty="0" smtClean="0"/>
              <a:t>The interference math model is as:</a:t>
            </a:r>
          </a:p>
          <a:p>
            <a:pPr marL="0" indent="0" algn="ctr">
              <a:buNone/>
            </a:pPr>
            <a:r>
              <a:rPr lang="en-US" altLang="zh-CN" sz="2000" i="1" dirty="0" smtClean="0">
                <a:latin typeface="Times New Roman" pitchFamily="18" charset="0"/>
                <a:cs typeface="Times New Roman" pitchFamily="18" charset="0"/>
              </a:rPr>
              <a:t>I</a:t>
            </a:r>
            <a:r>
              <a:rPr lang="en-US" altLang="zh-CN" sz="2000" i="1" baseline="-25000" dirty="0" smtClean="0">
                <a:latin typeface="Times New Roman" pitchFamily="18" charset="0"/>
                <a:cs typeface="Times New Roman" pitchFamily="18" charset="0"/>
              </a:rPr>
              <a:t>C</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a:latin typeface="Times New Roman" pitchFamily="18" charset="0"/>
                <a:cs typeface="Times New Roman" pitchFamily="18" charset="0"/>
              </a:rPr>
              <a:t>×[</a:t>
            </a:r>
            <a:r>
              <a:rPr lang="en-US" altLang="zh-CN" sz="2000" i="1" dirty="0">
                <a:latin typeface="Times New Roman" pitchFamily="18" charset="0"/>
                <a:cs typeface="Times New Roman" pitchFamily="18" charset="0"/>
              </a:rPr>
              <a:t>h</a:t>
            </a:r>
            <a:r>
              <a:rPr lang="en-US" altLang="zh-CN" sz="2000" dirty="0">
                <a:latin typeface="Times New Roman" pitchFamily="18" charset="0"/>
                <a:cs typeface="Times New Roman" pitchFamily="18" charset="0"/>
              </a:rPr>
              <a:t>*</a:t>
            </a:r>
            <a:r>
              <a:rPr lang="en-US" altLang="zh-CN" sz="2000" i="1" dirty="0" err="1">
                <a:latin typeface="Times New Roman" pitchFamily="18" charset="0"/>
                <a:cs typeface="Times New Roman" pitchFamily="18" charset="0"/>
              </a:rPr>
              <a:t>x</a:t>
            </a:r>
            <a:r>
              <a:rPr lang="en-US" altLang="zh-CN" sz="2000" i="1" baseline="-25000" dirty="0" err="1">
                <a:latin typeface="Times New Roman" pitchFamily="18" charset="0"/>
                <a:cs typeface="Times New Roman" pitchFamily="18" charset="0"/>
              </a:rPr>
              <a:t>C</a:t>
            </a:r>
            <a:r>
              <a:rPr lang="en-US" altLang="zh-CN" sz="2000" dirty="0">
                <a:latin typeface="Times New Roman" pitchFamily="18" charset="0"/>
                <a:cs typeface="Times New Roman" pitchFamily="18" charset="0"/>
              </a:rPr>
              <a:t>(t</a:t>
            </a:r>
            <a:r>
              <a:rPr lang="en-US" altLang="zh-CN" sz="2000" dirty="0" smtClean="0">
                <a:latin typeface="Times New Roman" pitchFamily="18" charset="0"/>
                <a:cs typeface="Times New Roman" pitchFamily="18" charset="0"/>
              </a:rPr>
              <a:t>)]</a:t>
            </a:r>
            <a:endParaRPr lang="en-US" altLang="zh-CN" sz="2000" dirty="0"/>
          </a:p>
          <a:p>
            <a:r>
              <a:rPr lang="en-US" altLang="zh-CN" sz="2000" dirty="0" smtClean="0"/>
              <a:t>So the interference power is estimated as </a:t>
            </a:r>
          </a:p>
          <a:p>
            <a:pPr marL="0" indent="0" algn="ctr">
              <a:buNone/>
            </a:pPr>
            <a:r>
              <a:rPr lang="en-US" altLang="zh-CN" sz="2000" i="1" dirty="0" err="1" smtClean="0">
                <a:latin typeface="Times New Roman" pitchFamily="18" charset="0"/>
                <a:cs typeface="Times New Roman" pitchFamily="18" charset="0"/>
              </a:rPr>
              <a:t>P</a:t>
            </a:r>
            <a:r>
              <a:rPr lang="en-US" altLang="zh-CN" sz="2000" i="1" baseline="-25000" dirty="0" err="1" smtClean="0">
                <a:latin typeface="Times New Roman" pitchFamily="18" charset="0"/>
                <a:cs typeface="Times New Roman" pitchFamily="18" charset="0"/>
              </a:rPr>
              <a:t>icmmb</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)×B</a:t>
            </a:r>
            <a:r>
              <a:rPr lang="en-US" altLang="zh-CN" sz="2000" baseline="-25000" dirty="0" smtClean="0">
                <a:latin typeface="Times New Roman" pitchFamily="18" charset="0"/>
                <a:cs typeface="Times New Roman" pitchFamily="18" charset="0"/>
              </a:rPr>
              <a:t>r</a:t>
            </a: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d</a:t>
            </a:r>
            <a:r>
              <a:rPr lang="en-US" altLang="zh-CN" sz="2000" baseline="30000" dirty="0" smtClean="0">
                <a:latin typeface="Times New Roman" pitchFamily="18" charset="0"/>
                <a:cs typeface="Times New Roman" pitchFamily="18" charset="0"/>
              </a:rPr>
              <a:t>-2</a:t>
            </a:r>
            <a:r>
              <a:rPr lang="en-US" altLang="zh-CN" sz="2000" dirty="0" smtClean="0">
                <a:latin typeface="Times New Roman" pitchFamily="18" charset="0"/>
                <a:cs typeface="Times New Roman" pitchFamily="18" charset="0"/>
              </a:rPr>
              <a:t>×0.25=54-20log</a:t>
            </a:r>
            <a:r>
              <a:rPr lang="en-US" altLang="zh-CN" sz="2000" baseline="-25000" dirty="0" smtClean="0">
                <a:latin typeface="Times New Roman" pitchFamily="18" charset="0"/>
                <a:cs typeface="Times New Roman" pitchFamily="18" charset="0"/>
              </a:rPr>
              <a:t>10</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 </a:t>
            </a:r>
            <a:r>
              <a:rPr lang="en-US" altLang="zh-CN" sz="2000" dirty="0" err="1" smtClean="0">
                <a:latin typeface="Times New Roman" pitchFamily="18" charset="0"/>
                <a:cs typeface="Times New Roman" pitchFamily="18" charset="0"/>
              </a:rPr>
              <a:t>dBm</a:t>
            </a:r>
            <a:endParaRPr lang="en-US" altLang="zh-CN" sz="2000" dirty="0">
              <a:latin typeface="Times New Roman" pitchFamily="18" charset="0"/>
              <a:cs typeface="Times New Roman" pitchFamily="18" charset="0"/>
            </a:endParaRPr>
          </a:p>
          <a:p>
            <a:r>
              <a:rPr lang="en-US" altLang="zh-CN" sz="2000" dirty="0" smtClean="0"/>
              <a:t>Where </a:t>
            </a:r>
          </a:p>
          <a:p>
            <a:pPr marL="0" indent="0">
              <a:buNone/>
            </a:pPr>
            <a:r>
              <a:rPr lang="en-US" altLang="zh-CN" sz="1600" i="1" dirty="0" smtClean="0">
                <a:latin typeface="Times New Roman" pitchFamily="18" charset="0"/>
                <a:cs typeface="Times New Roman" pitchFamily="18" charset="0"/>
              </a:rPr>
              <a:t>	f</a:t>
            </a:r>
            <a:r>
              <a:rPr lang="en-US" altLang="zh-CN"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a:t>
            </a:r>
            <a:r>
              <a:rPr lang="zh-CN" altLang="en-US" sz="1600" dirty="0">
                <a:latin typeface="Times New Roman" pitchFamily="18" charset="0"/>
                <a:cs typeface="Times New Roman" pitchFamily="18" charset="0"/>
              </a:rPr>
              <a:t> </a:t>
            </a:r>
            <a:r>
              <a:rPr lang="zh-CN" altLang="en-US"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baseline="30000" dirty="0" smtClean="0">
                <a:latin typeface="Times New Roman" pitchFamily="18" charset="0"/>
                <a:cs typeface="Times New Roman" pitchFamily="18" charset="0"/>
              </a:rPr>
              <a:t>-2</a:t>
            </a:r>
            <a:r>
              <a:rPr lang="en-US" altLang="zh-CN" sz="1600" dirty="0" smtClean="0">
                <a:latin typeface="Times New Roman" pitchFamily="18" charset="0"/>
                <a:cs typeface="Times New Roman" pitchFamily="18" charset="0"/>
              </a:rPr>
              <a:t> is path loss factor, and </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 is the distance to CMMB base station (m); </a:t>
            </a:r>
          </a:p>
          <a:p>
            <a:pPr marL="0" indent="0">
              <a:buNone/>
            </a:pPr>
            <a:r>
              <a:rPr lang="en-US" altLang="zh-CN" sz="1600" dirty="0" smtClean="0">
                <a:latin typeface="Times New Roman" pitchFamily="18" charset="0"/>
                <a:cs typeface="Times New Roman" pitchFamily="18" charset="0"/>
              </a:rPr>
              <a:t>	B</a:t>
            </a:r>
            <a:r>
              <a:rPr lang="en-US" altLang="zh-CN" sz="1600" baseline="-25000" dirty="0" smtClean="0">
                <a:latin typeface="Times New Roman" pitchFamily="18" charset="0"/>
                <a:cs typeface="Times New Roman" pitchFamily="18" charset="0"/>
              </a:rPr>
              <a:t>r</a:t>
            </a:r>
            <a:r>
              <a:rPr lang="en-US" altLang="zh-CN" sz="1600" dirty="0" smtClean="0">
                <a:latin typeface="Times New Roman" pitchFamily="18" charset="0"/>
                <a:cs typeface="Times New Roman" pitchFamily="18" charset="0"/>
              </a:rPr>
              <a:t>=2MHz/8MHz=0.25</a:t>
            </a:r>
            <a:r>
              <a:rPr lang="en-US" altLang="zh-CN" sz="1600" baseline="-25000" dirty="0" smtClean="0">
                <a:latin typeface="Times New Roman" pitchFamily="18" charset="0"/>
                <a:cs typeface="Times New Roman" pitchFamily="18" charset="0"/>
              </a:rPr>
              <a:t> </a:t>
            </a:r>
            <a:r>
              <a:rPr lang="en-US" altLang="zh-CN" sz="1600" dirty="0" smtClean="0">
                <a:latin typeface="Times New Roman" pitchFamily="18" charset="0"/>
                <a:cs typeface="Times New Roman" pitchFamily="18" charset="0"/>
              </a:rPr>
              <a:t>is relatively bandwidth factor;</a:t>
            </a:r>
            <a:endParaRPr lang="en-US" altLang="zh-CN" sz="18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So the amplitude of interference signal is </a:t>
            </a:r>
          </a:p>
          <a:p>
            <a:pPr marL="0" indent="0" algn="ctr">
              <a:buNone/>
            </a:pP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P</a:t>
            </a:r>
            <a:r>
              <a:rPr lang="en-US" altLang="zh-CN" sz="2000" i="1" baseline="-25000" dirty="0" smtClean="0">
                <a:latin typeface="Times New Roman" pitchFamily="18" charset="0"/>
                <a:cs typeface="Times New Roman" pitchFamily="18" charset="0"/>
              </a:rPr>
              <a:t>icmmb</a:t>
            </a:r>
            <a:r>
              <a:rPr lang="en-US" altLang="zh-CN" sz="2000" baseline="30000" dirty="0" smtClean="0">
                <a:latin typeface="Times New Roman" pitchFamily="18" charset="0"/>
                <a:cs typeface="Times New Roman" pitchFamily="18" charset="0"/>
              </a:rPr>
              <a:t>1/2</a:t>
            </a:r>
            <a:endParaRPr lang="en-US" altLang="zh-CN" sz="2000" dirty="0" smtClean="0"/>
          </a:p>
        </p:txBody>
      </p:sp>
    </p:spTree>
    <p:extLst>
      <p:ext uri="{BB962C8B-B14F-4D97-AF65-F5344CB8AC3E}">
        <p14:creationId xmlns="" xmlns:p14="http://schemas.microsoft.com/office/powerpoint/2010/main" val="53021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21</a:t>
            </a:fld>
            <a:endParaRPr lang="en-US"/>
          </a:p>
        </p:txBody>
      </p:sp>
      <p:sp>
        <p:nvSpPr>
          <p:cNvPr id="6" name="内容占位符 5"/>
          <p:cNvSpPr>
            <a:spLocks noGrp="1"/>
          </p:cNvSpPr>
          <p:nvPr>
            <p:ph idx="1"/>
          </p:nvPr>
        </p:nvSpPr>
        <p:spPr/>
        <p:txBody>
          <a:bodyPr/>
          <a:lstStyle/>
          <a:p>
            <a:r>
              <a:rPr lang="en-US" altLang="zh-CN" sz="2000" dirty="0" smtClean="0"/>
              <a:t>The following figures illustrates PER </a:t>
            </a:r>
            <a:r>
              <a:rPr lang="en-US" altLang="zh-CN" sz="2000" dirty="0" err="1" smtClean="0"/>
              <a:t>vs</a:t>
            </a:r>
            <a:r>
              <a:rPr lang="en-US" altLang="zh-CN" sz="2000" dirty="0" smtClean="0"/>
              <a:t> SNR in constant interference signals (SIR).</a:t>
            </a:r>
            <a:endParaRPr lang="zh-CN" altLang="en-US" sz="2000" dirty="0"/>
          </a:p>
        </p:txBody>
      </p:sp>
      <p:pic>
        <p:nvPicPr>
          <p:cNvPr id="2" name="图片 1"/>
          <p:cNvPicPr>
            <a:picLocks noChangeAspect="1"/>
          </p:cNvPicPr>
          <p:nvPr/>
        </p:nvPicPr>
        <p:blipFill rotWithShape="1">
          <a:blip r:embed="rId2" cstate="print">
            <a:extLst>
              <a:ext uri="{28A0092B-C50C-407E-A947-70E740481C1C}">
                <a14:useLocalDpi xmlns="" xmlns:a14="http://schemas.microsoft.com/office/drawing/2010/main" val="0"/>
              </a:ext>
            </a:extLst>
          </a:blip>
          <a:srcRect l="3784" t="2633" r="5837" b="2056"/>
          <a:stretch/>
        </p:blipFill>
        <p:spPr>
          <a:xfrm>
            <a:off x="609600" y="2667000"/>
            <a:ext cx="4026590" cy="3240000"/>
          </a:xfrm>
          <a:prstGeom prst="rect">
            <a:avLst/>
          </a:prstGeom>
        </p:spPr>
      </p:pic>
      <p:pic>
        <p:nvPicPr>
          <p:cNvPr id="3" name="图片 2"/>
          <p:cNvPicPr>
            <a:picLocks noChangeAspect="1"/>
          </p:cNvPicPr>
          <p:nvPr/>
        </p:nvPicPr>
        <p:blipFill rotWithShape="1">
          <a:blip r:embed="rId3" cstate="print">
            <a:extLst>
              <a:ext uri="{28A0092B-C50C-407E-A947-70E740481C1C}">
                <a14:useLocalDpi xmlns="" xmlns:a14="http://schemas.microsoft.com/office/drawing/2010/main" val="0"/>
              </a:ext>
            </a:extLst>
          </a:blip>
          <a:srcRect l="2907" t="2431" r="5547"/>
          <a:stretch/>
        </p:blipFill>
        <p:spPr>
          <a:xfrm>
            <a:off x="4800600" y="2667000"/>
            <a:ext cx="3787509" cy="3240000"/>
          </a:xfrm>
          <a:prstGeom prst="rect">
            <a:avLst/>
          </a:prstGeom>
        </p:spPr>
      </p:pic>
      <p:sp>
        <p:nvSpPr>
          <p:cNvPr id="7" name="TextBox 6"/>
          <p:cNvSpPr txBox="1"/>
          <p:nvPr/>
        </p:nvSpPr>
        <p:spPr>
          <a:xfrm>
            <a:off x="685800" y="5907000"/>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sp>
        <p:nvSpPr>
          <p:cNvPr id="11" name="TextBox 10"/>
          <p:cNvSpPr txBox="1"/>
          <p:nvPr/>
        </p:nvSpPr>
        <p:spPr>
          <a:xfrm>
            <a:off x="4778109" y="5907000"/>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spTree>
    <p:extLst>
      <p:ext uri="{BB962C8B-B14F-4D97-AF65-F5344CB8AC3E}">
        <p14:creationId xmlns="" xmlns:p14="http://schemas.microsoft.com/office/powerpoint/2010/main" val="19604093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buNone/>
            </a:pPr>
            <a:r>
              <a:rPr lang="en-US" altLang="zh-CN" sz="2000" dirty="0" smtClean="0">
                <a:ea typeface="宋体" charset="-122"/>
              </a:rPr>
              <a:t>The path-loss model is:</a:t>
            </a:r>
          </a:p>
          <a:p>
            <a:pPr algn="ctr">
              <a:lnSpc>
                <a:spcPct val="80000"/>
              </a:lnSpc>
              <a:spcBef>
                <a:spcPts val="600"/>
              </a:spcBef>
              <a:buNone/>
            </a:pPr>
            <a:r>
              <a:rPr lang="en-US" altLang="zh-CN" sz="2000" i="1" dirty="0" smtClean="0">
                <a:latin typeface="Times New Roman" pitchFamily="18" charset="0"/>
                <a:ea typeface="+mj-ea"/>
                <a:cs typeface="Times New Roman" pitchFamily="18" charset="0"/>
              </a:rPr>
              <a:t>L</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a</a:t>
            </a:r>
            <a:r>
              <a:rPr lang="en-US" altLang="zh-CN" sz="2000" dirty="0" err="1"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b</a:t>
            </a:r>
            <a:endParaRPr lang="en-US" altLang="zh-CN" sz="2000" i="1" baseline="-25000" dirty="0" smtClean="0">
              <a:latin typeface="Times New Roman" pitchFamily="18" charset="0"/>
              <a:ea typeface="+mj-ea"/>
              <a:cs typeface="Times New Roman" pitchFamily="18" charset="0"/>
            </a:endParaRPr>
          </a:p>
          <a:p>
            <a:pPr>
              <a:lnSpc>
                <a:spcPct val="80000"/>
              </a:lnSpc>
              <a:spcBef>
                <a:spcPts val="600"/>
              </a:spcBef>
              <a:buNone/>
            </a:pPr>
            <a:r>
              <a:rPr lang="en-US" altLang="zh-CN" sz="2000" dirty="0" smtClean="0">
                <a:ea typeface="宋体" charset="-122"/>
              </a:rPr>
              <a:t>Here, </a:t>
            </a: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ea typeface="宋体" charset="-122"/>
              </a:rPr>
              <a:t> is free space path loss </a:t>
            </a:r>
          </a:p>
          <a:p>
            <a:pPr algn="ctr">
              <a:lnSpc>
                <a:spcPct val="80000"/>
              </a:lnSpc>
              <a:spcBef>
                <a:spcPts val="600"/>
              </a:spcBef>
              <a:buNone/>
            </a:pP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latin typeface="Times New Roman" pitchFamily="18" charset="0"/>
                <a:cs typeface="Times New Roman" pitchFamily="18" charset="0"/>
              </a:rPr>
              <a:t>=32.45+20log</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+10</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log</a:t>
            </a:r>
            <a:r>
              <a:rPr lang="en-US" altLang="zh-CN" sz="2000" i="1" dirty="0" smtClean="0">
                <a:latin typeface="Times New Roman" pitchFamily="18" charset="0"/>
                <a:cs typeface="Times New Roman" pitchFamily="18" charset="0"/>
              </a:rPr>
              <a:t>d </a:t>
            </a:r>
            <a:r>
              <a:rPr lang="en-US" altLang="zh-CN" sz="2000" dirty="0" smtClean="0">
                <a:latin typeface="Times New Roman" pitchFamily="18" charset="0"/>
                <a:cs typeface="Times New Roman" pitchFamily="18" charset="0"/>
              </a:rPr>
              <a:t>, (dB)</a:t>
            </a:r>
            <a:endParaRPr lang="en-US" altLang="zh-CN" sz="2000" dirty="0" smtClean="0">
              <a:ea typeface="宋体" charset="-122"/>
            </a:endParaRPr>
          </a:p>
          <a:p>
            <a:pPr>
              <a:lnSpc>
                <a:spcPct val="80000"/>
              </a:lnSpc>
              <a:spcBef>
                <a:spcPts val="600"/>
              </a:spcBef>
              <a:buNone/>
            </a:pPr>
            <a:r>
              <a:rPr lang="en-US" altLang="zh-CN" sz="2000" dirty="0">
                <a:ea typeface="宋体" charset="-122"/>
              </a:rPr>
              <a:t>where</a:t>
            </a:r>
            <a:r>
              <a:rPr lang="en-US" altLang="zh-CN" sz="2000" dirty="0" smtClean="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ea typeface="宋体" charset="-122"/>
              </a:rPr>
              <a:t> is channel fading </a:t>
            </a:r>
            <a:r>
              <a:rPr lang="en-US" altLang="zh-CN" sz="2000" dirty="0" smtClean="0"/>
              <a:t>parameter, in the equation,</a:t>
            </a:r>
            <a:r>
              <a:rPr lang="en-US" altLang="zh-CN" sz="2000" i="1" dirty="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=2.0;</a:t>
            </a:r>
          </a:p>
          <a:p>
            <a:pPr>
              <a:lnSpc>
                <a:spcPct val="80000"/>
              </a:lnSpc>
              <a:spcBef>
                <a:spcPts val="600"/>
              </a:spcBef>
              <a:buNone/>
            </a:pPr>
            <a:r>
              <a:rPr lang="en-US" altLang="zh-CN" sz="2000" dirty="0">
                <a:ea typeface="宋体" charset="-122"/>
              </a:rPr>
              <a:t>And,</a:t>
            </a:r>
            <a:r>
              <a:rPr lang="en-US" altLang="zh-CN" sz="2000" dirty="0" smtClean="0">
                <a:latin typeface="Times New Roman" pitchFamily="18" charset="0"/>
                <a:ea typeface="宋体" charset="-122"/>
                <a:cs typeface="Times New Roman" pitchFamily="18" charset="0"/>
              </a:rPr>
              <a:t> </a:t>
            </a:r>
            <a:r>
              <a:rPr lang="en-US" altLang="zh-CN" sz="2000" i="1" dirty="0" err="1">
                <a:latin typeface="Times New Roman" pitchFamily="18" charset="0"/>
                <a:cs typeface="Times New Roman" pitchFamily="18" charset="0"/>
              </a:rPr>
              <a:t>L</a:t>
            </a:r>
            <a:r>
              <a:rPr lang="en-US" altLang="zh-CN" sz="2000" i="1" baseline="-25000" dirty="0" err="1">
                <a:latin typeface="Times New Roman" pitchFamily="18" charset="0"/>
                <a:cs typeface="Times New Roman" pitchFamily="18" charset="0"/>
              </a:rPr>
              <a:t>b</a:t>
            </a:r>
            <a:r>
              <a:rPr lang="en-US" altLang="zh-CN" sz="2000" dirty="0" smtClean="0">
                <a:latin typeface="Times New Roman" pitchFamily="18" charset="0"/>
                <a:ea typeface="宋体" charset="-122"/>
                <a:cs typeface="Times New Roman" pitchFamily="18" charset="0"/>
              </a:rPr>
              <a:t> </a:t>
            </a:r>
            <a:r>
              <a:rPr lang="en-US" altLang="zh-CN" sz="2000" dirty="0">
                <a:ea typeface="宋体" charset="-122"/>
              </a:rPr>
              <a:t>is penetration loss </a:t>
            </a:r>
          </a:p>
          <a:p>
            <a:pPr algn="ctr">
              <a:lnSpc>
                <a:spcPct val="80000"/>
              </a:lnSpc>
              <a:spcBef>
                <a:spcPts val="600"/>
              </a:spcBef>
              <a:buNone/>
            </a:pP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b</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nL</a:t>
            </a:r>
            <a:r>
              <a:rPr lang="en-US" altLang="zh-CN" sz="1800" i="1" baseline="-25000" dirty="0" smtClean="0">
                <a:latin typeface="Times New Roman" pitchFamily="18" charset="0"/>
                <a:cs typeface="Times New Roman" pitchFamily="18" charset="0"/>
              </a:rPr>
              <a:t>p</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1</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2</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2</a:t>
            </a:r>
            <a:r>
              <a:rPr lang="en-US" altLang="zh-CN" sz="1800" dirty="0" smtClean="0">
                <a:latin typeface="Times New Roman" pitchFamily="18" charset="0"/>
                <a:cs typeface="Times New Roman" pitchFamily="18" charset="0"/>
              </a:rPr>
              <a:t>, (dB)</a:t>
            </a:r>
            <a:endParaRPr lang="en-US" altLang="zh-CN" sz="1800" dirty="0"/>
          </a:p>
          <a:p>
            <a:pPr marL="0" indent="0">
              <a:lnSpc>
                <a:spcPct val="80000"/>
              </a:lnSpc>
              <a:spcBef>
                <a:spcPts val="600"/>
              </a:spcBef>
              <a:buNone/>
            </a:pPr>
            <a:r>
              <a:rPr lang="en-US" altLang="zh-CN" sz="1800" dirty="0">
                <a:ea typeface="宋体" charset="-122"/>
              </a:rPr>
              <a:t>w</a:t>
            </a:r>
            <a:r>
              <a:rPr lang="en-US" altLang="zh-CN" sz="1800" dirty="0" smtClean="0">
                <a:ea typeface="宋体" charset="-122"/>
              </a:rPr>
              <a:t>here :</a:t>
            </a:r>
          </a:p>
          <a:p>
            <a:pPr marL="0" indent="0">
              <a:lnSpc>
                <a:spcPct val="80000"/>
              </a:lnSpc>
              <a:spcBef>
                <a:spcPts val="600"/>
              </a:spcBef>
              <a:buNone/>
            </a:pPr>
            <a:r>
              <a:rPr lang="en-US" altLang="zh-CN" sz="1800" i="1" dirty="0" smtClean="0">
                <a:latin typeface="Times New Roman" pitchFamily="18" charset="0"/>
                <a:cs typeface="Times New Roman" pitchFamily="18" charset="0"/>
              </a:rPr>
              <a:t>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ea typeface="宋体" charset="-122"/>
              </a:rPr>
              <a:t> : </a:t>
            </a:r>
            <a:r>
              <a:rPr lang="en-US" altLang="zh-CN" sz="1800" dirty="0" smtClean="0"/>
              <a:t>penetration </a:t>
            </a:r>
            <a:r>
              <a:rPr lang="en-US" altLang="zh-CN" sz="1800" dirty="0"/>
              <a:t>loss </a:t>
            </a:r>
            <a:r>
              <a:rPr lang="en-US" altLang="zh-CN" sz="1800" dirty="0" smtClean="0"/>
              <a:t>of human body;</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1</a:t>
            </a:r>
            <a:r>
              <a:rPr lang="en-US" altLang="zh-CN" sz="1800" dirty="0" smtClean="0"/>
              <a:t> : penetration </a:t>
            </a:r>
            <a:r>
              <a:rPr lang="en-US" altLang="zh-CN" sz="1800" dirty="0"/>
              <a:t>loss of concrete </a:t>
            </a:r>
            <a:r>
              <a:rPr lang="en-US" altLang="zh-CN" sz="1800" dirty="0" smtClean="0"/>
              <a:t>wall;</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 </a:t>
            </a:r>
            <a:r>
              <a:rPr lang="en-US" altLang="zh-CN" sz="1800" dirty="0"/>
              <a:t>penetration loss of </a:t>
            </a:r>
            <a:r>
              <a:rPr lang="en-US" altLang="zh-CN" sz="1800" dirty="0" smtClean="0"/>
              <a:t>wooden door.</a:t>
            </a:r>
          </a:p>
          <a:p>
            <a:pPr marL="0" indent="0">
              <a:lnSpc>
                <a:spcPct val="80000"/>
              </a:lnSpc>
              <a:spcBef>
                <a:spcPts val="1200"/>
              </a:spcBef>
              <a:buNone/>
            </a:pPr>
            <a:r>
              <a:rPr lang="en-US" altLang="zh-CN" sz="1800" dirty="0"/>
              <a:t>a</a:t>
            </a:r>
            <a:r>
              <a:rPr lang="en-US" altLang="zh-CN" sz="1800" dirty="0" smtClean="0"/>
              <a:t>nd </a:t>
            </a:r>
            <a:r>
              <a:rPr lang="en-US" altLang="zh-CN" sz="1800" i="1" dirty="0">
                <a:latin typeface="Times New Roman" pitchFamily="18" charset="0"/>
                <a:cs typeface="Times New Roman" pitchFamily="18" charset="0"/>
              </a:rPr>
              <a:t>n</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1</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2</a:t>
            </a:r>
            <a:r>
              <a:rPr lang="en-US" altLang="zh-CN" sz="1800" dirty="0" smtClean="0"/>
              <a:t> is </a:t>
            </a:r>
            <a:r>
              <a:rPr lang="en-US" altLang="zh-CN" sz="1800" dirty="0"/>
              <a:t>the </a:t>
            </a:r>
            <a:r>
              <a:rPr lang="en-US" altLang="zh-CN" sz="1800" dirty="0" smtClean="0"/>
              <a:t>number </a:t>
            </a:r>
            <a:r>
              <a:rPr lang="en-US" altLang="zh-CN" sz="1800" dirty="0"/>
              <a:t>of </a:t>
            </a:r>
            <a:r>
              <a:rPr lang="en-US" altLang="zh-CN" sz="1800" dirty="0" smtClean="0"/>
              <a:t>human </a:t>
            </a:r>
            <a:r>
              <a:rPr lang="en-US" altLang="zh-CN" sz="1800" dirty="0"/>
              <a:t>body, </a:t>
            </a:r>
            <a:r>
              <a:rPr lang="en-US" altLang="zh-CN" sz="1800" dirty="0" smtClean="0"/>
              <a:t>concrete </a:t>
            </a:r>
            <a:r>
              <a:rPr lang="en-US" altLang="zh-CN" sz="1800" dirty="0"/>
              <a:t>wall and wooden </a:t>
            </a:r>
            <a:r>
              <a:rPr lang="en-US" altLang="zh-CN" sz="1800" dirty="0" smtClean="0"/>
              <a:t>door correspondingly.</a:t>
            </a:r>
            <a:endParaRPr lang="en-US" altLang="zh-CN" sz="18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22</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 xmlns:p14="http://schemas.microsoft.com/office/powerpoint/2010/main" val="40531435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marL="0" indent="0">
              <a:lnSpc>
                <a:spcPct val="80000"/>
              </a:lnSpc>
              <a:spcBef>
                <a:spcPts val="600"/>
              </a:spcBef>
              <a:buNone/>
            </a:pPr>
            <a:r>
              <a:rPr lang="en-US" altLang="zh-CN" sz="1800" dirty="0"/>
              <a:t>The </a:t>
            </a:r>
            <a:r>
              <a:rPr lang="en-US" altLang="zh-CN" sz="1800" dirty="0" smtClean="0"/>
              <a:t>parameters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t>, </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t>,</a:t>
            </a: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is listed in the following table.</a:t>
            </a:r>
          </a:p>
          <a:p>
            <a:pPr marL="0" indent="0">
              <a:lnSpc>
                <a:spcPct val="80000"/>
              </a:lnSpc>
              <a:spcBef>
                <a:spcPts val="600"/>
              </a:spcBef>
              <a:buNone/>
            </a:pPr>
            <a:endParaRPr lang="en-US" altLang="zh-CN" sz="1800" dirty="0"/>
          </a:p>
          <a:p>
            <a:pPr>
              <a:lnSpc>
                <a:spcPct val="80000"/>
              </a:lnSpc>
              <a:spcBef>
                <a:spcPts val="600"/>
              </a:spcBef>
              <a:buNone/>
            </a:pPr>
            <a:endParaRPr lang="en-US" altLang="zh-CN" sz="18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23</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 name="表格 1"/>
          <p:cNvGraphicFramePr>
            <a:graphicFrameLocks noGrp="1"/>
          </p:cNvGraphicFramePr>
          <p:nvPr>
            <p:extLst>
              <p:ext uri="{D42A27DB-BD31-4B8C-83A1-F6EECF244321}">
                <p14:modId xmlns="" xmlns:p14="http://schemas.microsoft.com/office/powerpoint/2010/main" val="1093606405"/>
              </p:ext>
            </p:extLst>
          </p:nvPr>
        </p:nvGraphicFramePr>
        <p:xfrm>
          <a:off x="914400" y="2362200"/>
          <a:ext cx="7162801" cy="1249680"/>
        </p:xfrm>
        <a:graphic>
          <a:graphicData uri="http://schemas.openxmlformats.org/drawingml/2006/table">
            <a:tbl>
              <a:tblPr firstRow="1" bandRow="1">
                <a:tableStyleId>{5940675A-B579-460E-94D1-54222C63F5DA}</a:tableStyleId>
              </a:tblPr>
              <a:tblGrid>
                <a:gridCol w="1160585"/>
                <a:gridCol w="1088049"/>
                <a:gridCol w="2538779"/>
                <a:gridCol w="2375388"/>
              </a:tblGrid>
              <a:tr h="541454">
                <a:tc>
                  <a:txBody>
                    <a:bodyPr/>
                    <a:lstStyle/>
                    <a:p>
                      <a:pPr algn="ctr"/>
                      <a:endParaRPr lang="zh-CN" altLang="en-US" sz="1600" dirty="0"/>
                    </a:p>
                  </a:txBody>
                  <a:tcPr/>
                </a:tc>
                <a:tc>
                  <a:txBody>
                    <a:bodyPr/>
                    <a:lstStyle/>
                    <a:p>
                      <a:pPr algn="ctr"/>
                      <a:r>
                        <a:rPr lang="en-US" altLang="zh-CN" sz="1600" i="1" dirty="0" err="1" smtClean="0">
                          <a:latin typeface="Times New Roman" pitchFamily="18" charset="0"/>
                          <a:cs typeface="Times New Roman" pitchFamily="18" charset="0"/>
                        </a:rPr>
                        <a:t>L</a:t>
                      </a:r>
                      <a:r>
                        <a:rPr lang="en-US" altLang="zh-CN" sz="1600" i="1" baseline="-25000" dirty="0" err="1" smtClean="0">
                          <a:latin typeface="Times New Roman" pitchFamily="18" charset="0"/>
                          <a:cs typeface="Times New Roman" pitchFamily="18" charset="0"/>
                        </a:rPr>
                        <a:t>p</a:t>
                      </a:r>
                      <a:endParaRPr lang="zh-CN" altLang="en-US" sz="160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1</a:t>
                      </a:r>
                      <a:r>
                        <a:rPr lang="en-US" altLang="zh-CN" sz="1600" baseline="0" dirty="0" smtClean="0">
                          <a:latin typeface="Times New Roman" pitchFamily="18" charset="0"/>
                          <a:cs typeface="Times New Roman" pitchFamily="18" charset="0"/>
                        </a:rPr>
                        <a:t> </a:t>
                      </a:r>
                    </a:p>
                    <a:p>
                      <a:pPr algn="ctr"/>
                      <a:r>
                        <a:rPr lang="en-US" altLang="zh-CN" sz="1600" baseline="0" dirty="0" smtClean="0">
                          <a:latin typeface="Times New Roman" pitchFamily="18" charset="0"/>
                          <a:cs typeface="Times New Roman" pitchFamily="18" charset="0"/>
                        </a:rPr>
                        <a:t>(with thickness of 200mm)</a:t>
                      </a:r>
                      <a:endParaRPr lang="zh-CN" altLang="en-US" sz="1600" baseline="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2</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aseline="0" dirty="0" smtClean="0">
                          <a:latin typeface="Times New Roman" pitchFamily="18" charset="0"/>
                          <a:cs typeface="Times New Roman" pitchFamily="18" charset="0"/>
                        </a:rPr>
                        <a:t>(with thickness of 42mm)</a:t>
                      </a:r>
                      <a:endParaRPr lang="zh-CN" altLang="en-US" sz="1600" dirty="0"/>
                    </a:p>
                  </a:txBody>
                  <a:tcPr/>
                </a:tc>
              </a:tr>
              <a:tr h="313473">
                <a:tc>
                  <a:txBody>
                    <a:bodyPr/>
                    <a:lstStyle/>
                    <a:p>
                      <a:pPr algn="ctr"/>
                      <a:r>
                        <a:rPr lang="en-US" altLang="zh-CN" sz="1600" kern="1200" dirty="0" smtClean="0">
                          <a:solidFill>
                            <a:schemeClr val="tx1"/>
                          </a:solidFill>
                          <a:effectLst/>
                          <a:latin typeface="+mn-lt"/>
                          <a:ea typeface="+mn-ea"/>
                          <a:cs typeface="+mn-cs"/>
                        </a:rPr>
                        <a:t>410MHz</a:t>
                      </a:r>
                      <a:endParaRPr lang="zh-CN" altLang="en-US" sz="1600" dirty="0"/>
                    </a:p>
                  </a:txBody>
                  <a:tcPr/>
                </a:tc>
                <a:tc>
                  <a:txBody>
                    <a:bodyPr/>
                    <a:lstStyle/>
                    <a:p>
                      <a:pPr algn="ctr"/>
                      <a:r>
                        <a:rPr lang="en-US" altLang="zh-CN" sz="1600" dirty="0" smtClean="0"/>
                        <a:t>14dB</a:t>
                      </a:r>
                      <a:endParaRPr lang="zh-CN" altLang="en-US" sz="1600" dirty="0"/>
                    </a:p>
                  </a:txBody>
                  <a:tcPr/>
                </a:tc>
                <a:tc>
                  <a:txBody>
                    <a:bodyPr/>
                    <a:lstStyle/>
                    <a:p>
                      <a:pPr algn="ctr"/>
                      <a:r>
                        <a:rPr lang="en-US" altLang="zh-CN" sz="1600" dirty="0" smtClean="0"/>
                        <a:t>10dB</a:t>
                      </a:r>
                      <a:endParaRPr lang="zh-CN" altLang="en-US" sz="1600" dirty="0"/>
                    </a:p>
                  </a:txBody>
                  <a:tcPr/>
                </a:tc>
                <a:tc>
                  <a:txBody>
                    <a:bodyPr/>
                    <a:lstStyle/>
                    <a:p>
                      <a:pPr algn="ctr"/>
                      <a:r>
                        <a:rPr lang="en-US" altLang="zh-CN" sz="1600" dirty="0" smtClean="0"/>
                        <a:t>3dB</a:t>
                      </a:r>
                      <a:endParaRPr lang="zh-CN" altLang="en-US" sz="1600" dirty="0"/>
                    </a:p>
                  </a:txBody>
                  <a:tcPr/>
                </a:tc>
              </a:tr>
              <a:tr h="3134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effectLst/>
                          <a:latin typeface="+mn-lt"/>
                          <a:ea typeface="+mn-ea"/>
                          <a:cs typeface="+mn-cs"/>
                        </a:rPr>
                        <a:t>610MHz</a:t>
                      </a:r>
                      <a:endParaRPr lang="zh-CN" altLang="en-US" sz="1600" dirty="0" smtClean="0"/>
                    </a:p>
                  </a:txBody>
                  <a:tcPr/>
                </a:tc>
                <a:tc>
                  <a:txBody>
                    <a:bodyPr/>
                    <a:lstStyle/>
                    <a:p>
                      <a:pPr algn="ctr"/>
                      <a:r>
                        <a:rPr lang="en-US" altLang="zh-CN" sz="1600" dirty="0" smtClean="0"/>
                        <a:t>13.5dB</a:t>
                      </a:r>
                      <a:endParaRPr lang="zh-CN" altLang="en-US" sz="1600" dirty="0"/>
                    </a:p>
                  </a:txBody>
                  <a:tcPr/>
                </a:tc>
                <a:tc>
                  <a:txBody>
                    <a:bodyPr/>
                    <a:lstStyle/>
                    <a:p>
                      <a:pPr algn="ctr"/>
                      <a:r>
                        <a:rPr lang="en-US" altLang="zh-CN" sz="1600" dirty="0" smtClean="0"/>
                        <a:t>9dB</a:t>
                      </a:r>
                      <a:endParaRPr lang="zh-CN" altLang="en-US" sz="1600" dirty="0"/>
                    </a:p>
                  </a:txBody>
                  <a:tcPr/>
                </a:tc>
                <a:tc>
                  <a:txBody>
                    <a:bodyPr/>
                    <a:lstStyle/>
                    <a:p>
                      <a:pPr algn="ctr"/>
                      <a:r>
                        <a:rPr lang="en-US" altLang="zh-CN" sz="1600" dirty="0" smtClean="0"/>
                        <a:t>2.3dB</a:t>
                      </a:r>
                      <a:endParaRPr lang="zh-CN" altLang="en-US" sz="1600" dirty="0"/>
                    </a:p>
                  </a:txBody>
                  <a:tcPr/>
                </a:tc>
              </a:tr>
            </a:tbl>
          </a:graphicData>
        </a:graphic>
      </p:graphicFrame>
      <p:pic>
        <p:nvPicPr>
          <p:cNvPr id="11" name="Picture 2" descr="E:\我的文档\MATLAB\15-4n\img_pl2.jpg"/>
          <p:cNvPicPr>
            <a:picLocks noChangeAspect="1" noChangeArrowheads="1"/>
          </p:cNvPicPr>
          <p:nvPr/>
        </p:nvPicPr>
        <p:blipFill>
          <a:blip r:embed="rId2" cstate="print"/>
          <a:srcRect l="3668" t="3523" r="5824"/>
          <a:stretch>
            <a:fillRect/>
          </a:stretch>
        </p:blipFill>
        <p:spPr bwMode="auto">
          <a:xfrm>
            <a:off x="5105400" y="3646488"/>
            <a:ext cx="3175000" cy="2520950"/>
          </a:xfrm>
          <a:prstGeom prst="rect">
            <a:avLst/>
          </a:prstGeom>
          <a:noFill/>
          <a:ln w="9525">
            <a:noFill/>
            <a:miter lim="800000"/>
            <a:headEnd/>
            <a:tailEnd/>
          </a:ln>
        </p:spPr>
      </p:pic>
      <p:sp>
        <p:nvSpPr>
          <p:cNvPr id="12" name="TextBox 6"/>
          <p:cNvSpPr txBox="1">
            <a:spLocks noChangeArrowheads="1"/>
          </p:cNvSpPr>
          <p:nvPr/>
        </p:nvSpPr>
        <p:spPr bwMode="auto">
          <a:xfrm>
            <a:off x="5105400" y="6169025"/>
            <a:ext cx="3175000" cy="307975"/>
          </a:xfrm>
          <a:prstGeom prst="rect">
            <a:avLst/>
          </a:prstGeom>
          <a:noFill/>
          <a:ln w="9525">
            <a:noFill/>
            <a:miter lim="800000"/>
            <a:headEnd/>
            <a:tailEnd/>
          </a:ln>
        </p:spPr>
        <p:txBody>
          <a:bodyPr>
            <a:spAutoFit/>
          </a:bodyPr>
          <a:lstStyle/>
          <a:p>
            <a:pPr algn="ctr"/>
            <a:r>
              <a:rPr lang="en-US" altLang="zh-CN" sz="1400" dirty="0"/>
              <a:t>Path loss of 400MHz and 600MHz band</a:t>
            </a:r>
            <a:endParaRPr lang="zh-CN" altLang="en-US" sz="1400" dirty="0"/>
          </a:p>
        </p:txBody>
      </p:sp>
      <p:sp>
        <p:nvSpPr>
          <p:cNvPr id="6" name="TextBox 5"/>
          <p:cNvSpPr txBox="1"/>
          <p:nvPr/>
        </p:nvSpPr>
        <p:spPr>
          <a:xfrm>
            <a:off x="990600" y="4199077"/>
            <a:ext cx="3657600" cy="1415772"/>
          </a:xfrm>
          <a:prstGeom prst="rect">
            <a:avLst/>
          </a:prstGeom>
          <a:noFill/>
        </p:spPr>
        <p:txBody>
          <a:bodyPr wrap="square" rtlCol="0">
            <a:spAutoFit/>
          </a:bodyPr>
          <a:lstStyle/>
          <a:p>
            <a:pPr marL="173038" lvl="1" indent="-173038">
              <a:lnSpc>
                <a:spcPct val="80000"/>
              </a:lnSpc>
              <a:spcBef>
                <a:spcPts val="1200"/>
              </a:spcBef>
            </a:pPr>
            <a:r>
              <a:rPr lang="en-US" altLang="zh-CN" sz="2000" dirty="0"/>
              <a:t>Right figure: Path loss in 400MHz and 600MHz band.</a:t>
            </a:r>
          </a:p>
          <a:p>
            <a:pPr marL="173038" lvl="1" indent="-173038">
              <a:lnSpc>
                <a:spcPct val="80000"/>
              </a:lnSpc>
              <a:spcBef>
                <a:spcPts val="1200"/>
              </a:spcBef>
            </a:pPr>
            <a:r>
              <a:rPr lang="en-US" altLang="zh-CN" sz="2000" dirty="0"/>
              <a:t>NLOS: Path loss after penetrate 1 concrete wall and 1 people</a:t>
            </a:r>
            <a:endParaRPr lang="en-US" altLang="zh-CN" dirty="0"/>
          </a:p>
          <a:p>
            <a:pPr marL="173038" indent="-173038"/>
            <a:endParaRPr lang="zh-CN" altLang="en-US" b="1" dirty="0"/>
          </a:p>
        </p:txBody>
      </p:sp>
    </p:spTree>
    <p:extLst>
      <p:ext uri="{BB962C8B-B14F-4D97-AF65-F5344CB8AC3E}">
        <p14:creationId xmlns="" xmlns:p14="http://schemas.microsoft.com/office/powerpoint/2010/main" val="40739837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solidFill>
                  <a:srgbClr val="FF0000"/>
                </a:solidFill>
                <a:ea typeface="宋体" charset="-122"/>
              </a:rPr>
              <a:t>Simulation in Hospital Environment </a:t>
            </a:r>
            <a:endParaRPr lang="zh-CN" altLang="en-US" sz="3200" dirty="0" smtClean="0">
              <a:solidFill>
                <a:srgbClr val="FF0000"/>
              </a:solidFill>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24</a:t>
            </a:fld>
            <a:endParaRPr lang="en-US"/>
          </a:p>
        </p:txBody>
      </p:sp>
      <p:sp>
        <p:nvSpPr>
          <p:cNvPr id="6" name="内容占位符 5"/>
          <p:cNvSpPr>
            <a:spLocks noGrp="1"/>
          </p:cNvSpPr>
          <p:nvPr>
            <p:ph idx="1"/>
          </p:nvPr>
        </p:nvSpPr>
        <p:spPr/>
        <p:txBody>
          <a:bodyPr/>
          <a:lstStyle/>
          <a:p>
            <a:r>
              <a:rPr lang="en-US" altLang="zh-CN" sz="2000" dirty="0" smtClean="0"/>
              <a:t>The PER simulation result is illustrated in the right figure.</a:t>
            </a:r>
            <a:endParaRPr lang="zh-CN" altLang="en-US" sz="2000" dirty="0"/>
          </a:p>
        </p:txBody>
      </p:sp>
      <p:sp>
        <p:nvSpPr>
          <p:cNvPr id="9" name="TextBox 8"/>
          <p:cNvSpPr txBox="1"/>
          <p:nvPr/>
        </p:nvSpPr>
        <p:spPr>
          <a:xfrm>
            <a:off x="914400" y="2703439"/>
            <a:ext cx="3733800" cy="338554"/>
          </a:xfrm>
          <a:prstGeom prst="rect">
            <a:avLst/>
          </a:prstGeom>
          <a:noFill/>
        </p:spPr>
        <p:txBody>
          <a:bodyPr wrap="square" rtlCol="0">
            <a:spAutoFit/>
          </a:bodyPr>
          <a:lstStyle/>
          <a:p>
            <a:pPr>
              <a:spcBef>
                <a:spcPts val="600"/>
              </a:spcBef>
            </a:pPr>
            <a:r>
              <a:rPr lang="en-US" altLang="zh-CN" sz="1600" dirty="0" smtClean="0">
                <a:solidFill>
                  <a:srgbClr val="FF0000"/>
                </a:solidFill>
              </a:rPr>
              <a:t>TBD</a:t>
            </a:r>
            <a:endParaRPr lang="en-US" altLang="zh-CN" sz="1600" dirty="0">
              <a:solidFill>
                <a:srgbClr val="FF0000"/>
              </a:solidFill>
            </a:endParaRPr>
          </a:p>
        </p:txBody>
      </p:sp>
    </p:spTree>
    <p:extLst>
      <p:ext uri="{BB962C8B-B14F-4D97-AF65-F5344CB8AC3E}">
        <p14:creationId xmlns="" xmlns:p14="http://schemas.microsoft.com/office/powerpoint/2010/main" val="37055337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p:txBody>
          <a:bodyPr/>
          <a:lstStyle/>
          <a:p>
            <a:r>
              <a:rPr lang="en-US" altLang="zh-CN" sz="3200" b="1" smtClean="0">
                <a:ea typeface="宋体" charset="-122"/>
              </a:rPr>
              <a:t>Conclusion</a:t>
            </a:r>
            <a:endParaRPr lang="zh-CN" altLang="en-US" sz="3200" smtClean="0">
              <a:ea typeface="宋体" charset="-122"/>
            </a:endParaRPr>
          </a:p>
        </p:txBody>
      </p:sp>
      <p:sp>
        <p:nvSpPr>
          <p:cNvPr id="17411"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This proposal includes one dual-data rate PHY structure.</a:t>
            </a:r>
          </a:p>
          <a:p>
            <a:pPr>
              <a:lnSpc>
                <a:spcPct val="80000"/>
              </a:lnSpc>
              <a:spcBef>
                <a:spcPts val="1200"/>
              </a:spcBef>
            </a:pPr>
            <a:r>
              <a:rPr lang="en-US" altLang="zh-CN" sz="2400" dirty="0" smtClean="0">
                <a:ea typeface="宋体" charset="-122"/>
              </a:rPr>
              <a:t>Introduce the major interference CMBB model</a:t>
            </a:r>
          </a:p>
          <a:p>
            <a:pPr>
              <a:lnSpc>
                <a:spcPct val="80000"/>
              </a:lnSpc>
              <a:spcBef>
                <a:spcPts val="1200"/>
              </a:spcBef>
            </a:pPr>
            <a:r>
              <a:rPr lang="en-US" altLang="zh-CN" sz="2400" dirty="0" smtClean="0">
                <a:ea typeface="宋体" charset="-122"/>
              </a:rPr>
              <a:t>Initial Simulation of PER </a:t>
            </a:r>
            <a:r>
              <a:rPr lang="en-US" altLang="zh-CN" sz="2400" dirty="0" err="1" smtClean="0">
                <a:ea typeface="宋体" charset="-122"/>
              </a:rPr>
              <a:t>vs</a:t>
            </a:r>
            <a:r>
              <a:rPr lang="en-US" altLang="zh-CN" sz="2400" dirty="0" smtClean="0">
                <a:ea typeface="宋体" charset="-122"/>
              </a:rPr>
              <a:t> SNR + CMBB interference</a:t>
            </a:r>
          </a:p>
          <a:p>
            <a:pPr>
              <a:lnSpc>
                <a:spcPct val="80000"/>
              </a:lnSpc>
              <a:spcBef>
                <a:spcPts val="1200"/>
              </a:spcBef>
            </a:pPr>
            <a:r>
              <a:rPr lang="en-US" altLang="zh-CN" sz="2400" dirty="0" smtClean="0">
                <a:ea typeface="宋体" charset="-122"/>
              </a:rPr>
              <a:t>Introduce the path models in hospital environment</a:t>
            </a:r>
          </a:p>
          <a:p>
            <a:pPr>
              <a:lnSpc>
                <a:spcPct val="80000"/>
              </a:lnSpc>
              <a:spcBef>
                <a:spcPts val="1200"/>
              </a:spcBef>
            </a:pPr>
            <a:r>
              <a:rPr lang="en-US" altLang="zh-CN" sz="2400" dirty="0" smtClean="0">
                <a:ea typeface="宋体" charset="-122"/>
              </a:rPr>
              <a:t>More Simulation are on the way. </a:t>
            </a:r>
          </a:p>
          <a:p>
            <a:pPr>
              <a:lnSpc>
                <a:spcPct val="80000"/>
              </a:lnSpc>
              <a:spcBef>
                <a:spcPts val="1200"/>
              </a:spcBef>
            </a:pPr>
            <a:endParaRPr lang="en-US" altLang="zh-CN" sz="24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F511BF8F-FE8C-4DA7-9BEF-FA526794E418}"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b="1" smtClean="0">
                <a:ea typeface="宋体" charset="-122"/>
              </a:rPr>
              <a:t>Proposal Definition</a:t>
            </a:r>
            <a:endParaRPr lang="zh-CN" altLang="en-US" b="1" smtClean="0">
              <a:ea typeface="宋体" charset="-122"/>
            </a:endParaRPr>
          </a:p>
        </p:txBody>
      </p:sp>
      <p:sp>
        <p:nvSpPr>
          <p:cNvPr id="7171" name="内容占位符 2"/>
          <p:cNvSpPr>
            <a:spLocks noGrp="1" noChangeArrowheads="1"/>
          </p:cNvSpPr>
          <p:nvPr>
            <p:ph idx="1"/>
          </p:nvPr>
        </p:nvSpPr>
        <p:spPr/>
        <p:txBody>
          <a:bodyPr/>
          <a:lstStyle/>
          <a:p>
            <a:pPr>
              <a:lnSpc>
                <a:spcPct val="80000"/>
              </a:lnSpc>
              <a:spcBef>
                <a:spcPts val="1200"/>
              </a:spcBef>
            </a:pPr>
            <a:r>
              <a:rPr lang="en-US" altLang="zh-CN" sz="2400" dirty="0" smtClean="0">
                <a:ea typeface="宋体" charset="-122"/>
              </a:rPr>
              <a:t>Data Rate: 250Kb/s and 500 Kb/s</a:t>
            </a:r>
          </a:p>
          <a:p>
            <a:pPr>
              <a:lnSpc>
                <a:spcPct val="80000"/>
              </a:lnSpc>
              <a:spcBef>
                <a:spcPts val="1200"/>
              </a:spcBef>
            </a:pPr>
            <a:r>
              <a:rPr lang="en-US" altLang="zh-CN" sz="2400" dirty="0" smtClean="0">
                <a:ea typeface="宋体" charset="-122"/>
              </a:rPr>
              <a:t>Band Width: 2MHz</a:t>
            </a:r>
          </a:p>
          <a:p>
            <a:pPr>
              <a:lnSpc>
                <a:spcPct val="80000"/>
              </a:lnSpc>
              <a:spcBef>
                <a:spcPts val="1200"/>
              </a:spcBef>
            </a:pPr>
            <a:r>
              <a:rPr lang="en-US" altLang="zh-CN" sz="2400" dirty="0" smtClean="0">
                <a:ea typeface="宋体" charset="-122"/>
              </a:rPr>
              <a:t>Operation Frequency Bands: 608-630MHz, 407-425MHz</a:t>
            </a: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=408 + 2k,  k= 0, ….., 8</a:t>
            </a: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=609 + 2k,  k= 0, ….., 10</a:t>
            </a:r>
          </a:p>
        </p:txBody>
      </p:sp>
      <p:sp>
        <p:nvSpPr>
          <p:cNvPr id="3" name="页脚占位符 2"/>
          <p:cNvSpPr>
            <a:spLocks noGrp="1"/>
          </p:cNvSpPr>
          <p:nvPr>
            <p:ph type="ftr" sz="quarter" idx="11"/>
          </p:nvPr>
        </p:nvSpPr>
        <p:spPr/>
        <p:txBody>
          <a:bodyPr/>
          <a:lstStyle/>
          <a:p>
            <a:pPr>
              <a:defRPr/>
            </a:pPr>
            <a:r>
              <a:rPr lang="en-US"/>
              <a:t>L. Li, Vinno; W. X. Zou, BUPT; G. L. Du, BUPT</a:t>
            </a:r>
          </a:p>
        </p:txBody>
      </p:sp>
      <p:sp>
        <p:nvSpPr>
          <p:cNvPr id="4" name="灯片编号占位符 3"/>
          <p:cNvSpPr>
            <a:spLocks noGrp="1"/>
          </p:cNvSpPr>
          <p:nvPr>
            <p:ph type="sldNum" sz="quarter" idx="12"/>
          </p:nvPr>
        </p:nvSpPr>
        <p:spPr/>
        <p:txBody>
          <a:bodyPr/>
          <a:lstStyle/>
          <a:p>
            <a:pPr>
              <a:defRPr/>
            </a:pPr>
            <a:r>
              <a:rPr lang="en-US" smtClean="0"/>
              <a:t>Slide </a:t>
            </a:r>
            <a:fld id="{C6DD4604-1B4A-4647-B274-AA7488133AA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b="1" dirty="0" smtClean="0">
                <a:ea typeface="宋体" charset="-122"/>
              </a:rPr>
              <a:t>Bandwidth, Data Rate and Chip Rate</a:t>
            </a:r>
            <a:endParaRPr lang="zh-CN" altLang="en-US" b="1" dirty="0" smtClean="0">
              <a:ea typeface="宋体" charset="-122"/>
            </a:endParaRPr>
          </a:p>
        </p:txBody>
      </p:sp>
      <p:sp>
        <p:nvSpPr>
          <p:cNvPr id="8195" name="内容占位符 2"/>
          <p:cNvSpPr>
            <a:spLocks noGrp="1"/>
          </p:cNvSpPr>
          <p:nvPr>
            <p:ph idx="1"/>
          </p:nvPr>
        </p:nvSpPr>
        <p:spPr/>
        <p:txBody>
          <a:bodyPr/>
          <a:lstStyle/>
          <a:p>
            <a:r>
              <a:rPr lang="en-US" altLang="zh-CN" sz="1800" b="1" dirty="0" smtClean="0">
                <a:ea typeface="宋体" charset="-122"/>
              </a:rPr>
              <a:t>Chip rate is </a:t>
            </a:r>
            <a:r>
              <a:rPr lang="en-US" altLang="zh-CN" sz="1800" b="1" dirty="0" smtClean="0">
                <a:solidFill>
                  <a:srgbClr val="FF0000"/>
                </a:solidFill>
                <a:ea typeface="宋体" charset="-122"/>
              </a:rPr>
              <a:t>1Mchip/s</a:t>
            </a:r>
            <a:r>
              <a:rPr lang="en-US" altLang="zh-CN" sz="1800" b="1" dirty="0" smtClean="0">
                <a:ea typeface="宋体" charset="-122"/>
              </a:rPr>
              <a:t> for </a:t>
            </a:r>
            <a:r>
              <a:rPr lang="en-US" altLang="zh-CN" sz="1800" b="1" dirty="0" smtClean="0">
                <a:solidFill>
                  <a:srgbClr val="FF0000"/>
                </a:solidFill>
                <a:ea typeface="宋体" charset="-122"/>
              </a:rPr>
              <a:t>2MHz</a:t>
            </a:r>
            <a:r>
              <a:rPr lang="en-US" altLang="zh-CN" sz="1800" b="1" dirty="0" smtClean="0">
                <a:ea typeface="宋体" charset="-122"/>
              </a:rPr>
              <a:t> bandwidth.</a:t>
            </a:r>
          </a:p>
          <a:p>
            <a:pPr>
              <a:buFontTx/>
              <a:buNone/>
            </a:pPr>
            <a:endParaRPr lang="en-US" altLang="zh-CN" sz="1800" b="1" dirty="0" smtClean="0">
              <a:ea typeface="宋体" charset="-122"/>
            </a:endParaRPr>
          </a:p>
          <a:p>
            <a:r>
              <a:rPr lang="en-US" altLang="zh-CN" sz="1800" b="1" dirty="0">
                <a:ea typeface="宋体" charset="-122"/>
              </a:rPr>
              <a:t>Tow DSSS </a:t>
            </a:r>
            <a:r>
              <a:rPr lang="en-US" altLang="zh-CN" sz="1800" b="1" dirty="0" smtClean="0">
                <a:ea typeface="宋体" charset="-122"/>
              </a:rPr>
              <a:t>table</a:t>
            </a:r>
            <a:r>
              <a:rPr lang="en-US" altLang="zh-CN" sz="1800" b="1" dirty="0">
                <a:ea typeface="宋体" charset="-122"/>
              </a:rPr>
              <a:t>, (16,4) and (</a:t>
            </a:r>
            <a:r>
              <a:rPr lang="en-US" altLang="zh-CN" sz="1800" b="1" dirty="0" smtClean="0">
                <a:ea typeface="宋体" charset="-122"/>
              </a:rPr>
              <a:t>8,4) for 250kbps and 500kbps.</a:t>
            </a:r>
          </a:p>
          <a:p>
            <a:endParaRPr lang="en-US" altLang="zh-CN" sz="1800" b="1" dirty="0" smtClean="0">
              <a:ea typeface="宋体" charset="-122"/>
            </a:endParaRPr>
          </a:p>
          <a:p>
            <a:r>
              <a:rPr lang="en-US" altLang="zh-CN" sz="1800" b="1" dirty="0">
                <a:ea typeface="宋体" charset="-122"/>
              </a:rPr>
              <a:t>The 16-ary symbol </a:t>
            </a:r>
            <a:r>
              <a:rPr lang="en-US" altLang="zh-CN" sz="1800" b="1" dirty="0" smtClean="0">
                <a:ea typeface="宋体" charset="-122"/>
              </a:rPr>
              <a:t>consists </a:t>
            </a:r>
            <a:r>
              <a:rPr lang="en-US" altLang="zh-CN" sz="1800" b="1" dirty="0">
                <a:ea typeface="宋体" charset="-122"/>
              </a:rPr>
              <a:t>of </a:t>
            </a:r>
            <a:r>
              <a:rPr lang="en-US" altLang="zh-CN" sz="1800" b="1" dirty="0" smtClean="0">
                <a:ea typeface="宋体" charset="-122"/>
              </a:rPr>
              <a:t>16 </a:t>
            </a:r>
            <a:r>
              <a:rPr lang="en-US" altLang="zh-CN" sz="1800" b="1" dirty="0">
                <a:ea typeface="宋体" charset="-122"/>
              </a:rPr>
              <a:t>continues chips for (16,4) DSSS table and 8 continues chips for (8,4) DSSS </a:t>
            </a:r>
            <a:r>
              <a:rPr lang="en-US" altLang="zh-CN" sz="1800" b="1" dirty="0" smtClean="0">
                <a:ea typeface="宋体" charset="-122"/>
              </a:rPr>
              <a:t>table. (which are same to  DSSS tables used in 15.4C and 15.4g) </a:t>
            </a:r>
            <a:endParaRPr lang="en-US" altLang="zh-CN" sz="1800" b="1" dirty="0">
              <a:ea typeface="宋体" charset="-122"/>
            </a:endParaRPr>
          </a:p>
          <a:p>
            <a:endParaRPr lang="en-US" altLang="zh-CN" sz="1800" b="1" dirty="0" smtClean="0">
              <a:ea typeface="宋体" charset="-122"/>
            </a:endParaRPr>
          </a:p>
          <a:p>
            <a:r>
              <a:rPr lang="en-US" altLang="zh-CN" sz="1800" b="1" dirty="0" smtClean="0">
                <a:ea typeface="宋体" charset="-122"/>
              </a:rPr>
              <a:t>The 16-ary symbol rate is 62.5ksym/s and 125ksym/s. Hence the data rate is log</a:t>
            </a:r>
            <a:r>
              <a:rPr lang="en-US" altLang="zh-CN" sz="1800" b="1" baseline="-25000" dirty="0" smtClean="0">
                <a:ea typeface="宋体" charset="-122"/>
              </a:rPr>
              <a:t>2</a:t>
            </a:r>
            <a:r>
              <a:rPr lang="en-US" altLang="zh-CN" sz="1800" b="1" dirty="0" smtClean="0">
                <a:ea typeface="宋体" charset="-122"/>
              </a:rPr>
              <a:t>16×62.5=</a:t>
            </a:r>
            <a:r>
              <a:rPr lang="en-US" altLang="zh-CN" sz="1800" b="1" dirty="0" smtClean="0">
                <a:solidFill>
                  <a:srgbClr val="FF0000"/>
                </a:solidFill>
                <a:ea typeface="宋体" charset="-122"/>
              </a:rPr>
              <a:t>250kb/s</a:t>
            </a:r>
            <a:r>
              <a:rPr lang="en-US" altLang="zh-CN" sz="1800" b="1" dirty="0" smtClean="0">
                <a:ea typeface="宋体" charset="-122"/>
              </a:rPr>
              <a:t> and log</a:t>
            </a:r>
            <a:r>
              <a:rPr lang="en-US" altLang="zh-CN" sz="1800" b="1" baseline="-25000" dirty="0" smtClean="0">
                <a:ea typeface="宋体" charset="-122"/>
              </a:rPr>
              <a:t>2</a:t>
            </a:r>
            <a:r>
              <a:rPr lang="en-US" altLang="zh-CN" sz="1800" b="1" dirty="0" smtClean="0">
                <a:ea typeface="宋体" charset="-122"/>
              </a:rPr>
              <a:t>16×125=</a:t>
            </a:r>
            <a:r>
              <a:rPr lang="en-US" altLang="zh-CN" sz="1800" b="1" dirty="0" smtClean="0">
                <a:solidFill>
                  <a:srgbClr val="FF0000"/>
                </a:solidFill>
                <a:ea typeface="宋体" charset="-122"/>
              </a:rPr>
              <a:t>500kb/s</a:t>
            </a:r>
            <a:r>
              <a:rPr lang="en-US" altLang="zh-CN" sz="1800" b="1" dirty="0" smtClean="0">
                <a:ea typeface="宋体" charset="-122"/>
              </a:rPr>
              <a:t>.</a:t>
            </a: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36D30A4D-BEB7-4D50-A429-C92C2D2F0112}"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en-US" altLang="zh-CN" b="1" smtClean="0">
                <a:ea typeface="宋体" charset="-122"/>
              </a:rPr>
              <a:t>Coefficient Summary</a:t>
            </a:r>
            <a:endParaRPr lang="zh-CN" altLang="en-US"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 xmlns:p14="http://schemas.microsoft.com/office/powerpoint/2010/main" val="3101511003"/>
              </p:ext>
            </p:extLst>
          </p:nvPr>
        </p:nvGraphicFramePr>
        <p:xfrm>
          <a:off x="457200" y="2590800"/>
          <a:ext cx="8458200" cy="2743201"/>
        </p:xfrm>
        <a:graphic>
          <a:graphicData uri="http://schemas.openxmlformats.org/drawingml/2006/table">
            <a:tbl>
              <a:tblPr firstRow="1" bandRow="1">
                <a:tableStyleId>{5C22544A-7EE6-4342-B048-85BDC9FD1C3A}</a:tableStyleId>
              </a:tblPr>
              <a:tblGrid>
                <a:gridCol w="1020456"/>
                <a:gridCol w="1084236"/>
                <a:gridCol w="1020457"/>
                <a:gridCol w="1084236"/>
                <a:gridCol w="896015"/>
                <a:gridCol w="1143000"/>
                <a:gridCol w="914400"/>
                <a:gridCol w="1295400"/>
              </a:tblGrid>
              <a:tr h="835293">
                <a:tc>
                  <a:txBody>
                    <a:bodyPr/>
                    <a:lstStyle/>
                    <a:p>
                      <a:pPr algn="ctr"/>
                      <a:r>
                        <a:rPr lang="en-US" sz="1400" b="0" dirty="0" smtClean="0">
                          <a:solidFill>
                            <a:schemeClr val="accent6">
                              <a:lumMod val="75000"/>
                            </a:schemeClr>
                          </a:solidFill>
                        </a:rPr>
                        <a:t>Frequency</a:t>
                      </a:r>
                      <a:r>
                        <a:rPr lang="en-US" sz="1400" b="0" baseline="0" dirty="0" smtClean="0">
                          <a:solidFill>
                            <a:schemeClr val="accent6">
                              <a:lumMod val="75000"/>
                            </a:schemeClr>
                          </a:solidFill>
                        </a:rPr>
                        <a:t> Band (MHz)</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Bandwidth</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Chip Rate (</a:t>
                      </a:r>
                      <a:r>
                        <a:rPr lang="en-US" sz="1400" b="0" dirty="0" err="1" smtClean="0">
                          <a:solidFill>
                            <a:schemeClr val="accent6">
                              <a:lumMod val="75000"/>
                            </a:schemeClr>
                          </a:solidFill>
                        </a:rPr>
                        <a:t>kchip</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Modulation</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DSSS table</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Bit</a:t>
                      </a:r>
                      <a:r>
                        <a:rPr lang="en-US" sz="1400" b="0" baseline="0" dirty="0" smtClean="0">
                          <a:solidFill>
                            <a:schemeClr val="accent6">
                              <a:lumMod val="75000"/>
                            </a:schemeClr>
                          </a:solidFill>
                        </a:rPr>
                        <a:t> Rate (kb/s)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 Rate (</a:t>
                      </a:r>
                      <a:r>
                        <a:rPr lang="en-US" sz="1400" b="0" dirty="0" err="1" smtClean="0">
                          <a:solidFill>
                            <a:schemeClr val="accent6">
                              <a:lumMod val="75000"/>
                            </a:schemeClr>
                          </a:solidFill>
                        </a:rPr>
                        <a:t>ksymbol</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r>
              <a:tr h="476977">
                <a:tc rowSpan="2">
                  <a:txBody>
                    <a:bodyPr/>
                    <a:lstStyle/>
                    <a:p>
                      <a:pPr algn="ctr"/>
                      <a:r>
                        <a:rPr lang="en-US" sz="1600" dirty="0" smtClean="0"/>
                        <a:t>407-425</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608-630</a:t>
                      </a:r>
                      <a:endParaRPr lang="en-US" sz="1600" dirty="0"/>
                    </a:p>
                  </a:txBody>
                  <a:tcPr anchor="ctr"/>
                </a:tc>
                <a:tc rowSpan="2">
                  <a:txBody>
                    <a:bodyPr/>
                    <a:lstStyle/>
                    <a:p>
                      <a:pPr algn="ctr"/>
                      <a:r>
                        <a:rPr lang="en-US" altLang="zh-CN"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(16,4)</a:t>
                      </a:r>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bl>
          </a:graphicData>
        </a:graphic>
      </p:graphicFrame>
      <p:sp>
        <p:nvSpPr>
          <p:cNvPr id="3" name="页脚占位符 2"/>
          <p:cNvSpPr>
            <a:spLocks noGrp="1"/>
          </p:cNvSpPr>
          <p:nvPr>
            <p:ph type="ftr" sz="quarter" idx="11"/>
          </p:nvPr>
        </p:nvSpPr>
        <p:spPr/>
        <p:txBody>
          <a:bodyPr/>
          <a:lstStyle/>
          <a:p>
            <a:pPr>
              <a:defRPr/>
            </a:pPr>
            <a:r>
              <a:rPr lang="en-US"/>
              <a:t>L. Li, Vinno; W. X. Zou, BUPT; G. L. Du, BUPT</a:t>
            </a:r>
          </a:p>
        </p:txBody>
      </p:sp>
      <p:sp>
        <p:nvSpPr>
          <p:cNvPr id="4" name="灯片编号占位符 3"/>
          <p:cNvSpPr>
            <a:spLocks noGrp="1"/>
          </p:cNvSpPr>
          <p:nvPr>
            <p:ph type="sldNum" sz="quarter" idx="12"/>
          </p:nvPr>
        </p:nvSpPr>
        <p:spPr/>
        <p:txBody>
          <a:bodyPr/>
          <a:lstStyle/>
          <a:p>
            <a:pPr>
              <a:defRPr/>
            </a:pPr>
            <a:r>
              <a:rPr lang="en-US" smtClean="0"/>
              <a:t>Slide </a:t>
            </a:r>
            <a:fld id="{433A97B0-5963-478F-BD5A-D358DB0ECAE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标题 1"/>
          <p:cNvSpPr>
            <a:spLocks noGrp="1"/>
          </p:cNvSpPr>
          <p:nvPr>
            <p:ph type="title"/>
          </p:nvPr>
        </p:nvSpPr>
        <p:spPr/>
        <p:txBody>
          <a:bodyPr/>
          <a:lstStyle/>
          <a:p>
            <a:r>
              <a:rPr lang="en-US" altLang="zh-CN" b="1" smtClean="0">
                <a:ea typeface="宋体" charset="-122"/>
              </a:rPr>
              <a:t>Modulation and Spreading Functions</a:t>
            </a:r>
            <a:endParaRPr lang="zh-CN" altLang="en-US" b="1" smtClean="0">
              <a:ea typeface="宋体" charset="-122"/>
            </a:endParaRPr>
          </a:p>
        </p:txBody>
      </p:sp>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17B6904-BC10-4B6D-BCB9-E0BB3B042A2C}" type="slidenum">
              <a:rPr lang="en-US" smtClean="0"/>
              <a:pPr>
                <a:defRPr/>
              </a:pPr>
              <a:t>6</a:t>
            </a:fld>
            <a:endParaRPr lang="en-US"/>
          </a:p>
        </p:txBody>
      </p:sp>
      <p:sp>
        <p:nvSpPr>
          <p:cNvPr id="1031" name="TextBox 6"/>
          <p:cNvSpPr txBox="1">
            <a:spLocks noChangeArrowheads="1"/>
          </p:cNvSpPr>
          <p:nvPr/>
        </p:nvSpPr>
        <p:spPr bwMode="auto">
          <a:xfrm>
            <a:off x="1470025" y="3395663"/>
            <a:ext cx="6172200" cy="368300"/>
          </a:xfrm>
          <a:prstGeom prst="rect">
            <a:avLst/>
          </a:prstGeom>
          <a:noFill/>
          <a:ln w="9525">
            <a:noFill/>
            <a:miter lim="800000"/>
            <a:headEnd/>
            <a:tailEnd/>
          </a:ln>
        </p:spPr>
        <p:txBody>
          <a:bodyPr>
            <a:spAutoFit/>
          </a:bodyPr>
          <a:lstStyle/>
          <a:p>
            <a:pPr algn="ctr"/>
            <a:r>
              <a:rPr lang="en-US" altLang="zh-CN" sz="1800"/>
              <a:t>Modulation and Spreading Functions</a:t>
            </a:r>
            <a:endParaRPr lang="zh-CN" altLang="en-US" sz="1800"/>
          </a:p>
        </p:txBody>
      </p:sp>
      <p:graphicFrame>
        <p:nvGraphicFramePr>
          <p:cNvPr id="1026" name="Object 66"/>
          <p:cNvGraphicFramePr>
            <a:graphicFrameLocks noChangeAspect="1"/>
          </p:cNvGraphicFramePr>
          <p:nvPr/>
        </p:nvGraphicFramePr>
        <p:xfrm>
          <a:off x="762000" y="2374900"/>
          <a:ext cx="7967663" cy="944563"/>
        </p:xfrm>
        <a:graphic>
          <a:graphicData uri="http://schemas.openxmlformats.org/presentationml/2006/ole">
            <p:oleObj spid="_x0000_s1088" name="Visio" r:id="rId3" imgW="5010285" imgH="593336" progId="Visio.Drawing.11">
              <p:embed/>
            </p:oleObj>
          </a:graphicData>
        </a:graphic>
      </p:graphicFrame>
      <p:graphicFrame>
        <p:nvGraphicFramePr>
          <p:cNvPr id="1027" name="Object 67"/>
          <p:cNvGraphicFramePr>
            <a:graphicFrameLocks noChangeAspect="1"/>
          </p:cNvGraphicFramePr>
          <p:nvPr/>
        </p:nvGraphicFramePr>
        <p:xfrm>
          <a:off x="873125" y="4203700"/>
          <a:ext cx="7367588" cy="1417638"/>
        </p:xfrm>
        <a:graphic>
          <a:graphicData uri="http://schemas.openxmlformats.org/presentationml/2006/ole">
            <p:oleObj spid="_x0000_s1089" name="Visio" r:id="rId4" imgW="5903338" imgH="1136800" progId="Visio.Drawing.11">
              <p:embed/>
            </p:oleObj>
          </a:graphicData>
        </a:graphic>
      </p:graphicFrame>
      <p:sp>
        <p:nvSpPr>
          <p:cNvPr id="1032" name="TextBox 9"/>
          <p:cNvSpPr txBox="1">
            <a:spLocks noChangeArrowheads="1"/>
          </p:cNvSpPr>
          <p:nvPr/>
        </p:nvSpPr>
        <p:spPr bwMode="auto">
          <a:xfrm>
            <a:off x="1862138" y="5605463"/>
            <a:ext cx="5648325" cy="368300"/>
          </a:xfrm>
          <a:prstGeom prst="rect">
            <a:avLst/>
          </a:prstGeom>
          <a:noFill/>
          <a:ln w="9525">
            <a:noFill/>
            <a:miter lim="800000"/>
            <a:headEnd/>
            <a:tailEnd/>
          </a:ln>
        </p:spPr>
        <p:txBody>
          <a:bodyPr>
            <a:spAutoFit/>
          </a:bodyPr>
          <a:lstStyle/>
          <a:p>
            <a:pPr algn="ctr"/>
            <a:r>
              <a:rPr lang="en-US" altLang="zh-CN" sz="1800"/>
              <a:t>O-QPSK chip offsets</a:t>
            </a:r>
            <a:endParaRPr lang="zh-CN" alt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8FF25C1-922D-4E88-AEFE-0A40D5B0710D}" type="slidenum">
              <a:rPr lang="en-US" smtClean="0"/>
              <a:pPr>
                <a:defRPr/>
              </a:pPr>
              <a:t>7</a:t>
            </a:fld>
            <a:endParaRPr lang="en-US"/>
          </a:p>
        </p:txBody>
      </p:sp>
      <p:graphicFrame>
        <p:nvGraphicFramePr>
          <p:cNvPr id="25679" name="Group 79"/>
          <p:cNvGraphicFramePr>
            <a:graphicFrameLocks noGrp="1"/>
          </p:cNvGraphicFramePr>
          <p:nvPr>
            <p:extLst>
              <p:ext uri="{D42A27DB-BD31-4B8C-83A1-F6EECF244321}">
                <p14:modId xmlns="" xmlns:p14="http://schemas.microsoft.com/office/powerpoint/2010/main" val="3791676519"/>
              </p:ext>
            </p:extLst>
          </p:nvPr>
        </p:nvGraphicFramePr>
        <p:xfrm>
          <a:off x="838201" y="1337852"/>
          <a:ext cx="7543799" cy="4910548"/>
        </p:xfrm>
        <a:graphic>
          <a:graphicData uri="http://schemas.openxmlformats.org/drawingml/2006/table">
            <a:tbl>
              <a:tblPr/>
              <a:tblGrid>
                <a:gridCol w="1219200"/>
                <a:gridCol w="1651569"/>
                <a:gridCol w="2336515"/>
                <a:gridCol w="2336515"/>
              </a:tblGrid>
              <a:tr h="5214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(decimal)</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(binary)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0</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1</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2</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3</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(16,4)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14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15</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(8,4)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6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7</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0 0 1 1 1 1 1 0 0 0 1 0 0 1 0 1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0 1 0 0 1 1 1 1 1 0 0 0 1 0 0 1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0 1 0 1 0 0 1 1 1 1 1 0 0 0 1 0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1 0 0 1 0 1 0 0 1 1 1 1 1 0 0 0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1 0 1 1 1 0 0 1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0 0 1 0 0 1 0 1 0 0 1 1 1 1 1 0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1 0 0 0 1 0 0 1 0 1 0 0 1 1 1 1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6</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1 1 1 0 0 0 1 0 0 1 0 1 0 0 1 1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7</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1 1 1 1 1 0 0 0 1 0 0 1 0 1 0 0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8</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0 1 1 0 1 0 1 1 0 1 1 1 0 0 0 0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9</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0 0 0 1 1 0 1 0 1 1 0 1 1 1 0 0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0 0 0 0 0 1 1 0 1 0 1 1 0 1 1 1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1 1 0 0 0 0 0 1 1 0 1 0 1 1 0 1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0 1 1 1 0 0 0 0 0 1 1 0 1 0 1 1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1 1 0 1 1 1 0 0 0 0 0 1 1 0 1 0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1 0 1 1 0 1 1 1 0 0 0 0 0 1 1 0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1 0 1 0 1 1 0 1 1 1 0 0 0 0 0 1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18" name="TextBox 11"/>
          <p:cNvSpPr txBox="1">
            <a:spLocks noChangeArrowheads="1"/>
          </p:cNvSpPr>
          <p:nvPr/>
        </p:nvSpPr>
        <p:spPr bwMode="auto">
          <a:xfrm>
            <a:off x="1676400" y="819150"/>
            <a:ext cx="6019800" cy="400050"/>
          </a:xfrm>
          <a:prstGeom prst="rect">
            <a:avLst/>
          </a:prstGeom>
          <a:noFill/>
          <a:ln w="9525">
            <a:noFill/>
            <a:miter lim="800000"/>
            <a:headEnd/>
            <a:tailEnd/>
          </a:ln>
        </p:spPr>
        <p:txBody>
          <a:bodyPr>
            <a:spAutoFit/>
          </a:bodyPr>
          <a:lstStyle/>
          <a:p>
            <a:pPr algn="ctr"/>
            <a:r>
              <a:rPr lang="en-US" altLang="zh-CN" sz="2000" dirty="0"/>
              <a:t>Symbol-to-chip mapping for O-QPSK</a:t>
            </a:r>
            <a:endParaRPr lang="zh-CN"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PHY-frame format</a:t>
            </a:r>
            <a:endParaRPr lang="zh-CN" altLang="en-US" b="1"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8</a:t>
            </a:fld>
            <a:endParaRPr lang="en-US"/>
          </a:p>
        </p:txBody>
      </p:sp>
      <p:graphicFrame>
        <p:nvGraphicFramePr>
          <p:cNvPr id="7" name="对象 6"/>
          <p:cNvGraphicFramePr>
            <a:graphicFrameLocks noChangeAspect="1"/>
          </p:cNvGraphicFramePr>
          <p:nvPr>
            <p:extLst>
              <p:ext uri="{D42A27DB-BD31-4B8C-83A1-F6EECF244321}">
                <p14:modId xmlns="" xmlns:p14="http://schemas.microsoft.com/office/powerpoint/2010/main" val="1341837036"/>
              </p:ext>
            </p:extLst>
          </p:nvPr>
        </p:nvGraphicFramePr>
        <p:xfrm>
          <a:off x="904404" y="4065877"/>
          <a:ext cx="6525096" cy="1549759"/>
        </p:xfrm>
        <a:graphic>
          <a:graphicData uri="http://schemas.openxmlformats.org/presentationml/2006/ole">
            <p:oleObj spid="_x0000_s5169" name="Visio" r:id="rId3" imgW="5273202" imgH="1252987" progId="Visio.Drawing.11">
              <p:embed/>
            </p:oleObj>
          </a:graphicData>
        </a:graphic>
      </p:graphicFrame>
      <p:graphicFrame>
        <p:nvGraphicFramePr>
          <p:cNvPr id="8" name="对象 7"/>
          <p:cNvGraphicFramePr>
            <a:graphicFrameLocks noChangeAspect="1"/>
          </p:cNvGraphicFramePr>
          <p:nvPr>
            <p:extLst>
              <p:ext uri="{D42A27DB-BD31-4B8C-83A1-F6EECF244321}">
                <p14:modId xmlns="" xmlns:p14="http://schemas.microsoft.com/office/powerpoint/2010/main" val="4203065474"/>
              </p:ext>
            </p:extLst>
          </p:nvPr>
        </p:nvGraphicFramePr>
        <p:xfrm>
          <a:off x="1524000" y="2176360"/>
          <a:ext cx="5200165" cy="1328840"/>
        </p:xfrm>
        <a:graphic>
          <a:graphicData uri="http://schemas.openxmlformats.org/presentationml/2006/ole">
            <p:oleObj spid="_x0000_s5170" name="Visio" r:id="rId4" imgW="4013200" imgH="1025196" progId="Visio.Drawing.11">
              <p:embed/>
            </p:oleObj>
          </a:graphicData>
        </a:graphic>
      </p:graphicFrame>
      <p:sp>
        <p:nvSpPr>
          <p:cNvPr id="9" name="TextBox 8"/>
          <p:cNvSpPr txBox="1"/>
          <p:nvPr/>
        </p:nvSpPr>
        <p:spPr>
          <a:xfrm>
            <a:off x="1752600" y="5681246"/>
            <a:ext cx="5181600" cy="400110"/>
          </a:xfrm>
          <a:prstGeom prst="rect">
            <a:avLst/>
          </a:prstGeom>
          <a:noFill/>
        </p:spPr>
        <p:txBody>
          <a:bodyPr wrap="square" rtlCol="0">
            <a:spAutoFit/>
          </a:bodyPr>
          <a:lstStyle/>
          <a:p>
            <a:pPr algn="ctr"/>
            <a:r>
              <a:rPr lang="en-US" altLang="zh-CN" sz="2000" dirty="0" smtClean="0"/>
              <a:t>PHY frame format</a:t>
            </a:r>
            <a:endParaRPr lang="zh-CN" altLang="en-US" sz="2000" dirty="0"/>
          </a:p>
        </p:txBody>
      </p:sp>
      <p:sp>
        <p:nvSpPr>
          <p:cNvPr id="10" name="TextBox 9"/>
          <p:cNvSpPr txBox="1"/>
          <p:nvPr/>
        </p:nvSpPr>
        <p:spPr>
          <a:xfrm>
            <a:off x="6724165" y="2674584"/>
            <a:ext cx="2057400" cy="400110"/>
          </a:xfrm>
          <a:prstGeom prst="rect">
            <a:avLst/>
          </a:prstGeom>
          <a:noFill/>
        </p:spPr>
        <p:txBody>
          <a:bodyPr wrap="square" rtlCol="0">
            <a:spAutoFit/>
          </a:bodyPr>
          <a:lstStyle>
            <a:defPPr>
              <a:defRPr lang="en-US"/>
            </a:defPPr>
            <a:lvl1pPr algn="ctr">
              <a:defRPr sz="1600"/>
            </a:lvl1pPr>
          </a:lstStyle>
          <a:p>
            <a:r>
              <a:rPr lang="en-US" altLang="zh-CN" sz="2000" dirty="0"/>
              <a:t>PHR field format</a:t>
            </a:r>
            <a:endParaRPr lang="zh-CN" altLang="en-US" sz="2000" dirty="0"/>
          </a:p>
        </p:txBody>
      </p:sp>
      <p:cxnSp>
        <p:nvCxnSpPr>
          <p:cNvPr id="12" name="直接连接符 11"/>
          <p:cNvCxnSpPr/>
          <p:nvPr/>
        </p:nvCxnSpPr>
        <p:spPr bwMode="auto">
          <a:xfrm flipH="1" flipV="1">
            <a:off x="2743200" y="3429000"/>
            <a:ext cx="152400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p:cNvCxnSpPr/>
          <p:nvPr/>
        </p:nvCxnSpPr>
        <p:spPr bwMode="auto">
          <a:xfrm flipV="1">
            <a:off x="5382904" y="3429000"/>
            <a:ext cx="129540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 xmlns:p14="http://schemas.microsoft.com/office/powerpoint/2010/main" val="3777774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 frame generate diagram</a:t>
            </a:r>
            <a:endParaRPr lang="zh-CN" altLang="en-US" b="1" dirty="0"/>
          </a:p>
        </p:txBody>
      </p:sp>
      <p:sp>
        <p:nvSpPr>
          <p:cNvPr id="3" name="页脚占位符 2"/>
          <p:cNvSpPr>
            <a:spLocks noGrp="1"/>
          </p:cNvSpPr>
          <p:nvPr>
            <p:ph type="ftr" sz="quarter" idx="11"/>
          </p:nvPr>
        </p:nvSpPr>
        <p:spPr/>
        <p:txBody>
          <a:bodyPr/>
          <a:lstStyle/>
          <a:p>
            <a:pPr>
              <a:defRPr/>
            </a:pPr>
            <a:r>
              <a:rPr lang="en-US" smtClean="0"/>
              <a:t>L. Li, Vinno; W. X. Zou, BUPT; G. L. Du, BUPT</a:t>
            </a:r>
            <a:endParaRPr lang="en-US"/>
          </a:p>
        </p:txBody>
      </p:sp>
      <p:sp>
        <p:nvSpPr>
          <p:cNvPr id="4" name="灯片编号占位符 3"/>
          <p:cNvSpPr>
            <a:spLocks noGrp="1"/>
          </p:cNvSpPr>
          <p:nvPr>
            <p:ph type="sldNum" sz="quarter" idx="12"/>
          </p:nvPr>
        </p:nvSpPr>
        <p:spPr/>
        <p:txBody>
          <a:bodyPr/>
          <a:lstStyle/>
          <a:p>
            <a:pPr>
              <a:defRPr/>
            </a:pPr>
            <a:r>
              <a:rPr lang="en-US" smtClean="0"/>
              <a:t>Slide </a:t>
            </a:r>
            <a:fld id="{6A900F14-9891-438A-A619-015D49438CBB}" type="slidenum">
              <a:rPr lang="en-US" smtClean="0"/>
              <a:pPr>
                <a:defRPr/>
              </a:pPr>
              <a:t>9</a:t>
            </a:fld>
            <a:endParaRPr lang="en-US"/>
          </a:p>
        </p:txBody>
      </p:sp>
      <p:graphicFrame>
        <p:nvGraphicFramePr>
          <p:cNvPr id="6" name="对象 5"/>
          <p:cNvGraphicFramePr>
            <a:graphicFrameLocks noChangeAspect="1"/>
          </p:cNvGraphicFramePr>
          <p:nvPr>
            <p:extLst>
              <p:ext uri="{D42A27DB-BD31-4B8C-83A1-F6EECF244321}">
                <p14:modId xmlns="" xmlns:p14="http://schemas.microsoft.com/office/powerpoint/2010/main" val="2086762460"/>
              </p:ext>
            </p:extLst>
          </p:nvPr>
        </p:nvGraphicFramePr>
        <p:xfrm>
          <a:off x="1371600" y="2362200"/>
          <a:ext cx="6756400" cy="3652837"/>
        </p:xfrm>
        <a:graphic>
          <a:graphicData uri="http://schemas.openxmlformats.org/presentationml/2006/ole">
            <p:oleObj spid="_x0000_s6168" name="Visio" r:id="rId4" imgW="6756310" imgH="3653277" progId="Visio.Drawing.11">
              <p:embed/>
            </p:oleObj>
          </a:graphicData>
        </a:graphic>
      </p:graphicFrame>
    </p:spTree>
    <p:extLst>
      <p:ext uri="{BB962C8B-B14F-4D97-AF65-F5344CB8AC3E}">
        <p14:creationId xmlns="" xmlns:p14="http://schemas.microsoft.com/office/powerpoint/2010/main" val="41826918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15846</TotalTime>
  <Words>2190</Words>
  <Application>Microsoft Office PowerPoint</Application>
  <PresentationFormat>On-screen Show (4:3)</PresentationFormat>
  <Paragraphs>358</Paragraphs>
  <Slides>25</Slides>
  <Notes>4</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25</vt:i4>
      </vt:variant>
    </vt:vector>
  </HeadingPairs>
  <TitlesOfParts>
    <vt:vector size="29" baseType="lpstr">
      <vt:lpstr>Office Theme</vt:lpstr>
      <vt:lpstr>Visio</vt:lpstr>
      <vt:lpstr>Microsoft Visio 绘图</vt:lpstr>
      <vt:lpstr>公式</vt:lpstr>
      <vt:lpstr>Slide 1</vt:lpstr>
      <vt:lpstr>General View</vt:lpstr>
      <vt:lpstr>Proposal Definition</vt:lpstr>
      <vt:lpstr>Bandwidth, Data Rate and Chip Rate</vt:lpstr>
      <vt:lpstr>Coefficient Summary</vt:lpstr>
      <vt:lpstr>Modulation and Spreading Functions</vt:lpstr>
      <vt:lpstr>Slide 7</vt:lpstr>
      <vt:lpstr>PHY-frame format</vt:lpstr>
      <vt:lpstr>PHY frame generate diagram</vt:lpstr>
      <vt:lpstr>PSD Limitation </vt:lpstr>
      <vt:lpstr>Pulse-Shape Filter</vt:lpstr>
      <vt:lpstr>PSD of TX-signal </vt:lpstr>
      <vt:lpstr>Source Coding</vt:lpstr>
      <vt:lpstr>Receiver Design</vt:lpstr>
      <vt:lpstr>Noise and Interference Models</vt:lpstr>
      <vt:lpstr>Noise and Interference Models</vt:lpstr>
      <vt:lpstr>Noise and Interference Models</vt:lpstr>
      <vt:lpstr>Simulation in Interference Environment </vt:lpstr>
      <vt:lpstr>Simulation in Interference Environment </vt:lpstr>
      <vt:lpstr>Simulation in Interference Environment </vt:lpstr>
      <vt:lpstr>Simulation in Interference Environment </vt:lpstr>
      <vt:lpstr>Transmission Model in Hospital Environment</vt:lpstr>
      <vt:lpstr>Transmission Model in Hospital Environment</vt:lpstr>
      <vt:lpstr>Simulation in Hospital Environment </vt:lpstr>
      <vt:lpstr>Conclusion</vt:lpstr>
    </vt:vector>
  </TitlesOfParts>
  <Company>BUPT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Liang</cp:lastModifiedBy>
  <cp:revision>421</cp:revision>
  <cp:lastPrinted>1998-02-10T13:28:06Z</cp:lastPrinted>
  <dcterms:created xsi:type="dcterms:W3CDTF">1999-11-08T18:59:45Z</dcterms:created>
  <dcterms:modified xsi:type="dcterms:W3CDTF">2013-01-15T20:06:21Z</dcterms:modified>
  <cp:contentStatus>Final</cp:contentStatus>
</cp:coreProperties>
</file>