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3" r:id="rId2"/>
    <p:sldId id="264" r:id="rId3"/>
    <p:sldId id="268" r:id="rId4"/>
    <p:sldId id="267" r:id="rId5"/>
    <p:sldId id="269" r:id="rId6"/>
    <p:sldId id="270" r:id="rId7"/>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1" autoAdjust="0"/>
    <p:restoredTop sz="97797" autoAdjust="0"/>
  </p:normalViewPr>
  <p:slideViewPr>
    <p:cSldViewPr>
      <p:cViewPr varScale="1">
        <p:scale>
          <a:sx n="91" d="100"/>
          <a:sy n="91" d="100"/>
        </p:scale>
        <p:origin x="-9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2" d="100"/>
          <a:sy n="52" d="100"/>
        </p:scale>
        <p:origin x="-2676" y="-78"/>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lvl1pPr>
          </a:lstStyle>
          <a:p>
            <a:r>
              <a:rPr lang="en-US" altLang="zh-CN"/>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zh-CN"/>
              <a:t>Page </a:t>
            </a:r>
            <a:fld id="{F6D32F90-F177-42A7-940E-CB4881A06257}" type="slidenum">
              <a:rPr lang="en-US" altLang="zh-CN"/>
              <a:pPr/>
              <a:t>‹#›</a:t>
            </a:fld>
            <a:endParaRPr lang="en-US" altLang="zh-CN"/>
          </a:p>
        </p:txBody>
      </p:sp>
      <p:sp>
        <p:nvSpPr>
          <p:cNvPr id="3078"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3079" name="Rectangle 7"/>
          <p:cNvSpPr>
            <a:spLocks noChangeArrowheads="1"/>
          </p:cNvSpPr>
          <p:nvPr/>
        </p:nvSpPr>
        <p:spPr bwMode="auto">
          <a:xfrm>
            <a:off x="710732" y="9905482"/>
            <a:ext cx="728622" cy="184666"/>
          </a:xfrm>
          <a:prstGeom prst="rect">
            <a:avLst/>
          </a:prstGeom>
          <a:noFill/>
          <a:ln w="9525">
            <a:noFill/>
            <a:miter lim="800000"/>
            <a:headEnd/>
            <a:tailEnd/>
          </a:ln>
          <a:effectLst/>
        </p:spPr>
        <p:txBody>
          <a:bodyPr lIns="0" tIns="0" rIns="0" bIns="0">
            <a:spAutoFit/>
          </a:bodyPr>
          <a:lstStyle/>
          <a:p>
            <a:pPr defTabSz="998138"/>
            <a:r>
              <a:rPr lang="en-US" altLang="zh-CN" dirty="0"/>
              <a:t>Submission</a:t>
            </a:r>
          </a:p>
        </p:txBody>
      </p:sp>
      <p:sp>
        <p:nvSpPr>
          <p:cNvPr id="3080"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lvl1pPr>
          </a:lstStyle>
          <a:p>
            <a:r>
              <a:rPr lang="en-US" altLang="zh-CN"/>
              <a:t>Page </a:t>
            </a:r>
            <a:fld id="{3E35A601-F755-4C51-AD02-9F62E92B8E5E}" type="slidenum">
              <a:rPr lang="en-US" altLang="zh-CN"/>
              <a:pPr/>
              <a:t>‹#›</a:t>
            </a:fld>
            <a:endParaRPr lang="en-US" altLang="zh-CN"/>
          </a:p>
        </p:txBody>
      </p:sp>
      <p:sp>
        <p:nvSpPr>
          <p:cNvPr id="2056" name="Rectangle 8"/>
          <p:cNvSpPr>
            <a:spLocks noChangeArrowheads="1"/>
          </p:cNvSpPr>
          <p:nvPr/>
        </p:nvSpPr>
        <p:spPr bwMode="auto">
          <a:xfrm>
            <a:off x="741633" y="9908983"/>
            <a:ext cx="728622" cy="184666"/>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205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6</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a:xfrm>
            <a:off x="685800" y="685800"/>
            <a:ext cx="7772400" cy="814374"/>
          </a:xfrm>
        </p:spPr>
        <p:txBody>
          <a:bodyPr/>
          <a:lstStyle/>
          <a:p>
            <a:r>
              <a:rPr lang="zh-CN" altLang="en-US" dirty="0" smtClean="0"/>
              <a:t>单击此处编辑母版标题样式</a:t>
            </a:r>
            <a:endParaRPr lang="zh-CN" altLang="en-US" dirty="0"/>
          </a:p>
        </p:txBody>
      </p:sp>
      <p:sp>
        <p:nvSpPr>
          <p:cNvPr id="8" name="灯片编号占位符 7"/>
          <p:cNvSpPr>
            <a:spLocks noGrp="1"/>
          </p:cNvSpPr>
          <p:nvPr>
            <p:ph type="sldNum" sz="quarter" idx="11"/>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78FA3202-FC50-4E38-A7EC-BB1F03B338EC}" type="slidenum">
              <a:rPr lang="en-US" altLang="zh-CN"/>
              <a:pPr/>
              <a:t>‹#›</a:t>
            </a:fld>
            <a:endParaRPr lang="en-US" altLang="zh-CN" dirty="0"/>
          </a:p>
        </p:txBody>
      </p:sp>
      <p:sp>
        <p:nvSpPr>
          <p:cNvPr id="1031" name="Rectangle 7"/>
          <p:cNvSpPr>
            <a:spLocks noChangeArrowheads="1"/>
          </p:cNvSpPr>
          <p:nvPr/>
        </p:nvSpPr>
        <p:spPr bwMode="auto">
          <a:xfrm>
            <a:off x="3714744" y="396875"/>
            <a:ext cx="474345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IEEE </a:t>
            </a:r>
            <a:r>
              <a:rPr lang="en-US" altLang="zh-CN" sz="1400" b="1" kern="1200" dirty="0" smtClean="0">
                <a:solidFill>
                  <a:schemeClr val="tx1"/>
                </a:solidFill>
                <a:latin typeface="Times New Roman" pitchFamily="18" charset="0"/>
                <a:ea typeface="宋体" charset="-122"/>
                <a:cs typeface="+mn-cs"/>
              </a:rPr>
              <a:t>15-12-0583-00-004k</a:t>
            </a:r>
            <a:endParaRPr lang="en-US" altLang="zh-CN" sz="1400" b="1" kern="1200" dirty="0">
              <a:solidFill>
                <a:schemeClr val="tx1"/>
              </a:solidFill>
              <a:latin typeface="Times New Roman" pitchFamily="18" charset="0"/>
              <a:ea typeface="宋体"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500834"/>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4" name="Rectangle 9"/>
          <p:cNvSpPr>
            <a:spLocks noChangeArrowheads="1"/>
          </p:cNvSpPr>
          <p:nvPr userDrawn="1"/>
        </p:nvSpPr>
        <p:spPr bwMode="auto">
          <a:xfrm>
            <a:off x="714348" y="357166"/>
            <a:ext cx="928694" cy="215444"/>
          </a:xfrm>
          <a:prstGeom prst="rect">
            <a:avLst/>
          </a:prstGeom>
          <a:noFill/>
          <a:ln w="9525">
            <a:noFill/>
            <a:miter lim="800000"/>
            <a:headEnd/>
            <a:tailEnd/>
          </a:ln>
          <a:effectLst/>
        </p:spPr>
        <p:txBody>
          <a:bodyPr wrap="square" lIns="0" tIns="0" rIns="0" bIns="0">
            <a:spAutoFit/>
          </a:bodyPr>
          <a:lstStyle/>
          <a:p>
            <a:r>
              <a:rPr lang="en-US" altLang="zh-CN" sz="1400" b="1" dirty="0" smtClean="0">
                <a:ea typeface="宋体" charset="-122"/>
              </a:rPr>
              <a:t>Nov, </a:t>
            </a:r>
            <a:r>
              <a:rPr lang="en-US" altLang="zh-CN" sz="1400" b="1" dirty="0" smtClean="0">
                <a:ea typeface="宋体" charset="-122"/>
              </a:rPr>
              <a:t>2012</a:t>
            </a:r>
            <a:endParaRPr lang="en-US" altLang="zh-CN" sz="1400" b="1" dirty="0">
              <a:ea typeface="宋体" charset="-122"/>
            </a:endParaRPr>
          </a:p>
        </p:txBody>
      </p:sp>
      <p:sp>
        <p:nvSpPr>
          <p:cNvPr id="15" name="Rectangle 9"/>
          <p:cNvSpPr>
            <a:spLocks noChangeArrowheads="1"/>
          </p:cNvSpPr>
          <p:nvPr userDrawn="1"/>
        </p:nvSpPr>
        <p:spPr bwMode="auto">
          <a:xfrm>
            <a:off x="5076056" y="6500834"/>
            <a:ext cx="3496472" cy="184666"/>
          </a:xfrm>
          <a:prstGeom prst="rect">
            <a:avLst/>
          </a:prstGeom>
          <a:noFill/>
          <a:ln w="9525">
            <a:noFill/>
            <a:miter lim="800000"/>
            <a:headEnd/>
            <a:tailEnd/>
          </a:ln>
          <a:effectLst/>
        </p:spPr>
        <p:txBody>
          <a:bodyPr wrap="square" lIns="0" tIns="0" rIns="0" bIns="0">
            <a:spAutoFit/>
          </a:bodyPr>
          <a:lstStyle/>
          <a:p>
            <a:pPr algn="r"/>
            <a:r>
              <a:rPr lang="en-US" altLang="zh-CN" dirty="0" smtClean="0"/>
              <a:t>&lt;Xiang Wang, Yang </a:t>
            </a:r>
            <a:r>
              <a:rPr lang="en-US" altLang="zh-CN" dirty="0" err="1" smtClean="0"/>
              <a:t>Yang</a:t>
            </a:r>
            <a:r>
              <a:rPr lang="en-US" altLang="zh-CN" dirty="0" smtClean="0"/>
              <a:t>, etc&gt;, &lt;</a:t>
            </a:r>
            <a:r>
              <a:rPr lang="en-US" altLang="zh-CN" dirty="0" smtClean="0"/>
              <a:t>Wuxi </a:t>
            </a:r>
            <a:r>
              <a:rPr lang="en-US" altLang="zh-CN" dirty="0" err="1" smtClean="0"/>
              <a:t>SensingNet</a:t>
            </a:r>
            <a:r>
              <a:rPr lang="en-US" altLang="zh-CN" dirty="0" smtClean="0"/>
              <a:t>&gt;</a:t>
            </a:r>
            <a:endParaRPr lang="en-US" altLang="zh-CN"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zh-CN" smtClean="0"/>
              <a:t>Slide </a:t>
            </a:r>
            <a:fld id="{78FA3202-FC50-4E38-A7EC-BB1F03B338EC}" type="slidenum">
              <a:rPr lang="en-US" altLang="zh-CN" smtClean="0"/>
              <a:pPr/>
              <a:t>1</a:t>
            </a:fld>
            <a:endParaRPr lang="en-US" altLang="zh-CN" dirty="0"/>
          </a:p>
        </p:txBody>
      </p:sp>
      <p:sp>
        <p:nvSpPr>
          <p:cNvPr id="4" name="矩形 3"/>
          <p:cNvSpPr/>
          <p:nvPr/>
        </p:nvSpPr>
        <p:spPr>
          <a:xfrm>
            <a:off x="642910" y="714356"/>
            <a:ext cx="7858180" cy="4524315"/>
          </a:xfrm>
          <a:prstGeom prst="rect">
            <a:avLst/>
          </a:prstGeom>
        </p:spPr>
        <p:txBody>
          <a:bodyPr wrap="square">
            <a:spAutoFit/>
          </a:bodyPr>
          <a:lstStyle/>
          <a:p>
            <a:pPr algn="ctr">
              <a:defRPr/>
            </a:pPr>
            <a:r>
              <a:rPr lang="en-US" altLang="ko-KR" sz="1600" b="1" u="sng" dirty="0" smtClean="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smtClean="0">
              <a:solidFill>
                <a:schemeClr val="tx2"/>
              </a:solidFill>
              <a:ea typeface="굴림" charset="-127"/>
            </a:endParaRPr>
          </a:p>
          <a:p>
            <a:pPr>
              <a:defRPr/>
            </a:pPr>
            <a:endParaRPr lang="en-US" altLang="ko-KR" sz="1600" dirty="0" smtClean="0">
              <a:solidFill>
                <a:schemeClr val="tx2"/>
              </a:solidFill>
              <a:ea typeface="굴림" charset="-127"/>
            </a:endParaRPr>
          </a:p>
          <a:p>
            <a:pPr>
              <a:spcBef>
                <a:spcPts val="0"/>
              </a:spcBef>
              <a:spcAft>
                <a:spcPts val="0"/>
              </a:spcAft>
              <a:defRPr/>
            </a:pPr>
            <a:r>
              <a:rPr lang="en-US" altLang="ko-KR" sz="1600" b="1" dirty="0" smtClean="0">
                <a:solidFill>
                  <a:schemeClr val="tx2"/>
                </a:solidFill>
                <a:ea typeface="굴림" charset="-127"/>
              </a:rPr>
              <a:t>Submission Title:</a:t>
            </a:r>
            <a:r>
              <a:rPr lang="en-US" altLang="ko-KR" sz="1600" dirty="0" smtClean="0">
                <a:solidFill>
                  <a:schemeClr val="tx2"/>
                </a:solidFill>
                <a:ea typeface="굴림" charset="-127"/>
              </a:rPr>
              <a:t> </a:t>
            </a:r>
            <a:r>
              <a:rPr lang="en-US" altLang="ko-KR" sz="1600" dirty="0" smtClean="0">
                <a:solidFill>
                  <a:schemeClr val="tx2"/>
                </a:solidFill>
                <a:ea typeface="굴림" charset="-127"/>
              </a:rPr>
              <a:t>[SFD Proposal for </a:t>
            </a:r>
            <a:r>
              <a:rPr lang="en-US" altLang="ko-KR" sz="1600" dirty="0" smtClean="0">
                <a:solidFill>
                  <a:schemeClr val="tx2"/>
                </a:solidFill>
                <a:ea typeface="굴림" charset="-127"/>
              </a:rPr>
              <a:t>LECIM DSSS PHY]	</a:t>
            </a:r>
          </a:p>
          <a:p>
            <a:pPr>
              <a:spcBef>
                <a:spcPts val="0"/>
              </a:spcBef>
              <a:spcAft>
                <a:spcPts val="0"/>
              </a:spcAft>
              <a:defRPr/>
            </a:pPr>
            <a:r>
              <a:rPr lang="en-US" altLang="ko-KR" sz="1600" b="1" dirty="0" smtClean="0">
                <a:solidFill>
                  <a:schemeClr val="tx2"/>
                </a:solidFill>
                <a:ea typeface="굴림" charset="-127"/>
              </a:rPr>
              <a:t>Date Submitted</a:t>
            </a:r>
            <a:r>
              <a:rPr lang="en-US" altLang="ko-KR" sz="1600" b="1" dirty="0" smtClean="0">
                <a:ea typeface="굴림" charset="-127"/>
              </a:rPr>
              <a:t>: </a:t>
            </a:r>
            <a:r>
              <a:rPr lang="en-US" altLang="ko-KR" sz="1600" dirty="0" smtClean="0">
                <a:ea typeface="굴림" charset="-127"/>
              </a:rPr>
              <a:t>[</a:t>
            </a:r>
            <a:r>
              <a:rPr lang="en-US" altLang="ko-KR" sz="1600" dirty="0" err="1" smtClean="0">
                <a:ea typeface="굴림" charset="-127"/>
              </a:rPr>
              <a:t>Novemeber</a:t>
            </a:r>
            <a:r>
              <a:rPr lang="en-US" altLang="ko-KR" sz="1600" dirty="0" smtClean="0">
                <a:ea typeface="굴림" charset="-127"/>
              </a:rPr>
              <a:t>, </a:t>
            </a:r>
            <a:r>
              <a:rPr lang="en-US" altLang="ko-KR" sz="1600" dirty="0" smtClean="0">
                <a:ea typeface="굴림" charset="-127"/>
              </a:rPr>
              <a:t>2012]</a:t>
            </a:r>
          </a:p>
          <a:p>
            <a:pPr>
              <a:spcBef>
                <a:spcPts val="0"/>
              </a:spcBef>
              <a:spcAft>
                <a:spcPts val="0"/>
              </a:spcAft>
              <a:defRPr/>
            </a:pPr>
            <a:r>
              <a:rPr lang="en-US" altLang="ko-KR" sz="1600" b="1" dirty="0" smtClean="0">
                <a:ea typeface="굴림" charset="-127"/>
              </a:rPr>
              <a:t>Source:</a:t>
            </a:r>
            <a:r>
              <a:rPr lang="en-US" altLang="ko-KR" sz="1600" dirty="0" smtClean="0">
                <a:ea typeface="굴림" charset="-127"/>
              </a:rPr>
              <a:t> [Xiang Wang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Jie</a:t>
            </a:r>
            <a:r>
              <a:rPr lang="en-US" altLang="ko-KR" sz="1600" dirty="0" smtClean="0">
                <a:ea typeface="굴림" charset="-127"/>
              </a:rPr>
              <a:t> Shen</a:t>
            </a:r>
            <a:r>
              <a:rPr lang="en-US" altLang="ko-KR" sz="1600" baseline="30000" dirty="0" smtClean="0">
                <a:ea typeface="굴림" charset="-127"/>
              </a:rPr>
              <a:t>1</a:t>
            </a:r>
            <a:r>
              <a:rPr lang="en-US" altLang="ko-KR" sz="1600" dirty="0" smtClean="0">
                <a:ea typeface="굴림" charset="-127"/>
              </a:rPr>
              <a:t>, Yang Yang</a:t>
            </a:r>
            <a:r>
              <a:rPr lang="en-US" altLang="ko-KR" sz="1600" baseline="30000" dirty="0" smtClean="0">
                <a:ea typeface="굴림" charset="-127"/>
              </a:rPr>
              <a:t>1</a:t>
            </a:r>
            <a:r>
              <a:rPr lang="en-US" altLang="ko-KR" sz="1600" dirty="0" smtClean="0">
                <a:ea typeface="굴림" charset="-127"/>
              </a:rPr>
              <a:t>, Tao Xing</a:t>
            </a:r>
            <a:r>
              <a:rPr lang="en-US" altLang="ko-KR" sz="1600" baseline="30000" dirty="0" smtClean="0">
                <a:ea typeface="굴림" charset="-127"/>
              </a:rPr>
              <a:t>1,2</a:t>
            </a:r>
            <a:r>
              <a:rPr lang="en-US" altLang="ko-KR" sz="1600" dirty="0" smtClean="0">
                <a:ea typeface="굴림" charset="-127"/>
              </a:rPr>
              <a:t> ] </a:t>
            </a:r>
          </a:p>
          <a:p>
            <a:pPr>
              <a:spcBef>
                <a:spcPts val="0"/>
              </a:spcBef>
              <a:spcAft>
                <a:spcPts val="0"/>
              </a:spcAft>
              <a:defRPr/>
            </a:pPr>
            <a:r>
              <a:rPr lang="en-US" altLang="ko-KR" sz="1600" b="1" dirty="0" smtClean="0">
                <a:ea typeface="굴림" charset="-127"/>
              </a:rPr>
              <a:t>Company</a:t>
            </a:r>
            <a:r>
              <a:rPr lang="en-US" altLang="ko-KR" sz="1600" dirty="0" smtClean="0">
                <a:ea typeface="굴림" charset="-127"/>
              </a:rPr>
              <a:t>: [Wuxi </a:t>
            </a:r>
            <a:r>
              <a:rPr lang="en-US" altLang="ko-KR" sz="1600" dirty="0" err="1" smtClean="0">
                <a:ea typeface="굴림" charset="-127"/>
              </a:rPr>
              <a:t>SensingNet</a:t>
            </a:r>
            <a:r>
              <a:rPr lang="en-US" altLang="ko-KR" sz="1600" dirty="0" smtClean="0">
                <a:ea typeface="굴림" charset="-127"/>
              </a:rPr>
              <a:t> </a:t>
            </a:r>
            <a:r>
              <a:rPr lang="en-US" sz="1600" dirty="0" smtClean="0"/>
              <a:t>Industrialization Research Institute</a:t>
            </a:r>
            <a:r>
              <a:rPr lang="en-US" sz="1600" baseline="30000" dirty="0" smtClean="0"/>
              <a:t>1</a:t>
            </a:r>
            <a:r>
              <a:rPr lang="en-US" altLang="ko-KR" sz="1600" dirty="0" smtClean="0">
                <a:ea typeface="굴림" charset="-127"/>
              </a:rPr>
              <a:t> , SIMIT</a:t>
            </a:r>
            <a:r>
              <a:rPr lang="en-US" altLang="ko-KR" sz="1600" baseline="30000" dirty="0" smtClean="0">
                <a:ea typeface="굴림" charset="-127"/>
              </a:rPr>
              <a:t>2</a:t>
            </a:r>
            <a:r>
              <a:rPr lang="en-US" altLang="ko-KR" sz="1600" dirty="0" smtClean="0">
                <a:ea typeface="굴림" charset="-127"/>
              </a:rPr>
              <a:t>]</a:t>
            </a:r>
          </a:p>
          <a:p>
            <a:pPr>
              <a:spcBef>
                <a:spcPts val="0"/>
              </a:spcBef>
              <a:spcAft>
                <a:spcPts val="0"/>
              </a:spcAft>
              <a:defRPr/>
            </a:pPr>
            <a:r>
              <a:rPr lang="en-US" altLang="ko-KR" sz="1600" dirty="0" smtClean="0">
                <a:ea typeface="굴림" charset="-127"/>
              </a:rPr>
              <a:t>  Address [No.18, </a:t>
            </a:r>
            <a:r>
              <a:rPr lang="en-US" altLang="ko-KR" sz="1600" dirty="0" err="1" smtClean="0">
                <a:ea typeface="굴림" charset="-127"/>
              </a:rPr>
              <a:t>Zhenze</a:t>
            </a:r>
            <a:r>
              <a:rPr lang="en-US" altLang="ko-KR" sz="1600" dirty="0" smtClean="0">
                <a:ea typeface="굴림" charset="-127"/>
              </a:rPr>
              <a:t> Rd, Wuxi]</a:t>
            </a:r>
          </a:p>
          <a:p>
            <a:pPr>
              <a:spcBef>
                <a:spcPts val="0"/>
              </a:spcBef>
              <a:spcAft>
                <a:spcPts val="0"/>
              </a:spcAft>
              <a:defRPr/>
            </a:pPr>
            <a:r>
              <a:rPr lang="en-US" altLang="ko-KR" sz="1600" dirty="0" smtClean="0">
                <a:ea typeface="굴림" charset="-127"/>
              </a:rPr>
              <a:t>  Voice:[+86-0510-81156888], FAX: [+86-0510-81156888]</a:t>
            </a:r>
          </a:p>
          <a:p>
            <a:pPr>
              <a:spcBef>
                <a:spcPts val="0"/>
              </a:spcBef>
              <a:spcAft>
                <a:spcPts val="0"/>
              </a:spcAft>
              <a:defRPr/>
            </a:pPr>
            <a:r>
              <a:rPr lang="en-US" altLang="ko-KR" sz="1600" dirty="0" smtClean="0">
                <a:ea typeface="굴림" charset="-127"/>
              </a:rPr>
              <a:t>  E-  Mail:[wilsonwangxiang@gmail.com</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Re:</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Abstract:</a:t>
            </a:r>
            <a:r>
              <a:rPr lang="en-US" altLang="ko-KR" sz="1600" dirty="0" smtClean="0">
                <a:solidFill>
                  <a:schemeClr val="tx2"/>
                </a:solidFill>
                <a:ea typeface="굴림" charset="-127"/>
              </a:rPr>
              <a:t>	[</a:t>
            </a:r>
            <a:r>
              <a:rPr lang="en-US" altLang="ja-JP" sz="1600" dirty="0" smtClean="0">
                <a:ea typeface="Batang" pitchFamily="18" charset="-127"/>
                <a:cs typeface="Times New Roman" pitchFamily="18" charset="0"/>
              </a:rPr>
              <a:t>Resolution to Letter Ballot Comments</a:t>
            </a:r>
            <a:r>
              <a:rPr lang="en-US" altLang="ko-KR" sz="1600" dirty="0" smtClean="0">
                <a:solidFill>
                  <a:schemeClr val="tx2"/>
                </a:solidFill>
                <a:ea typeface="굴림" charset="-127"/>
              </a:rPr>
              <a:t>]</a:t>
            </a:r>
          </a:p>
          <a:p>
            <a:pPr>
              <a:spcBef>
                <a:spcPts val="0"/>
              </a:spcBef>
              <a:spcAft>
                <a:spcPts val="0"/>
              </a:spcAft>
              <a:defRPr/>
            </a:pPr>
            <a:r>
              <a:rPr lang="en-US" altLang="ko-KR" sz="1600" b="1" dirty="0" smtClean="0">
                <a:solidFill>
                  <a:schemeClr val="tx2"/>
                </a:solidFill>
                <a:ea typeface="굴림" charset="-127"/>
              </a:rPr>
              <a:t>Purpose:</a:t>
            </a:r>
            <a:r>
              <a:rPr lang="en-US" altLang="ko-KR" sz="1600" dirty="0" smtClean="0">
                <a:solidFill>
                  <a:schemeClr val="tx2"/>
                </a:solidFill>
                <a:ea typeface="굴림" charset="-127"/>
              </a:rPr>
              <a:t>	[</a:t>
            </a:r>
            <a:r>
              <a:rPr lang="en-US" altLang="ko-KR" sz="1600" dirty="0" smtClean="0">
                <a:ea typeface="굴림" pitchFamily="50" charset="-127"/>
              </a:rPr>
              <a:t>To be considered TG4k</a:t>
            </a:r>
            <a:r>
              <a:rPr lang="en-US" altLang="ko-KR" sz="1600" dirty="0" smtClean="0">
                <a:solidFill>
                  <a:schemeClr val="tx2"/>
                </a:solidFill>
                <a:ea typeface="굴림" charset="-127"/>
              </a:rPr>
              <a:t>]</a:t>
            </a:r>
          </a:p>
          <a:p>
            <a:pPr>
              <a:defRPr/>
            </a:pPr>
            <a:r>
              <a:rPr lang="en-US" altLang="ko-KR" sz="1600" b="1" dirty="0" smtClean="0">
                <a:solidFill>
                  <a:schemeClr val="tx2"/>
                </a:solidFill>
                <a:ea typeface="굴림" charset="-127"/>
              </a:rPr>
              <a:t>Notice:</a:t>
            </a:r>
            <a:r>
              <a:rPr lang="en-US" altLang="ko-KR" sz="1600" dirty="0" smtClean="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smtClean="0">
                <a:solidFill>
                  <a:schemeClr val="tx2"/>
                </a:solidFill>
                <a:ea typeface="굴림" charset="-127"/>
              </a:rPr>
              <a:t>Release:</a:t>
            </a:r>
            <a:r>
              <a:rPr lang="en-US" altLang="ko-KR" sz="1600" dirty="0" smtClean="0">
                <a:solidFill>
                  <a:schemeClr val="tx2"/>
                </a:solidFill>
                <a:ea typeface="굴림" charset="-127"/>
              </a:rPr>
              <a:t>	The contributor acknowledges and accepts that this contribution becomes the property of IEEE and may be made publicly available by P802.15.	</a:t>
            </a:r>
            <a:endParaRPr lang="en-US" altLang="ko-KR" sz="1600" dirty="0">
              <a:solidFill>
                <a:schemeClr val="tx2"/>
              </a:solidFill>
              <a:ea typeface="굴림" charset="-12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Comments</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3200" kern="0" dirty="0" smtClean="0">
                <a:solidFill>
                  <a:schemeClr val="tx2"/>
                </a:solidFill>
                <a:latin typeface="+mj-lt"/>
                <a:ea typeface="+mj-ea"/>
                <a:cs typeface="+mj-cs"/>
              </a:rPr>
              <a:t> </a:t>
            </a:r>
            <a:r>
              <a:rPr lang="en-US" altLang="zh-CN" sz="3200" kern="0" dirty="0" smtClean="0">
                <a:solidFill>
                  <a:schemeClr val="tx2"/>
                </a:solidFill>
                <a:latin typeface="+mn-lt"/>
                <a:ea typeface="+mj-ea"/>
                <a:cs typeface="+mj-cs"/>
              </a:rPr>
              <a:t>Comment 377</a:t>
            </a:r>
          </a:p>
          <a:p>
            <a:pPr lvl="1" eaLnBrk="1" hangingPunct="1">
              <a:buFont typeface="Arial" pitchFamily="34" charset="0"/>
              <a:buChar char="•"/>
            </a:pPr>
            <a:r>
              <a:rPr lang="en-US" altLang="zh-CN" sz="3200" kern="0" dirty="0" smtClean="0">
                <a:solidFill>
                  <a:schemeClr val="tx2"/>
                </a:solidFill>
                <a:latin typeface="+mn-lt"/>
                <a:ea typeface="+mj-ea"/>
                <a:cs typeface="+mj-cs"/>
              </a:rPr>
              <a:t> </a:t>
            </a:r>
            <a:r>
              <a:rPr lang="en-US" altLang="zh-CN" sz="2400" kern="0" dirty="0" smtClean="0">
                <a:solidFill>
                  <a:schemeClr val="tx2"/>
                </a:solidFill>
                <a:latin typeface="+mn-lt"/>
                <a:ea typeface="+mj-ea"/>
                <a:cs typeface="+mj-cs"/>
              </a:rPr>
              <a:t>SFD pattern should associate with preamble pattern, is SFD 0xE7 best for all preamble patterns? The SFD can be change according to preamble style, to enhance the performance</a:t>
            </a:r>
            <a:endParaRPr lang="en-US" altLang="zh-CN" sz="3200" kern="0" baseline="0" dirty="0" smtClean="0">
              <a:solidFill>
                <a:schemeClr val="tx2"/>
              </a:solidFill>
              <a:latin typeface="+mn-lt"/>
              <a:ea typeface="+mj-ea"/>
              <a:cs typeface="+mj-cs"/>
            </a:endParaRPr>
          </a:p>
          <a:p>
            <a:pPr marL="0" marR="0" lvl="0" indent="0" defTabSz="914400" rtl="0" eaLnBrk="1" fontAlgn="base" latinLnBrk="0" hangingPunct="1">
              <a:lnSpc>
                <a:spcPct val="100000"/>
              </a:lnSpc>
              <a:spcBef>
                <a:spcPct val="0"/>
              </a:spcBef>
              <a:spcAft>
                <a:spcPct val="0"/>
              </a:spcAft>
              <a:buClrTx/>
              <a:buSzTx/>
              <a:buFontTx/>
              <a:buNone/>
              <a:tabLst/>
              <a:defRPr/>
            </a:pPr>
            <a:endParaRPr kumimoji="0" lang="zh-CN" altLang="en-US" sz="32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Preamble and SFD in current Draft</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3</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2800" b="1" kern="0" dirty="0" smtClean="0">
                <a:solidFill>
                  <a:schemeClr val="tx2"/>
                </a:solidFill>
                <a:latin typeface="+mn-lt"/>
                <a:ea typeface="+mj-ea"/>
                <a:cs typeface="+mj-cs"/>
              </a:rPr>
              <a:t>19.1.1</a:t>
            </a:r>
          </a:p>
          <a:p>
            <a:endParaRPr lang="en-US" altLang="zh-CN" sz="2000" dirty="0" smtClean="0">
              <a:latin typeface="+mn-lt"/>
            </a:endParaRPr>
          </a:p>
          <a:p>
            <a:r>
              <a:rPr lang="en-US" altLang="zh-CN" sz="2000" dirty="0" smtClean="0">
                <a:latin typeface="+mn-lt"/>
              </a:rPr>
              <a:t>The 2 and 4 octet preambles are as follows:</a:t>
            </a:r>
          </a:p>
          <a:p>
            <a:r>
              <a:rPr lang="en-US" altLang="zh-CN" sz="2000" dirty="0" smtClean="0">
                <a:latin typeface="+mn-lt"/>
              </a:rPr>
              <a:t>2 octet preamble = [0011 1111 0101 1001]</a:t>
            </a:r>
          </a:p>
          <a:p>
            <a:r>
              <a:rPr lang="en-US" altLang="zh-CN" sz="2000" dirty="0" smtClean="0">
                <a:latin typeface="+mn-lt"/>
              </a:rPr>
              <a:t>4 octet preamble = [1010 1010 1010 1010 1010 1010 1010 1011]</a:t>
            </a:r>
          </a:p>
          <a:p>
            <a:endParaRPr lang="en-US" altLang="zh-CN" sz="2000" dirty="0" smtClean="0">
              <a:latin typeface="+mn-lt"/>
            </a:endParaRPr>
          </a:p>
          <a:p>
            <a:r>
              <a:rPr lang="en-US" altLang="zh-CN" sz="2000" dirty="0" smtClean="0">
                <a:latin typeface="+mn-lt"/>
              </a:rPr>
              <a:t>The SFD field, if present, indicates the beginning of the frame.</a:t>
            </a:r>
          </a:p>
          <a:p>
            <a:r>
              <a:rPr lang="en-US" altLang="zh-CN" sz="2000" dirty="0" smtClean="0">
                <a:latin typeface="+mn-lt"/>
              </a:rPr>
              <a:t>SFD = [1110 0111]</a:t>
            </a:r>
            <a:endParaRPr kumimoji="0" lang="zh-CN" altLang="en-US" sz="2400" b="0" i="0" u="none" strike="noStrike" kern="0" cap="none" spc="0" normalizeH="0" baseline="0" noProof="0" dirty="0">
              <a:ln>
                <a:noFill/>
              </a:ln>
              <a:solidFill>
                <a:schemeClr val="tx2"/>
              </a:solidFill>
              <a:effectLst/>
              <a:uLnTx/>
              <a:uFillTx/>
              <a:latin typeface="+mn-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Consideration</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4</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3200" kern="0" dirty="0" smtClean="0">
                <a:solidFill>
                  <a:schemeClr val="tx2"/>
                </a:solidFill>
                <a:latin typeface="+mj-lt"/>
                <a:ea typeface="+mj-ea"/>
                <a:cs typeface="+mj-cs"/>
              </a:rPr>
              <a:t> </a:t>
            </a:r>
            <a:r>
              <a:rPr lang="en-US" altLang="zh-CN" sz="2400" kern="0" dirty="0" smtClean="0">
                <a:solidFill>
                  <a:schemeClr val="tx2"/>
                </a:solidFill>
                <a:latin typeface="+mn-lt"/>
                <a:ea typeface="+mj-ea"/>
                <a:cs typeface="+mj-cs"/>
              </a:rPr>
              <a:t>Keep SFD length as 1 octet</a:t>
            </a:r>
          </a:p>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2400" kern="0" dirty="0" smtClean="0">
                <a:solidFill>
                  <a:schemeClr val="tx2"/>
                </a:solidFill>
                <a:latin typeface="+mn-lt"/>
                <a:ea typeface="+mj-ea"/>
                <a:cs typeface="+mj-cs"/>
              </a:rPr>
              <a:t> Different SFD pattern to each preamble pattern (2 octets and 4 octets)</a:t>
            </a:r>
          </a:p>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2400" kern="0" dirty="0" smtClean="0">
                <a:solidFill>
                  <a:schemeClr val="tx2"/>
                </a:solidFill>
                <a:latin typeface="+mn-lt"/>
                <a:ea typeface="+mj-ea"/>
                <a:cs typeface="+mj-cs"/>
              </a:rPr>
              <a:t> Detect SFD pattern in receiver can be commissioned or changed according received preamble;</a:t>
            </a:r>
          </a:p>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2400" dirty="0" smtClean="0">
                <a:latin typeface="+mn-lt"/>
              </a:rPr>
              <a:t> Good auto-correlation properties </a:t>
            </a:r>
          </a:p>
          <a:p>
            <a:r>
              <a:rPr lang="en-US" altLang="zh-CN" sz="2400" dirty="0" smtClean="0">
                <a:latin typeface="+mn-lt"/>
              </a:rPr>
              <a:t>• Low cross-correlation against preamble </a:t>
            </a:r>
          </a:p>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endParaRPr kumimoji="0" lang="zh-CN" altLang="en-US" sz="32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SFD to 2 octet preamble</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5</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83568" y="1484784"/>
            <a:ext cx="7843838" cy="57606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3200" kern="0" dirty="0" smtClean="0">
                <a:solidFill>
                  <a:schemeClr val="tx2"/>
                </a:solidFill>
                <a:latin typeface="+mj-lt"/>
                <a:ea typeface="+mj-ea"/>
                <a:cs typeface="+mj-cs"/>
              </a:rPr>
              <a:t> </a:t>
            </a:r>
            <a:r>
              <a:rPr lang="en-US" altLang="zh-CN" sz="2000" kern="0" dirty="0" smtClean="0">
                <a:solidFill>
                  <a:schemeClr val="tx2"/>
                </a:solidFill>
                <a:latin typeface="+mn-lt"/>
                <a:ea typeface="+mj-ea"/>
                <a:cs typeface="+mj-cs"/>
              </a:rPr>
              <a:t>SFD = [0,0,1,1,1,0,0,0]</a:t>
            </a:r>
            <a:endParaRPr kumimoji="0" lang="zh-CN" altLang="en-US" sz="2000" b="0" i="0" u="none" strike="noStrike" kern="0" cap="none" spc="0" normalizeH="0" baseline="0" noProof="0" dirty="0">
              <a:ln>
                <a:noFill/>
              </a:ln>
              <a:solidFill>
                <a:schemeClr val="tx2"/>
              </a:solidFill>
              <a:effectLst/>
              <a:uLnTx/>
              <a:uFillTx/>
              <a:latin typeface="+mn-lt"/>
              <a:ea typeface="+mj-ea"/>
              <a:cs typeface="+mj-cs"/>
            </a:endParaRPr>
          </a:p>
        </p:txBody>
      </p:sp>
      <p:pic>
        <p:nvPicPr>
          <p:cNvPr id="1026" name="Picture 2"/>
          <p:cNvPicPr>
            <a:picLocks noChangeAspect="1" noChangeArrowheads="1"/>
          </p:cNvPicPr>
          <p:nvPr/>
        </p:nvPicPr>
        <p:blipFill>
          <a:blip r:embed="rId3" cstate="print"/>
          <a:srcRect/>
          <a:stretch>
            <a:fillRect/>
          </a:stretch>
        </p:blipFill>
        <p:spPr bwMode="auto">
          <a:xfrm>
            <a:off x="3707904" y="3573016"/>
            <a:ext cx="3849165" cy="2880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251520" y="3573016"/>
            <a:ext cx="3840000" cy="2880000"/>
          </a:xfrm>
          <a:prstGeom prst="rect">
            <a:avLst/>
          </a:prstGeom>
          <a:noFill/>
          <a:ln w="9525">
            <a:noFill/>
            <a:miter lim="800000"/>
            <a:headEnd/>
            <a:tailEnd/>
          </a:ln>
          <a:effectLst/>
        </p:spPr>
      </p:pic>
      <p:graphicFrame>
        <p:nvGraphicFramePr>
          <p:cNvPr id="8" name="表格 7"/>
          <p:cNvGraphicFramePr>
            <a:graphicFrameLocks noGrp="1"/>
          </p:cNvGraphicFramePr>
          <p:nvPr/>
        </p:nvGraphicFramePr>
        <p:xfrm>
          <a:off x="2123728" y="2276872"/>
          <a:ext cx="5960380" cy="1112520"/>
        </p:xfrm>
        <a:graphic>
          <a:graphicData uri="http://schemas.openxmlformats.org/drawingml/2006/table">
            <a:tbl>
              <a:tblPr firstRow="1" bandRow="1">
                <a:tableStyleId>{C4B1156A-380E-4F78-BDF5-A606A8083BF9}</a:tableStyleId>
              </a:tblPr>
              <a:tblGrid>
                <a:gridCol w="3888432"/>
                <a:gridCol w="504056"/>
                <a:gridCol w="576064"/>
                <a:gridCol w="504056"/>
                <a:gridCol w="487772"/>
              </a:tblGrid>
              <a:tr h="370840">
                <a:tc>
                  <a:txBody>
                    <a:bodyPr/>
                    <a:lstStyle/>
                    <a:p>
                      <a:r>
                        <a:rPr lang="en-US" altLang="zh-CN" sz="1600" smtClean="0"/>
                        <a:t>abs(correlation value)</a:t>
                      </a:r>
                      <a:endParaRPr lang="zh-CN" altLang="en-US" sz="1600" dirty="0"/>
                    </a:p>
                  </a:txBody>
                  <a:tcPr/>
                </a:tc>
                <a:tc>
                  <a:txBody>
                    <a:bodyPr/>
                    <a:lstStyle/>
                    <a:p>
                      <a:r>
                        <a:rPr lang="en-US" altLang="zh-CN" sz="1600" dirty="0" smtClean="0"/>
                        <a:t>0</a:t>
                      </a:r>
                      <a:endParaRPr lang="zh-CN" altLang="en-US" sz="1600" dirty="0"/>
                    </a:p>
                  </a:txBody>
                  <a:tcPr/>
                </a:tc>
                <a:tc>
                  <a:txBody>
                    <a:bodyPr/>
                    <a:lstStyle/>
                    <a:p>
                      <a:r>
                        <a:rPr lang="en-US" altLang="zh-CN" sz="1600" dirty="0" smtClean="0"/>
                        <a:t>2</a:t>
                      </a:r>
                      <a:endParaRPr lang="zh-CN" altLang="en-US" sz="1600" dirty="0"/>
                    </a:p>
                  </a:txBody>
                  <a:tcPr/>
                </a:tc>
                <a:tc>
                  <a:txBody>
                    <a:bodyPr/>
                    <a:lstStyle/>
                    <a:p>
                      <a:r>
                        <a:rPr lang="en-US" altLang="zh-CN" sz="1600" dirty="0" smtClean="0"/>
                        <a:t>4</a:t>
                      </a:r>
                      <a:endParaRPr lang="zh-CN" altLang="en-US" sz="1600" dirty="0"/>
                    </a:p>
                  </a:txBody>
                  <a:tcPr/>
                </a:tc>
                <a:tc>
                  <a:txBody>
                    <a:bodyPr/>
                    <a:lstStyle/>
                    <a:p>
                      <a:r>
                        <a:rPr lang="en-US" altLang="zh-CN" sz="1600" dirty="0" smtClean="0"/>
                        <a:t>6</a:t>
                      </a:r>
                      <a:endParaRPr lang="zh-CN" altLang="en-US" sz="1600" dirty="0"/>
                    </a:p>
                  </a:txBody>
                  <a:tcPr/>
                </a:tc>
              </a:tr>
              <a:tr h="370840">
                <a:tc>
                  <a:txBody>
                    <a:bodyPr/>
                    <a:lstStyle/>
                    <a:p>
                      <a:r>
                        <a:rPr lang="en-US" altLang="zh-CN" sz="1600" dirty="0" smtClean="0"/>
                        <a:t>Draft</a:t>
                      </a:r>
                      <a:r>
                        <a:rPr lang="en-US" altLang="zh-CN" sz="1600" baseline="0" dirty="0" smtClean="0"/>
                        <a:t> SFD</a:t>
                      </a:r>
                      <a:endParaRPr lang="zh-CN" altLang="en-US" sz="1600" dirty="0"/>
                    </a:p>
                  </a:txBody>
                  <a:tcPr/>
                </a:tc>
                <a:tc>
                  <a:txBody>
                    <a:bodyPr/>
                    <a:lstStyle/>
                    <a:p>
                      <a:r>
                        <a:rPr lang="en-US" altLang="zh-CN" sz="1600" dirty="0" smtClean="0"/>
                        <a:t>12</a:t>
                      </a:r>
                      <a:endParaRPr lang="zh-CN" altLang="en-US" sz="1600" dirty="0"/>
                    </a:p>
                  </a:txBody>
                  <a:tcPr/>
                </a:tc>
                <a:tc>
                  <a:txBody>
                    <a:bodyPr/>
                    <a:lstStyle/>
                    <a:p>
                      <a:r>
                        <a:rPr lang="en-US" altLang="zh-CN" sz="1600" dirty="0" smtClean="0"/>
                        <a:t>9</a:t>
                      </a:r>
                      <a:endParaRPr lang="zh-CN" altLang="en-US" sz="1600" dirty="0"/>
                    </a:p>
                  </a:txBody>
                  <a:tcPr/>
                </a:tc>
                <a:tc>
                  <a:txBody>
                    <a:bodyPr/>
                    <a:lstStyle/>
                    <a:p>
                      <a:r>
                        <a:rPr lang="en-US" altLang="zh-CN" sz="1600" dirty="0" smtClean="0"/>
                        <a:t>10</a:t>
                      </a:r>
                      <a:endParaRPr lang="zh-CN" altLang="en-US" sz="1600" dirty="0"/>
                    </a:p>
                  </a:txBody>
                  <a:tcPr/>
                </a:tc>
                <a:tc>
                  <a:txBody>
                    <a:bodyPr/>
                    <a:lstStyle/>
                    <a:p>
                      <a:r>
                        <a:rPr lang="en-US" altLang="zh-CN" sz="1600" dirty="0" smtClean="0"/>
                        <a:t>1</a:t>
                      </a:r>
                      <a:endParaRPr lang="zh-CN" altLang="en-US" sz="1600" dirty="0"/>
                    </a:p>
                  </a:txBody>
                  <a:tcPr/>
                </a:tc>
              </a:tr>
              <a:tr h="370840">
                <a:tc>
                  <a:txBody>
                    <a:bodyPr/>
                    <a:lstStyle/>
                    <a:p>
                      <a:r>
                        <a:rPr lang="en-US" altLang="zh-CN" sz="1600" dirty="0" smtClean="0"/>
                        <a:t>Proposed</a:t>
                      </a:r>
                      <a:r>
                        <a:rPr lang="en-US" altLang="zh-CN" sz="1600" baseline="0" dirty="0" smtClean="0"/>
                        <a:t> SFD</a:t>
                      </a:r>
                      <a:endParaRPr lang="zh-CN" altLang="en-US" sz="1600" dirty="0"/>
                    </a:p>
                  </a:txBody>
                  <a:tcPr/>
                </a:tc>
                <a:tc>
                  <a:txBody>
                    <a:bodyPr/>
                    <a:lstStyle/>
                    <a:p>
                      <a:r>
                        <a:rPr lang="en-US" altLang="zh-CN" sz="1600" dirty="0" smtClean="0"/>
                        <a:t>4</a:t>
                      </a:r>
                      <a:endParaRPr lang="zh-CN" altLang="en-US" sz="1600" dirty="0"/>
                    </a:p>
                  </a:txBody>
                  <a:tcPr/>
                </a:tc>
                <a:tc>
                  <a:txBody>
                    <a:bodyPr/>
                    <a:lstStyle/>
                    <a:p>
                      <a:r>
                        <a:rPr lang="en-US" altLang="zh-CN" sz="1600" dirty="0" smtClean="0"/>
                        <a:t>25</a:t>
                      </a:r>
                      <a:endParaRPr lang="zh-CN" altLang="en-US" sz="1600" dirty="0"/>
                    </a:p>
                  </a:txBody>
                  <a:tcPr/>
                </a:tc>
                <a:tc>
                  <a:txBody>
                    <a:bodyPr/>
                    <a:lstStyle/>
                    <a:p>
                      <a:r>
                        <a:rPr lang="en-US" altLang="zh-CN" sz="1600" dirty="0" smtClean="0"/>
                        <a:t>3</a:t>
                      </a:r>
                      <a:endParaRPr lang="zh-CN" altLang="en-US" sz="1600" dirty="0"/>
                    </a:p>
                  </a:txBody>
                  <a:tcPr/>
                </a:tc>
                <a:tc>
                  <a:txBody>
                    <a:bodyPr/>
                    <a:lstStyle/>
                    <a:p>
                      <a:r>
                        <a:rPr lang="en-US" altLang="zh-CN" sz="1600" dirty="0" smtClean="0"/>
                        <a:t>0</a:t>
                      </a:r>
                      <a:endParaRPr lang="zh-CN" altLang="en-US" sz="16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SFD to 4 octet preamble</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6</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83568" y="1484784"/>
            <a:ext cx="7843838" cy="57606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eaLnBrk="1" hangingPunct="1">
              <a:buFont typeface="Arial" pitchFamily="34" charset="0"/>
              <a:buChar char="•"/>
              <a:defRPr/>
            </a:pPr>
            <a:r>
              <a:rPr lang="en-US" altLang="zh-CN" sz="3200" kern="0" dirty="0" smtClean="0">
                <a:solidFill>
                  <a:schemeClr val="tx2"/>
                </a:solidFill>
                <a:latin typeface="+mj-lt"/>
                <a:ea typeface="+mj-ea"/>
                <a:cs typeface="+mj-cs"/>
              </a:rPr>
              <a:t> </a:t>
            </a:r>
            <a:r>
              <a:rPr lang="en-US" altLang="zh-CN" sz="2000" kern="0" dirty="0" smtClean="0">
                <a:solidFill>
                  <a:schemeClr val="tx2"/>
                </a:solidFill>
                <a:latin typeface="+mn-lt"/>
                <a:ea typeface="+mj-ea"/>
                <a:cs typeface="+mj-cs"/>
              </a:rPr>
              <a:t>SFD = [</a:t>
            </a:r>
            <a:r>
              <a:rPr lang="en-US" altLang="zh-CN" sz="2000" dirty="0" smtClean="0">
                <a:latin typeface="+mn-lt"/>
              </a:rPr>
              <a:t>1,0,0,0,0,1,0,0</a:t>
            </a:r>
            <a:r>
              <a:rPr lang="en-US" altLang="zh-CN" sz="2000" kern="0" dirty="0" smtClean="0">
                <a:solidFill>
                  <a:schemeClr val="tx2"/>
                </a:solidFill>
                <a:latin typeface="+mn-lt"/>
                <a:ea typeface="+mj-ea"/>
                <a:cs typeface="+mj-cs"/>
              </a:rPr>
              <a:t>]</a:t>
            </a:r>
            <a:endParaRPr kumimoji="0" lang="zh-CN" altLang="en-US" sz="2000" b="0" i="0" u="none" strike="noStrike" kern="0" cap="none" spc="0" normalizeH="0" baseline="0" noProof="0" dirty="0">
              <a:ln>
                <a:noFill/>
              </a:ln>
              <a:solidFill>
                <a:schemeClr val="tx2"/>
              </a:solidFill>
              <a:effectLst/>
              <a:uLnTx/>
              <a:uFillTx/>
              <a:latin typeface="+mn-lt"/>
              <a:ea typeface="+mj-ea"/>
              <a:cs typeface="+mj-cs"/>
            </a:endParaRPr>
          </a:p>
        </p:txBody>
      </p:sp>
      <p:graphicFrame>
        <p:nvGraphicFramePr>
          <p:cNvPr id="8" name="表格 7"/>
          <p:cNvGraphicFramePr>
            <a:graphicFrameLocks noGrp="1"/>
          </p:cNvGraphicFramePr>
          <p:nvPr/>
        </p:nvGraphicFramePr>
        <p:xfrm>
          <a:off x="2123728" y="2276872"/>
          <a:ext cx="5472608" cy="1112520"/>
        </p:xfrm>
        <a:graphic>
          <a:graphicData uri="http://schemas.openxmlformats.org/drawingml/2006/table">
            <a:tbl>
              <a:tblPr firstRow="1" bandRow="1">
                <a:tableStyleId>{C4B1156A-380E-4F78-BDF5-A606A8083BF9}</a:tableStyleId>
              </a:tblPr>
              <a:tblGrid>
                <a:gridCol w="3888432"/>
                <a:gridCol w="504056"/>
                <a:gridCol w="576064"/>
                <a:gridCol w="504056"/>
              </a:tblGrid>
              <a:tr h="370840">
                <a:tc>
                  <a:txBody>
                    <a:bodyPr/>
                    <a:lstStyle/>
                    <a:p>
                      <a:r>
                        <a:rPr lang="en-US" altLang="zh-CN" sz="1600" dirty="0" smtClean="0"/>
                        <a:t>abs(correlation value)</a:t>
                      </a:r>
                      <a:endParaRPr lang="zh-CN" altLang="en-US" sz="1600" dirty="0"/>
                    </a:p>
                  </a:txBody>
                  <a:tcPr/>
                </a:tc>
                <a:tc>
                  <a:txBody>
                    <a:bodyPr/>
                    <a:lstStyle/>
                    <a:p>
                      <a:r>
                        <a:rPr lang="en-US" altLang="zh-CN" sz="1600" dirty="0" smtClean="0"/>
                        <a:t>0</a:t>
                      </a:r>
                      <a:endParaRPr lang="zh-CN" altLang="en-US" sz="1600" dirty="0"/>
                    </a:p>
                  </a:txBody>
                  <a:tcPr/>
                </a:tc>
                <a:tc>
                  <a:txBody>
                    <a:bodyPr/>
                    <a:lstStyle/>
                    <a:p>
                      <a:r>
                        <a:rPr lang="en-US" altLang="zh-CN" sz="1600" dirty="0" smtClean="0"/>
                        <a:t>2</a:t>
                      </a:r>
                      <a:endParaRPr lang="zh-CN" altLang="en-US" sz="1600" dirty="0"/>
                    </a:p>
                  </a:txBody>
                  <a:tcPr/>
                </a:tc>
                <a:tc>
                  <a:txBody>
                    <a:bodyPr/>
                    <a:lstStyle/>
                    <a:p>
                      <a:r>
                        <a:rPr lang="en-US" altLang="zh-CN" sz="1600" dirty="0" smtClean="0"/>
                        <a:t>4</a:t>
                      </a:r>
                      <a:endParaRPr lang="zh-CN" altLang="en-US" sz="1600" dirty="0"/>
                    </a:p>
                  </a:txBody>
                  <a:tcPr/>
                </a:tc>
              </a:tr>
              <a:tr h="370840">
                <a:tc>
                  <a:txBody>
                    <a:bodyPr/>
                    <a:lstStyle/>
                    <a:p>
                      <a:r>
                        <a:rPr lang="en-US" altLang="zh-CN" sz="1600" dirty="0" smtClean="0"/>
                        <a:t>Draft</a:t>
                      </a:r>
                      <a:r>
                        <a:rPr lang="en-US" altLang="zh-CN" sz="1600" baseline="0" dirty="0" smtClean="0"/>
                        <a:t> SFD</a:t>
                      </a:r>
                      <a:endParaRPr lang="zh-CN" altLang="en-US" sz="1600" dirty="0"/>
                    </a:p>
                  </a:txBody>
                  <a:tcPr/>
                </a:tc>
                <a:tc>
                  <a:txBody>
                    <a:bodyPr/>
                    <a:lstStyle/>
                    <a:p>
                      <a:r>
                        <a:rPr lang="en-US" altLang="zh-CN" sz="1600" dirty="0" smtClean="0"/>
                        <a:t>51</a:t>
                      </a:r>
                      <a:endParaRPr lang="zh-CN" altLang="en-US" sz="1600" dirty="0"/>
                    </a:p>
                  </a:txBody>
                  <a:tcPr/>
                </a:tc>
                <a:tc>
                  <a:txBody>
                    <a:bodyPr/>
                    <a:lstStyle/>
                    <a:p>
                      <a:r>
                        <a:rPr lang="en-US" altLang="zh-CN" sz="1600" dirty="0" smtClean="0"/>
                        <a:t>11</a:t>
                      </a:r>
                      <a:endParaRPr lang="zh-CN" altLang="en-US" sz="1600" dirty="0"/>
                    </a:p>
                  </a:txBody>
                  <a:tcPr/>
                </a:tc>
                <a:tc>
                  <a:txBody>
                    <a:bodyPr/>
                    <a:lstStyle/>
                    <a:p>
                      <a:r>
                        <a:rPr lang="en-US" altLang="zh-CN" sz="1600" dirty="0" smtClean="0"/>
                        <a:t>2</a:t>
                      </a:r>
                      <a:endParaRPr lang="zh-CN" altLang="en-US" sz="1600" dirty="0"/>
                    </a:p>
                  </a:txBody>
                  <a:tcPr/>
                </a:tc>
              </a:tr>
              <a:tr h="370840">
                <a:tc>
                  <a:txBody>
                    <a:bodyPr/>
                    <a:lstStyle/>
                    <a:p>
                      <a:r>
                        <a:rPr lang="en-US" altLang="zh-CN" sz="1600" dirty="0" smtClean="0"/>
                        <a:t>Proposed</a:t>
                      </a:r>
                      <a:r>
                        <a:rPr lang="en-US" altLang="zh-CN" sz="1600" baseline="0" dirty="0" smtClean="0"/>
                        <a:t> SFD</a:t>
                      </a:r>
                      <a:endParaRPr lang="zh-CN" altLang="en-US" sz="1600" dirty="0"/>
                    </a:p>
                  </a:txBody>
                  <a:tcPr/>
                </a:tc>
                <a:tc>
                  <a:txBody>
                    <a:bodyPr/>
                    <a:lstStyle/>
                    <a:p>
                      <a:r>
                        <a:rPr lang="en-US" altLang="zh-CN" sz="1600" dirty="0" smtClean="0"/>
                        <a:t>51</a:t>
                      </a:r>
                      <a:endParaRPr lang="zh-CN" altLang="en-US" sz="1600" dirty="0"/>
                    </a:p>
                  </a:txBody>
                  <a:tcPr/>
                </a:tc>
                <a:tc>
                  <a:txBody>
                    <a:bodyPr/>
                    <a:lstStyle/>
                    <a:p>
                      <a:r>
                        <a:rPr lang="en-US" altLang="zh-CN" sz="1600" dirty="0" smtClean="0"/>
                        <a:t>13</a:t>
                      </a:r>
                      <a:endParaRPr lang="zh-CN" altLang="en-US" sz="1600" dirty="0"/>
                    </a:p>
                  </a:txBody>
                  <a:tcPr/>
                </a:tc>
                <a:tc>
                  <a:txBody>
                    <a:bodyPr/>
                    <a:lstStyle/>
                    <a:p>
                      <a:r>
                        <a:rPr lang="en-US" altLang="zh-CN" sz="1600" dirty="0" smtClean="0"/>
                        <a:t>0</a:t>
                      </a:r>
                      <a:endParaRPr lang="zh-CN" altLang="en-US" sz="1600" dirty="0"/>
                    </a:p>
                  </a:txBody>
                  <a:tcPr/>
                </a:tc>
              </a:tr>
            </a:tbl>
          </a:graphicData>
        </a:graphic>
      </p:graphicFrame>
      <p:pic>
        <p:nvPicPr>
          <p:cNvPr id="2050" name="Picture 2"/>
          <p:cNvPicPr>
            <a:picLocks noChangeAspect="1" noChangeArrowheads="1"/>
          </p:cNvPicPr>
          <p:nvPr/>
        </p:nvPicPr>
        <p:blipFill>
          <a:blip r:embed="rId3" cstate="print"/>
          <a:srcRect/>
          <a:stretch>
            <a:fillRect/>
          </a:stretch>
        </p:blipFill>
        <p:spPr bwMode="auto">
          <a:xfrm>
            <a:off x="539552" y="3501008"/>
            <a:ext cx="3840000" cy="28800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4283968" y="3501008"/>
            <a:ext cx="3840000" cy="288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312</TotalTime>
  <Words>354</Words>
  <Application>Microsoft Office PowerPoint</Application>
  <PresentationFormat>全屏显示(4:3)</PresentationFormat>
  <Paragraphs>93</Paragraphs>
  <Slides>6</Slides>
  <Notes>6</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IEEE-P802_15</vt:lpstr>
      <vt:lpstr>幻灯片 1</vt:lpstr>
      <vt:lpstr>Comments</vt:lpstr>
      <vt:lpstr>Preamble and SFD in current Draft</vt:lpstr>
      <vt:lpstr>Consideration</vt:lpstr>
      <vt:lpstr>Proposed SFD to 2 octet preamble</vt:lpstr>
      <vt:lpstr>Proposed SFD to 4 octet preamble</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微软用户</dc:creator>
  <dc:description>&lt;doc#&gt;</dc:description>
  <cp:lastModifiedBy>Wilson</cp:lastModifiedBy>
  <cp:revision>152</cp:revision>
  <cp:lastPrinted>1998-02-10T13:28:06Z</cp:lastPrinted>
  <dcterms:created xsi:type="dcterms:W3CDTF">2011-07-15T22:39:14Z</dcterms:created>
  <dcterms:modified xsi:type="dcterms:W3CDTF">2012-11-08T09:38:20Z</dcterms:modified>
</cp:coreProperties>
</file>