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9" r:id="rId2"/>
    <p:sldId id="334" r:id="rId3"/>
    <p:sldId id="408" r:id="rId4"/>
    <p:sldId id="409" r:id="rId5"/>
    <p:sldId id="410" r:id="rId6"/>
    <p:sldId id="412" r:id="rId7"/>
    <p:sldId id="390" r:id="rId8"/>
    <p:sldId id="419" r:id="rId9"/>
    <p:sldId id="396" r:id="rId10"/>
    <p:sldId id="413" r:id="rId11"/>
    <p:sldId id="414" r:id="rId12"/>
    <p:sldId id="416" r:id="rId13"/>
    <p:sldId id="417" r:id="rId14"/>
    <p:sldId id="418" r:id="rId1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99"/>
    <a:srgbClr val="0033C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8" d="100"/>
          <a:sy n="78" d="100"/>
        </p:scale>
        <p:origin x="-1176"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xmlns=""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xmlns=""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&lt;November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&lt;November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15-12-0577-00-0008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11/15-11-0744-01-wng0-use-cases-and-market-potential-of-pac.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&lt;November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Thoughts on Peer Discovery</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5 </a:t>
            </a:r>
            <a:r>
              <a:rPr lang="en-US" altLang="ko-KR" sz="1600" dirty="0" smtClean="0">
                <a:solidFill>
                  <a:srgbClr val="FF0000"/>
                </a:solidFill>
                <a:ea typeface="굴림" pitchFamily="50" charset="-127"/>
              </a:rPr>
              <a:t>N</a:t>
            </a:r>
            <a:r>
              <a:rPr lang="en-US" altLang="ko-KR" sz="1600" dirty="0" smtClean="0">
                <a:solidFill>
                  <a:srgbClr val="FF0000"/>
                </a:solidFill>
                <a:ea typeface="굴림" pitchFamily="50" charset="-127"/>
              </a:rPr>
              <a:t>ovember </a:t>
            </a:r>
            <a:r>
              <a:rPr lang="en-US" altLang="ko-KR" sz="1600" dirty="0" smtClean="0">
                <a:solidFill>
                  <a:srgbClr val="FF0000"/>
                </a:solidFill>
                <a:ea typeface="굴림" pitchFamily="50" charset="-127"/>
              </a:rPr>
              <a:t>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t>
            </a:r>
            <a:r>
              <a:rPr lang="en-US" altLang="ko-KR" sz="1600" dirty="0" err="1" smtClean="0">
                <a:solidFill>
                  <a:srgbClr val="FF0000"/>
                </a:solidFill>
                <a:ea typeface="굴림" pitchFamily="50" charset="-127"/>
              </a:rPr>
              <a:t>Chiwoo</a:t>
            </a:r>
            <a:r>
              <a:rPr lang="en-US" altLang="ko-KR" sz="1600" dirty="0" smtClean="0">
                <a:solidFill>
                  <a:srgbClr val="FF0000"/>
                </a:solidFill>
                <a:ea typeface="굴림" pitchFamily="50" charset="-127"/>
              </a:rPr>
              <a:t> Lim,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Clarification </a:t>
            </a:r>
            <a:r>
              <a:rPr lang="en-US" altLang="ko-KR" sz="1600" dirty="0" smtClean="0">
                <a:solidFill>
                  <a:srgbClr val="FF0000"/>
                </a:solidFill>
                <a:ea typeface="굴림" pitchFamily="50" charset="-127"/>
              </a:rPr>
              <a:t>and necessity of </a:t>
            </a:r>
            <a:r>
              <a:rPr lang="en-US" altLang="ko-KR" sz="1600" dirty="0" smtClean="0">
                <a:solidFill>
                  <a:srgbClr val="FF0000"/>
                </a:solidFill>
                <a:ea typeface="굴림" pitchFamily="50" charset="-127"/>
              </a:rPr>
              <a:t>peer </a:t>
            </a:r>
            <a:r>
              <a:rPr lang="en-US" altLang="ko-KR" sz="1600" dirty="0" smtClean="0">
                <a:solidFill>
                  <a:srgbClr val="FF0000"/>
                </a:solidFill>
                <a:ea typeface="굴림" pitchFamily="50" charset="-127"/>
              </a:rPr>
              <a:t>discovery</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and clarify peer </a:t>
            </a:r>
            <a:r>
              <a:rPr lang="en-US" altLang="ko-KR" sz="1600" dirty="0" smtClean="0">
                <a:solidFill>
                  <a:srgbClr val="FF0000"/>
                </a:solidFill>
                <a:ea typeface="굴림" pitchFamily="50" charset="-127"/>
              </a:rPr>
              <a:t>discovery</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Device 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Case 1</a:t>
            </a:r>
          </a:p>
          <a:p>
            <a:pPr lvl="1"/>
            <a:r>
              <a:rPr lang="en-US" altLang="ko-KR" dirty="0" smtClean="0"/>
              <a:t>A user may use multiple </a:t>
            </a:r>
            <a:r>
              <a:rPr lang="en-US" altLang="ko-KR" dirty="0" smtClean="0"/>
              <a:t>devices.</a:t>
            </a:r>
            <a:endParaRPr lang="en-US" altLang="ko-KR" dirty="0" smtClean="0"/>
          </a:p>
          <a:p>
            <a:pPr lvl="2"/>
            <a:r>
              <a:rPr lang="en-US" altLang="ko-KR" dirty="0" smtClean="0"/>
              <a:t>Smart-phone, tablet, note-PC, etc.</a:t>
            </a:r>
          </a:p>
          <a:p>
            <a:r>
              <a:rPr lang="en-US" altLang="ko-KR" dirty="0" smtClean="0"/>
              <a:t>Case 2</a:t>
            </a:r>
          </a:p>
          <a:p>
            <a:pPr lvl="1"/>
            <a:r>
              <a:rPr lang="en-US" altLang="ko-KR" dirty="0" smtClean="0"/>
              <a:t>A device may be shared by multiple </a:t>
            </a:r>
            <a:r>
              <a:rPr lang="en-US" altLang="ko-KR" dirty="0" smtClean="0"/>
              <a:t>users.</a:t>
            </a:r>
            <a:endParaRPr lang="en-US" altLang="ko-KR" dirty="0" smtClean="0"/>
          </a:p>
          <a:p>
            <a:pPr lvl="2"/>
            <a:r>
              <a:rPr lang="en-US" altLang="ko-KR" dirty="0" smtClean="0"/>
              <a:t>Traveling agency borrows proximity guard devices to a traveling group. Members log in the guard application with their </a:t>
            </a:r>
            <a:r>
              <a:rPr lang="en-US" altLang="ko-KR" dirty="0" smtClean="0"/>
              <a:t>membership </a:t>
            </a:r>
            <a:r>
              <a:rPr lang="en-US" altLang="ko-KR" dirty="0" smtClean="0"/>
              <a:t>ID</a:t>
            </a:r>
            <a:r>
              <a:rPr lang="en-US" altLang="ko-KR" dirty="0" smtClean="0"/>
              <a:t>.</a:t>
            </a:r>
          </a:p>
          <a:p>
            <a:r>
              <a:rPr lang="en-US" altLang="ko-KR" dirty="0" smtClean="0"/>
              <a:t>Case 3</a:t>
            </a:r>
          </a:p>
          <a:p>
            <a:pPr lvl="1"/>
            <a:r>
              <a:rPr lang="en-US" altLang="ko-KR" dirty="0" smtClean="0"/>
              <a:t>A user may use several membership IDs per different applications when using single device.</a:t>
            </a:r>
            <a:endParaRPr lang="en-US" altLang="ko-KR" dirty="0" smtClean="0"/>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extLst>
      <p:ext uri="{BB962C8B-B14F-4D97-AF65-F5344CB8AC3E}">
        <p14:creationId xmlns:p14="http://schemas.microsoft.com/office/powerpoint/2010/main" xmlns="" val="444486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Why Not </a:t>
            </a:r>
            <a:r>
              <a:rPr lang="en-US" altLang="ko-KR" dirty="0" smtClean="0"/>
              <a:t>Only Device </a:t>
            </a:r>
            <a:r>
              <a:rPr lang="en-US" altLang="ko-KR" dirty="0"/>
              <a:t>ID </a:t>
            </a:r>
            <a:br>
              <a:rPr lang="en-US" altLang="ko-KR" dirty="0"/>
            </a:br>
            <a:r>
              <a:rPr lang="en-US" altLang="ko-KR" dirty="0"/>
              <a:t>for Peer Discovery?</a:t>
            </a:r>
            <a:endParaRPr lang="ko-KR" altLang="en-US" dirty="0"/>
          </a:p>
        </p:txBody>
      </p:sp>
      <p:sp>
        <p:nvSpPr>
          <p:cNvPr id="3" name="내용 개체 틀 2"/>
          <p:cNvSpPr>
            <a:spLocks noGrp="1"/>
          </p:cNvSpPr>
          <p:nvPr>
            <p:ph idx="1"/>
          </p:nvPr>
        </p:nvSpPr>
        <p:spPr/>
        <p:txBody>
          <a:bodyPr/>
          <a:lstStyle/>
          <a:p>
            <a:r>
              <a:rPr lang="en-US" altLang="ko-KR" dirty="0" smtClean="0"/>
              <a:t>Inconvenience</a:t>
            </a:r>
          </a:p>
          <a:p>
            <a:pPr lvl="1"/>
            <a:r>
              <a:rPr lang="en-US" altLang="ko-KR" dirty="0" smtClean="0"/>
              <a:t>User can not determine which device is what my friend is using at now.</a:t>
            </a:r>
          </a:p>
          <a:p>
            <a:pPr lvl="1"/>
            <a:r>
              <a:rPr lang="en-US" altLang="ko-KR" dirty="0" smtClean="0"/>
              <a:t>User can not know which device can provide service matched to my current interest</a:t>
            </a:r>
            <a:r>
              <a:rPr lang="en-US" altLang="ko-KR" dirty="0" smtClean="0"/>
              <a:t>.</a:t>
            </a:r>
          </a:p>
          <a:p>
            <a:pPr lvl="2"/>
            <a:r>
              <a:rPr lang="en-US" altLang="ko-KR" dirty="0" smtClean="0"/>
              <a:t> </a:t>
            </a:r>
            <a:r>
              <a:rPr lang="en-US" altLang="ko-KR" dirty="0" smtClean="0"/>
              <a:t>imagine hundreds of device ID being displayed!</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spTree>
    <p:extLst>
      <p:ext uri="{BB962C8B-B14F-4D97-AF65-F5344CB8AC3E}">
        <p14:creationId xmlns:p14="http://schemas.microsoft.com/office/powerpoint/2010/main" xmlns="" val="1085166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Device 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dirty="0" smtClean="0"/>
              <a:t>Link-to-stranger </a:t>
            </a:r>
            <a:r>
              <a:rPr lang="en-US" altLang="ko-KR" dirty="0" smtClean="0"/>
              <a:t>problem</a:t>
            </a:r>
          </a:p>
          <a:p>
            <a:pPr lvl="1"/>
            <a:r>
              <a:rPr lang="en-US" altLang="ko-KR" dirty="0" smtClean="0"/>
              <a:t>A </a:t>
            </a:r>
            <a:r>
              <a:rPr lang="en-US" altLang="ko-KR" dirty="0" smtClean="0"/>
              <a:t>device establishes </a:t>
            </a:r>
            <a:r>
              <a:rPr lang="en-US" altLang="ko-KR" dirty="0" smtClean="0"/>
              <a:t>link to </a:t>
            </a:r>
            <a:r>
              <a:rPr lang="en-US" altLang="ko-KR" dirty="0" smtClean="0"/>
              <a:t>unknown user’s device.</a:t>
            </a:r>
            <a:endParaRPr lang="ko-KR" altLang="en-US" dirty="0" smtClean="0"/>
          </a:p>
          <a:p>
            <a:pPr lvl="1"/>
            <a:r>
              <a:rPr lang="en-US" altLang="ko-KR" dirty="0" smtClean="0"/>
              <a:t>Vulnerable to hacking (like Wi-Fi)</a:t>
            </a:r>
          </a:p>
          <a:p>
            <a:pPr lvl="1"/>
            <a:endParaRPr lang="en-US" altLang="ko-KR" dirty="0" smtClean="0"/>
          </a:p>
          <a:p>
            <a:r>
              <a:rPr lang="en-US" altLang="ko-KR" dirty="0" smtClean="0"/>
              <a:t>Relaying problem</a:t>
            </a:r>
          </a:p>
          <a:p>
            <a:pPr lvl="1"/>
            <a:r>
              <a:rPr lang="en-US" altLang="ko-KR" dirty="0" smtClean="0"/>
              <a:t>A device may deliver data from unknown user’s device.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Not Only </a:t>
            </a:r>
            <a:r>
              <a:rPr lang="en-US" altLang="ko-KR" dirty="0" smtClean="0"/>
              <a:t>Service </a:t>
            </a:r>
            <a:r>
              <a:rPr lang="en-US" altLang="ko-KR" dirty="0" smtClean="0"/>
              <a:t>ID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dirty="0" smtClean="0"/>
              <a:t>Categorization limitation</a:t>
            </a:r>
          </a:p>
          <a:p>
            <a:pPr lvl="1"/>
            <a:r>
              <a:rPr lang="en-US" altLang="ko-KR" dirty="0" smtClean="0"/>
              <a:t>User can not recognize multiple applications in the same service ID.</a:t>
            </a:r>
          </a:p>
          <a:p>
            <a:pPr lvl="1"/>
            <a:r>
              <a:rPr lang="en-US" altLang="ko-KR" dirty="0" smtClean="0"/>
              <a:t>A future application after </a:t>
            </a:r>
            <a:r>
              <a:rPr lang="en-US" altLang="ko-KR" dirty="0" smtClean="0"/>
              <a:t>802.15.8 is </a:t>
            </a:r>
            <a:r>
              <a:rPr lang="en-US" altLang="ko-KR" dirty="0" smtClean="0"/>
              <a:t>published can not be recognized.</a:t>
            </a:r>
            <a:endParaRPr lang="en-US" altLang="ko-KR" dirty="0" smtClean="0"/>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PAC discovery</a:t>
            </a:r>
          </a:p>
          <a:p>
            <a:pPr lvl="1"/>
            <a:r>
              <a:rPr lang="en-US" altLang="ko-KR" dirty="0" smtClean="0"/>
              <a:t>Device/Service/Peer/Group discovery</a:t>
            </a:r>
          </a:p>
          <a:p>
            <a:pPr lvl="1"/>
            <a:r>
              <a:rPr lang="en-US" altLang="ko-KR" dirty="0" smtClean="0"/>
              <a:t>There is a proper combination of 4 discoveries depending on the requirement of use-case</a:t>
            </a:r>
          </a:p>
          <a:p>
            <a:pPr lvl="2"/>
            <a:r>
              <a:rPr lang="en-US" altLang="ko-KR" dirty="0" smtClean="0"/>
              <a:t>Device ID + Service ID</a:t>
            </a:r>
          </a:p>
          <a:p>
            <a:pPr lvl="2"/>
            <a:r>
              <a:rPr lang="en-US" altLang="ko-KR" dirty="0" smtClean="0"/>
              <a:t>Device ID + Peer ID</a:t>
            </a:r>
          </a:p>
          <a:p>
            <a:pPr lvl="2"/>
            <a:r>
              <a:rPr lang="en-US" altLang="ko-KR" dirty="0" smtClean="0"/>
              <a:t>Peer ID + Group ID</a:t>
            </a:r>
          </a:p>
          <a:p>
            <a:pPr lvl="2"/>
            <a:r>
              <a:rPr lang="en-US" altLang="ko-KR" dirty="0" smtClean="0"/>
              <a:t>Service ID + Peer ID</a:t>
            </a:r>
          </a:p>
          <a:p>
            <a:pPr lvl="1"/>
            <a:r>
              <a:rPr lang="en-US" altLang="ko-KR" dirty="0" smtClean="0"/>
              <a:t>PAC shall be designed flexibly to support different types of discoveries with the minimum overhead.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Thoughts on </a:t>
            </a:r>
            <a:br>
              <a:rPr lang="en-US" altLang="ko-KR" sz="4800" dirty="0" smtClean="0">
                <a:latin typeface="Lao UI" pitchFamily="34" charset="0"/>
              </a:rPr>
            </a:br>
            <a:r>
              <a:rPr lang="en-US" altLang="ko-KR" sz="4800" dirty="0" smtClean="0">
                <a:latin typeface="Lao UI" pitchFamily="34" charset="0"/>
              </a:rPr>
              <a:t>Peer Discovery</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November 5, 2012</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802.15.8 PAC PAR</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5.2 Scope: </a:t>
            </a:r>
          </a:p>
          <a:p>
            <a:pPr lvl="1"/>
            <a:r>
              <a:rPr lang="en-US" altLang="ko-KR" dirty="0" smtClean="0"/>
              <a:t>This standard defines PHY and MAC mechanism for Wireless Personal Area Networks (WPAN) Peer Aware Communications (PAC) optimized for peer to peer and </a:t>
            </a:r>
            <a:r>
              <a:rPr lang="en-US" altLang="ko-KR" dirty="0" err="1" smtClean="0"/>
              <a:t>infrastructureless</a:t>
            </a:r>
            <a:r>
              <a:rPr lang="en-US" altLang="ko-KR" dirty="0" smtClean="0"/>
              <a:t> communications with fully distributed coordination. PAC features include: </a:t>
            </a:r>
            <a:r>
              <a:rPr lang="en-US" altLang="ko-KR" u="sng" dirty="0" smtClean="0">
                <a:solidFill>
                  <a:srgbClr val="0033CC"/>
                </a:solidFill>
              </a:rPr>
              <a:t>discovery for peer information without association</a:t>
            </a:r>
            <a:r>
              <a:rPr lang="en-US" altLang="ko-KR" dirty="0" smtClean="0"/>
              <a:t>, discovery signaling rate, typically 100 kbps, the number of devices in the discovery, scalable data transmission rates, typically 10 Mbps, group communications with simultaneous membership in multiple groups, typically up to 10, relative positioning, </a:t>
            </a:r>
            <a:r>
              <a:rPr lang="en-US" altLang="ko-KR" dirty="0" err="1" smtClean="0"/>
              <a:t>multihop</a:t>
            </a:r>
            <a:r>
              <a:rPr lang="en-US" altLang="ko-KR" dirty="0" smtClean="0"/>
              <a:t> relay, security, and operational in selected globally available unlicensed/licensed bands below 11 GHz capable of supporting these requirements. </a:t>
            </a:r>
            <a:endParaRPr lang="ko-KR"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r>
              <a:rPr lang="en-US" altLang="ko-KR" dirty="0"/>
              <a:t>Why “discovery for peer information without </a:t>
            </a:r>
            <a:r>
              <a:rPr lang="en-US" altLang="ko-KR" dirty="0" smtClean="0"/>
              <a:t>association”?</a:t>
            </a:r>
          </a:p>
          <a:p>
            <a:pPr lvl="1"/>
            <a:r>
              <a:rPr lang="en-US" altLang="ko-KR" dirty="0"/>
              <a:t>Over-the-top proximity discovery</a:t>
            </a:r>
          </a:p>
          <a:p>
            <a:pPr lvl="2"/>
            <a:r>
              <a:rPr lang="en-US" altLang="ko-KR" dirty="0"/>
              <a:t>Who are in 1 km range from me?</a:t>
            </a:r>
          </a:p>
          <a:p>
            <a:pPr lvl="2"/>
            <a:r>
              <a:rPr lang="en-US" altLang="ko-KR" dirty="0"/>
              <a:t>Find the nearest </a:t>
            </a:r>
            <a:r>
              <a:rPr lang="en-US" altLang="ko-KR" dirty="0" smtClean="0"/>
              <a:t>coffee shop</a:t>
            </a:r>
          </a:p>
          <a:p>
            <a:pPr lvl="2"/>
            <a:r>
              <a:rPr lang="en-US" altLang="ko-KR" dirty="0"/>
              <a:t>Refer </a:t>
            </a:r>
            <a:r>
              <a:rPr lang="en-US" altLang="ko-KR" b="1" dirty="0" smtClean="0"/>
              <a:t>15-11-0744-01-wng0</a:t>
            </a:r>
            <a:r>
              <a:rPr lang="en-US" altLang="ko-KR" dirty="0" smtClean="0"/>
              <a:t> :  </a:t>
            </a:r>
            <a:r>
              <a:rPr lang="en-US" altLang="ko-KR" b="1" dirty="0" smtClean="0">
                <a:effectLst>
                  <a:outerShdw blurRad="38100" dist="38100" dir="2700000" algn="tl">
                    <a:srgbClr val="000000">
                      <a:alpha val="43137"/>
                    </a:srgbClr>
                  </a:outerShdw>
                </a:effectLst>
                <a:hlinkClick r:id="rId2"/>
              </a:rPr>
              <a:t>CLICK</a:t>
            </a:r>
            <a:endParaRPr lang="en-US" altLang="ko-KR" b="1" dirty="0" smtClean="0">
              <a:effectLst>
                <a:outerShdw blurRad="38100" dist="38100" dir="2700000" algn="tl">
                  <a:srgbClr val="000000">
                    <a:alpha val="43137"/>
                  </a:srgbClr>
                </a:outerShdw>
              </a:effectLst>
            </a:endParaRP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extLst>
      <p:ext uri="{BB962C8B-B14F-4D97-AF65-F5344CB8AC3E}">
        <p14:creationId xmlns:p14="http://schemas.microsoft.com/office/powerpoint/2010/main" xmlns="" val="2211398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Trend</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Peer-Awareness Service</a:t>
            </a:r>
          </a:p>
          <a:p>
            <a:pPr lvl="1"/>
            <a:r>
              <a:rPr lang="en-US" altLang="ko-KR" dirty="0" err="1" smtClean="0"/>
              <a:t>FlashLinQ</a:t>
            </a:r>
            <a:endParaRPr lang="en-US" altLang="ko-KR" dirty="0" smtClean="0"/>
          </a:p>
          <a:p>
            <a:pPr lvl="2"/>
            <a:r>
              <a:rPr lang="en-US" altLang="ko-KR" dirty="0" smtClean="0"/>
              <a:t>Qualcomm proprietary</a:t>
            </a:r>
          </a:p>
          <a:p>
            <a:pPr lvl="1"/>
            <a:r>
              <a:rPr lang="en-US" altLang="ko-KR" dirty="0" smtClean="0"/>
              <a:t>802.15.8 PAC </a:t>
            </a:r>
            <a:r>
              <a:rPr lang="en-US" altLang="ko-KR" sz="2400" dirty="0" smtClean="0"/>
              <a:t>(Peer-Aware Communications)</a:t>
            </a:r>
            <a:endParaRPr lang="en-US" altLang="ko-KR" dirty="0"/>
          </a:p>
          <a:p>
            <a:pPr lvl="1"/>
            <a:r>
              <a:rPr lang="en-US" altLang="ko-KR" dirty="0"/>
              <a:t>802.11 </a:t>
            </a:r>
            <a:r>
              <a:rPr lang="en-US" altLang="ko-KR" dirty="0" smtClean="0"/>
              <a:t>SG PAD </a:t>
            </a:r>
            <a:r>
              <a:rPr lang="en-US" altLang="ko-KR" dirty="0"/>
              <a:t>(</a:t>
            </a:r>
            <a:r>
              <a:rPr lang="en-US" altLang="ko-KR" sz="2400" dirty="0" smtClean="0"/>
              <a:t>Pre-Association </a:t>
            </a:r>
            <a:r>
              <a:rPr lang="en-US" altLang="ko-KR" sz="2400" dirty="0"/>
              <a:t>Discovery</a:t>
            </a:r>
            <a:r>
              <a:rPr lang="en-US" altLang="ko-KR" sz="2400" dirty="0" smtClean="0"/>
              <a:t>)</a:t>
            </a:r>
            <a:endParaRPr lang="en-US" altLang="ko-KR" dirty="0" smtClean="0"/>
          </a:p>
          <a:p>
            <a:pPr lvl="2"/>
            <a:r>
              <a:rPr lang="en-US" altLang="ko-KR" dirty="0" smtClean="0"/>
              <a:t>Related to works at Wi-Fi Alliance</a:t>
            </a:r>
          </a:p>
          <a:p>
            <a:pPr marL="857250" lvl="2" indent="0">
              <a:buNone/>
            </a:pPr>
            <a:r>
              <a:rPr lang="en-US" altLang="ko-KR" sz="1600" dirty="0" smtClean="0"/>
              <a:t>(Social Wi-Fi, Neighborhood Area Network, etc.)</a:t>
            </a:r>
            <a:endParaRPr lang="en-US" altLang="ko-KR" sz="1600" dirty="0"/>
          </a:p>
          <a:p>
            <a:pPr lvl="1"/>
            <a:r>
              <a:rPr lang="en-US" altLang="ko-KR" dirty="0"/>
              <a:t>3GPP </a:t>
            </a:r>
            <a:r>
              <a:rPr lang="en-US" altLang="ko-KR" dirty="0" err="1"/>
              <a:t>ProSe</a:t>
            </a:r>
            <a:r>
              <a:rPr lang="en-US" altLang="ko-KR" dirty="0"/>
              <a:t> </a:t>
            </a:r>
            <a:r>
              <a:rPr lang="en-US" altLang="ko-KR" sz="2400" dirty="0"/>
              <a:t>(Proximity Service</a:t>
            </a:r>
            <a:r>
              <a:rPr lang="en-US" altLang="ko-KR" sz="2400" dirty="0" smtClean="0"/>
              <a:t>)</a:t>
            </a:r>
            <a:endParaRPr lang="en-US" altLang="ko-KR" dirty="0" smtClean="0"/>
          </a:p>
          <a:p>
            <a:pPr lvl="2"/>
            <a:r>
              <a:rPr lang="en-US" altLang="ko-KR" dirty="0" smtClean="0"/>
              <a:t>R12 study </a:t>
            </a:r>
            <a:r>
              <a:rPr lang="en-US" altLang="ko-KR" dirty="0" smtClean="0"/>
              <a:t>item</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extLst>
      <p:ext uri="{BB962C8B-B14F-4D97-AF65-F5344CB8AC3E}">
        <p14:creationId xmlns:p14="http://schemas.microsoft.com/office/powerpoint/2010/main" xmlns="" val="1782392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Common Feature</a:t>
            </a:r>
            <a:endParaRPr lang="ko-KR" altLang="en-US" dirty="0"/>
          </a:p>
        </p:txBody>
      </p:sp>
      <p:sp>
        <p:nvSpPr>
          <p:cNvPr id="3" name="내용 개체 틀 2"/>
          <p:cNvSpPr>
            <a:spLocks noGrp="1"/>
          </p:cNvSpPr>
          <p:nvPr>
            <p:ph idx="1"/>
          </p:nvPr>
        </p:nvSpPr>
        <p:spPr/>
        <p:txBody>
          <a:bodyPr/>
          <a:lstStyle/>
          <a:p>
            <a:r>
              <a:rPr lang="en-US" altLang="ko-KR" dirty="0" smtClean="0"/>
              <a:t>Peer discovery</a:t>
            </a:r>
          </a:p>
          <a:p>
            <a:pPr lvl="1"/>
            <a:r>
              <a:rPr lang="en-US" altLang="ko-KR" dirty="0" smtClean="0"/>
              <a:t>Discovery of application-level information</a:t>
            </a:r>
          </a:p>
          <a:p>
            <a:pPr lvl="2"/>
            <a:r>
              <a:rPr lang="en-US" altLang="ko-KR" dirty="0" err="1" smtClean="0"/>
              <a:t>shannon.park@facebook</a:t>
            </a:r>
            <a:endParaRPr lang="en-US" altLang="ko-KR" dirty="0" smtClean="0"/>
          </a:p>
          <a:p>
            <a:pPr lvl="2"/>
            <a:r>
              <a:rPr lang="en-US" altLang="ko-KR" dirty="0" err="1" smtClean="0"/>
              <a:t>sale.event@starbucks</a:t>
            </a:r>
            <a:endParaRPr lang="en-US" altLang="ko-KR" dirty="0" smtClean="0"/>
          </a:p>
          <a:p>
            <a:pPr lvl="1"/>
            <a:r>
              <a:rPr lang="en-US" altLang="ko-KR" dirty="0" smtClean="0"/>
              <a:t>Prior </a:t>
            </a:r>
            <a:r>
              <a:rPr lang="en-US" altLang="ko-KR" dirty="0"/>
              <a:t>to link </a:t>
            </a:r>
            <a:r>
              <a:rPr lang="en-US" altLang="ko-KR" dirty="0" smtClean="0"/>
              <a:t>establishment</a:t>
            </a:r>
          </a:p>
          <a:p>
            <a:pPr lvl="2"/>
            <a:r>
              <a:rPr lang="en-US" altLang="ko-KR" dirty="0" smtClean="0"/>
              <a:t>Get peer information without much </a:t>
            </a:r>
            <a:r>
              <a:rPr lang="en-US" altLang="ko-KR" dirty="0" smtClean="0"/>
              <a:t>burden</a:t>
            </a:r>
          </a:p>
          <a:p>
            <a:pPr lvl="3"/>
            <a:r>
              <a:rPr lang="en-US" altLang="ko-KR" dirty="0" smtClean="0"/>
              <a:t>User experience aspect and system aspect</a:t>
            </a:r>
          </a:p>
          <a:p>
            <a:pPr lvl="3"/>
            <a:r>
              <a:rPr lang="en-US" altLang="ko-KR" dirty="0" smtClean="0"/>
              <a:t>Over-the-top discovery is not well commercially succeeded</a:t>
            </a:r>
            <a:endParaRPr lang="en-US" altLang="ko-KR" dirty="0" smtClean="0"/>
          </a:p>
          <a:p>
            <a:pPr lvl="2"/>
            <a:r>
              <a:rPr lang="en-US" altLang="ko-KR" dirty="0" smtClean="0"/>
              <a:t>Try to connect peer </a:t>
            </a:r>
            <a:r>
              <a:rPr lang="en-US" altLang="ko-KR" dirty="0" smtClean="0"/>
              <a:t>based on directly exposed and identified information</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extLst>
      <p:ext uri="{BB962C8B-B14F-4D97-AF65-F5344CB8AC3E}">
        <p14:creationId xmlns:p14="http://schemas.microsoft.com/office/powerpoint/2010/main" xmlns="" val="190567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Definition</a:t>
            </a:r>
          </a:p>
          <a:p>
            <a:pPr lvl="1"/>
            <a:r>
              <a:rPr lang="en-US" altLang="ko-KR" dirty="0" smtClean="0"/>
              <a:t>Discovery of peers in proximity</a:t>
            </a:r>
          </a:p>
          <a:p>
            <a:pPr lvl="1"/>
            <a:r>
              <a:rPr lang="en-US" altLang="ko-KR" dirty="0" smtClean="0"/>
              <a:t>Discovery of peers through peer identity information sent from PDs in </a:t>
            </a:r>
            <a:r>
              <a:rPr lang="en-US" altLang="ko-KR" dirty="0" smtClean="0"/>
              <a:t>proximity</a:t>
            </a:r>
          </a:p>
          <a:p>
            <a:pPr lvl="1"/>
            <a:r>
              <a:rPr lang="en-US" altLang="ko-KR" dirty="0" smtClean="0"/>
              <a:t>Peer identity information</a:t>
            </a:r>
          </a:p>
          <a:p>
            <a:pPr lvl="2"/>
            <a:r>
              <a:rPr lang="en-US" altLang="ko-KR" dirty="0" smtClean="0"/>
              <a:t>user(membership) ID + application ID</a:t>
            </a:r>
          </a:p>
          <a:p>
            <a:r>
              <a:rPr lang="en-US" altLang="ko-KR" dirty="0" smtClean="0"/>
              <a:t>Why peer discovery?</a:t>
            </a:r>
          </a:p>
          <a:p>
            <a:pPr lvl="1"/>
            <a:r>
              <a:rPr lang="en-US" altLang="ko-KR" dirty="0" smtClean="0"/>
              <a:t>a essential function to support PAC distinctive use-cases such as social network or gaming</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 Procedure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cxnSp>
        <p:nvCxnSpPr>
          <p:cNvPr id="8" name="직선 연결선 7"/>
          <p:cNvCxnSpPr/>
          <p:nvPr/>
        </p:nvCxnSpPr>
        <p:spPr bwMode="auto">
          <a:xfrm>
            <a:off x="2786050" y="1857364"/>
            <a:ext cx="0" cy="44291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p:cNvCxnSpPr/>
          <p:nvPr/>
        </p:nvCxnSpPr>
        <p:spPr bwMode="auto">
          <a:xfrm>
            <a:off x="6500826" y="1857364"/>
            <a:ext cx="0" cy="442915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2428860" y="1500174"/>
            <a:ext cx="760016" cy="338554"/>
          </a:xfrm>
          <a:prstGeom prst="rect">
            <a:avLst/>
          </a:prstGeom>
          <a:noFill/>
        </p:spPr>
        <p:txBody>
          <a:bodyPr wrap="none" rtlCol="0">
            <a:spAutoFit/>
          </a:bodyPr>
          <a:lstStyle/>
          <a:p>
            <a:r>
              <a:rPr lang="en-US" altLang="ko-KR" sz="1600" dirty="0" smtClean="0"/>
              <a:t>User A</a:t>
            </a:r>
            <a:endParaRPr lang="ko-KR" altLang="en-US" sz="1600" dirty="0"/>
          </a:p>
        </p:txBody>
      </p:sp>
      <p:sp>
        <p:nvSpPr>
          <p:cNvPr id="13" name="TextBox 12"/>
          <p:cNvSpPr txBox="1"/>
          <p:nvPr/>
        </p:nvSpPr>
        <p:spPr>
          <a:xfrm>
            <a:off x="6143636" y="1500174"/>
            <a:ext cx="760144" cy="338554"/>
          </a:xfrm>
          <a:prstGeom prst="rect">
            <a:avLst/>
          </a:prstGeom>
          <a:noFill/>
        </p:spPr>
        <p:txBody>
          <a:bodyPr wrap="none" rtlCol="0">
            <a:spAutoFit/>
          </a:bodyPr>
          <a:lstStyle/>
          <a:p>
            <a:r>
              <a:rPr lang="en-US" altLang="ko-KR" sz="1600" dirty="0" smtClean="0"/>
              <a:t>User B</a:t>
            </a:r>
            <a:endParaRPr lang="ko-KR" altLang="en-US" sz="1600" dirty="0"/>
          </a:p>
        </p:txBody>
      </p:sp>
      <p:sp>
        <p:nvSpPr>
          <p:cNvPr id="14" name="모서리가 둥근 직사각형 13"/>
          <p:cNvSpPr/>
          <p:nvPr/>
        </p:nvSpPr>
        <p:spPr bwMode="auto">
          <a:xfrm>
            <a:off x="1500166" y="192880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rPr>
              <a:t>Facebook</a:t>
            </a:r>
            <a:r>
              <a:rPr kumimoji="0" lang="en-US" altLang="ko-KR" sz="1200" b="0" i="0" u="none" strike="noStrike" cap="none" normalizeH="0" baseline="0" dirty="0" smtClean="0">
                <a:ln>
                  <a:noFill/>
                </a:ln>
                <a:solidFill>
                  <a:schemeClr val="tx1"/>
                </a:solidFill>
                <a:effectLst/>
                <a:latin typeface="Times New Roman" pitchFamily="18" charset="0"/>
              </a:rPr>
              <a:t> App initialize  user profile into Peer Identity (User ID, App ID)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6" name="모서리가 둥근 직사각형 15"/>
          <p:cNvSpPr/>
          <p:nvPr/>
        </p:nvSpPr>
        <p:spPr bwMode="auto">
          <a:xfrm>
            <a:off x="5214942" y="192880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rPr>
              <a:t>Facebook</a:t>
            </a:r>
            <a:r>
              <a:rPr kumimoji="0" lang="en-US" altLang="ko-KR" sz="1200" b="0" i="0" u="none" strike="noStrike" cap="none" normalizeH="0" baseline="0" dirty="0" smtClean="0">
                <a:ln>
                  <a:noFill/>
                </a:ln>
                <a:solidFill>
                  <a:schemeClr val="tx1"/>
                </a:solidFill>
                <a:effectLst/>
                <a:latin typeface="Times New Roman" pitchFamily="18" charset="0"/>
              </a:rPr>
              <a:t> initialize  user profile into Peer Identity (User ID, App ID)</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7" name="모서리가 둥근 직사각형 16"/>
          <p:cNvSpPr/>
          <p:nvPr/>
        </p:nvSpPr>
        <p:spPr bwMode="auto">
          <a:xfrm>
            <a:off x="1500166" y="250030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Setup for </a:t>
            </a: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p:txBody>
      </p:sp>
      <p:sp>
        <p:nvSpPr>
          <p:cNvPr id="18" name="모서리가 둥근 직사각형 17"/>
          <p:cNvSpPr/>
          <p:nvPr/>
        </p:nvSpPr>
        <p:spPr bwMode="auto">
          <a:xfrm>
            <a:off x="5214942" y="250030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Setup for </a:t>
            </a: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9" name="모서리가 둥근 직사각형 18"/>
          <p:cNvSpPr/>
          <p:nvPr/>
        </p:nvSpPr>
        <p:spPr bwMode="auto">
          <a:xfrm>
            <a:off x="1500166" y="307181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a:p>
            <a:pPr algn="ctr"/>
            <a:r>
              <a:rPr lang="en-US" altLang="ko-KR" dirty="0" smtClean="0">
                <a:solidFill>
                  <a:schemeClr val="tx1"/>
                </a:solidFill>
                <a:latin typeface="Times New Roman" pitchFamily="18" charset="0"/>
              </a:rPr>
              <a:t> (broadcasting and monitoring </a:t>
            </a:r>
            <a:r>
              <a:rPr lang="en-US" altLang="ko-KR" dirty="0" smtClean="0">
                <a:solidFill>
                  <a:schemeClr val="tx1"/>
                </a:solidFill>
                <a:latin typeface="Times New Roman" pitchFamily="18" charset="0"/>
              </a:rPr>
              <a:t>)</a:t>
            </a:r>
            <a:endParaRPr lang="ko-KR" altLang="en-US" dirty="0" smtClean="0">
              <a:solidFill>
                <a:schemeClr val="tx1"/>
              </a:solidFill>
              <a:latin typeface="Times New Roman" pitchFamily="18" charset="0"/>
            </a:endParaRPr>
          </a:p>
        </p:txBody>
      </p:sp>
      <p:sp>
        <p:nvSpPr>
          <p:cNvPr id="20" name="모서리가 둥근 직사각형 19"/>
          <p:cNvSpPr/>
          <p:nvPr/>
        </p:nvSpPr>
        <p:spPr bwMode="auto">
          <a:xfrm>
            <a:off x="5214942" y="307181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Peer Discovery procedure</a:t>
            </a:r>
          </a:p>
          <a:p>
            <a:pPr algn="ctr"/>
            <a:r>
              <a:rPr lang="en-US" altLang="ko-KR" dirty="0" smtClean="0">
                <a:solidFill>
                  <a:schemeClr val="tx1"/>
                </a:solidFill>
                <a:latin typeface="Times New Roman" pitchFamily="18" charset="0"/>
              </a:rPr>
              <a:t> (broadcasting and monitoring </a:t>
            </a:r>
            <a:r>
              <a:rPr lang="en-US" altLang="ko-KR" dirty="0" smtClean="0">
                <a:solidFill>
                  <a:schemeClr val="tx1"/>
                </a:solidFill>
                <a:latin typeface="Times New Roman" pitchFamily="18" charset="0"/>
              </a:rPr>
              <a:t>)</a:t>
            </a:r>
            <a:endParaRPr lang="ko-KR" altLang="en-US" dirty="0" smtClean="0">
              <a:solidFill>
                <a:schemeClr val="tx1"/>
              </a:solidFill>
              <a:latin typeface="Times New Roman" pitchFamily="18" charset="0"/>
            </a:endParaRPr>
          </a:p>
        </p:txBody>
      </p:sp>
      <p:sp>
        <p:nvSpPr>
          <p:cNvPr id="21" name="모서리가 둥근 직사각형 20"/>
          <p:cNvSpPr/>
          <p:nvPr/>
        </p:nvSpPr>
        <p:spPr bwMode="auto">
          <a:xfrm>
            <a:off x="1500166" y="3643314"/>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Match </a:t>
            </a:r>
            <a:r>
              <a:rPr kumimoji="0" lang="en-US" altLang="ko-KR" sz="1200" b="0" i="0" u="none" strike="noStrike" cap="none" normalizeH="0" dirty="0" smtClean="0">
                <a:ln>
                  <a:noFill/>
                </a:ln>
                <a:solidFill>
                  <a:schemeClr val="tx1"/>
                </a:solidFill>
                <a:effectLst/>
                <a:latin typeface="Times New Roman" pitchFamily="18" charset="0"/>
              </a:rPr>
              <a:t> the same App ID</a:t>
            </a:r>
            <a:endParaRPr lang="ko-KR" altLang="en-US" dirty="0" smtClean="0">
              <a:solidFill>
                <a:schemeClr val="tx1"/>
              </a:solidFill>
              <a:latin typeface="Times New Roman" pitchFamily="18" charset="0"/>
            </a:endParaRPr>
          </a:p>
        </p:txBody>
      </p:sp>
      <p:cxnSp>
        <p:nvCxnSpPr>
          <p:cNvPr id="23" name="직선 화살표 연결선 22"/>
          <p:cNvCxnSpPr/>
          <p:nvPr/>
        </p:nvCxnSpPr>
        <p:spPr bwMode="auto">
          <a:xfrm flipH="1">
            <a:off x="4071934" y="3214686"/>
            <a:ext cx="1143008"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직선 화살표 연결선 23"/>
          <p:cNvCxnSpPr/>
          <p:nvPr/>
        </p:nvCxnSpPr>
        <p:spPr bwMode="auto">
          <a:xfrm flipH="1">
            <a:off x="4071934" y="3357562"/>
            <a:ext cx="1143008"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30" name="모서리가 둥근 직사각형 29"/>
          <p:cNvSpPr/>
          <p:nvPr/>
        </p:nvSpPr>
        <p:spPr bwMode="auto">
          <a:xfrm>
            <a:off x="1500166" y="4214818"/>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Notify matched</a:t>
            </a:r>
            <a:r>
              <a:rPr kumimoji="0" lang="en-US" altLang="ko-KR" sz="1200" b="0" i="0" u="none" strike="noStrike" cap="none" normalizeH="0" dirty="0" smtClean="0">
                <a:ln>
                  <a:noFill/>
                </a:ln>
                <a:solidFill>
                  <a:schemeClr val="tx1"/>
                </a:solidFill>
                <a:effectLst/>
                <a:latin typeface="Times New Roman" pitchFamily="18" charset="0"/>
              </a:rPr>
              <a:t> Peer Identity to </a:t>
            </a: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a:t>
            </a:r>
            <a:r>
              <a:rPr kumimoji="0" lang="en-US" altLang="ko-KR" sz="1200" b="0" i="0" u="none" strike="noStrike" cap="none" normalizeH="0" baseline="0" dirty="0" smtClean="0">
                <a:ln>
                  <a:noFill/>
                </a:ln>
                <a:solidFill>
                  <a:schemeClr val="tx1"/>
                </a:solidFill>
                <a:effectLst/>
                <a:latin typeface="Times New Roman" pitchFamily="18" charset="0"/>
              </a:rPr>
              <a:t> </a:t>
            </a:r>
            <a:endParaRPr lang="ko-KR" altLang="en-US" dirty="0" smtClean="0">
              <a:solidFill>
                <a:schemeClr val="tx1"/>
              </a:solidFill>
              <a:latin typeface="Times New Roman" pitchFamily="18" charset="0"/>
            </a:endParaRPr>
          </a:p>
        </p:txBody>
      </p:sp>
      <p:sp>
        <p:nvSpPr>
          <p:cNvPr id="31" name="모서리가 둥근 직사각형 30"/>
          <p:cNvSpPr/>
          <p:nvPr/>
        </p:nvSpPr>
        <p:spPr bwMode="auto">
          <a:xfrm>
            <a:off x="1500166" y="4786322"/>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User A decides to chat</a:t>
            </a:r>
            <a:r>
              <a:rPr kumimoji="0" lang="en-US" altLang="ko-KR" sz="1200" b="0" i="0" u="none" strike="noStrike" cap="none" normalizeH="0" dirty="0" smtClean="0">
                <a:ln>
                  <a:noFill/>
                </a:ln>
                <a:solidFill>
                  <a:schemeClr val="tx1"/>
                </a:solidFill>
                <a:effectLst/>
                <a:latin typeface="Times New Roman" pitchFamily="18" charset="0"/>
              </a:rPr>
              <a:t> with User B and responds to </a:t>
            </a: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a:t>
            </a:r>
            <a:endParaRPr lang="ko-KR" altLang="en-US" dirty="0" smtClean="0">
              <a:solidFill>
                <a:schemeClr val="tx1"/>
              </a:solidFill>
              <a:latin typeface="Times New Roman" pitchFamily="18" charset="0"/>
            </a:endParaRPr>
          </a:p>
        </p:txBody>
      </p:sp>
      <p:sp>
        <p:nvSpPr>
          <p:cNvPr id="38" name="모서리가 둥근 직사각형 37"/>
          <p:cNvSpPr/>
          <p:nvPr/>
        </p:nvSpPr>
        <p:spPr bwMode="auto">
          <a:xfrm>
            <a:off x="1500166" y="5357826"/>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err="1" smtClean="0">
                <a:ln>
                  <a:noFill/>
                </a:ln>
                <a:solidFill>
                  <a:schemeClr val="tx1"/>
                </a:solidFill>
                <a:effectLst/>
                <a:latin typeface="Times New Roman" pitchFamily="18" charset="0"/>
              </a:rPr>
              <a:t>Facebook</a:t>
            </a:r>
            <a:r>
              <a:rPr kumimoji="0" lang="en-US" altLang="ko-KR" sz="1200" b="0" i="0" u="none" strike="noStrike" cap="none" normalizeH="0" dirty="0" smtClean="0">
                <a:ln>
                  <a:noFill/>
                </a:ln>
                <a:solidFill>
                  <a:schemeClr val="tx1"/>
                </a:solidFill>
                <a:effectLst/>
                <a:latin typeface="Times New Roman" pitchFamily="18" charset="0"/>
              </a:rPr>
              <a:t> App request </a:t>
            </a:r>
            <a:endParaRPr lang="en-US" altLang="ko-KR" dirty="0" smtClean="0">
              <a:solidFill>
                <a:schemeClr val="tx1"/>
              </a:solidFill>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link establishment</a:t>
            </a:r>
            <a:endParaRPr lang="ko-KR" altLang="en-US" dirty="0" smtClean="0">
              <a:solidFill>
                <a:schemeClr val="tx1"/>
              </a:solidFill>
              <a:latin typeface="Times New Roman" pitchFamily="18" charset="0"/>
            </a:endParaRPr>
          </a:p>
        </p:txBody>
      </p:sp>
      <p:sp>
        <p:nvSpPr>
          <p:cNvPr id="41" name="모서리가 둥근 직사각형 40"/>
          <p:cNvSpPr/>
          <p:nvPr/>
        </p:nvSpPr>
        <p:spPr bwMode="auto">
          <a:xfrm>
            <a:off x="1500166" y="592933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Peering procedure</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(Link establishment)</a:t>
            </a:r>
            <a:endParaRPr lang="ko-KR" altLang="en-US" dirty="0" smtClean="0">
              <a:solidFill>
                <a:schemeClr val="tx1"/>
              </a:solidFill>
              <a:latin typeface="Times New Roman" pitchFamily="18" charset="0"/>
            </a:endParaRPr>
          </a:p>
        </p:txBody>
      </p:sp>
      <p:sp>
        <p:nvSpPr>
          <p:cNvPr id="42" name="모서리가 둥근 직사각형 41"/>
          <p:cNvSpPr/>
          <p:nvPr/>
        </p:nvSpPr>
        <p:spPr bwMode="auto">
          <a:xfrm>
            <a:off x="5214942" y="5929330"/>
            <a:ext cx="2571768" cy="428628"/>
          </a:xfrm>
          <a:prstGeom prst="roundRect">
            <a:avLst/>
          </a:prstGeom>
          <a:solidFill>
            <a:srgbClr val="FFFF99"/>
          </a:solidFill>
          <a:ln>
            <a:solidFill>
              <a:schemeClr val="accent2">
                <a:lumMod val="75000"/>
              </a:schemeClr>
            </a:solid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dirty="0" smtClean="0">
                <a:ln>
                  <a:noFill/>
                </a:ln>
                <a:solidFill>
                  <a:schemeClr val="tx1"/>
                </a:solidFill>
                <a:effectLst/>
                <a:latin typeface="Times New Roman" pitchFamily="18" charset="0"/>
              </a:rPr>
              <a:t>Peering procedure</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Times New Roman" pitchFamily="18" charset="0"/>
              </a:rPr>
              <a:t>(Link establishment)</a:t>
            </a:r>
            <a:endParaRPr lang="ko-KR" altLang="en-US" dirty="0" smtClean="0">
              <a:solidFill>
                <a:schemeClr val="tx1"/>
              </a:solidFill>
              <a:latin typeface="Times New Roman" pitchFamily="18" charset="0"/>
            </a:endParaRPr>
          </a:p>
        </p:txBody>
      </p:sp>
      <p:cxnSp>
        <p:nvCxnSpPr>
          <p:cNvPr id="43" name="직선 화살표 연결선 42"/>
          <p:cNvCxnSpPr/>
          <p:nvPr/>
        </p:nvCxnSpPr>
        <p:spPr bwMode="auto">
          <a:xfrm flipH="1">
            <a:off x="4071934" y="6072206"/>
            <a:ext cx="1143008"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44" name="직선 화살표 연결선 43"/>
          <p:cNvCxnSpPr/>
          <p:nvPr/>
        </p:nvCxnSpPr>
        <p:spPr bwMode="auto">
          <a:xfrm flipH="1">
            <a:off x="4071934" y="6215082"/>
            <a:ext cx="1143008"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Device &amp; Service Discovery</a:t>
            </a:r>
            <a:br>
              <a:rPr lang="en-US" altLang="ko-KR" dirty="0" smtClean="0"/>
            </a:br>
            <a:r>
              <a:rPr lang="en-US" altLang="ko-KR" dirty="0" smtClean="0"/>
              <a:t>(Conventional)</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Device discovery</a:t>
            </a:r>
          </a:p>
          <a:p>
            <a:pPr lvl="1"/>
            <a:r>
              <a:rPr lang="en-US" altLang="ko-KR" dirty="0" smtClean="0"/>
              <a:t>Discovery of devices through scanning (beacon or probe response)</a:t>
            </a:r>
          </a:p>
          <a:p>
            <a:pPr lvl="1"/>
            <a:r>
              <a:rPr lang="en-US" altLang="ko-KR" dirty="0" smtClean="0"/>
              <a:t>Discovery of device ID (e.g. MAC address)</a:t>
            </a:r>
          </a:p>
          <a:p>
            <a:pPr lvl="1"/>
            <a:endParaRPr lang="en-US" altLang="ko-KR" dirty="0" smtClean="0"/>
          </a:p>
          <a:p>
            <a:r>
              <a:rPr lang="en-US" altLang="ko-KR" dirty="0" smtClean="0"/>
              <a:t>Service discovery</a:t>
            </a:r>
          </a:p>
          <a:p>
            <a:pPr lvl="1"/>
            <a:r>
              <a:rPr lang="en-US" altLang="ko-KR" dirty="0" smtClean="0"/>
              <a:t>Discovery of service </a:t>
            </a:r>
            <a:r>
              <a:rPr lang="en-US" altLang="ko-KR" dirty="0" smtClean="0"/>
              <a:t>protocol</a:t>
            </a:r>
          </a:p>
          <a:p>
            <a:pPr lvl="2"/>
            <a:r>
              <a:rPr lang="en-US" altLang="ko-KR" dirty="0" smtClean="0"/>
              <a:t>High </a:t>
            </a:r>
            <a:r>
              <a:rPr lang="en-US" altLang="ko-KR" dirty="0" smtClean="0"/>
              <a:t>layer protocol (UPnP, bonjour</a:t>
            </a:r>
            <a:r>
              <a:rPr lang="en-US" altLang="ko-KR" dirty="0" smtClean="0"/>
              <a:t>) is followed</a:t>
            </a:r>
            <a:endParaRPr lang="en-US" altLang="ko-KR" dirty="0" smtClean="0"/>
          </a:p>
          <a:p>
            <a:pPr lvl="1"/>
            <a:r>
              <a:rPr lang="en-US" altLang="ko-KR" dirty="0" smtClean="0"/>
              <a:t>Discovery of </a:t>
            </a:r>
            <a:r>
              <a:rPr lang="en-US" altLang="ko-KR" dirty="0" smtClean="0"/>
              <a:t>service category</a:t>
            </a:r>
          </a:p>
          <a:p>
            <a:pPr lvl="2"/>
            <a:r>
              <a:rPr lang="en-US" altLang="ko-KR" dirty="0" smtClean="0"/>
              <a:t>SNS, game, broadcast, multicast, public safety, etc.</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47601</TotalTime>
  <Words>945</Words>
  <Application>Microsoft Office PowerPoint</Application>
  <PresentationFormat>화면 슬라이드 쇼(4:3)</PresentationFormat>
  <Paragraphs>164</Paragraphs>
  <Slides>14</Slides>
  <Notes>2</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Blank Presentation</vt:lpstr>
      <vt:lpstr>슬라이드 1</vt:lpstr>
      <vt:lpstr>Thoughts on  Peer Discovery</vt:lpstr>
      <vt:lpstr>802.15.8 PAC PAR</vt:lpstr>
      <vt:lpstr>Background</vt:lpstr>
      <vt:lpstr>Trend</vt:lpstr>
      <vt:lpstr>Common Feature</vt:lpstr>
      <vt:lpstr>Peer Discovery</vt:lpstr>
      <vt:lpstr>Peer Discovery Procedure</vt:lpstr>
      <vt:lpstr>Device &amp; Service Discovery (Conventional)</vt:lpstr>
      <vt:lpstr>Why Not Only Device ID  for Peer Discovery?</vt:lpstr>
      <vt:lpstr>Why Not Only Device ID  for Peer Discovery?</vt:lpstr>
      <vt:lpstr>Why Not Only Device ID  for Peer Discovery?</vt:lpstr>
      <vt:lpstr>Why Not Only Service ID  for Peer Discovery?</vt:lpstr>
      <vt:lpstr>Conclusion</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1042</cp:revision>
  <cp:lastPrinted>1998-02-10T13:28:06Z</cp:lastPrinted>
  <dcterms:created xsi:type="dcterms:W3CDTF">1999-11-08T18:59:45Z</dcterms:created>
  <dcterms:modified xsi:type="dcterms:W3CDTF">2012-11-06T06:57:18Z</dcterms:modified>
</cp:coreProperties>
</file>