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4" r:id="rId2"/>
  </p:sldMasterIdLst>
  <p:notesMasterIdLst>
    <p:notesMasterId r:id="rId15"/>
  </p:notesMasterIdLst>
  <p:sldIdLst>
    <p:sldId id="458" r:id="rId3"/>
    <p:sldId id="547" r:id="rId4"/>
    <p:sldId id="559" r:id="rId5"/>
    <p:sldId id="560" r:id="rId6"/>
    <p:sldId id="561" r:id="rId7"/>
    <p:sldId id="562" r:id="rId8"/>
    <p:sldId id="552" r:id="rId9"/>
    <p:sldId id="553" r:id="rId10"/>
    <p:sldId id="555" r:id="rId11"/>
    <p:sldId id="554" r:id="rId12"/>
    <p:sldId id="556" r:id="rId13"/>
    <p:sldId id="550" r:id="rId14"/>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D46C2C"/>
    <a:srgbClr val="00FF00"/>
    <a:srgbClr val="FFFFCC"/>
    <a:srgbClr val="98C606"/>
    <a:srgbClr val="000000"/>
    <a:srgbClr val="FF99FF"/>
    <a:srgbClr val="E33E1D"/>
    <a:srgbClr val="D7E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19" autoAdjust="0"/>
    <p:restoredTop sz="73022" autoAdjust="0"/>
  </p:normalViewPr>
  <p:slideViewPr>
    <p:cSldViewPr>
      <p:cViewPr>
        <p:scale>
          <a:sx n="81" d="100"/>
          <a:sy n="81" d="100"/>
        </p:scale>
        <p:origin x="-1350"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5" d="100"/>
          <a:sy n="55" d="100"/>
        </p:scale>
        <p:origin x="-2904" y="-96"/>
      </p:cViewPr>
      <p:guideLst>
        <p:guide orient="horz" pos="3108"/>
        <p:guide pos="21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1F29679F-BA6A-46AA-9605-E3ADEF6577B1}" type="datetimeFigureOut">
              <a:rPr lang="en-US" smtClean="0"/>
              <a:pPr/>
              <a:t>11/13/2012</a:t>
            </a:fld>
            <a:endParaRPr lang="en-US"/>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extLst>
      <p:ext uri="{BB962C8B-B14F-4D97-AF65-F5344CB8AC3E}">
        <p14:creationId xmlns:p14="http://schemas.microsoft.com/office/powerpoint/2010/main"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a:p>
        </p:txBody>
      </p:sp>
    </p:spTree>
    <p:extLst>
      <p:ext uri="{BB962C8B-B14F-4D97-AF65-F5344CB8AC3E}">
        <p14:creationId xmlns:p14="http://schemas.microsoft.com/office/powerpoint/2010/main" val="512018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dirty="0" smtClean="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2</a:t>
            </a:fld>
            <a:endParaRPr lang="en-US"/>
          </a:p>
        </p:txBody>
      </p:sp>
    </p:spTree>
    <p:extLst>
      <p:ext uri="{BB962C8B-B14F-4D97-AF65-F5344CB8AC3E}">
        <p14:creationId xmlns:p14="http://schemas.microsoft.com/office/powerpoint/2010/main" val="2772790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11/13/2012</a:t>
            </a:fld>
            <a:endParaRPr lang="en-US" dirty="0"/>
          </a:p>
        </p:txBody>
      </p:sp>
      <p:sp>
        <p:nvSpPr>
          <p:cNvPr id="5" name="Footer Placeholder 4"/>
          <p:cNvSpPr>
            <a:spLocks noGrp="1"/>
          </p:cNvSpPr>
          <p:nvPr>
            <p:ph type="ftr" sz="quarter" idx="11"/>
          </p:nvPr>
        </p:nvSpPr>
        <p:spPr>
          <a:xfrm>
            <a:off x="3200400" y="6324600"/>
            <a:ext cx="2895600" cy="365125"/>
          </a:xfrm>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295400" cy="307777"/>
          </a:xfrm>
          <a:prstGeom prst="rect">
            <a:avLst/>
          </a:prstGeom>
          <a:noFill/>
        </p:spPr>
        <p:txBody>
          <a:bodyPr wrap="square" rtlCol="0">
            <a:spAutoFit/>
          </a:bodyPr>
          <a:lstStyle/>
          <a:p>
            <a:r>
              <a:rPr lang="en-US" sz="1400" b="1" baseline="0" dirty="0" smtClean="0">
                <a:latin typeface="Times New Roman" pitchFamily="18" charset="0"/>
                <a:cs typeface="Times New Roman" pitchFamily="18" charset="0"/>
              </a:rPr>
              <a:t>Nov. </a:t>
            </a:r>
            <a:r>
              <a:rPr lang="en-US" sz="1400" b="1" dirty="0" smtClean="0">
                <a:latin typeface="Times New Roman" pitchFamily="18" charset="0"/>
                <a:cs typeface="Times New Roman" pitchFamily="18" charset="0"/>
              </a:rPr>
              <a:t>2012</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a:t>
            </a:r>
            <a:r>
              <a:rPr lang="en-US" sz="1400" b="1" kern="1200" dirty="0" smtClean="0">
                <a:solidFill>
                  <a:schemeClr val="tx1"/>
                </a:solidFill>
                <a:latin typeface="Times New Roman" pitchFamily="18" charset="0"/>
                <a:ea typeface="+mn-ea"/>
                <a:cs typeface="Times New Roman" pitchFamily="18" charset="0"/>
              </a:rPr>
              <a:t>IEEE </a:t>
            </a:r>
            <a:r>
              <a:rPr lang="en-US" altLang="ko-KR" sz="1400" b="1" kern="1200" dirty="0" smtClean="0">
                <a:solidFill>
                  <a:schemeClr val="tx1"/>
                </a:solidFill>
                <a:latin typeface="Times New Roman" pitchFamily="18" charset="0"/>
                <a:ea typeface="+mn-ea"/>
                <a:cs typeface="Times New Roman" pitchFamily="18" charset="0"/>
              </a:rPr>
              <a:t>15-12-0572-02-0008</a:t>
            </a:r>
            <a:endParaRPr lang="en-US" sz="1400" b="1" kern="1200" dirty="0">
              <a:solidFill>
                <a:schemeClr val="tx1"/>
              </a:solidFill>
              <a:latin typeface="Times New Roman" pitchFamily="18" charset="0"/>
              <a:ea typeface="+mn-ea"/>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ETRI</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FEB950-4027-49A9-9AD9-60C89AF8B577}" type="datetime1">
              <a:rPr lang="en-US" smtClean="0"/>
              <a:pPr/>
              <a:t>11/13/2012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DE0AC-2293-46C5-B2AD-A273A09A28AC}" type="datetime1">
              <a:rPr lang="en-US" smtClean="0"/>
              <a:pPr/>
              <a:t>11/13/2012</a:t>
            </a:fld>
            <a:endParaRPr lang="en-US"/>
          </a:p>
        </p:txBody>
      </p:sp>
      <p:sp>
        <p:nvSpPr>
          <p:cNvPr id="3" name="Footer Placeholder 2"/>
          <p:cNvSpPr>
            <a:spLocks noGrp="1"/>
          </p:cNvSpPr>
          <p:nvPr>
            <p:ph type="ftr" sz="quarter" idx="11"/>
          </p:nvPr>
        </p:nvSpPr>
        <p:spPr/>
        <p:txBody>
          <a:bodyPr/>
          <a:lstStyle/>
          <a:p>
            <a:r>
              <a:rPr lang="en-US" smtClean="0"/>
              <a:t>Slide 1</a:t>
            </a:r>
            <a:endParaRPr lang="en-US"/>
          </a:p>
        </p:txBody>
      </p:sp>
      <p:sp>
        <p:nvSpPr>
          <p:cNvPr id="4" name="Slide Number Placeholder 3"/>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809FD-2FB9-4990-A5F7-1DB6B7084FB0}" type="datetime1">
              <a:rPr lang="en-US" smtClean="0"/>
              <a:pPr/>
              <a:t>11/13/2012</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4B576-651D-4059-ADD9-BAD91067A2E2}" type="datetime1">
              <a:rPr lang="en-US" smtClean="0"/>
              <a:pPr/>
              <a:t>11/13/2012</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E0B97-6B1C-43CC-B69C-7D781D459A89}" type="datetime1">
              <a:rPr lang="en-US" smtClean="0"/>
              <a:pPr/>
              <a:t>11/13/2012</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F5A34-17FE-42B9-8397-840FF089D1E6}" type="datetime1">
              <a:rPr lang="en-US" smtClean="0"/>
              <a:pPr/>
              <a:t>11/13/2012</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FA8F46-9498-4F67-8577-AE59DD5D7184}" type="datetimeFigureOut">
              <a:rPr lang="en-US" smtClean="0"/>
              <a:pPr/>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FA8F46-9498-4F67-8577-AE59DD5D7184}" type="datetimeFigureOut">
              <a:rPr lang="en-US" smtClean="0"/>
              <a:pPr/>
              <a:t>11/13/2012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11/13/2012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FA8F46-9498-4F67-8577-AE59DD5D7184}" type="datetimeFigureOut">
              <a:rPr lang="en-US" smtClean="0"/>
              <a:pPr/>
              <a:t>11/13/2012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FA8F46-9498-4F67-8577-AE59DD5D7184}" type="datetimeFigureOut">
              <a:rPr lang="en-US" smtClean="0"/>
              <a:pPr/>
              <a:t>11/13/2012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FA8F46-9498-4F67-8577-AE59DD5D7184}" type="datetimeFigureOut">
              <a:rPr lang="en-US" smtClean="0"/>
              <a:pPr/>
              <a:t>11/13/2012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11/13/2012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11/13/2012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11/13/2012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C94A9D-3CA5-4E76-925B-592E65E91FFC}" type="datetime1">
              <a:rPr lang="en-US" smtClean="0"/>
              <a:pPr/>
              <a:t>11/13/2012</a:t>
            </a:fld>
            <a:endParaRPr lang="en-US"/>
          </a:p>
        </p:txBody>
      </p:sp>
      <p:sp>
        <p:nvSpPr>
          <p:cNvPr id="5" name="Footer Placeholder 4"/>
          <p:cNvSpPr>
            <a:spLocks noGrp="1"/>
          </p:cNvSpPr>
          <p:nvPr>
            <p:ph type="ftr" sz="quarter" idx="11"/>
          </p:nvPr>
        </p:nvSpPr>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Byung</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 </a:t>
            </a: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Kwak</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en-US" sz="1400" b="0" i="1"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et al.</a:t>
            </a:r>
            <a:endParaRPr kumimoji="0" lang="en-US" sz="1400" b="0" i="1"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ko-KR"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ETRI</a:t>
            </a:r>
            <a:endParaRPr kumimoji="0" lang="en-US" altLang="ko-KR"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altLang="ko-KR" sz="1400" b="1" baseline="0" dirty="0" smtClean="0">
                <a:latin typeface="Times New Roman" pitchFamily="18" charset="0"/>
                <a:cs typeface="Times New Roman" pitchFamily="18" charset="0"/>
              </a:rPr>
              <a:t>Nov. </a:t>
            </a:r>
            <a:r>
              <a:rPr lang="en-US" altLang="ko-KR" sz="1400" b="1" dirty="0" smtClean="0">
                <a:latin typeface="Times New Roman" pitchFamily="18" charset="0"/>
                <a:cs typeface="Times New Roman" pitchFamily="18" charset="0"/>
              </a:rPr>
              <a:t>2012</a:t>
            </a:r>
            <a:endParaRPr lang="en-US" altLang="ko-KR"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altLang="ko-KR" sz="1400" b="1" dirty="0" smtClean="0">
                <a:latin typeface="Times New Roman" pitchFamily="18" charset="0"/>
                <a:cs typeface="Times New Roman" pitchFamily="18" charset="0"/>
              </a:rPr>
              <a:t>doc.: </a:t>
            </a:r>
            <a:r>
              <a:rPr lang="en-US" altLang="ko-KR" sz="1400" b="1" kern="1200" dirty="0" smtClean="0">
                <a:solidFill>
                  <a:schemeClr val="tx1"/>
                </a:solidFill>
                <a:latin typeface="Times New Roman" pitchFamily="18" charset="0"/>
                <a:ea typeface="+mn-ea"/>
                <a:cs typeface="Times New Roman" pitchFamily="18" charset="0"/>
              </a:rPr>
              <a:t>IEEE </a:t>
            </a:r>
            <a:r>
              <a:rPr lang="en-US" altLang="ko-KR" sz="1400" b="1" kern="1200" dirty="0" smtClean="0">
                <a:solidFill>
                  <a:schemeClr val="tx1"/>
                </a:solidFill>
                <a:latin typeface="Times New Roman" pitchFamily="18" charset="0"/>
                <a:ea typeface="+mn-ea"/>
                <a:cs typeface="Times New Roman" pitchFamily="18" charset="0"/>
              </a:rPr>
              <a:t>15-12-0572-02-0008</a:t>
            </a:r>
            <a:endParaRPr lang="en-US" altLang="ko-KR" sz="1400" b="1" kern="1200" dirty="0">
              <a:solidFill>
                <a:schemeClr val="tx1"/>
              </a:solidFill>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64EDD7-C113-43D1-BA3C-46D45C8A96AB}" type="datetime1">
              <a:rPr lang="en-US" smtClean="0"/>
              <a:pPr/>
              <a:t>11/13/2012</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5523EF-88F0-4DC0-858F-85C640A0E875}" type="datetime1">
              <a:rPr lang="en-US" smtClean="0"/>
              <a:pPr/>
              <a:t>11/13/2012</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208938-1CF2-4733-8029-EAEF3A191393}" type="datetime1">
              <a:rPr lang="en-US" smtClean="0"/>
              <a:pPr/>
              <a:t>11/13/2012</a:t>
            </a:fld>
            <a:endParaRPr lang="en-US"/>
          </a:p>
        </p:txBody>
      </p:sp>
      <p:sp>
        <p:nvSpPr>
          <p:cNvPr id="8" name="Footer Placeholder 7"/>
          <p:cNvSpPr>
            <a:spLocks noGrp="1"/>
          </p:cNvSpPr>
          <p:nvPr>
            <p:ph type="ftr" sz="quarter" idx="11"/>
          </p:nvPr>
        </p:nvSpPr>
        <p:spPr/>
        <p:txBody>
          <a:bodyPr/>
          <a:lstStyle/>
          <a:p>
            <a:r>
              <a:rPr lang="en-US" smtClean="0"/>
              <a:t>Slide 1</a:t>
            </a:r>
            <a:endParaRPr lang="en-US"/>
          </a:p>
        </p:txBody>
      </p:sp>
      <p:sp>
        <p:nvSpPr>
          <p:cNvPr id="9" name="Slide Number Placeholder 8"/>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11/13/2012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A8F46-9498-4F67-8577-AE59DD5D7184}" type="datetimeFigureOut">
              <a:rPr lang="en-US" smtClean="0"/>
              <a:pPr/>
              <a:t>11/13/2012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70CAD-83D8-4A6D-A9AC-C91B0A61C2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jkwak@etri.re.k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sgjin@etri.re.kr"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770537"/>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[Elapsed Time of Device Discovery and Spatial Filtering</a:t>
            </a:r>
            <a:r>
              <a:rPr lang="en-US" altLang="ko-KR"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[2012-11-5]</a:t>
            </a:r>
            <a:endParaRPr lang="en-US" sz="1600" dirty="0">
              <a:latin typeface="Times New Roman" pitchFamily="18" charset="0"/>
              <a:cs typeface="Times New Roman" pitchFamily="18" charset="0"/>
            </a:endParaRPr>
          </a:p>
          <a:p>
            <a:pPr marL="985838" indent="-757238"/>
            <a:r>
              <a:rPr lang="en-US" sz="1600" b="1" dirty="0">
                <a:latin typeface="Times New Roman" pitchFamily="18" charset="0"/>
                <a:cs typeface="Times New Roman" pitchFamily="18" charset="0"/>
              </a:rPr>
              <a:t>Source</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Byung</a:t>
            </a:r>
            <a:r>
              <a:rPr lang="en-US" sz="1600" dirty="0" smtClean="0">
                <a:latin typeface="Times New Roman" pitchFamily="18" charset="0"/>
                <a:cs typeface="Times New Roman" pitchFamily="18" charset="0"/>
              </a:rPr>
              <a:t>-Jae </a:t>
            </a:r>
            <a:r>
              <a:rPr lang="en-US" sz="1600" dirty="0" err="1" smtClean="0">
                <a:latin typeface="Times New Roman" pitchFamily="18" charset="0"/>
                <a:cs typeface="Times New Roman" pitchFamily="18" charset="0"/>
              </a:rPr>
              <a:t>Kwak</a:t>
            </a:r>
            <a:r>
              <a:rPr lang="en-US" sz="1600" dirty="0" smtClean="0">
                <a:latin typeface="Times New Roman" pitchFamily="18" charset="0"/>
                <a:cs typeface="Times New Roman" pitchFamily="18" charset="0"/>
              </a:rPr>
              <a:t>, Sunggeun </a:t>
            </a:r>
            <a:r>
              <a:rPr lang="en-US" sz="1600" dirty="0" smtClean="0">
                <a:latin typeface="Times New Roman" pitchFamily="18" charset="0"/>
                <a:cs typeface="Times New Roman" pitchFamily="18" charset="0"/>
              </a:rPr>
              <a:t>Jin, </a:t>
            </a:r>
            <a:r>
              <a:rPr lang="en-US" sz="1600" dirty="0" smtClean="0">
                <a:latin typeface="Times New Roman" pitchFamily="18" charset="0"/>
                <a:cs typeface="Times New Roman" pitchFamily="18" charset="0"/>
              </a:rPr>
              <a:t>Jinkyeong Kim</a:t>
            </a:r>
            <a:r>
              <a:rPr lang="en-US" altLang="ko-KR" sz="1600" dirty="0" smtClean="0">
                <a:latin typeface="Times New Roman" pitchFamily="18" charset="0"/>
                <a:cs typeface="Times New Roman" pitchFamily="18" charset="0"/>
              </a:rPr>
              <a:t>, </a:t>
            </a:r>
            <a:r>
              <a:rPr lang="en-US" altLang="ko-KR" sz="1600" dirty="0" err="1" smtClean="0">
                <a:latin typeface="Times New Roman" pitchFamily="18" charset="0"/>
                <a:cs typeface="Times New Roman" pitchFamily="18" charset="0"/>
              </a:rPr>
              <a:t>Seon-Ae</a:t>
            </a:r>
            <a:r>
              <a:rPr lang="en-US" altLang="ko-KR" sz="1600" dirty="0" smtClean="0">
                <a:latin typeface="Times New Roman" pitchFamily="18" charset="0"/>
                <a:cs typeface="Times New Roman" pitchFamily="18" charset="0"/>
              </a:rPr>
              <a:t> Kim, Young-</a:t>
            </a:r>
            <a:r>
              <a:rPr lang="en-US" altLang="ko-KR" sz="1600" dirty="0" err="1" smtClean="0">
                <a:latin typeface="Times New Roman" pitchFamily="18" charset="0"/>
                <a:cs typeface="Times New Roman" pitchFamily="18" charset="0"/>
              </a:rPr>
              <a:t>Hoon</a:t>
            </a:r>
            <a:r>
              <a:rPr lang="en-US" altLang="ko-KR" sz="1600" dirty="0" smtClean="0">
                <a:latin typeface="Times New Roman" pitchFamily="18" charset="0"/>
                <a:cs typeface="Times New Roman" pitchFamily="18" charset="0"/>
              </a:rPr>
              <a:t> </a:t>
            </a:r>
            <a:r>
              <a:rPr lang="en-US" altLang="ko-KR" sz="1600" dirty="0">
                <a:latin typeface="Times New Roman" pitchFamily="18" charset="0"/>
                <a:cs typeface="Times New Roman" pitchFamily="18" charset="0"/>
              </a:rPr>
              <a:t>Kim</a:t>
            </a:r>
            <a:r>
              <a:rPr lang="en-US" sz="1600" dirty="0" smtClean="0">
                <a:latin typeface="Times New Roman" pitchFamily="18" charset="0"/>
                <a:cs typeface="Times New Roman" pitchFamily="18" charset="0"/>
              </a:rPr>
              <a:t>]</a:t>
            </a:r>
          </a:p>
          <a:p>
            <a:pPr marL="900113" indent="-671513"/>
            <a:r>
              <a:rPr lang="en-US" sz="1600" dirty="0" smtClean="0">
                <a:latin typeface="Times New Roman" pitchFamily="18" charset="0"/>
                <a:cs typeface="Times New Roman" pitchFamily="18" charset="0"/>
              </a:rPr>
              <a:t>Company: [ETRI, Korea]</a:t>
            </a:r>
            <a:endParaRPr lang="en-US" sz="1600" dirty="0">
              <a:latin typeface="Times New Roman" pitchFamily="18" charset="0"/>
              <a:cs typeface="Times New Roman" pitchFamily="18" charset="0"/>
            </a:endParaRPr>
          </a:p>
          <a:p>
            <a:pPr marL="228600"/>
            <a:r>
              <a:rPr lang="en-US" sz="1600"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hlinkClick r:id="rId3"/>
              </a:rPr>
              <a:t>bjkwak@etri.re.kr</a:t>
            </a:r>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hlinkClick r:id="rId4"/>
              </a:rPr>
              <a:t>sgjin@etri.re.kr</a:t>
            </a:r>
            <a:r>
              <a:rPr lang="en-US" sz="1600" dirty="0" smtClean="0">
                <a:latin typeface="Times New Roman" pitchFamily="18" charset="0"/>
                <a:cs typeface="Times New Roman" pitchFamily="18" charset="0"/>
              </a:rPr>
              <a:t> </a:t>
            </a:r>
            <a:endParaRPr lang="en-US" sz="1600" dirty="0">
              <a:latin typeface="Times New Roman" pitchFamily="18" charset="0"/>
              <a:cs typeface="Times New Roman" pitchFamily="18" charset="0"/>
            </a:endParaRPr>
          </a:p>
          <a:p>
            <a:pPr marL="228600"/>
            <a:r>
              <a:rPr lang="en-US" sz="1600" dirty="0">
                <a:latin typeface="Times New Roman" pitchFamily="18" charset="0"/>
                <a:cs typeface="Times New Roman" pitchFamily="18" charset="0"/>
              </a:rPr>
              <a:t>	</a:t>
            </a:r>
          </a:p>
          <a:p>
            <a:pPr marL="228600">
              <a:spcBef>
                <a:spcPts val="600"/>
              </a:spcBef>
              <a:spcAft>
                <a:spcPts val="600"/>
              </a:spcAft>
            </a:pPr>
            <a:r>
              <a:rPr lang="en-US" sz="1600" b="1" dirty="0">
                <a:latin typeface="Times New Roman" pitchFamily="18" charset="0"/>
                <a:cs typeface="Times New Roman" pitchFamily="18" charset="0"/>
              </a:rPr>
              <a:t>Re</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[This document presents </a:t>
            </a:r>
            <a:r>
              <a:rPr lang="en-US" altLang="ko-KR" sz="1600" dirty="0" smtClean="0">
                <a:latin typeface="Times New Roman" pitchFamily="18" charset="0"/>
                <a:cs typeface="Times New Roman" pitchFamily="18" charset="0"/>
              </a:rPr>
              <a:t>benefits</a:t>
            </a:r>
            <a:r>
              <a:rPr lang="ko-KR" altLang="en-US" sz="1600" dirty="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of spatial filtering in device discovery</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a:latin typeface="Times New Roman" pitchFamily="18" charset="0"/>
                <a:cs typeface="Times New Roman" pitchFamily="18" charset="0"/>
              </a:rPr>
              <a:t>Purpose</a:t>
            </a:r>
            <a:r>
              <a:rPr lang="en-US" sz="1600" b="1"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[To discuss the benefit of spatial filtering in PAC]</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91000" y="63246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41674081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Is BF Feasible for Mobile Devices? (4/4)</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Power Efficiency</a:t>
            </a:r>
          </a:p>
          <a:p>
            <a:pPr lvl="1"/>
            <a:r>
              <a:rPr lang="en-US" altLang="ko-KR" sz="2400" dirty="0" smtClean="0"/>
              <a:t>Improvement of RF integrated circuits over the years</a:t>
            </a:r>
          </a:p>
          <a:p>
            <a:pPr lvl="1"/>
            <a:r>
              <a:rPr lang="en-US" altLang="ko-KR" sz="2400" dirty="0" smtClean="0"/>
              <a:t>BF is more power efficient than a single antenna </a:t>
            </a:r>
            <a:r>
              <a:rPr lang="en-US" altLang="ko-KR" sz="2400" dirty="0"/>
              <a:t>i</a:t>
            </a:r>
            <a:r>
              <a:rPr lang="en-US" altLang="ko-KR" sz="2400" dirty="0" smtClean="0"/>
              <a:t>n delivering higher rate data</a:t>
            </a:r>
            <a:endParaRPr lang="en-US" altLang="ko-KR" sz="2400"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3328" y="3331931"/>
            <a:ext cx="6248400" cy="2908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7347288" y="5943600"/>
            <a:ext cx="1209177" cy="338554"/>
          </a:xfrm>
          <a:prstGeom prst="rect">
            <a:avLst/>
          </a:prstGeom>
          <a:noFill/>
        </p:spPr>
        <p:txBody>
          <a:bodyPr wrap="none" rtlCol="0">
            <a:spAutoFit/>
          </a:bodyPr>
          <a:lstStyle/>
          <a:p>
            <a:r>
              <a:rPr lang="en-US" altLang="ko-KR" sz="1600" dirty="0" smtClean="0"/>
              <a:t>(Source: [4])</a:t>
            </a:r>
            <a:endParaRPr lang="ko-KR" altLang="en-US" sz="1600" dirty="0"/>
          </a:p>
        </p:txBody>
      </p:sp>
    </p:spTree>
    <p:extLst>
      <p:ext uri="{BB962C8B-B14F-4D97-AF65-F5344CB8AC3E}">
        <p14:creationId xmlns:p14="http://schemas.microsoft.com/office/powerpoint/2010/main" val="8866285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References</a:t>
            </a:r>
            <a:endParaRPr lang="ko-KR" altLang="en-US" dirty="0"/>
          </a:p>
        </p:txBody>
      </p:sp>
      <p:sp>
        <p:nvSpPr>
          <p:cNvPr id="3" name="내용 개체 틀 2"/>
          <p:cNvSpPr>
            <a:spLocks noGrp="1"/>
          </p:cNvSpPr>
          <p:nvPr>
            <p:ph idx="1"/>
          </p:nvPr>
        </p:nvSpPr>
        <p:spPr/>
        <p:txBody>
          <a:bodyPr>
            <a:normAutofit fontScale="92500" lnSpcReduction="20000"/>
          </a:bodyPr>
          <a:lstStyle/>
          <a:p>
            <a:pPr marL="360363" indent="-360363">
              <a:buNone/>
            </a:pPr>
            <a:r>
              <a:rPr lang="en-US" altLang="ko-KR" sz="2000" dirty="0" smtClean="0"/>
              <a:t>[1] </a:t>
            </a:r>
            <a:r>
              <a:rPr lang="en-US" altLang="ko-KR" sz="2000" dirty="0" err="1" smtClean="0"/>
              <a:t>Byung</a:t>
            </a:r>
            <a:r>
              <a:rPr lang="en-US" altLang="ko-KR" sz="2000" dirty="0" smtClean="0"/>
              <a:t>-Jae </a:t>
            </a:r>
            <a:r>
              <a:rPr lang="en-US" altLang="ko-KR" sz="2000" dirty="0" err="1" smtClean="0"/>
              <a:t>Kwak</a:t>
            </a:r>
            <a:r>
              <a:rPr lang="en-US" altLang="ko-KR" sz="2000" dirty="0" smtClean="0"/>
              <a:t> et al., “Response to the Call for Applications: Look-and-Link Communication,” IEEE 15-12-0227-01-0008, May 2012.</a:t>
            </a:r>
          </a:p>
          <a:p>
            <a:pPr marL="360363" indent="-360363">
              <a:buNone/>
            </a:pPr>
            <a:r>
              <a:rPr lang="en-US" altLang="ko-KR" sz="2000" dirty="0" smtClean="0"/>
              <a:t>[2] </a:t>
            </a:r>
            <a:r>
              <a:rPr lang="en-US" altLang="ko-KR" sz="2000" dirty="0" err="1" smtClean="0"/>
              <a:t>Byung</a:t>
            </a:r>
            <a:r>
              <a:rPr lang="en-US" altLang="ko-KR" sz="2000" dirty="0" smtClean="0"/>
              <a:t>-Jae </a:t>
            </a:r>
            <a:r>
              <a:rPr lang="en-US" altLang="ko-KR" sz="2000" dirty="0" err="1" smtClean="0"/>
              <a:t>Kwak</a:t>
            </a:r>
            <a:r>
              <a:rPr lang="en-US" altLang="ko-KR" sz="2000" dirty="0" smtClean="0"/>
              <a:t> et al., “Challenges in PAC,” IEEE 15-12-0411-01-0008, July 2012.</a:t>
            </a:r>
          </a:p>
          <a:p>
            <a:pPr marL="360363" indent="-360363">
              <a:buNone/>
            </a:pPr>
            <a:r>
              <a:rPr lang="en-US" altLang="ko-KR" sz="2000" dirty="0" smtClean="0"/>
              <a:t>[3] </a:t>
            </a:r>
            <a:r>
              <a:rPr lang="en-US" altLang="ko-KR" sz="2000" dirty="0" err="1" smtClean="0"/>
              <a:t>Byung</a:t>
            </a:r>
            <a:r>
              <a:rPr lang="en-US" altLang="ko-KR" sz="2000" dirty="0" smtClean="0"/>
              <a:t>-Jae </a:t>
            </a:r>
            <a:r>
              <a:rPr lang="en-US" altLang="ko-KR" sz="2000" dirty="0" err="1" smtClean="0"/>
              <a:t>Kwak</a:t>
            </a:r>
            <a:r>
              <a:rPr lang="en-US" altLang="ko-KR" sz="2000" dirty="0" smtClean="0"/>
              <a:t>, Nah-Oak Song, Leonard E. Miller, “Performance Analysis of Exponential </a:t>
            </a:r>
            <a:r>
              <a:rPr lang="en-US" altLang="ko-KR" sz="2000" dirty="0" err="1" smtClean="0"/>
              <a:t>Backoff</a:t>
            </a:r>
            <a:r>
              <a:rPr lang="en-US" altLang="ko-KR" sz="2000" dirty="0" smtClean="0"/>
              <a:t>,” </a:t>
            </a:r>
            <a:r>
              <a:rPr lang="en-US" altLang="ko-KR" sz="2000" i="1" dirty="0" smtClean="0"/>
              <a:t>IEEE/ACM Trans. Networking</a:t>
            </a:r>
            <a:r>
              <a:rPr lang="en-US" altLang="ko-KR" sz="2000" dirty="0" smtClean="0"/>
              <a:t>, vol. 13, no. 2, April 2005.</a:t>
            </a:r>
          </a:p>
          <a:p>
            <a:pPr marL="360363" indent="-360363">
              <a:buNone/>
            </a:pPr>
            <a:r>
              <a:rPr lang="en-US" altLang="ko-KR" sz="2000" dirty="0" smtClean="0"/>
              <a:t>[4] Hang Yu, Lin </a:t>
            </a:r>
            <a:r>
              <a:rPr lang="en-US" altLang="ko-KR" sz="2000" dirty="0" err="1" smtClean="0"/>
              <a:t>Zhong</a:t>
            </a:r>
            <a:r>
              <a:rPr lang="en-US" altLang="ko-KR" sz="2000" dirty="0" smtClean="0"/>
              <a:t>, </a:t>
            </a:r>
            <a:r>
              <a:rPr lang="en-US" altLang="ko-KR" sz="2000" dirty="0" err="1" smtClean="0"/>
              <a:t>Ashutosh</a:t>
            </a:r>
            <a:r>
              <a:rPr lang="en-US" altLang="ko-KR" sz="2000" dirty="0" smtClean="0"/>
              <a:t>, </a:t>
            </a:r>
            <a:r>
              <a:rPr lang="en-US" altLang="ko-KR" sz="2000" dirty="0" err="1" smtClean="0"/>
              <a:t>Sabharwal</a:t>
            </a:r>
            <a:r>
              <a:rPr lang="en-US" altLang="ko-KR" sz="2000" dirty="0" smtClean="0"/>
              <a:t>, David Kao, “</a:t>
            </a:r>
            <a:r>
              <a:rPr lang="en-US" altLang="ko-KR" sz="2000" dirty="0" err="1" smtClean="0"/>
              <a:t>Beamforming</a:t>
            </a:r>
            <a:r>
              <a:rPr lang="en-US" altLang="ko-KR" sz="2000" dirty="0" smtClean="0"/>
              <a:t> on Mobile Devices: A First Study,” in </a:t>
            </a:r>
            <a:r>
              <a:rPr lang="en-US" altLang="ko-KR" sz="2000" i="1" dirty="0" smtClean="0"/>
              <a:t>Proc. </a:t>
            </a:r>
            <a:r>
              <a:rPr lang="en-US" altLang="ko-KR" sz="2000" i="1" dirty="0" err="1" smtClean="0"/>
              <a:t>MobiCom</a:t>
            </a:r>
            <a:r>
              <a:rPr lang="en-US" altLang="ko-KR" sz="2000" i="1" dirty="0" smtClean="0"/>
              <a:t> 2011</a:t>
            </a:r>
            <a:r>
              <a:rPr lang="en-US" altLang="ko-KR" sz="2000" dirty="0" smtClean="0"/>
              <a:t>, 2011.</a:t>
            </a:r>
          </a:p>
          <a:p>
            <a:pPr marL="360363" indent="-360363">
              <a:buNone/>
            </a:pPr>
            <a:r>
              <a:rPr lang="en-US" altLang="ko-KR" sz="2000" dirty="0" smtClean="0"/>
              <a:t>[5] V. </a:t>
            </a:r>
            <a:r>
              <a:rPr lang="en-US" altLang="ko-KR" sz="2000" dirty="0" err="1" smtClean="0"/>
              <a:t>Navda</a:t>
            </a:r>
            <a:r>
              <a:rPr lang="en-US" altLang="ko-KR" sz="2000" dirty="0" smtClean="0"/>
              <a:t>, A. P. Subramanian, K. </a:t>
            </a:r>
            <a:r>
              <a:rPr lang="en-US" altLang="ko-KR" sz="2000" dirty="0" err="1" smtClean="0"/>
              <a:t>Dhanasekaran</a:t>
            </a:r>
            <a:r>
              <a:rPr lang="en-US" altLang="ko-KR" sz="2000" dirty="0" smtClean="0"/>
              <a:t>, A. </a:t>
            </a:r>
            <a:r>
              <a:rPr lang="en-US" altLang="ko-KR" sz="2000" dirty="0" err="1" smtClean="0"/>
              <a:t>Timm-Giel</a:t>
            </a:r>
            <a:r>
              <a:rPr lang="en-US" altLang="ko-KR" sz="2000" dirty="0" smtClean="0"/>
              <a:t>, S. Das, “</a:t>
            </a:r>
            <a:r>
              <a:rPr lang="en-US" altLang="ko-KR" sz="2000" dirty="0" err="1" smtClean="0"/>
              <a:t>MobiSteer</a:t>
            </a:r>
            <a:r>
              <a:rPr lang="en-US" altLang="ko-KR" sz="2000" dirty="0" smtClean="0"/>
              <a:t>: using steerable beam directional antenna for vehicular network access,” in </a:t>
            </a:r>
            <a:r>
              <a:rPr lang="en-US" altLang="ko-KR" sz="2000" i="1" dirty="0" smtClean="0"/>
              <a:t>Proc. </a:t>
            </a:r>
            <a:r>
              <a:rPr lang="en-US" altLang="ko-KR" sz="2000" i="1" dirty="0" err="1" smtClean="0"/>
              <a:t>MobiSys</a:t>
            </a:r>
            <a:r>
              <a:rPr lang="en-US" altLang="ko-KR" sz="2000" i="1" dirty="0" smtClean="0"/>
              <a:t> 2007</a:t>
            </a:r>
            <a:r>
              <a:rPr lang="en-US" altLang="ko-KR" sz="2000" dirty="0" smtClean="0"/>
              <a:t>, 2007.</a:t>
            </a:r>
          </a:p>
          <a:p>
            <a:pPr marL="360363" indent="-360363">
              <a:buNone/>
            </a:pPr>
            <a:r>
              <a:rPr lang="en-US" altLang="ko-KR" sz="2000" dirty="0" smtClean="0"/>
              <a:t>[6] K. </a:t>
            </a:r>
            <a:r>
              <a:rPr lang="en-US" altLang="ko-KR" sz="2000" dirty="0" err="1" smtClean="0"/>
              <a:t>Ramachandran</a:t>
            </a:r>
            <a:r>
              <a:rPr lang="en-US" altLang="ko-KR" sz="2000" dirty="0" smtClean="0"/>
              <a:t>, R. </a:t>
            </a:r>
            <a:r>
              <a:rPr lang="en-US" altLang="ko-KR" sz="2000" dirty="0" err="1" smtClean="0"/>
              <a:t>Kokku</a:t>
            </a:r>
            <a:r>
              <a:rPr lang="en-US" altLang="ko-KR" sz="2000" dirty="0" smtClean="0"/>
              <a:t>, K. </a:t>
            </a:r>
            <a:r>
              <a:rPr lang="en-US" altLang="ko-KR" sz="2000" dirty="0" err="1" smtClean="0"/>
              <a:t>Sundaresan</a:t>
            </a:r>
            <a:r>
              <a:rPr lang="en-US" altLang="ko-KR" sz="2000" dirty="0" smtClean="0"/>
              <a:t>, M. </a:t>
            </a:r>
            <a:r>
              <a:rPr lang="en-US" altLang="ko-KR" sz="2000" dirty="0" err="1" smtClean="0"/>
              <a:t>Gruteser</a:t>
            </a:r>
            <a:r>
              <a:rPr lang="en-US" altLang="ko-KR" sz="2000" dirty="0" smtClean="0"/>
              <a:t>, S. </a:t>
            </a:r>
            <a:r>
              <a:rPr lang="en-US" altLang="ko-KR" sz="2000" dirty="0" err="1" smtClean="0"/>
              <a:t>Rangarajan</a:t>
            </a:r>
            <a:r>
              <a:rPr lang="en-US" altLang="ko-KR" sz="2000" dirty="0" smtClean="0"/>
              <a:t>, “R2D2: regulating beam shape and rate as directionality meets diversity,” in </a:t>
            </a:r>
            <a:r>
              <a:rPr lang="en-US" altLang="ko-KR" sz="2000" i="1" dirty="0" smtClean="0"/>
              <a:t>Proc. </a:t>
            </a:r>
            <a:r>
              <a:rPr lang="en-US" altLang="ko-KR" sz="2000" i="1" dirty="0" err="1" smtClean="0"/>
              <a:t>MobiSys</a:t>
            </a:r>
            <a:r>
              <a:rPr lang="en-US" altLang="ko-KR" sz="2000" i="1" dirty="0" smtClean="0"/>
              <a:t> 2009</a:t>
            </a:r>
            <a:r>
              <a:rPr lang="en-US" altLang="ko-KR" sz="2000" dirty="0" smtClean="0"/>
              <a:t>, 2009.</a:t>
            </a:r>
          </a:p>
          <a:p>
            <a:pPr marL="360363" indent="-360363">
              <a:buNone/>
            </a:pPr>
            <a:r>
              <a:rPr lang="en-US" altLang="ko-KR" sz="2000" dirty="0" smtClean="0"/>
              <a:t>[7] Igor </a:t>
            </a:r>
            <a:r>
              <a:rPr lang="en-US" altLang="ko-KR" sz="2000" dirty="0" err="1" smtClean="0"/>
              <a:t>Dotlic</a:t>
            </a:r>
            <a:r>
              <a:rPr lang="en-US" altLang="ko-KR" sz="2000" dirty="0" smtClean="0"/>
              <a:t>, </a:t>
            </a:r>
            <a:r>
              <a:rPr lang="en-US" altLang="ko-KR" sz="2000" dirty="0" err="1" smtClean="0"/>
              <a:t>Huan</a:t>
            </a:r>
            <a:r>
              <a:rPr lang="en-US" altLang="ko-KR" sz="2000" dirty="0" smtClean="0"/>
              <a:t>-Bang Li, Marco </a:t>
            </a:r>
            <a:r>
              <a:rPr lang="en-US" altLang="ko-KR" sz="2000" dirty="0" err="1" smtClean="0"/>
              <a:t>Hernadnez</a:t>
            </a:r>
            <a:r>
              <a:rPr lang="en-US" altLang="ko-KR" sz="2000" dirty="0" smtClean="0"/>
              <a:t>, “Possibility of using antenna arrays in IEEE 802.15.8,” IEEE 802.15-12-0409-01-0008, July 2012.</a:t>
            </a:r>
          </a:p>
        </p:txBody>
      </p:sp>
    </p:spTree>
    <p:extLst>
      <p:ext uri="{BB962C8B-B14F-4D97-AF65-F5344CB8AC3E}">
        <p14:creationId xmlns:p14="http://schemas.microsoft.com/office/powerpoint/2010/main" val="33690512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3"/>
          <p:cNvSpPr>
            <a:spLocks noGrp="1"/>
          </p:cNvSpPr>
          <p:nvPr>
            <p:ph type="title"/>
          </p:nvPr>
        </p:nvSpPr>
        <p:spPr/>
        <p:txBody>
          <a:bodyPr/>
          <a:lstStyle/>
          <a:p>
            <a:endParaRPr lang="ko-KR" altLang="en-US"/>
          </a:p>
        </p:txBody>
      </p:sp>
      <p:sp>
        <p:nvSpPr>
          <p:cNvPr id="5" name="내용 개체 틀 4"/>
          <p:cNvSpPr>
            <a:spLocks noGrp="1"/>
          </p:cNvSpPr>
          <p:nvPr>
            <p:ph idx="1"/>
          </p:nvPr>
        </p:nvSpPr>
        <p:spPr/>
        <p:txBody>
          <a:bodyPr/>
          <a:lstStyle/>
          <a:p>
            <a:endParaRPr lang="ko-KR" altLang="en-US"/>
          </a:p>
        </p:txBody>
      </p:sp>
      <p:sp>
        <p:nvSpPr>
          <p:cNvPr id="6" name="제목 1"/>
          <p:cNvSpPr txBox="1">
            <a:spLocks/>
          </p:cNvSpPr>
          <p:nvPr/>
        </p:nvSpPr>
        <p:spPr>
          <a:xfrm>
            <a:off x="1906216" y="3200400"/>
            <a:ext cx="5256584"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dirty="0" smtClean="0"/>
              <a:t>Thank You!</a:t>
            </a:r>
            <a:endParaRPr lang="ko-KR" altLang="en-US" dirty="0"/>
          </a:p>
        </p:txBody>
      </p:sp>
    </p:spTree>
    <p:extLst>
      <p:ext uri="{BB962C8B-B14F-4D97-AF65-F5344CB8AC3E}">
        <p14:creationId xmlns:p14="http://schemas.microsoft.com/office/powerpoint/2010/main" val="19556525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Contents</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Assumptions</a:t>
            </a:r>
          </a:p>
          <a:p>
            <a:r>
              <a:rPr lang="en-US" altLang="ko-KR" sz="2400" dirty="0" smtClean="0"/>
              <a:t>Typical Device Discovery</a:t>
            </a:r>
          </a:p>
          <a:p>
            <a:r>
              <a:rPr lang="en-US" altLang="ko-KR" sz="2400" dirty="0" smtClean="0"/>
              <a:t>Device Discovery with Spatial Filtering</a:t>
            </a:r>
          </a:p>
          <a:p>
            <a:r>
              <a:rPr lang="en-US" altLang="ko-KR" sz="2400" dirty="0" smtClean="0"/>
              <a:t>Discovery Time Analysis</a:t>
            </a:r>
            <a:endParaRPr lang="en-US" altLang="ko-KR" sz="2000" dirty="0" smtClean="0"/>
          </a:p>
          <a:p>
            <a:r>
              <a:rPr lang="en-US" altLang="ko-KR" sz="2400" dirty="0" smtClean="0"/>
              <a:t>BF for Mobile Devices</a:t>
            </a:r>
          </a:p>
        </p:txBody>
      </p:sp>
    </p:spTree>
    <p:extLst>
      <p:ext uri="{BB962C8B-B14F-4D97-AF65-F5344CB8AC3E}">
        <p14:creationId xmlns:p14="http://schemas.microsoft.com/office/powerpoint/2010/main" val="358806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Assumptions</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Usage scenario: Look and Link (</a:t>
            </a:r>
            <a:r>
              <a:rPr lang="en-US" altLang="ko-KR" sz="2400" dirty="0" err="1" smtClean="0"/>
              <a:t>LnL</a:t>
            </a:r>
            <a:r>
              <a:rPr lang="en-US" altLang="ko-KR" sz="2400" dirty="0" smtClean="0"/>
              <a:t>) Communications [1]</a:t>
            </a:r>
          </a:p>
          <a:p>
            <a:r>
              <a:rPr lang="en-US" altLang="ko-KR" sz="2400" dirty="0" smtClean="0"/>
              <a:t>Single hop </a:t>
            </a:r>
            <a:r>
              <a:rPr lang="en-US" altLang="ko-KR" sz="2400" dirty="0"/>
              <a:t>l</a:t>
            </a:r>
            <a:r>
              <a:rPr lang="en-US" altLang="ko-KR" sz="2400" dirty="0" smtClean="0"/>
              <a:t>inks</a:t>
            </a:r>
          </a:p>
          <a:p>
            <a:r>
              <a:rPr lang="en-US" altLang="ko-KR" sz="2400" dirty="0" smtClean="0"/>
              <a:t>Device discovery </a:t>
            </a:r>
            <a:r>
              <a:rPr lang="en-US" altLang="ko-KR" sz="2400" dirty="0"/>
              <a:t>p</a:t>
            </a:r>
            <a:r>
              <a:rPr lang="en-US" altLang="ko-KR" sz="2400" dirty="0" smtClean="0"/>
              <a:t>rocedures: Scan-and-select with vs. without spatial filtering</a:t>
            </a:r>
          </a:p>
          <a:p>
            <a:r>
              <a:rPr lang="en-US" altLang="ko-KR" sz="2400" dirty="0" smtClean="0"/>
              <a:t>WLAN </a:t>
            </a:r>
            <a:r>
              <a:rPr lang="en-US" altLang="ko-KR" sz="2400" dirty="0"/>
              <a:t>style CSMA/CA random access for packet </a:t>
            </a:r>
            <a:r>
              <a:rPr lang="en-US" altLang="ko-KR" sz="2400" dirty="0" smtClean="0"/>
              <a:t>transmission</a:t>
            </a:r>
          </a:p>
          <a:p>
            <a:pPr lvl="1"/>
            <a:r>
              <a:rPr lang="en-US" altLang="ko-KR" sz="2000" i="1" dirty="0" smtClean="0"/>
              <a:t>N</a:t>
            </a:r>
            <a:r>
              <a:rPr lang="en-US" altLang="ko-KR" sz="2000" i="1" baseline="-25000" dirty="0" smtClean="0"/>
              <a:t>I</a:t>
            </a:r>
            <a:r>
              <a:rPr lang="en-US" altLang="ko-KR" sz="2000" dirty="0" smtClean="0"/>
              <a:t>: # of active (trying to access the medium) devices within communication range, not necessarily related to the current device discovery</a:t>
            </a:r>
          </a:p>
          <a:p>
            <a:pPr lvl="1"/>
            <a:r>
              <a:rPr lang="en-US" altLang="ko-KR" sz="2000" i="1" dirty="0" smtClean="0"/>
              <a:t>N</a:t>
            </a:r>
            <a:r>
              <a:rPr lang="en-US" altLang="ko-KR" sz="2000" i="1" baseline="-25000" dirty="0" smtClean="0"/>
              <a:t>R</a:t>
            </a:r>
            <a:r>
              <a:rPr lang="en-US" altLang="ko-KR" sz="2000" dirty="0" smtClean="0"/>
              <a:t>: # of devices that responds to scan query</a:t>
            </a:r>
          </a:p>
          <a:p>
            <a:pPr lvl="1"/>
            <a:r>
              <a:rPr lang="en-US" altLang="ko-KR" sz="2000" i="1" dirty="0"/>
              <a:t>N</a:t>
            </a:r>
            <a:r>
              <a:rPr lang="en-US" altLang="ko-KR" sz="2000" i="1" baseline="-25000" dirty="0"/>
              <a:t>R</a:t>
            </a:r>
            <a:r>
              <a:rPr lang="en-US" altLang="ko-KR" sz="2000" dirty="0" smtClean="0"/>
              <a:t> </a:t>
            </a:r>
            <a:r>
              <a:rPr lang="en-US" altLang="ko-KR" sz="2000" dirty="0" smtClean="0">
                <a:latin typeface="맑은 고딕"/>
                <a:ea typeface="맑은 고딕"/>
              </a:rPr>
              <a:t>≪ </a:t>
            </a:r>
            <a:r>
              <a:rPr lang="en-US" altLang="ko-KR" sz="2000" i="1" dirty="0"/>
              <a:t>N</a:t>
            </a:r>
            <a:r>
              <a:rPr lang="en-US" altLang="ko-KR" sz="2000" i="1" baseline="-25000" dirty="0"/>
              <a:t>I</a:t>
            </a:r>
            <a:endParaRPr lang="en-US" altLang="ko-KR" sz="2000" dirty="0"/>
          </a:p>
          <a:p>
            <a:endParaRPr lang="en-US" altLang="ko-KR" sz="2400" dirty="0" smtClean="0"/>
          </a:p>
        </p:txBody>
      </p:sp>
    </p:spTree>
    <p:extLst>
      <p:ext uri="{BB962C8B-B14F-4D97-AF65-F5344CB8AC3E}">
        <p14:creationId xmlns:p14="http://schemas.microsoft.com/office/powerpoint/2010/main" val="5490145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Typical Device Discovery</a:t>
            </a:r>
            <a:endParaRPr lang="ko-KR" altLang="en-US" dirty="0"/>
          </a:p>
        </p:txBody>
      </p:sp>
      <p:sp>
        <p:nvSpPr>
          <p:cNvPr id="3" name="내용 개체 틀 2"/>
          <p:cNvSpPr>
            <a:spLocks noGrp="1"/>
          </p:cNvSpPr>
          <p:nvPr>
            <p:ph idx="1"/>
          </p:nvPr>
        </p:nvSpPr>
        <p:spPr/>
        <p:txBody>
          <a:bodyPr>
            <a:normAutofit/>
          </a:bodyPr>
          <a:lstStyle/>
          <a:p>
            <a:endParaRPr lang="en-US" altLang="ko-KR" sz="2400" dirty="0" smtClean="0"/>
          </a:p>
        </p:txBody>
      </p:sp>
      <p:pic>
        <p:nvPicPr>
          <p:cNvPr id="3076" name="Picture 4" descr="M:\LiveMesh\20121112_San_Antonio\plot\spatial_filtering-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000" y="2808000"/>
            <a:ext cx="3344186" cy="2880000"/>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M:\LiveMesh\20121112_San_Antonio\plot\spatial_filtering_procedure-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20000" y="2340000"/>
            <a:ext cx="4378177" cy="34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0452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Device Discovery with Spatial Filtering</a:t>
            </a:r>
            <a:endParaRPr lang="ko-KR" altLang="en-US" dirty="0"/>
          </a:p>
        </p:txBody>
      </p:sp>
      <p:sp>
        <p:nvSpPr>
          <p:cNvPr id="3" name="내용 개체 틀 2"/>
          <p:cNvSpPr>
            <a:spLocks noGrp="1"/>
          </p:cNvSpPr>
          <p:nvPr>
            <p:ph idx="1"/>
          </p:nvPr>
        </p:nvSpPr>
        <p:spPr/>
        <p:txBody>
          <a:bodyPr>
            <a:normAutofit/>
          </a:bodyPr>
          <a:lstStyle/>
          <a:p>
            <a:endParaRPr lang="en-US" altLang="ko-KR" sz="2400" dirty="0" smtClean="0"/>
          </a:p>
        </p:txBody>
      </p:sp>
      <p:pic>
        <p:nvPicPr>
          <p:cNvPr id="4098" name="Picture 2" descr="M:\LiveMesh\20121112_San_Antonio\plot\spatial_filtering-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000" y="2808000"/>
            <a:ext cx="3344185" cy="288000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M:\LiveMesh\20121112_San_Antonio\plot\spatial_filtering_procedure-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20000" y="2340000"/>
            <a:ext cx="4378177" cy="34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9157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Elapsed Time of Device Discovery</a:t>
            </a:r>
            <a:endParaRPr lang="ko-KR" altLang="en-US" dirty="0"/>
          </a:p>
        </p:txBody>
      </p:sp>
      <p:sp>
        <p:nvSpPr>
          <p:cNvPr id="3" name="내용 개체 틀 2"/>
          <p:cNvSpPr>
            <a:spLocks noGrp="1"/>
          </p:cNvSpPr>
          <p:nvPr>
            <p:ph idx="1"/>
          </p:nvPr>
        </p:nvSpPr>
        <p:spPr/>
        <p:txBody>
          <a:bodyPr>
            <a:normAutofit/>
          </a:bodyPr>
          <a:lstStyle/>
          <a:p>
            <a:endParaRPr lang="en-US" altLang="ko-KR" sz="2400" dirty="0" smtClean="0"/>
          </a:p>
        </p:txBody>
      </p:sp>
      <p:pic>
        <p:nvPicPr>
          <p:cNvPr id="1026" name="Picture 2" descr="M:\LiveMesh\20121112_San_Antonio\figures\N_devices.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3060000"/>
            <a:ext cx="3840000" cy="28800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M:\LiveMesh\20121112_San_Antonio\figures\MAC_delay.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70600" y="3060000"/>
            <a:ext cx="3840000" cy="2880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146136" y="5955268"/>
            <a:ext cx="1139864" cy="369332"/>
          </a:xfrm>
          <a:prstGeom prst="rect">
            <a:avLst/>
          </a:prstGeom>
          <a:noFill/>
        </p:spPr>
        <p:txBody>
          <a:bodyPr wrap="none" rtlCol="0">
            <a:spAutoFit/>
          </a:bodyPr>
          <a:lstStyle/>
          <a:p>
            <a:r>
              <a:rPr lang="en-US" altLang="ko-KR" dirty="0" smtClean="0">
                <a:latin typeface="맑은 고딕"/>
                <a:ea typeface="맑은 고딕"/>
              </a:rPr>
              <a:t>§: Ref. [3]</a:t>
            </a:r>
            <a:endParaRPr lang="ko-KR" altLang="en-US" dirty="0"/>
          </a:p>
        </p:txBody>
      </p:sp>
      <p:pic>
        <p:nvPicPr>
          <p:cNvPr id="1032" name="Picture 8" descr="M:\LiveMesh\20121112_San_Antonio\figures\elapsed_tim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03604" y="1600200"/>
            <a:ext cx="7302196" cy="129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63113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Is BF Feasible for Mobile Devices? (1/4)</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The Myths – Limiting factors of mobile devices to use an array antenna</a:t>
            </a:r>
          </a:p>
          <a:p>
            <a:pPr lvl="1"/>
            <a:r>
              <a:rPr lang="en-US" altLang="ko-KR" sz="2400" dirty="0" smtClean="0"/>
              <a:t>Small size:</a:t>
            </a:r>
          </a:p>
          <a:p>
            <a:pPr marL="806450" lvl="1" indent="0">
              <a:buNone/>
            </a:pPr>
            <a:r>
              <a:rPr lang="en-US" altLang="ko-KR" sz="2400" dirty="0" smtClean="0"/>
              <a:t>“Mobile devices are too small to accommodate an array antenna”</a:t>
            </a:r>
          </a:p>
          <a:p>
            <a:pPr lvl="1"/>
            <a:r>
              <a:rPr lang="en-US" altLang="ko-KR" sz="2400" dirty="0" smtClean="0"/>
              <a:t>High mobility:</a:t>
            </a:r>
          </a:p>
          <a:p>
            <a:pPr marL="806450" lvl="1" indent="0">
              <a:buNone/>
            </a:pPr>
            <a:r>
              <a:rPr lang="en-US" altLang="ko-KR" sz="2400" dirty="0" smtClean="0"/>
              <a:t>“</a:t>
            </a:r>
            <a:r>
              <a:rPr lang="en-US" altLang="ko-KR" sz="2400" dirty="0"/>
              <a:t>The high mobility of mobile devices makes BF unusable</a:t>
            </a:r>
            <a:r>
              <a:rPr lang="en-US" altLang="ko-KR" sz="2400" dirty="0" smtClean="0"/>
              <a:t>”</a:t>
            </a:r>
          </a:p>
          <a:p>
            <a:pPr lvl="1"/>
            <a:r>
              <a:rPr lang="en-US" altLang="ko-KR" sz="2400" dirty="0" smtClean="0"/>
              <a:t>Limited power:</a:t>
            </a:r>
          </a:p>
          <a:p>
            <a:pPr marL="806450" lvl="1" indent="0">
              <a:buNone/>
            </a:pPr>
            <a:r>
              <a:rPr lang="en-US" altLang="ko-KR" sz="2400" dirty="0" smtClean="0"/>
              <a:t>“</a:t>
            </a:r>
            <a:r>
              <a:rPr lang="en-US" altLang="ko-KR" sz="2400" dirty="0"/>
              <a:t>Power hungry BF technology is impractical solution for battery powered mobile devices</a:t>
            </a:r>
            <a:r>
              <a:rPr lang="en-US" altLang="ko-KR" sz="2400" dirty="0" smtClean="0"/>
              <a:t>”</a:t>
            </a:r>
            <a:endParaRPr lang="en-US" altLang="ko-KR" sz="2400" dirty="0"/>
          </a:p>
        </p:txBody>
      </p:sp>
    </p:spTree>
    <p:extLst>
      <p:ext uri="{BB962C8B-B14F-4D97-AF65-F5344CB8AC3E}">
        <p14:creationId xmlns:p14="http://schemas.microsoft.com/office/powerpoint/2010/main" val="11286824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Is BF Feasible for Mobile Devices? (2/4)</a:t>
            </a:r>
            <a:endParaRPr lang="ko-KR" altLang="en-US" dirty="0"/>
          </a:p>
        </p:txBody>
      </p:sp>
      <p:sp>
        <p:nvSpPr>
          <p:cNvPr id="3" name="내용 개체 틀 2"/>
          <p:cNvSpPr>
            <a:spLocks noGrp="1"/>
          </p:cNvSpPr>
          <p:nvPr>
            <p:ph idx="1"/>
          </p:nvPr>
        </p:nvSpPr>
        <p:spPr>
          <a:xfrm>
            <a:off x="457200" y="1600201"/>
            <a:ext cx="8229600" cy="1447800"/>
          </a:xfrm>
        </p:spPr>
        <p:txBody>
          <a:bodyPr>
            <a:normAutofit/>
          </a:bodyPr>
          <a:lstStyle/>
          <a:p>
            <a:r>
              <a:rPr lang="en-US" altLang="ko-KR" sz="2400" dirty="0" smtClean="0"/>
              <a:t>Form Factor</a:t>
            </a:r>
          </a:p>
          <a:p>
            <a:pPr lvl="1"/>
            <a:r>
              <a:rPr lang="en-US" altLang="ko-KR" sz="2400" dirty="0" smtClean="0"/>
              <a:t>The minimum antenna spacing for maximum BF gain is 0.3</a:t>
            </a:r>
            <a:r>
              <a:rPr lang="el-GR" altLang="ko-KR" sz="2400" dirty="0" smtClean="0"/>
              <a:t>λ</a:t>
            </a:r>
            <a:r>
              <a:rPr lang="en-US" altLang="ko-KR" sz="2400" dirty="0" smtClean="0"/>
              <a:t> ~ 0.4</a:t>
            </a:r>
            <a:r>
              <a:rPr lang="el-GR" altLang="ko-KR" sz="2400" dirty="0" smtClean="0"/>
              <a:t> λ</a:t>
            </a:r>
            <a:endParaRPr lang="en-US" altLang="ko-KR" sz="2400" dirty="0" smtClean="0"/>
          </a:p>
          <a:p>
            <a:pPr lvl="1"/>
            <a:endParaRPr lang="en-US" altLang="ko-KR" sz="2400" dirty="0"/>
          </a:p>
        </p:txBody>
      </p:sp>
      <p:sp>
        <p:nvSpPr>
          <p:cNvPr id="5" name="내용 개체 틀 2"/>
          <p:cNvSpPr txBox="1">
            <a:spLocks/>
          </p:cNvSpPr>
          <p:nvPr/>
        </p:nvSpPr>
        <p:spPr>
          <a:xfrm>
            <a:off x="457200" y="2819401"/>
            <a:ext cx="4495800" cy="2438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r>
              <a:rPr lang="en-US" altLang="ko-KR" sz="2400" dirty="0" smtClean="0"/>
              <a:t>Small size mobile devices (e.g., smartphones) can accommodate 2 antennas at 2 GHz, and a 4 antenna linear array at 5 GHz.</a:t>
            </a:r>
          </a:p>
          <a:p>
            <a:pPr lvl="1"/>
            <a:endParaRPr lang="en-US" altLang="ko-KR" sz="2400" dirty="0"/>
          </a:p>
        </p:txBody>
      </p:sp>
      <p:grpSp>
        <p:nvGrpSpPr>
          <p:cNvPr id="6" name="그룹 5"/>
          <p:cNvGrpSpPr>
            <a:grpSpLocks noChangeAspect="1"/>
          </p:cNvGrpSpPr>
          <p:nvPr/>
        </p:nvGrpSpPr>
        <p:grpSpPr>
          <a:xfrm>
            <a:off x="5334000" y="2667000"/>
            <a:ext cx="3276600" cy="3505200"/>
            <a:chOff x="5334000" y="2667000"/>
            <a:chExt cx="3276600" cy="350520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0" y="2667000"/>
              <a:ext cx="3256710" cy="3166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7401423" y="5833646"/>
              <a:ext cx="1209177" cy="338554"/>
            </a:xfrm>
            <a:prstGeom prst="rect">
              <a:avLst/>
            </a:prstGeom>
            <a:noFill/>
          </p:spPr>
          <p:txBody>
            <a:bodyPr wrap="none" rtlCol="0">
              <a:spAutoFit/>
            </a:bodyPr>
            <a:lstStyle/>
            <a:p>
              <a:r>
                <a:rPr lang="en-US" altLang="ko-KR" sz="1600" dirty="0" smtClean="0"/>
                <a:t>(Source: [4])</a:t>
              </a:r>
              <a:endParaRPr lang="ko-KR" altLang="en-US" sz="1600" dirty="0"/>
            </a:p>
          </p:txBody>
        </p:sp>
      </p:grpSp>
    </p:spTree>
    <p:extLst>
      <p:ext uri="{BB962C8B-B14F-4D97-AF65-F5344CB8AC3E}">
        <p14:creationId xmlns:p14="http://schemas.microsoft.com/office/powerpoint/2010/main" val="14010571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Is BF Feasible for Mobile Devices? (3/4)</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Device Mobility</a:t>
            </a:r>
          </a:p>
          <a:p>
            <a:pPr lvl="1"/>
            <a:r>
              <a:rPr lang="en-US" altLang="ko-KR" sz="2400" dirty="0" smtClean="0"/>
              <a:t>BF with predefined beam pattern can cope with vehicular mobility very well [5, 6]</a:t>
            </a:r>
          </a:p>
          <a:p>
            <a:pPr lvl="1"/>
            <a:r>
              <a:rPr lang="en-US" altLang="ko-KR" sz="2400" dirty="0" smtClean="0"/>
              <a:t>Real-time BF (with CSI feedback) is still effective with reasonable CSI estimation</a:t>
            </a:r>
            <a:r>
              <a:rPr lang="ko-KR" altLang="en-US" sz="2400" dirty="0" smtClean="0"/>
              <a:t> </a:t>
            </a:r>
            <a:r>
              <a:rPr lang="en-US" altLang="ko-KR" sz="2400" dirty="0" smtClean="0"/>
              <a:t>interval [4]</a:t>
            </a:r>
          </a:p>
          <a:p>
            <a:pPr lvl="1"/>
            <a:endParaRPr lang="en-US" altLang="ko-KR" sz="2400" dirty="0"/>
          </a:p>
        </p:txBody>
      </p:sp>
    </p:spTree>
    <p:extLst>
      <p:ext uri="{BB962C8B-B14F-4D97-AF65-F5344CB8AC3E}">
        <p14:creationId xmlns:p14="http://schemas.microsoft.com/office/powerpoint/2010/main" val="40964979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162470</TotalTime>
  <Words>629</Words>
  <Application>Microsoft Office PowerPoint</Application>
  <PresentationFormat>화면 슬라이드 쇼(4:3)</PresentationFormat>
  <Paragraphs>65</Paragraphs>
  <Slides>12</Slides>
  <Notes>2</Notes>
  <HiddenSlides>0</HiddenSlides>
  <MMClips>0</MMClips>
  <ScaleCrop>false</ScaleCrop>
  <HeadingPairs>
    <vt:vector size="4" baseType="variant">
      <vt:variant>
        <vt:lpstr>테마</vt:lpstr>
      </vt:variant>
      <vt:variant>
        <vt:i4>2</vt:i4>
      </vt:variant>
      <vt:variant>
        <vt:lpstr>슬라이드 제목</vt:lpstr>
      </vt:variant>
      <vt:variant>
        <vt:i4>12</vt:i4>
      </vt:variant>
    </vt:vector>
  </HeadingPairs>
  <TitlesOfParts>
    <vt:vector size="14" baseType="lpstr">
      <vt:lpstr>Office Theme</vt:lpstr>
      <vt:lpstr>Custom Design</vt:lpstr>
      <vt:lpstr>PowerPoint 프레젠테이션</vt:lpstr>
      <vt:lpstr>Contents</vt:lpstr>
      <vt:lpstr>Assumptions</vt:lpstr>
      <vt:lpstr>Typical Device Discovery</vt:lpstr>
      <vt:lpstr>Device Discovery with Spatial Filtering</vt:lpstr>
      <vt:lpstr>Elapsed Time of Device Discovery</vt:lpstr>
      <vt:lpstr>Is BF Feasible for Mobile Devices? (1/4)</vt:lpstr>
      <vt:lpstr>Is BF Feasible for Mobile Devices? (2/4)</vt:lpstr>
      <vt:lpstr>Is BF Feasible for Mobile Devices? (3/4)</vt:lpstr>
      <vt:lpstr>Is BF Feasible for Mobile Devices? (4/4)</vt:lpstr>
      <vt:lpstr>References</vt:lpstr>
      <vt:lpstr>PowerPoint 프레젠테이션</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resolutions for 15.7 May 2010 meeting</dc:title>
  <dc:creator>Soo-Young Chang</dc:creator>
  <cp:lastModifiedBy>진성근</cp:lastModifiedBy>
  <cp:revision>2459</cp:revision>
  <cp:lastPrinted>2012-11-12T07:50:39Z</cp:lastPrinted>
  <dcterms:created xsi:type="dcterms:W3CDTF">2010-05-03T18:32:55Z</dcterms:created>
  <dcterms:modified xsi:type="dcterms:W3CDTF">2012-11-13T07:36:21Z</dcterms:modified>
</cp:coreProperties>
</file>