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4" r:id="rId2"/>
  </p:sldMasterIdLst>
  <p:notesMasterIdLst>
    <p:notesMasterId r:id="rId9"/>
  </p:notesMasterIdLst>
  <p:sldIdLst>
    <p:sldId id="458" r:id="rId3"/>
    <p:sldId id="547" r:id="rId4"/>
    <p:sldId id="551" r:id="rId5"/>
    <p:sldId id="552" r:id="rId6"/>
    <p:sldId id="553" r:id="rId7"/>
    <p:sldId id="549" r:id="rId8"/>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33CC"/>
    <a:srgbClr val="D46C2C"/>
    <a:srgbClr val="00FF00"/>
    <a:srgbClr val="FFFFCC"/>
    <a:srgbClr val="98C606"/>
    <a:srgbClr val="000000"/>
    <a:srgbClr val="FF99FF"/>
    <a:srgbClr val="E33E1D"/>
    <a:srgbClr val="D7E4B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58" autoAdjust="0"/>
    <p:restoredTop sz="94660" autoAdjust="0"/>
  </p:normalViewPr>
  <p:slideViewPr>
    <p:cSldViewPr>
      <p:cViewPr>
        <p:scale>
          <a:sx n="90" d="100"/>
          <a:sy n="90" d="100"/>
        </p:scale>
        <p:origin x="-966" y="-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2904" y="-96"/>
      </p:cViewPr>
      <p:guideLst>
        <p:guide orient="horz" pos="3110"/>
        <p:guide pos="214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1F29679F-BA6A-46AA-9605-E3ADEF6577B1}" type="datetimeFigureOut">
              <a:rPr lang="en-US" smtClean="0"/>
              <a:pPr/>
              <a:t>11/5/2012</a:t>
            </a:fld>
            <a:endParaRPr lang="en-US"/>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p14="http://schemas.microsoft.com/office/powerpoint/2010/main" xmlns=""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extLst>
      <p:ext uri="{BB962C8B-B14F-4D97-AF65-F5344CB8AC3E}">
        <p14:creationId xmlns:p14="http://schemas.microsoft.com/office/powerpoint/2010/main" xmlns="" val="512018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11/5/2012</a:t>
            </a:fld>
            <a:endParaRPr lang="en-US" dirty="0"/>
          </a:p>
        </p:txBody>
      </p:sp>
      <p:sp>
        <p:nvSpPr>
          <p:cNvPr id="5" name="Footer Placeholder 4"/>
          <p:cNvSpPr>
            <a:spLocks noGrp="1"/>
          </p:cNvSpPr>
          <p:nvPr>
            <p:ph type="ftr" sz="quarter" idx="11"/>
          </p:nvPr>
        </p:nvSpPr>
        <p:spPr>
          <a:xfrm>
            <a:off x="3200400" y="6324600"/>
            <a:ext cx="2895600" cy="365125"/>
          </a:xfrm>
        </p:spPr>
        <p:txBody>
          <a:bodyPr/>
          <a:lstStyle>
            <a:lvl1pPr>
              <a:defRPr/>
            </a:lvl1pPr>
          </a:lstStyle>
          <a:p>
            <a:r>
              <a:rPr lang="en-US" dirty="0" smtClean="0"/>
              <a:t>Slide #</a:t>
            </a:r>
            <a:endParaRPr lang="en-US" dirty="0"/>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828800" cy="307777"/>
          </a:xfrm>
          <a:prstGeom prst="rect">
            <a:avLst/>
          </a:prstGeom>
          <a:noFill/>
        </p:spPr>
        <p:txBody>
          <a:bodyPr wrap="square" rtlCol="0">
            <a:spAutoFit/>
          </a:bodyPr>
          <a:lstStyle/>
          <a:p>
            <a:r>
              <a:rPr lang="en-US" sz="1400" b="1" baseline="0" dirty="0" smtClean="0">
                <a:latin typeface="Times New Roman" pitchFamily="18" charset="0"/>
                <a:cs typeface="Times New Roman" pitchFamily="18" charset="0"/>
              </a:rPr>
              <a:t>November </a:t>
            </a:r>
            <a:r>
              <a:rPr lang="en-US" sz="1400" b="1" dirty="0" smtClean="0">
                <a:latin typeface="Times New Roman" pitchFamily="18" charset="0"/>
                <a:cs typeface="Times New Roman" pitchFamily="18" charset="0"/>
              </a:rPr>
              <a:t>2012</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a:t>
            </a:r>
            <a:r>
              <a:rPr lang="en-US" sz="1400" b="1" kern="1200" dirty="0" smtClean="0">
                <a:solidFill>
                  <a:schemeClr val="tx1"/>
                </a:solidFill>
                <a:latin typeface="Times New Roman" pitchFamily="18" charset="0"/>
                <a:ea typeface="+mn-ea"/>
                <a:cs typeface="Times New Roman" pitchFamily="18" charset="0"/>
              </a:rPr>
              <a:t>IEEE </a:t>
            </a:r>
            <a:r>
              <a:rPr lang="en-US" altLang="ko-KR" sz="1400" b="1" i="0" kern="1200" dirty="0" smtClean="0">
                <a:solidFill>
                  <a:schemeClr val="tx1"/>
                </a:solidFill>
                <a:effectLst/>
                <a:latin typeface="+mn-lt"/>
                <a:ea typeface="+mn-ea"/>
                <a:cs typeface="+mn-cs"/>
              </a:rPr>
              <a:t>15-12-0571-00-0008</a:t>
            </a:r>
            <a:endParaRPr lang="en-US" sz="1400" b="1" kern="1200" dirty="0">
              <a:solidFill>
                <a:schemeClr val="tx1"/>
              </a:solidFill>
              <a:latin typeface="Times New Roman" pitchFamily="18" charset="0"/>
              <a:ea typeface="+mn-ea"/>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11/5/2012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11/5/2012</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11/5/2012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11/5/2012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11/5/2012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11/5/2012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FA8F46-9498-4F67-8577-AE59DD5D7184}" type="datetimeFigureOut">
              <a:rPr lang="en-US" smtClean="0"/>
              <a:pPr/>
              <a:t>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FA8F46-9498-4F67-8577-AE59DD5D7184}" type="datetimeFigureOut">
              <a:rPr lang="en-US" smtClean="0"/>
              <a:pPr/>
              <a:t>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11/5/2012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FA8F46-9498-4F67-8577-AE59DD5D7184}" type="datetimeFigureOut">
              <a:rPr lang="en-US" smtClean="0"/>
              <a:pPr/>
              <a:t>11/5/2012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FA8F46-9498-4F67-8577-AE59DD5D7184}" type="datetimeFigureOut">
              <a:rPr lang="en-US" smtClean="0"/>
              <a:pPr/>
              <a:t>11/5/2012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A8F46-9498-4F67-8577-AE59DD5D7184}" type="datetimeFigureOut">
              <a:rPr lang="en-US" smtClean="0"/>
              <a:pPr/>
              <a:t>11/5/2012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11/5/2012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11/5/2012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11/5/2012</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LG Electronics</a:t>
            </a:r>
            <a:endParaRPr kumimoji="0" lang="en-US" altLang="ko-KR"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altLang="ko-KR" sz="1400" b="1" baseline="0" dirty="0" smtClean="0">
                <a:latin typeface="Times New Roman" pitchFamily="18" charset="0"/>
                <a:cs typeface="Times New Roman" pitchFamily="18" charset="0"/>
              </a:rPr>
              <a:t>November </a:t>
            </a:r>
            <a:r>
              <a:rPr lang="en-US" altLang="ko-KR" sz="1400" b="1" dirty="0" smtClean="0">
                <a:latin typeface="Times New Roman" pitchFamily="18" charset="0"/>
                <a:cs typeface="Times New Roman" pitchFamily="18" charset="0"/>
              </a:rPr>
              <a:t>2012</a:t>
            </a:r>
            <a:endParaRPr lang="en-US" altLang="ko-KR"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altLang="ko-KR" sz="1400" b="1" dirty="0" smtClean="0">
                <a:latin typeface="Times New Roman" pitchFamily="18" charset="0"/>
                <a:cs typeface="Times New Roman" pitchFamily="18" charset="0"/>
              </a:rPr>
              <a:t>doc.: </a:t>
            </a:r>
            <a:r>
              <a:rPr lang="en-US" altLang="ko-KR" sz="1400" b="1" kern="1200" dirty="0" smtClean="0">
                <a:solidFill>
                  <a:schemeClr val="tx1"/>
                </a:solidFill>
                <a:latin typeface="Times New Roman" pitchFamily="18" charset="0"/>
                <a:ea typeface="+mn-ea"/>
                <a:cs typeface="Times New Roman" pitchFamily="18" charset="0"/>
              </a:rPr>
              <a:t>IEEE </a:t>
            </a:r>
            <a:r>
              <a:rPr lang="en-US" altLang="ko-KR" sz="1400" b="1" kern="1200" dirty="0" smtClean="0">
                <a:solidFill>
                  <a:schemeClr val="tx1"/>
                </a:solidFill>
                <a:latin typeface="Times New Roman" pitchFamily="18" charset="0"/>
                <a:ea typeface="+mn-ea"/>
                <a:cs typeface="Times New Roman" pitchFamily="18" charset="0"/>
              </a:rPr>
              <a:t>15-12-0571-00-0008</a:t>
            </a:r>
            <a:endParaRPr lang="en-US" altLang="ko-KR" sz="1400" b="1" kern="1200" dirty="0">
              <a:solidFill>
                <a:schemeClr val="tx1"/>
              </a:solidFill>
              <a:latin typeface="Times New Roman" pitchFamily="18" charset="0"/>
              <a:ea typeface="+mn-ea"/>
              <a:cs typeface="Times New Roman" pitchFamily="18" charset="0"/>
            </a:endParaRPr>
          </a:p>
        </p:txBody>
      </p:sp>
      <p:sp>
        <p:nvSpPr>
          <p:cNvPr id="13" name="Footer Placeholder 4"/>
          <p:cNvSpPr>
            <a:spLocks noGrp="1"/>
          </p:cNvSpPr>
          <p:nvPr>
            <p:ph type="ftr" sz="quarter" idx="11"/>
          </p:nvPr>
        </p:nvSpPr>
        <p:spPr>
          <a:xfrm>
            <a:off x="3200400" y="6324600"/>
            <a:ext cx="2895600" cy="365125"/>
          </a:xfrm>
        </p:spPr>
        <p:txBody>
          <a:bodyPr/>
          <a:lstStyle>
            <a:lvl1pPr>
              <a:defRPr>
                <a:solidFill>
                  <a:schemeClr val="tx1"/>
                </a:solidFill>
              </a:defRPr>
            </a:lvl1pPr>
          </a:lstStyle>
          <a:p>
            <a:r>
              <a:rPr lang="en-US" dirty="0" smtClean="0"/>
              <a:t>Slide #</a:t>
            </a:r>
            <a:endParaRPr lang="en-US" dirty="0"/>
          </a:p>
        </p:txBody>
      </p:sp>
      <p:sp>
        <p:nvSpPr>
          <p:cNvPr id="14"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11/5/2012</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11/5/2012</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11/5/2012</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11/5/2012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A8F46-9498-4F67-8577-AE59DD5D7184}" type="datetimeFigureOut">
              <a:rPr lang="en-US" smtClean="0"/>
              <a:pPr/>
              <a:t>11/5/2012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70CAD-83D8-4A6D-A9AC-C91B0A61C2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770537"/>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Views of  the </a:t>
            </a:r>
            <a:r>
              <a:rPr lang="en-US" sz="1600" dirty="0" smtClean="0">
                <a:latin typeface="Times New Roman" pitchFamily="18" charset="0"/>
                <a:cs typeface="Times New Roman" pitchFamily="18" charset="0"/>
              </a:rPr>
              <a:t>communication type, discovery and infrastructure</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November 05, 2012</a:t>
            </a:r>
            <a:endParaRPr lang="en-US" sz="1600" dirty="0">
              <a:latin typeface="Times New Roman" pitchFamily="18" charset="0"/>
              <a:cs typeface="Times New Roman" pitchFamily="18" charset="0"/>
            </a:endParaRPr>
          </a:p>
          <a:p>
            <a:pPr marL="985838" indent="-757238"/>
            <a:r>
              <a:rPr lang="en-US" sz="1600" b="1" dirty="0">
                <a:latin typeface="Times New Roman" pitchFamily="18" charset="0"/>
                <a:cs typeface="Times New Roman" pitchFamily="18" charset="0"/>
              </a:rPr>
              <a:t>Source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Jinyoung</a:t>
            </a:r>
            <a:r>
              <a:rPr lang="en-US" sz="1600" dirty="0" smtClean="0">
                <a:latin typeface="Times New Roman" pitchFamily="18" charset="0"/>
                <a:cs typeface="Times New Roman" pitchFamily="18" charset="0"/>
              </a:rPr>
              <a:t> Chun, Suhwook Kim, HanGyu Cho</a:t>
            </a:r>
          </a:p>
          <a:p>
            <a:pPr marL="900113" indent="-671513"/>
            <a:r>
              <a:rPr lang="en-US" sz="1600" dirty="0" smtClean="0">
                <a:latin typeface="Times New Roman" pitchFamily="18" charset="0"/>
                <a:cs typeface="Times New Roman" pitchFamily="18" charset="0"/>
              </a:rPr>
              <a:t>Company: LG Electronics</a:t>
            </a:r>
            <a:endParaRPr lang="en-US" sz="1600" dirty="0">
              <a:latin typeface="Times New Roman" pitchFamily="18" charset="0"/>
              <a:cs typeface="Times New Roman" pitchFamily="18" charset="0"/>
            </a:endParaRPr>
          </a:p>
          <a:p>
            <a:pPr marL="228600"/>
            <a:r>
              <a:rPr lang="en-US" sz="1600" dirty="0" smtClean="0">
                <a:latin typeface="Times New Roman" pitchFamily="18" charset="0"/>
                <a:cs typeface="Times New Roman" pitchFamily="18" charset="0"/>
              </a:rPr>
              <a:t>Address: jiny.chun@lge.com</a:t>
            </a:r>
            <a:endParaRPr lang="en-US" sz="1600" dirty="0">
              <a:latin typeface="Times New Roman" pitchFamily="18" charset="0"/>
              <a:cs typeface="Times New Roman" pitchFamily="18" charset="0"/>
            </a:endParaRPr>
          </a:p>
          <a:p>
            <a:pPr marL="228600"/>
            <a:r>
              <a:rPr lang="en-US" sz="1600" dirty="0">
                <a:latin typeface="Times New Roman" pitchFamily="18" charset="0"/>
                <a:cs typeface="Times New Roman" pitchFamily="18" charset="0"/>
              </a:rPr>
              <a:t>	</a:t>
            </a:r>
          </a:p>
          <a:p>
            <a:pPr marL="228600">
              <a:spcBef>
                <a:spcPts val="600"/>
              </a:spcBef>
              <a:spcAft>
                <a:spcPts val="600"/>
              </a:spcAft>
            </a:pPr>
            <a:r>
              <a:rPr lang="en-US" sz="1600" b="1" dirty="0">
                <a:latin typeface="Times New Roman" pitchFamily="18" charset="0"/>
                <a:cs typeface="Times New Roman" pitchFamily="18" charset="0"/>
              </a:rPr>
              <a:t>Re</a:t>
            </a:r>
            <a:r>
              <a:rPr lang="en-US" sz="1600" b="1"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 Consider the discovery </a:t>
            </a:r>
            <a:r>
              <a:rPr lang="en-US" sz="1600" dirty="0" smtClean="0">
                <a:latin typeface="Times New Roman" pitchFamily="18" charset="0"/>
                <a:cs typeface="Times New Roman" pitchFamily="18" charset="0"/>
              </a:rPr>
              <a:t>procedure according to </a:t>
            </a:r>
            <a:r>
              <a:rPr lang="en-US" sz="1600" dirty="0" smtClean="0">
                <a:latin typeface="Times New Roman" pitchFamily="18" charset="0"/>
                <a:cs typeface="Times New Roman" pitchFamily="18" charset="0"/>
              </a:rPr>
              <a:t>the </a:t>
            </a:r>
            <a:r>
              <a:rPr lang="en-US" sz="1600" dirty="0" smtClean="0">
                <a:latin typeface="Times New Roman" pitchFamily="18" charset="0"/>
                <a:cs typeface="Times New Roman" pitchFamily="18" charset="0"/>
              </a:rPr>
              <a:t>applications</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We </a:t>
            </a:r>
            <a:r>
              <a:rPr lang="en-US" sz="1600" dirty="0" smtClean="0">
                <a:latin typeface="Times New Roman" pitchFamily="18" charset="0"/>
                <a:cs typeface="Times New Roman" pitchFamily="18" charset="0"/>
              </a:rPr>
              <a:t>discuss</a:t>
            </a:r>
            <a:r>
              <a:rPr lang="en-US" altLang="ko-KR" sz="1600"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the discovery procedure according to the applications</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Purpose</a:t>
            </a:r>
            <a:r>
              <a:rPr lang="en-US" sz="1600" b="1"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Discussion</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xmlns="" val="4167408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Overview</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Communication </a:t>
            </a:r>
            <a:r>
              <a:rPr lang="en-US" altLang="ko-KR" sz="2400" dirty="0" smtClean="0"/>
              <a:t>type and </a:t>
            </a:r>
            <a:r>
              <a:rPr lang="en-US" altLang="ko-KR" sz="2400" dirty="0" smtClean="0"/>
              <a:t>discovery procedure</a:t>
            </a:r>
            <a:endParaRPr lang="en-US" altLang="ko-KR" sz="2400" dirty="0" smtClean="0"/>
          </a:p>
          <a:p>
            <a:pPr lvl="1"/>
            <a:r>
              <a:rPr lang="en-US" altLang="ko-KR" sz="2000" dirty="0" smtClean="0"/>
              <a:t>PAC has lots of application matrix (15-12-0350-04-0008) and </a:t>
            </a:r>
            <a:r>
              <a:rPr lang="en-US" altLang="ko-KR" sz="2000" dirty="0" smtClean="0"/>
              <a:t>we can </a:t>
            </a:r>
            <a:r>
              <a:rPr lang="en-US" altLang="ko-KR" sz="2000" dirty="0" smtClean="0"/>
              <a:t>categorize </a:t>
            </a:r>
            <a:r>
              <a:rPr lang="en-US" altLang="ko-KR" sz="2000" dirty="0" smtClean="0"/>
              <a:t>it to several communication types.</a:t>
            </a:r>
          </a:p>
          <a:p>
            <a:pPr lvl="1"/>
            <a:r>
              <a:rPr lang="en-US" altLang="ko-KR" sz="2000" dirty="0" smtClean="0"/>
              <a:t>Then we can define the discovery </a:t>
            </a:r>
            <a:r>
              <a:rPr lang="en-US" altLang="ko-KR" sz="2000" dirty="0" smtClean="0"/>
              <a:t>procedures </a:t>
            </a:r>
            <a:r>
              <a:rPr lang="en-US" altLang="ko-KR" sz="2000" dirty="0" smtClean="0"/>
              <a:t>depending </a:t>
            </a:r>
            <a:r>
              <a:rPr lang="en-US" altLang="ko-KR" sz="2000" dirty="0" smtClean="0"/>
              <a:t>on the communication types.</a:t>
            </a:r>
          </a:p>
          <a:p>
            <a:pPr lvl="1"/>
            <a:endParaRPr lang="en-US" altLang="ko-KR" sz="1600" dirty="0" smtClean="0"/>
          </a:p>
          <a:p>
            <a:r>
              <a:rPr lang="en-US" altLang="ko-KR" sz="2400" dirty="0" smtClean="0"/>
              <a:t>View of Infrastructure-related issues</a:t>
            </a:r>
            <a:endParaRPr lang="en-US" altLang="ko-KR" sz="2400" dirty="0" smtClean="0"/>
          </a:p>
          <a:p>
            <a:pPr lvl="1"/>
            <a:r>
              <a:rPr lang="en-US" altLang="ko-KR" sz="2000" dirty="0" smtClean="0"/>
              <a:t>We </a:t>
            </a:r>
            <a:r>
              <a:rPr lang="en-US" altLang="ko-KR" sz="2000" dirty="0" smtClean="0"/>
              <a:t>may need to get some information from infrastructure</a:t>
            </a:r>
          </a:p>
          <a:p>
            <a:pPr lvl="1"/>
            <a:r>
              <a:rPr lang="en-US" altLang="ko-KR" sz="2000" dirty="0" smtClean="0"/>
              <a:t>So I clarify what </a:t>
            </a:r>
            <a:r>
              <a:rPr lang="en-US" altLang="ko-KR" sz="2000" dirty="0" smtClean="0"/>
              <a:t>PAC </a:t>
            </a:r>
            <a:r>
              <a:rPr lang="en-US" altLang="ko-KR" sz="2000" dirty="0" smtClean="0"/>
              <a:t>does</a:t>
            </a:r>
            <a:endParaRPr lang="en-US" altLang="ko-KR" sz="2000" dirty="0" smtClean="0"/>
          </a:p>
          <a:p>
            <a:pPr lvl="2"/>
            <a:r>
              <a:rPr lang="en-US" altLang="ko-KR" sz="1600" dirty="0" smtClean="0"/>
              <a:t>What </a:t>
            </a:r>
            <a:r>
              <a:rPr lang="en-US" altLang="ko-KR" sz="1600" dirty="0" smtClean="0"/>
              <a:t>information is used</a:t>
            </a:r>
          </a:p>
          <a:p>
            <a:pPr lvl="2"/>
            <a:r>
              <a:rPr lang="en-US" altLang="ko-KR" sz="1600" dirty="0" smtClean="0"/>
              <a:t>How PAC devices get the information</a:t>
            </a:r>
            <a:endParaRPr lang="en-US" altLang="ko-KR" sz="1600" dirty="0" smtClean="0"/>
          </a:p>
        </p:txBody>
      </p:sp>
    </p:spTree>
    <p:extLst>
      <p:ext uri="{BB962C8B-B14F-4D97-AF65-F5344CB8AC3E}">
        <p14:creationId xmlns:p14="http://schemas.microsoft.com/office/powerpoint/2010/main" xmlns="" val="358806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Communication type and </a:t>
            </a:r>
            <a:r>
              <a:rPr lang="en-US" altLang="ko-KR" dirty="0" smtClean="0"/>
              <a:t>procedure</a:t>
            </a:r>
            <a:endParaRPr lang="en-US" altLang="ko-KR" dirty="0" smtClean="0"/>
          </a:p>
        </p:txBody>
      </p:sp>
      <p:sp>
        <p:nvSpPr>
          <p:cNvPr id="3" name="내용 개체 틀 2"/>
          <p:cNvSpPr>
            <a:spLocks noGrp="1"/>
          </p:cNvSpPr>
          <p:nvPr>
            <p:ph idx="1"/>
          </p:nvPr>
        </p:nvSpPr>
        <p:spPr/>
        <p:txBody>
          <a:bodyPr>
            <a:normAutofit fontScale="62500" lnSpcReduction="20000"/>
          </a:bodyPr>
          <a:lstStyle/>
          <a:p>
            <a:r>
              <a:rPr lang="en-US" altLang="ko-KR" u="sng" dirty="0" smtClean="0"/>
              <a:t>Type </a:t>
            </a:r>
            <a:r>
              <a:rPr lang="en-US" altLang="ko-KR" u="sng" dirty="0" smtClean="0"/>
              <a:t>1: </a:t>
            </a:r>
            <a:r>
              <a:rPr lang="en-US" altLang="ko-KR" u="sng" dirty="0" smtClean="0"/>
              <a:t>One-way communication</a:t>
            </a:r>
            <a:endParaRPr lang="en-US" altLang="ko-KR" u="sng" dirty="0" smtClean="0"/>
          </a:p>
          <a:p>
            <a:pPr lvl="1"/>
            <a:r>
              <a:rPr lang="en-US" altLang="ko-KR" dirty="0" smtClean="0"/>
              <a:t>Applications: one-way a</a:t>
            </a:r>
            <a:r>
              <a:rPr lang="en-US" altLang="ko-KR" dirty="0" smtClean="0"/>
              <a:t>dvertisement, Emergency alert, etc</a:t>
            </a:r>
            <a:endParaRPr lang="en-US" altLang="ko-KR" dirty="0" smtClean="0"/>
          </a:p>
          <a:p>
            <a:pPr lvl="1"/>
            <a:r>
              <a:rPr lang="en-US" altLang="ko-KR" dirty="0" smtClean="0"/>
              <a:t>Source device broadcasts </a:t>
            </a:r>
            <a:r>
              <a:rPr lang="en-US" altLang="ko-KR" dirty="0" smtClean="0"/>
              <a:t>it’s</a:t>
            </a:r>
            <a:r>
              <a:rPr lang="en-US" altLang="ko-KR" dirty="0" smtClean="0"/>
              <a:t> </a:t>
            </a:r>
            <a:r>
              <a:rPr lang="en-US" altLang="ko-KR" dirty="0" smtClean="0"/>
              <a:t>information to the vicinity devices</a:t>
            </a:r>
            <a:r>
              <a:rPr lang="en-US" altLang="ko-KR" dirty="0" smtClean="0"/>
              <a:t>. They don’t need to response to the source device.</a:t>
            </a:r>
          </a:p>
          <a:p>
            <a:pPr lvl="1"/>
            <a:endParaRPr lang="en-US" altLang="ko-KR" sz="1600" dirty="0" smtClean="0"/>
          </a:p>
          <a:p>
            <a:r>
              <a:rPr lang="en-US" altLang="ko-KR" u="sng" dirty="0" smtClean="0"/>
              <a:t>Type 2: Anonymous </a:t>
            </a:r>
            <a:r>
              <a:rPr lang="en-US" altLang="ko-KR" u="sng" dirty="0" smtClean="0"/>
              <a:t>group </a:t>
            </a:r>
            <a:r>
              <a:rPr lang="en-US" altLang="ko-KR" u="sng" dirty="0" smtClean="0"/>
              <a:t>communication</a:t>
            </a:r>
          </a:p>
          <a:p>
            <a:pPr lvl="1"/>
            <a:r>
              <a:rPr lang="en-US" altLang="ko-KR" dirty="0" smtClean="0"/>
              <a:t>Applications: two-way communication </a:t>
            </a:r>
            <a:r>
              <a:rPr lang="en-US" altLang="ko-KR" dirty="0" smtClean="0"/>
              <a:t>with vicinity users such as personal selling, social gaming, etc.</a:t>
            </a:r>
            <a:endParaRPr lang="en-US" altLang="ko-KR" dirty="0" smtClean="0"/>
          </a:p>
          <a:p>
            <a:pPr lvl="1"/>
            <a:r>
              <a:rPr lang="en-US" altLang="ko-KR" dirty="0" smtClean="0"/>
              <a:t>Source device finds </a:t>
            </a:r>
            <a:r>
              <a:rPr lang="en-US" altLang="ko-KR" dirty="0" smtClean="0"/>
              <a:t>anonymous vicinity devices to </a:t>
            </a:r>
            <a:r>
              <a:rPr lang="en-US" altLang="ko-KR" dirty="0" smtClean="0"/>
              <a:t>communicate </a:t>
            </a:r>
            <a:r>
              <a:rPr lang="en-US" altLang="ko-KR" dirty="0" smtClean="0"/>
              <a:t>with them. </a:t>
            </a:r>
            <a:r>
              <a:rPr lang="en-US" altLang="ko-KR" dirty="0" smtClean="0"/>
              <a:t>And they response</a:t>
            </a:r>
            <a:r>
              <a:rPr lang="en-US" altLang="ko-KR" dirty="0" smtClean="0"/>
              <a:t> with their information to the source device.</a:t>
            </a:r>
          </a:p>
          <a:p>
            <a:pPr lvl="1"/>
            <a:endParaRPr lang="en-US" altLang="ko-KR" sz="1600" dirty="0" smtClean="0"/>
          </a:p>
          <a:p>
            <a:r>
              <a:rPr lang="en-US" altLang="ko-KR" u="sng" dirty="0" smtClean="0"/>
              <a:t>Type 3: </a:t>
            </a:r>
            <a:r>
              <a:rPr lang="en-US" altLang="ko-KR" u="sng" dirty="0" smtClean="0"/>
              <a:t>Friend communication</a:t>
            </a:r>
          </a:p>
          <a:p>
            <a:pPr lvl="1"/>
            <a:r>
              <a:rPr lang="en-US" altLang="ko-KR" dirty="0" smtClean="0"/>
              <a:t>Applications: two-way communication with the known users</a:t>
            </a:r>
            <a:endParaRPr lang="en-US" altLang="ko-KR" dirty="0" smtClean="0"/>
          </a:p>
          <a:p>
            <a:pPr lvl="1"/>
            <a:r>
              <a:rPr lang="en-US" altLang="ko-KR" dirty="0" smtClean="0"/>
              <a:t>Source device finds the known </a:t>
            </a:r>
            <a:r>
              <a:rPr lang="en-US" altLang="ko-KR" dirty="0" smtClean="0"/>
              <a:t>device(s) in the vicinity with it’s</a:t>
            </a:r>
            <a:r>
              <a:rPr lang="en-US" altLang="ko-KR" dirty="0" smtClean="0"/>
              <a:t> ID; </a:t>
            </a:r>
            <a:r>
              <a:rPr lang="en-US" altLang="ko-KR" dirty="0" smtClean="0"/>
              <a:t>e.g. </a:t>
            </a:r>
            <a:r>
              <a:rPr lang="en-US" altLang="ko-KR" dirty="0" smtClean="0"/>
              <a:t>d</a:t>
            </a:r>
            <a:r>
              <a:rPr lang="en-US" altLang="ko-KR" dirty="0" smtClean="0"/>
              <a:t>evice ID, application ID. And the target device(s) response to the source device.</a:t>
            </a:r>
          </a:p>
          <a:p>
            <a:pPr lvl="1"/>
            <a:endParaRPr lang="en-US" altLang="ko-KR" sz="1600" dirty="0" smtClean="0"/>
          </a:p>
          <a:p>
            <a:r>
              <a:rPr lang="en-US" altLang="ko-KR" dirty="0" smtClean="0"/>
              <a:t>Communication procedures can be different according to communication types</a:t>
            </a:r>
            <a:r>
              <a:rPr lang="en-US" altLang="ko-KR" dirty="0" smtClean="0"/>
              <a:t>.</a:t>
            </a:r>
            <a:endParaRPr lang="en-US" altLang="ko-K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내용 개체 틀 3"/>
          <p:cNvGraphicFramePr>
            <a:graphicFrameLocks noGrp="1"/>
          </p:cNvGraphicFramePr>
          <p:nvPr>
            <p:ph idx="1"/>
          </p:nvPr>
        </p:nvGraphicFramePr>
        <p:xfrm>
          <a:off x="457200" y="609600"/>
          <a:ext cx="8382000" cy="5623560"/>
        </p:xfrm>
        <a:graphic>
          <a:graphicData uri="http://schemas.openxmlformats.org/drawingml/2006/table">
            <a:tbl>
              <a:tblPr firstRow="1" bandRow="1">
                <a:tableStyleId>{5C22544A-7EE6-4342-B048-85BDC9FD1C3A}</a:tableStyleId>
              </a:tblPr>
              <a:tblGrid>
                <a:gridCol w="1524000"/>
                <a:gridCol w="4597684"/>
                <a:gridCol w="2260316"/>
              </a:tblGrid>
              <a:tr h="539492">
                <a:tc>
                  <a:txBody>
                    <a:bodyPr/>
                    <a:lstStyle/>
                    <a:p>
                      <a:pPr algn="ctr" latinLnBrk="1"/>
                      <a:r>
                        <a:rPr lang="en-US" altLang="ko-KR" sz="1600" dirty="0" smtClean="0"/>
                        <a:t>Communicatio</a:t>
                      </a:r>
                      <a:r>
                        <a:rPr lang="en-US" altLang="ko-KR" sz="1600" baseline="0" dirty="0" smtClean="0"/>
                        <a:t>n type</a:t>
                      </a:r>
                      <a:endParaRPr lang="ko-KR" altLang="en-US" sz="1600" dirty="0"/>
                    </a:p>
                  </a:txBody>
                  <a:tcPr anchor="ctr"/>
                </a:tc>
                <a:tc>
                  <a:txBody>
                    <a:bodyPr/>
                    <a:lstStyle/>
                    <a:p>
                      <a:pPr algn="ctr" latinLnBrk="1"/>
                      <a:r>
                        <a:rPr lang="en-US" altLang="ko-KR" sz="1600" dirty="0" smtClean="0"/>
                        <a:t>Discovery (Device</a:t>
                      </a:r>
                      <a:r>
                        <a:rPr lang="en-US" altLang="ko-KR" sz="1600" baseline="0" dirty="0" smtClean="0"/>
                        <a:t> and Service)</a:t>
                      </a:r>
                      <a:endParaRPr lang="ko-KR" altLang="en-US" sz="1600" dirty="0"/>
                    </a:p>
                  </a:txBody>
                  <a:tcPr anchor="ctr"/>
                </a:tc>
                <a:tc>
                  <a:txBody>
                    <a:bodyPr/>
                    <a:lstStyle/>
                    <a:p>
                      <a:pPr algn="ctr" latinLnBrk="1"/>
                      <a:r>
                        <a:rPr lang="en-US" altLang="ko-KR" sz="1600" dirty="0" smtClean="0"/>
                        <a:t>Peering (link </a:t>
                      </a:r>
                      <a:r>
                        <a:rPr lang="en-US" altLang="ko-KR" sz="1600" dirty="0" smtClean="0"/>
                        <a:t>setup)</a:t>
                      </a:r>
                      <a:endParaRPr lang="ko-KR" altLang="en-US" sz="1600" dirty="0"/>
                    </a:p>
                  </a:txBody>
                  <a:tcPr anchor="ctr"/>
                </a:tc>
              </a:tr>
              <a:tr h="1630680">
                <a:tc>
                  <a:txBody>
                    <a:bodyPr/>
                    <a:lstStyle/>
                    <a:p>
                      <a:pPr latinLnBrk="1"/>
                      <a:r>
                        <a:rPr lang="en-US" altLang="ko-KR" sz="1600" b="1" dirty="0" smtClean="0"/>
                        <a:t>Broadcast </a:t>
                      </a:r>
                      <a:r>
                        <a:rPr lang="en-US" altLang="ko-KR" sz="1600" b="1" dirty="0" smtClean="0"/>
                        <a:t>communication</a:t>
                      </a:r>
                      <a:endParaRPr lang="en-US" altLang="ko-KR" sz="1600" b="1" dirty="0" smtClean="0"/>
                    </a:p>
                  </a:txBody>
                  <a:tcPr/>
                </a:tc>
                <a:tc>
                  <a:txBody>
                    <a:bodyPr/>
                    <a:lstStyle/>
                    <a:p>
                      <a:pPr marL="85725" indent="-85725" latinLnBrk="1">
                        <a:spcAft>
                          <a:spcPts val="600"/>
                        </a:spcAft>
                        <a:buFont typeface="Arial" pitchFamily="34" charset="0"/>
                        <a:buChar char="•"/>
                      </a:pPr>
                      <a:r>
                        <a:rPr lang="en-US" altLang="ko-KR" sz="1400" baseline="0" dirty="0" smtClean="0"/>
                        <a:t> Find what: </a:t>
                      </a:r>
                      <a:r>
                        <a:rPr lang="en-US" altLang="ko-KR" sz="1400" baseline="0" dirty="0" smtClean="0"/>
                        <a:t>whole vicinity devices OR devices </a:t>
                      </a:r>
                      <a:r>
                        <a:rPr lang="en-US" altLang="ko-KR" sz="1400" baseline="0" dirty="0" smtClean="0"/>
                        <a:t>to allow advertisement </a:t>
                      </a:r>
                      <a:r>
                        <a:rPr lang="en-US" altLang="ko-KR" sz="1400" baseline="0" dirty="0" smtClean="0"/>
                        <a:t>services</a:t>
                      </a:r>
                    </a:p>
                    <a:p>
                      <a:pPr marL="85725" indent="-85725" latinLnBrk="1">
                        <a:spcAft>
                          <a:spcPts val="600"/>
                        </a:spcAft>
                        <a:buFont typeface="Arial" pitchFamily="34" charset="0"/>
                        <a:buNone/>
                      </a:pPr>
                      <a:r>
                        <a:rPr lang="en-US" altLang="ko-KR" sz="1400" baseline="0" dirty="0" smtClean="0">
                          <a:sym typeface="Wingdings" pitchFamily="2" charset="2"/>
                        </a:rPr>
                        <a:t> May </a:t>
                      </a:r>
                      <a:r>
                        <a:rPr lang="en-US" altLang="ko-KR" sz="1400" b="1" baseline="0" dirty="0" smtClean="0">
                          <a:sym typeface="Wingdings" pitchFamily="2" charset="2"/>
                        </a:rPr>
                        <a:t>no need to discovery </a:t>
                      </a:r>
                      <a:r>
                        <a:rPr lang="en-US" altLang="ko-KR" sz="1400" baseline="0" dirty="0" smtClean="0">
                          <a:sym typeface="Wingdings" pitchFamily="2" charset="2"/>
                        </a:rPr>
                        <a:t>target devices.</a:t>
                      </a:r>
                      <a:endParaRPr lang="en-US" altLang="ko-KR" sz="1400" baseline="0" dirty="0" smtClean="0"/>
                    </a:p>
                    <a:p>
                      <a:pPr marL="85725" marR="0" indent="-85725"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ko-KR" sz="1400" baseline="0" dirty="0" smtClean="0"/>
                        <a:t> Find how: </a:t>
                      </a:r>
                      <a:r>
                        <a:rPr lang="en-US" altLang="ko-KR" sz="1400" dirty="0" smtClean="0"/>
                        <a:t>Active scanning </a:t>
                      </a:r>
                      <a:r>
                        <a:rPr lang="en-US" altLang="ko-KR" sz="1400" baseline="0" dirty="0" smtClean="0"/>
                        <a:t>(broadcast </a:t>
                      </a:r>
                      <a:r>
                        <a:rPr lang="en-US" altLang="ko-KR" sz="1400" baseline="0" dirty="0" smtClean="0"/>
                        <a:t>own information </a:t>
                      </a:r>
                      <a:r>
                        <a:rPr lang="en-US" altLang="ko-KR" sz="1400" baseline="0" dirty="0" smtClean="0"/>
                        <a:t> such as advertisement type, data formats, data region)</a:t>
                      </a:r>
                      <a:endParaRPr lang="ko-KR" altLang="en-US" sz="1400" dirty="0"/>
                    </a:p>
                  </a:txBody>
                  <a:tcPr/>
                </a:tc>
                <a:tc>
                  <a:txBody>
                    <a:bodyPr/>
                    <a:lstStyle/>
                    <a:p>
                      <a:pPr marL="85725" indent="-80963" latinLnBrk="1">
                        <a:buFont typeface="Arial" pitchFamily="34" charset="0"/>
                        <a:buChar char="•"/>
                      </a:pPr>
                      <a:r>
                        <a:rPr lang="en-US" altLang="ko-KR" sz="1400" baseline="0" dirty="0" smtClean="0"/>
                        <a:t>Broadcast without response</a:t>
                      </a:r>
                    </a:p>
                    <a:p>
                      <a:pPr marL="180975" marR="0" lvl="1" indent="-92075" algn="l" defTabSz="914400" rtl="0" eaLnBrk="1" fontAlgn="auto" latinLnBrk="1" hangingPunct="1">
                        <a:lnSpc>
                          <a:spcPct val="100000"/>
                        </a:lnSpc>
                        <a:spcBef>
                          <a:spcPts val="0"/>
                        </a:spcBef>
                        <a:spcAft>
                          <a:spcPts val="0"/>
                        </a:spcAft>
                        <a:buClrTx/>
                        <a:buSzTx/>
                        <a:buFont typeface="Calibri" pitchFamily="34" charset="0"/>
                        <a:buChar char="₋"/>
                        <a:tabLst/>
                        <a:defRPr/>
                      </a:pPr>
                      <a:r>
                        <a:rPr lang="en-US" altLang="ko-KR" sz="1400" dirty="0" smtClean="0"/>
                        <a:t>(may)</a:t>
                      </a:r>
                      <a:r>
                        <a:rPr lang="en-US" altLang="ko-KR" sz="1400" baseline="0" dirty="0" smtClean="0"/>
                        <a:t> n</a:t>
                      </a:r>
                      <a:r>
                        <a:rPr lang="en-US" altLang="ko-KR" sz="1400" dirty="0" smtClean="0"/>
                        <a:t>o need to</a:t>
                      </a:r>
                      <a:r>
                        <a:rPr lang="en-US" altLang="ko-KR" sz="1400" baseline="0" dirty="0" smtClean="0"/>
                        <a:t> setup a link between devices</a:t>
                      </a:r>
                    </a:p>
                  </a:txBody>
                  <a:tcPr/>
                </a:tc>
              </a:tr>
              <a:tr h="1676400">
                <a:tc>
                  <a:txBody>
                    <a:bodyPr/>
                    <a:lstStyle/>
                    <a:p>
                      <a:pPr latinLnBrk="1"/>
                      <a:r>
                        <a:rPr lang="en-US" altLang="ko-KR" sz="1600" b="1" dirty="0" smtClean="0"/>
                        <a:t>Anonymous Group </a:t>
                      </a:r>
                      <a:r>
                        <a:rPr lang="en-US" altLang="ko-KR" sz="1600" b="1" dirty="0" smtClean="0"/>
                        <a:t>communication</a:t>
                      </a:r>
                      <a:endParaRPr lang="en-US" altLang="ko-KR" sz="1600" b="1" dirty="0" smtClean="0"/>
                    </a:p>
                  </a:txBody>
                  <a:tcPr/>
                </a:tc>
                <a:tc>
                  <a:txBody>
                    <a:bodyPr/>
                    <a:lstStyle/>
                    <a:p>
                      <a:pPr marL="85725" indent="-85725" latinLnBrk="1">
                        <a:spcAft>
                          <a:spcPts val="600"/>
                        </a:spcAft>
                        <a:buFont typeface="Arial" pitchFamily="34" charset="0"/>
                        <a:buChar char="•"/>
                      </a:pPr>
                      <a:r>
                        <a:rPr lang="en-US" altLang="ko-KR" sz="1400" baseline="0" dirty="0" smtClean="0"/>
                        <a:t> Find what: </a:t>
                      </a:r>
                      <a:r>
                        <a:rPr lang="en-US" altLang="ko-KR" sz="1400" baseline="0" dirty="0" smtClean="0"/>
                        <a:t>devices </a:t>
                      </a:r>
                      <a:r>
                        <a:rPr lang="en-US" altLang="ko-KR" sz="1400" baseline="0" dirty="0" smtClean="0"/>
                        <a:t>with the same </a:t>
                      </a:r>
                      <a:r>
                        <a:rPr lang="en-US" altLang="ko-KR" sz="1400" baseline="0" dirty="0" smtClean="0"/>
                        <a:t>application group</a:t>
                      </a:r>
                    </a:p>
                    <a:p>
                      <a:pPr marL="85725" indent="-85725" latinLnBrk="1">
                        <a:spcAft>
                          <a:spcPts val="600"/>
                        </a:spcAft>
                        <a:buFont typeface="Arial" pitchFamily="34" charset="0"/>
                        <a:buNone/>
                      </a:pPr>
                      <a:r>
                        <a:rPr lang="en-US" altLang="ko-KR" sz="1400" baseline="0" dirty="0" smtClean="0">
                          <a:sym typeface="Wingdings" pitchFamily="2" charset="2"/>
                        </a:rPr>
                        <a:t> Need to know the application. But there are thousands applications. So we may categorize them to several types.</a:t>
                      </a:r>
                      <a:endParaRPr lang="en-US" altLang="ko-KR" sz="1400" baseline="0" dirty="0" smtClean="0"/>
                    </a:p>
                    <a:p>
                      <a:pPr marL="85725" indent="-85725" latinLnBrk="1">
                        <a:buFont typeface="Arial" pitchFamily="34" charset="0"/>
                        <a:buChar char="•"/>
                      </a:pPr>
                      <a:r>
                        <a:rPr lang="en-US" altLang="ko-KR" sz="1400" baseline="0" dirty="0" smtClean="0"/>
                        <a:t> Find how: </a:t>
                      </a:r>
                      <a:r>
                        <a:rPr lang="en-US" altLang="ko-KR" sz="1400" baseline="0" dirty="0" smtClean="0"/>
                        <a:t>Passive scanning(?) OR Active scanning (broadcast own information such as </a:t>
                      </a:r>
                      <a:r>
                        <a:rPr lang="en-US" altLang="ko-KR" sz="1400" b="1" baseline="0" dirty="0" smtClean="0"/>
                        <a:t>application type</a:t>
                      </a:r>
                      <a:r>
                        <a:rPr lang="en-US" altLang="ko-KR" sz="1400" baseline="0" dirty="0" smtClean="0"/>
                        <a:t>, own application ID, data formats, data region and </a:t>
                      </a:r>
                      <a:r>
                        <a:rPr lang="en-US" altLang="ko-KR" sz="1400" b="0" baseline="0" dirty="0" smtClean="0"/>
                        <a:t>wait Response </a:t>
                      </a:r>
                      <a:r>
                        <a:rPr lang="en-US" altLang="ko-KR" sz="1400" baseline="0" dirty="0" smtClean="0"/>
                        <a:t>with </a:t>
                      </a:r>
                      <a:r>
                        <a:rPr lang="en-US" altLang="ko-KR" sz="1400" baseline="0" dirty="0" smtClean="0"/>
                        <a:t>vicinity’s application ID)</a:t>
                      </a:r>
                      <a:endParaRPr lang="en-US" altLang="ko-KR" sz="1400" baseline="0" dirty="0" smtClean="0"/>
                    </a:p>
                  </a:txBody>
                  <a:tcPr/>
                </a:tc>
                <a:tc>
                  <a:txBody>
                    <a:bodyPr/>
                    <a:lstStyle/>
                    <a:p>
                      <a:pPr marL="85725" indent="-80963" algn="l" defTabSz="914400" rtl="0" eaLnBrk="1" latinLnBrk="1" hangingPunct="1">
                        <a:buFont typeface="Arial" pitchFamily="34" charset="0"/>
                        <a:buChar char="•"/>
                      </a:pPr>
                      <a:r>
                        <a:rPr lang="en-US" altLang="ko-KR" sz="1400" kern="1200" baseline="0" dirty="0" smtClean="0">
                          <a:solidFill>
                            <a:schemeClr val="dk1"/>
                          </a:solidFill>
                          <a:latin typeface="+mn-lt"/>
                          <a:ea typeface="+mn-ea"/>
                          <a:cs typeface="+mn-cs"/>
                        </a:rPr>
                        <a:t>Make  multiple </a:t>
                      </a:r>
                      <a:r>
                        <a:rPr lang="en-US" altLang="ko-KR" sz="1400" kern="1200" baseline="0" dirty="0" err="1" smtClean="0">
                          <a:solidFill>
                            <a:schemeClr val="dk1"/>
                          </a:solidFill>
                          <a:latin typeface="+mn-lt"/>
                          <a:ea typeface="+mn-ea"/>
                          <a:cs typeface="+mn-cs"/>
                        </a:rPr>
                        <a:t>unicast</a:t>
                      </a:r>
                      <a:r>
                        <a:rPr lang="en-US" altLang="ko-KR" sz="1400" kern="1200" baseline="0" dirty="0" smtClean="0">
                          <a:solidFill>
                            <a:schemeClr val="dk1"/>
                          </a:solidFill>
                          <a:latin typeface="+mn-lt"/>
                          <a:ea typeface="+mn-ea"/>
                          <a:cs typeface="+mn-cs"/>
                        </a:rPr>
                        <a:t> group(1:1 link) OR multicast group(1:n link)</a:t>
                      </a:r>
                    </a:p>
                  </a:txBody>
                  <a:tcPr/>
                </a:tc>
              </a:tr>
              <a:tr h="1676400">
                <a:tc>
                  <a:txBody>
                    <a:bodyPr/>
                    <a:lstStyle/>
                    <a:p>
                      <a:pPr latinLnBrk="1"/>
                      <a:r>
                        <a:rPr lang="en-US" altLang="ko-KR" sz="1600" b="1" dirty="0" smtClean="0"/>
                        <a:t>Friend </a:t>
                      </a:r>
                      <a:r>
                        <a:rPr lang="en-US" altLang="ko-KR" sz="1600" b="1" dirty="0" smtClean="0"/>
                        <a:t>communication</a:t>
                      </a:r>
                      <a:endParaRPr lang="en-US" altLang="ko-KR" sz="1600" b="1" dirty="0" smtClean="0"/>
                    </a:p>
                  </a:txBody>
                  <a:tcPr/>
                </a:tc>
                <a:tc>
                  <a:txBody>
                    <a:bodyPr/>
                    <a:lstStyle/>
                    <a:p>
                      <a:pPr marL="85725" indent="-85725" latinLnBrk="1">
                        <a:spcAft>
                          <a:spcPts val="600"/>
                        </a:spcAft>
                        <a:buFont typeface="Arial" pitchFamily="34" charset="0"/>
                        <a:buChar char="•"/>
                      </a:pPr>
                      <a:r>
                        <a:rPr lang="en-US" altLang="ko-KR" sz="1400" baseline="0" dirty="0" smtClean="0"/>
                        <a:t> Find what: devices with the pre-known </a:t>
                      </a:r>
                      <a:r>
                        <a:rPr lang="en-US" altLang="ko-KR" sz="1400" baseline="0" dirty="0" smtClean="0"/>
                        <a:t>ID</a:t>
                      </a:r>
                    </a:p>
                    <a:p>
                      <a:pPr marL="85725" indent="-85725" latinLnBrk="1">
                        <a:spcAft>
                          <a:spcPts val="600"/>
                        </a:spcAft>
                        <a:buFont typeface="Arial" pitchFamily="34" charset="0"/>
                        <a:buNone/>
                      </a:pPr>
                      <a:r>
                        <a:rPr lang="en-US" altLang="ko-KR" sz="1400" baseline="0" dirty="0" smtClean="0">
                          <a:sym typeface="Wingdings" pitchFamily="2" charset="2"/>
                        </a:rPr>
                        <a:t> may keep the ID after communication type 2</a:t>
                      </a:r>
                      <a:endParaRPr lang="en-US" altLang="ko-KR" sz="1400" baseline="0" dirty="0" smtClean="0"/>
                    </a:p>
                    <a:p>
                      <a:pPr marL="85725" indent="-85725" latinLnBrk="1">
                        <a:buFont typeface="Arial" pitchFamily="34" charset="0"/>
                        <a:buChar char="•"/>
                      </a:pPr>
                      <a:r>
                        <a:rPr lang="en-US" altLang="ko-KR" sz="1400" baseline="0" dirty="0" smtClean="0"/>
                        <a:t> Find how: </a:t>
                      </a:r>
                      <a:r>
                        <a:rPr lang="en-US" altLang="ko-KR" sz="1400" baseline="0" dirty="0" smtClean="0"/>
                        <a:t>Passive scanning OR active scanning (broadcast own information such as own application ID, </a:t>
                      </a:r>
                      <a:r>
                        <a:rPr lang="en-US" altLang="ko-KR" sz="1400" b="1" baseline="0" dirty="0" smtClean="0"/>
                        <a:t>target application ID</a:t>
                      </a:r>
                      <a:r>
                        <a:rPr lang="en-US" altLang="ko-KR" sz="1400" baseline="0" dirty="0" smtClean="0"/>
                        <a:t>, data formats, data region and wait Response with vicinity’s application ID)</a:t>
                      </a:r>
                      <a:endParaRPr lang="ko-KR" altLang="en-US" sz="1400" dirty="0" smtClean="0"/>
                    </a:p>
                  </a:txBody>
                  <a:tcPr/>
                </a:tc>
                <a:tc>
                  <a:txBody>
                    <a:bodyPr/>
                    <a:lstStyle/>
                    <a:p>
                      <a:pPr marL="85725" indent="-80963" algn="l" defTabSz="914400" rtl="0" eaLnBrk="1" latinLnBrk="1" hangingPunct="1">
                        <a:buFont typeface="Arial" pitchFamily="34" charset="0"/>
                        <a:buChar char="•"/>
                      </a:pPr>
                      <a:r>
                        <a:rPr lang="en-US" altLang="ko-KR" sz="1400" kern="1200" baseline="0" dirty="0" smtClean="0">
                          <a:solidFill>
                            <a:schemeClr val="dk1"/>
                          </a:solidFill>
                          <a:latin typeface="+mn-lt"/>
                          <a:ea typeface="+mn-ea"/>
                          <a:cs typeface="+mn-cs"/>
                        </a:rPr>
                        <a:t>Make  multiple </a:t>
                      </a:r>
                      <a:r>
                        <a:rPr lang="en-US" altLang="ko-KR" sz="1400" kern="1200" baseline="0" dirty="0" err="1" smtClean="0">
                          <a:solidFill>
                            <a:schemeClr val="dk1"/>
                          </a:solidFill>
                          <a:latin typeface="+mn-lt"/>
                          <a:ea typeface="+mn-ea"/>
                          <a:cs typeface="+mn-cs"/>
                        </a:rPr>
                        <a:t>unicast</a:t>
                      </a:r>
                      <a:r>
                        <a:rPr lang="en-US" altLang="ko-KR" sz="1400" kern="1200" baseline="0" dirty="0" smtClean="0">
                          <a:solidFill>
                            <a:schemeClr val="dk1"/>
                          </a:solidFill>
                          <a:latin typeface="+mn-lt"/>
                          <a:ea typeface="+mn-ea"/>
                          <a:cs typeface="+mn-cs"/>
                        </a:rPr>
                        <a:t> group(1:1 link) OR multicast group(1:n link)</a:t>
                      </a:r>
                      <a:endParaRPr lang="en-US" altLang="ko-KR" sz="1400" kern="1200" baseline="0" dirty="0" smtClean="0">
                        <a:solidFill>
                          <a:schemeClr val="dk1"/>
                        </a:solidFill>
                        <a:latin typeface="+mn-lt"/>
                        <a:ea typeface="+mn-ea"/>
                        <a:cs typeface="+mn-cs"/>
                      </a:endParaRPr>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 points</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Definitions</a:t>
            </a:r>
            <a:endParaRPr lang="en-US" altLang="ko-KR" sz="2400" dirty="0" smtClean="0"/>
          </a:p>
          <a:p>
            <a:pPr lvl="1"/>
            <a:r>
              <a:rPr lang="en-US" altLang="ko-KR" sz="2000" dirty="0" smtClean="0"/>
              <a:t>What is Application type?</a:t>
            </a:r>
          </a:p>
          <a:p>
            <a:pPr lvl="1">
              <a:buNone/>
            </a:pPr>
            <a:r>
              <a:rPr lang="en-US" altLang="ko-KR" sz="2000" dirty="0" smtClean="0">
                <a:sym typeface="Wingdings" pitchFamily="2" charset="2"/>
              </a:rPr>
              <a:t>	</a:t>
            </a:r>
            <a:r>
              <a:rPr lang="en-US" altLang="ko-KR" sz="2000" dirty="0" smtClean="0">
                <a:sym typeface="Wingdings" pitchFamily="2" charset="2"/>
              </a:rPr>
              <a:t>:</a:t>
            </a:r>
            <a:r>
              <a:rPr lang="en-US" altLang="ko-KR" sz="2000" dirty="0" smtClean="0"/>
              <a:t> We </a:t>
            </a:r>
            <a:r>
              <a:rPr lang="en-US" altLang="ko-KR" sz="2000" dirty="0" smtClean="0"/>
              <a:t>can define application type </a:t>
            </a:r>
            <a:r>
              <a:rPr lang="en-US" altLang="ko-KR" sz="2000" dirty="0" smtClean="0"/>
              <a:t>by categorizing applications</a:t>
            </a:r>
          </a:p>
          <a:p>
            <a:pPr lvl="1">
              <a:buNone/>
            </a:pPr>
            <a:r>
              <a:rPr lang="en-US" altLang="ko-KR" sz="2000" dirty="0" smtClean="0"/>
              <a:t>	</a:t>
            </a:r>
            <a:r>
              <a:rPr lang="en-US" altLang="ko-KR" sz="2000" dirty="0" smtClean="0"/>
              <a:t>: e.g. emergency, advertisement, chatting, gaming, data sharing, navigation, etc.</a:t>
            </a:r>
            <a:endParaRPr lang="en-US" altLang="ko-KR" sz="2000" dirty="0" smtClean="0"/>
          </a:p>
          <a:p>
            <a:pPr lvl="1"/>
            <a:r>
              <a:rPr lang="en-US" altLang="ko-KR" sz="2000" dirty="0" smtClean="0"/>
              <a:t>What is Application ID?</a:t>
            </a:r>
            <a:br>
              <a:rPr lang="en-US" altLang="ko-KR" sz="2000" dirty="0" smtClean="0"/>
            </a:br>
            <a:r>
              <a:rPr lang="en-US" altLang="ko-KR" sz="2000" dirty="0" smtClean="0"/>
              <a:t>: </a:t>
            </a:r>
            <a:r>
              <a:rPr lang="en-US" altLang="ko-KR" sz="2000" dirty="0" smtClean="0"/>
              <a:t>user unique </a:t>
            </a:r>
            <a:r>
              <a:rPr lang="en-US" altLang="ko-KR" sz="2000" dirty="0" smtClean="0"/>
              <a:t>ID + application</a:t>
            </a:r>
          </a:p>
          <a:p>
            <a:pPr lvl="1">
              <a:buNone/>
            </a:pPr>
            <a:r>
              <a:rPr lang="en-US" altLang="ko-KR" sz="2000" dirty="0" smtClean="0"/>
              <a:t>	</a:t>
            </a:r>
            <a:r>
              <a:rPr lang="en-US" altLang="ko-KR" sz="2000" dirty="0" smtClean="0"/>
              <a:t>: e.g. phone number /device MAC address + </a:t>
            </a:r>
            <a:r>
              <a:rPr lang="en-US" altLang="ko-KR" sz="2000" dirty="0" err="1" smtClean="0"/>
              <a:t>facebook</a:t>
            </a:r>
            <a:r>
              <a:rPr lang="en-US" altLang="ko-KR" sz="2000" dirty="0" smtClean="0"/>
              <a:t>/</a:t>
            </a:r>
            <a:r>
              <a:rPr lang="en-US" altLang="ko-KR" sz="2000" dirty="0" smtClean="0"/>
              <a:t> navigation</a:t>
            </a:r>
          </a:p>
          <a:p>
            <a:pPr lvl="1">
              <a:buNone/>
            </a:pPr>
            <a:endParaRPr lang="en-US" altLang="ko-KR" sz="2000" dirty="0" smtClean="0"/>
          </a:p>
          <a:p>
            <a:r>
              <a:rPr lang="en-US" altLang="ko-KR" sz="2400" dirty="0" smtClean="0"/>
              <a:t>Others</a:t>
            </a:r>
            <a:endParaRPr lang="en-US" altLang="ko-KR" sz="2400" dirty="0" smtClean="0"/>
          </a:p>
          <a:p>
            <a:pPr lvl="1"/>
            <a:r>
              <a:rPr lang="en-US" altLang="ko-KR" sz="2000" dirty="0" smtClean="0"/>
              <a:t>In broadcast communication, </a:t>
            </a:r>
            <a:r>
              <a:rPr lang="en-US" altLang="ko-KR" sz="2000" dirty="0" smtClean="0"/>
              <a:t>how we can avoid interference with other </a:t>
            </a:r>
            <a:r>
              <a:rPr lang="en-US" altLang="ko-KR" sz="2000" dirty="0" smtClean="0"/>
              <a:t>links </a:t>
            </a:r>
            <a:r>
              <a:rPr lang="en-US" altLang="ko-KR" sz="2000" dirty="0" smtClean="0"/>
              <a:t>without discovery and link setup</a:t>
            </a:r>
            <a:r>
              <a:rPr lang="en-US" altLang="ko-KR" sz="2000" dirty="0" smtClean="0"/>
              <a:t>?</a:t>
            </a:r>
            <a:endParaRPr lang="en-US" altLang="ko-KR" sz="2000" dirty="0" smtClean="0"/>
          </a:p>
          <a:p>
            <a:pPr lvl="1">
              <a:buNone/>
            </a:pPr>
            <a:endParaRPr lang="en-US" altLang="ko-KR" sz="20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View of </a:t>
            </a:r>
            <a:r>
              <a:rPr lang="en-US" altLang="ko-KR" dirty="0" smtClean="0"/>
              <a:t>Infrastructure-related issues</a:t>
            </a:r>
            <a:endParaRPr lang="en-US" altLang="ko-KR" dirty="0" smtClean="0"/>
          </a:p>
        </p:txBody>
      </p:sp>
      <p:sp>
        <p:nvSpPr>
          <p:cNvPr id="3" name="내용 개체 틀 2"/>
          <p:cNvSpPr>
            <a:spLocks noGrp="1"/>
          </p:cNvSpPr>
          <p:nvPr>
            <p:ph idx="1"/>
          </p:nvPr>
        </p:nvSpPr>
        <p:spPr/>
        <p:txBody>
          <a:bodyPr>
            <a:normAutofit/>
          </a:bodyPr>
          <a:lstStyle/>
          <a:p>
            <a:r>
              <a:rPr lang="en-US" altLang="ko-KR" sz="2400" dirty="0" smtClean="0"/>
              <a:t>Necessity</a:t>
            </a:r>
          </a:p>
          <a:p>
            <a:pPr lvl="1"/>
            <a:r>
              <a:rPr lang="en-US" altLang="ko-KR" sz="2000" dirty="0" smtClean="0"/>
              <a:t>May need some information from high layers through infrastructure.</a:t>
            </a:r>
          </a:p>
          <a:p>
            <a:pPr lvl="1"/>
            <a:r>
              <a:rPr lang="en-US" altLang="ko-KR" sz="2000" dirty="0" smtClean="0"/>
              <a:t>For example, sync </a:t>
            </a:r>
            <a:r>
              <a:rPr lang="en-US" altLang="ko-KR" sz="2000" dirty="0" smtClean="0"/>
              <a:t>information(if we decide to support it), </a:t>
            </a:r>
            <a:r>
              <a:rPr lang="en-US" altLang="ko-KR" sz="2000" dirty="0" smtClean="0"/>
              <a:t>MAC address, </a:t>
            </a:r>
            <a:r>
              <a:rPr lang="en-US" altLang="ko-KR" sz="2000" dirty="0" smtClean="0"/>
              <a:t>application/service </a:t>
            </a:r>
            <a:r>
              <a:rPr lang="en-US" altLang="ko-KR" sz="2000" dirty="0" smtClean="0"/>
              <a:t>type, etc</a:t>
            </a:r>
          </a:p>
          <a:p>
            <a:pPr lvl="1"/>
            <a:endParaRPr lang="en-US" altLang="ko-KR" sz="2000" dirty="0" smtClean="0"/>
          </a:p>
          <a:p>
            <a:r>
              <a:rPr lang="en-US" altLang="ko-KR" sz="2400" dirty="0" smtClean="0"/>
              <a:t>Scope in this spec</a:t>
            </a:r>
          </a:p>
          <a:p>
            <a:pPr lvl="1"/>
            <a:r>
              <a:rPr lang="en-US" altLang="ko-KR" sz="2000" dirty="0" smtClean="0"/>
              <a:t>It has to be defined </a:t>
            </a:r>
            <a:r>
              <a:rPr lang="en-US" altLang="ko-KR" sz="2000" u="sng" dirty="0" smtClean="0"/>
              <a:t>what information is used</a:t>
            </a:r>
            <a:r>
              <a:rPr lang="en-US" altLang="ko-KR" sz="2000" dirty="0" smtClean="0"/>
              <a:t>. But it’s premature to specify it in TGD.</a:t>
            </a:r>
          </a:p>
          <a:p>
            <a:pPr lvl="1"/>
            <a:r>
              <a:rPr lang="en-US" altLang="ko-KR" sz="2000" u="sng" dirty="0" smtClean="0"/>
              <a:t>How </a:t>
            </a:r>
            <a:r>
              <a:rPr lang="en-US" altLang="ko-KR" sz="2000" u="sng" dirty="0" smtClean="0"/>
              <a:t>PAC devices can get </a:t>
            </a:r>
            <a:r>
              <a:rPr lang="en-US" altLang="ko-KR" sz="2000" u="sng" dirty="0" smtClean="0"/>
              <a:t>the information</a:t>
            </a:r>
            <a:r>
              <a:rPr lang="en-US" altLang="ko-KR" sz="2000" dirty="0" smtClean="0"/>
              <a:t> </a:t>
            </a:r>
            <a:r>
              <a:rPr lang="en-US" altLang="ko-KR" sz="2000" dirty="0" smtClean="0"/>
              <a:t>from infrastructure is out of scope</a:t>
            </a:r>
            <a:r>
              <a:rPr lang="en-US" altLang="ko-KR" sz="2000" dirty="0" smtClean="0"/>
              <a:t>.</a:t>
            </a:r>
            <a:endParaRPr lang="en-US" altLang="ko-KR" sz="2000" dirty="0" smtClean="0"/>
          </a:p>
        </p:txBody>
      </p:sp>
    </p:spTree>
    <p:extLst>
      <p:ext uri="{BB962C8B-B14F-4D97-AF65-F5344CB8AC3E}">
        <p14:creationId xmlns:p14="http://schemas.microsoft.com/office/powerpoint/2010/main" xmlns="" val="3588061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167157</TotalTime>
  <Words>556</Words>
  <Application>Microsoft Office PowerPoint</Application>
  <PresentationFormat>화면 슬라이드 쇼(4:3)</PresentationFormat>
  <Paragraphs>75</Paragraphs>
  <Slides>6</Slides>
  <Notes>1</Notes>
  <HiddenSlides>0</HiddenSlides>
  <MMClips>0</MMClips>
  <ScaleCrop>false</ScaleCrop>
  <HeadingPairs>
    <vt:vector size="4" baseType="variant">
      <vt:variant>
        <vt:lpstr>테마</vt:lpstr>
      </vt:variant>
      <vt:variant>
        <vt:i4>2</vt:i4>
      </vt:variant>
      <vt:variant>
        <vt:lpstr>슬라이드 제목</vt:lpstr>
      </vt:variant>
      <vt:variant>
        <vt:i4>6</vt:i4>
      </vt:variant>
    </vt:vector>
  </HeadingPairs>
  <TitlesOfParts>
    <vt:vector size="8" baseType="lpstr">
      <vt:lpstr>Office Theme</vt:lpstr>
      <vt:lpstr>Custom Design</vt:lpstr>
      <vt:lpstr>슬라이드 1</vt:lpstr>
      <vt:lpstr>Overview</vt:lpstr>
      <vt:lpstr>Communication type and procedure</vt:lpstr>
      <vt:lpstr>슬라이드 4</vt:lpstr>
      <vt:lpstr>Consideration points</vt:lpstr>
      <vt:lpstr>View of Infrastructure-related issues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Jinyoung Chun</dc:creator>
  <cp:keywords/>
  <cp:lastModifiedBy>jiny.chun</cp:lastModifiedBy>
  <cp:revision>2639</cp:revision>
  <dcterms:created xsi:type="dcterms:W3CDTF">2010-05-03T18:32:55Z</dcterms:created>
  <dcterms:modified xsi:type="dcterms:W3CDTF">2012-11-05T06:46:27Z</dcterms:modified>
</cp:coreProperties>
</file>