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73" r:id="rId2"/>
    <p:sldId id="274" r:id="rId3"/>
    <p:sldId id="275" r:id="rId4"/>
    <p:sldId id="262" r:id="rId5"/>
    <p:sldId id="264" r:id="rId6"/>
    <p:sldId id="268" r:id="rId7"/>
    <p:sldId id="269" r:id="rId8"/>
    <p:sldId id="271" r:id="rId9"/>
    <p:sldId id="272" r:id="rId10"/>
    <p:sldId id="27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CC"/>
    <a:srgbClr val="FFCCFF"/>
    <a:srgbClr val="CCFFCC"/>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66" d="100"/>
          <a:sy n="66" d="100"/>
        </p:scale>
        <p:origin x="-967" y="-76"/>
      </p:cViewPr>
      <p:guideLst>
        <p:guide orient="horz" pos="2160"/>
        <p:guide pos="2880"/>
      </p:guideLst>
    </p:cSldViewPr>
  </p:slideViewPr>
  <p:notesTextViewPr>
    <p:cViewPr>
      <p:scale>
        <a:sx n="1" d="1"/>
        <a:sy n="1" d="1"/>
      </p:scale>
      <p:origin x="0" y="0"/>
    </p:cViewPr>
  </p:notesTextViewPr>
  <p:notesViewPr>
    <p:cSldViewPr>
      <p:cViewPr varScale="1">
        <p:scale>
          <a:sx n="60" d="100"/>
          <a:sy n="60" d="100"/>
        </p:scale>
        <p:origin x="-2334" y="-96"/>
      </p:cViewPr>
      <p:guideLst>
        <p:guide orient="horz" pos="2923"/>
        <p:guide pos="2184"/>
      </p:guideLst>
    </p:cSldViewPr>
  </p:notes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smtClean="0"/>
              <a:t>doc.: IEEE 802.15-12-0318-00</a:t>
            </a:r>
            <a:endParaRPr lang="en-US" altLang="zh-CN"/>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zh-CN"/>
              <a:t>Page </a:t>
            </a:r>
            <a:fld id="{352B3C9C-B403-45FF-98A1-F0CA2557A711}" type="slidenum">
              <a:rPr lang="en-US" altLang="zh-CN"/>
              <a:pPr>
                <a:defRPr/>
              </a:pPr>
              <a:t>‹#›</a:t>
            </a:fld>
            <a:endParaRPr lang="en-US" altLang="zh-CN"/>
          </a:p>
        </p:txBody>
      </p:sp>
      <p:sp>
        <p:nvSpPr>
          <p:cNvPr id="153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5367"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zh-CN"/>
              <a:t>Submission</a:t>
            </a:r>
          </a:p>
        </p:txBody>
      </p:sp>
      <p:sp>
        <p:nvSpPr>
          <p:cNvPr id="153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 xmlns:p14="http://schemas.microsoft.com/office/powerpoint/2010/main" val="245801654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smtClean="0"/>
              <a:t>doc.: IEEE 802.15-12-0318-00</a:t>
            </a:r>
            <a:endParaRPr lang="en-US" altLang="zh-CN"/>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a:t>&lt;month year&gt;</a:t>
            </a:r>
          </a:p>
        </p:txBody>
      </p:sp>
      <p:sp>
        <p:nvSpPr>
          <p:cNvPr id="1126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zh-CN"/>
              <a:t>Page </a:t>
            </a:r>
            <a:fld id="{6475C93A-6AC0-44F7-B311-5A05A4223822}" type="slidenum">
              <a:rPr lang="en-US" altLang="zh-CN"/>
              <a:pPr>
                <a:defRPr/>
              </a:pPr>
              <a:t>‹#›</a:t>
            </a:fld>
            <a:endParaRPr lang="en-US" altLang="zh-CN"/>
          </a:p>
        </p:txBody>
      </p:sp>
      <p:sp>
        <p:nvSpPr>
          <p:cNvPr id="11272"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CN"/>
              <a:t>Submission</a:t>
            </a:r>
          </a:p>
        </p:txBody>
      </p:sp>
      <p:sp>
        <p:nvSpPr>
          <p:cNvPr id="1127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7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 xmlns:p14="http://schemas.microsoft.com/office/powerpoint/2010/main" val="25792041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11/1/2012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11/1/2012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2</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11/1/2012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3</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11/1/2012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4</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11/1/2012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5</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11/1/2012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6</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11/1/2012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7</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11/1/2012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8</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11/1/2012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9</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zh-CN" sz="1400" b="1">
                <a:solidFill>
                  <a:srgbClr val="000000"/>
                </a:solidFill>
                <a:ea typeface="宋体" pitchFamily="2" charset="-122"/>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8" name="TextBox 15"/>
          <p:cNvSpPr txBox="1">
            <a:spLocks noChangeArrowheads="1"/>
          </p:cNvSpPr>
          <p:nvPr/>
        </p:nvSpPr>
        <p:spPr bwMode="auto">
          <a:xfrm>
            <a:off x="5791200" y="301625"/>
            <a:ext cx="3171825" cy="307975"/>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lang="en-US" altLang="zh-CN" sz="1400" b="1" dirty="0">
                <a:solidFill>
                  <a:srgbClr val="000000"/>
                </a:solidFill>
                <a:ea typeface="宋体" pitchFamily="2" charset="-122"/>
              </a:rPr>
              <a:t>doc. : IEEE 802.</a:t>
            </a:r>
            <a:r>
              <a:rPr lang="en-US" altLang="ko-KR" sz="1400" b="1" dirty="0">
                <a:solidFill>
                  <a:srgbClr val="000000"/>
                </a:solidFill>
                <a:ea typeface="굴림" charset="-127"/>
              </a:rPr>
              <a:t> 15-11-0666-00-wng0 </a:t>
            </a:r>
            <a:endParaRPr lang="en-US" altLang="zh-CN" sz="1400" b="1" dirty="0">
              <a:solidFill>
                <a:srgbClr val="000000"/>
              </a:solidFill>
              <a:ea typeface="宋体" pitchFamily="2" charset="-122"/>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9" name="Rectangle 11"/>
          <p:cNvSpPr>
            <a:spLocks noGrp="1" noChangeArrowheads="1"/>
          </p:cNvSpPr>
          <p:nvPr>
            <p:ph type="ftr" sz="quarter" idx="10"/>
          </p:nvPr>
        </p:nvSpPr>
        <p:spPr>
          <a:xfrm>
            <a:off x="5486400" y="6475413"/>
            <a:ext cx="3124200" cy="182562"/>
          </a:xfrm>
        </p:spPr>
        <p:txBody>
          <a:bodyPr/>
          <a:lstStyle>
            <a:lvl1pPr>
              <a:defRPr/>
            </a:lvl1pPr>
          </a:lstStyle>
          <a:p>
            <a:pPr>
              <a:defRPr/>
            </a:pPr>
            <a:r>
              <a:rPr lang="en-US" dirty="0" err="1"/>
              <a:t>Yeong</a:t>
            </a:r>
            <a:r>
              <a:rPr lang="en-US" dirty="0"/>
              <a:t> Min Jang, </a:t>
            </a:r>
            <a:r>
              <a:rPr lang="en-US" dirty="0" err="1"/>
              <a:t>Kookmin</a:t>
            </a:r>
            <a:r>
              <a:rPr lang="en-US" dirty="0"/>
              <a:t> </a:t>
            </a:r>
            <a:r>
              <a:rPr lang="en-US" dirty="0" err="1"/>
              <a:t>UniversityYeong</a:t>
            </a:r>
            <a:r>
              <a:rPr lang="en-US" dirty="0"/>
              <a:t> Min Jang, </a:t>
            </a:r>
            <a:r>
              <a:rPr lang="en-US" dirty="0" err="1"/>
              <a:t>Kookmin</a:t>
            </a:r>
            <a:r>
              <a:rPr lang="en-US" dirty="0"/>
              <a:t> University</a:t>
            </a:r>
          </a:p>
        </p:txBody>
      </p:sp>
      <p:sp>
        <p:nvSpPr>
          <p:cNvPr id="10" name="Rectangle 12"/>
          <p:cNvSpPr>
            <a:spLocks noGrp="1" noChangeArrowheads="1"/>
          </p:cNvSpPr>
          <p:nvPr>
            <p:ph type="sldNum" sz="quarter" idx="11"/>
          </p:nvPr>
        </p:nvSpPr>
        <p:spPr/>
        <p:txBody>
          <a:bodyPr/>
          <a:lstStyle>
            <a:lvl1pPr>
              <a:defRPr/>
            </a:lvl1pPr>
          </a:lstStyle>
          <a:p>
            <a:r>
              <a:rPr lang="en-US" altLang="zh-CN"/>
              <a:t>Slide </a:t>
            </a:r>
            <a:fld id="{8D902E34-FEDB-4698-A7E6-D9A5032F35AC}" type="slidenum">
              <a:rPr lang="en-US" altLang="zh-CN"/>
              <a:pPr/>
              <a:t>‹#›</a:t>
            </a:fld>
            <a:endParaRPr lang="en-US" altLang="zh-CN"/>
          </a:p>
        </p:txBody>
      </p:sp>
      <p:sp>
        <p:nvSpPr>
          <p:cNvPr id="11" name="Date Placeholder 1"/>
          <p:cNvSpPr>
            <a:spLocks noGrp="1"/>
          </p:cNvSpPr>
          <p:nvPr>
            <p:ph type="dt" sz="half" idx="12"/>
          </p:nvPr>
        </p:nvSpPr>
        <p:spPr>
          <a:xfrm>
            <a:off x="685800" y="381000"/>
            <a:ext cx="1600200" cy="215900"/>
          </a:xfrm>
        </p:spPr>
        <p:txBody>
          <a:bodyPr/>
          <a:lstStyle>
            <a:lvl1pPr>
              <a:defRPr smtClean="0"/>
            </a:lvl1pPr>
          </a:lstStyle>
          <a:p>
            <a:pPr>
              <a:defRPr/>
            </a:pPr>
            <a:r>
              <a:rPr lang="en-US"/>
              <a:t>March 2012</a:t>
            </a:r>
          </a:p>
        </p:txBody>
      </p:sp>
    </p:spTree>
    <p:extLst>
      <p:ext uri="{BB962C8B-B14F-4D97-AF65-F5344CB8AC3E}">
        <p14:creationId xmlns="" xmlns:p14="http://schemas.microsoft.com/office/powerpoint/2010/main" val="1329050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AF453F98-E49C-4EEB-A9D7-9224F53F4CE5}" type="slidenum">
              <a:rPr lang="en-US" altLang="zh-CN"/>
              <a:pPr/>
              <a:t>‹#›</a:t>
            </a:fld>
            <a:endParaRPr lang="en-US" altLang="zh-CN"/>
          </a:p>
        </p:txBody>
      </p:sp>
    </p:spTree>
    <p:extLst>
      <p:ext uri="{BB962C8B-B14F-4D97-AF65-F5344CB8AC3E}">
        <p14:creationId xmlns="" xmlns:p14="http://schemas.microsoft.com/office/powerpoint/2010/main" val="3300684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Yeong</a:t>
            </a:r>
            <a:r>
              <a:rPr lang="en-US" dirty="0"/>
              <a:t> Min Jang, </a:t>
            </a:r>
            <a:r>
              <a:rPr lang="en-US" dirty="0" err="1"/>
              <a:t>Kookmin</a:t>
            </a:r>
            <a:r>
              <a:rPr lang="en-US" dirty="0"/>
              <a:t>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DEAEA0D9-80F5-492F-9506-65DD712E8D7C}" type="slidenum">
              <a:rPr lang="en-US" altLang="zh-CN"/>
              <a:pPr/>
              <a:t>‹#›</a:t>
            </a:fld>
            <a:endParaRPr lang="en-US" altLang="zh-CN"/>
          </a:p>
        </p:txBody>
      </p:sp>
    </p:spTree>
    <p:extLst>
      <p:ext uri="{BB962C8B-B14F-4D97-AF65-F5344CB8AC3E}">
        <p14:creationId xmlns="" xmlns:p14="http://schemas.microsoft.com/office/powerpoint/2010/main" val="2100683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Yeong</a:t>
            </a:r>
            <a:r>
              <a:rPr lang="en-US" dirty="0"/>
              <a:t> Min Jang, </a:t>
            </a:r>
            <a:r>
              <a:rPr lang="en-US" dirty="0" err="1"/>
              <a:t>Kookmin</a:t>
            </a:r>
            <a:r>
              <a:rPr lang="en-US" dirty="0"/>
              <a:t>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44175E1B-E5C6-4624-8540-E36C7DAEA1F4}" type="slidenum">
              <a:rPr lang="en-US" altLang="zh-CN"/>
              <a:pPr/>
              <a:t>‹#›</a:t>
            </a:fld>
            <a:endParaRPr lang="en-US" altLang="zh-CN"/>
          </a:p>
        </p:txBody>
      </p:sp>
    </p:spTree>
    <p:extLst>
      <p:ext uri="{BB962C8B-B14F-4D97-AF65-F5344CB8AC3E}">
        <p14:creationId xmlns="" xmlns:p14="http://schemas.microsoft.com/office/powerpoint/2010/main" val="3465694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zh-CN" sz="1400" b="1">
                <a:solidFill>
                  <a:srgbClr val="000000"/>
                </a:solidFill>
                <a:ea typeface="宋体" pitchFamily="2" charset="-122"/>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8" name="TextBox 15"/>
          <p:cNvSpPr txBox="1">
            <a:spLocks noChangeArrowheads="1"/>
          </p:cNvSpPr>
          <p:nvPr/>
        </p:nvSpPr>
        <p:spPr bwMode="auto">
          <a:xfrm>
            <a:off x="5791200" y="301625"/>
            <a:ext cx="3171825" cy="307975"/>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lang="en-US" altLang="zh-CN" sz="1400" b="1">
                <a:solidFill>
                  <a:srgbClr val="000000"/>
                </a:solidFill>
                <a:ea typeface="宋体" pitchFamily="2" charset="-122"/>
              </a:rPr>
              <a:t>doc. : IEEE 802.15-15-09-0549-00-0007</a:t>
            </a:r>
          </a:p>
        </p:txBody>
      </p:sp>
      <p:sp>
        <p:nvSpPr>
          <p:cNvPr id="9" name="TextBox 16"/>
          <p:cNvSpPr txBox="1">
            <a:spLocks noChangeArrowheads="1"/>
          </p:cNvSpPr>
          <p:nvPr/>
        </p:nvSpPr>
        <p:spPr bwMode="auto">
          <a:xfrm>
            <a:off x="5791200" y="301625"/>
            <a:ext cx="3291286" cy="307777"/>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zh-CN" sz="1400" b="1" dirty="0">
                <a:solidFill>
                  <a:srgbClr val="000000"/>
                </a:solidFill>
                <a:ea typeface="宋体" pitchFamily="2" charset="-122"/>
              </a:rPr>
              <a:t>doc. : IEEE 802.</a:t>
            </a:r>
            <a:r>
              <a:rPr lang="en-US" altLang="ko-KR" sz="1400" b="1" dirty="0">
                <a:solidFill>
                  <a:srgbClr val="000000"/>
                </a:solidFill>
                <a:ea typeface="굴림" charset="-127"/>
              </a:rPr>
              <a:t> </a:t>
            </a:r>
            <a:r>
              <a:rPr lang="en-US" altLang="ko-KR" sz="1400" b="1" dirty="0" smtClean="0">
                <a:solidFill>
                  <a:srgbClr val="000000"/>
                </a:solidFill>
                <a:ea typeface="굴림" charset="-127"/>
              </a:rPr>
              <a:t>15-12-0566-00-0008pac </a:t>
            </a:r>
            <a:endParaRPr lang="en-US" altLang="zh-CN" sz="1400" b="1" dirty="0">
              <a:solidFill>
                <a:srgbClr val="000000"/>
              </a:solidFill>
              <a:ea typeface="宋体" pitchFamily="2" charset="-122"/>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pPr>
              <a:defRPr/>
            </a:pPr>
            <a:r>
              <a:rPr lang="en-US"/>
              <a:t>September 2009September 2009</a:t>
            </a:r>
          </a:p>
        </p:txBody>
      </p:sp>
      <p:sp>
        <p:nvSpPr>
          <p:cNvPr id="11" name="Rectangle 10"/>
          <p:cNvSpPr>
            <a:spLocks noGrp="1" noChangeArrowheads="1"/>
          </p:cNvSpPr>
          <p:nvPr>
            <p:ph type="ftr" sz="quarter" idx="11"/>
          </p:nvPr>
        </p:nvSpPr>
        <p:spPr/>
        <p:txBody>
          <a:bodyPr/>
          <a:lstStyle>
            <a:lvl1pPr>
              <a:defRPr/>
            </a:lvl1pPr>
          </a:lstStyle>
          <a:p>
            <a:pPr>
              <a:defRPr/>
            </a:pPr>
            <a:r>
              <a:rPr lang="en-US"/>
              <a:t>Yeong Min Jang, Kookmin UniversityYeong Min Jang, Kookmin University</a:t>
            </a:r>
          </a:p>
        </p:txBody>
      </p:sp>
      <p:sp>
        <p:nvSpPr>
          <p:cNvPr id="12" name="Rectangle 11"/>
          <p:cNvSpPr>
            <a:spLocks noGrp="1" noChangeArrowheads="1"/>
          </p:cNvSpPr>
          <p:nvPr>
            <p:ph type="sldNum" sz="quarter" idx="12"/>
          </p:nvPr>
        </p:nvSpPr>
        <p:spPr/>
        <p:txBody>
          <a:bodyPr/>
          <a:lstStyle>
            <a:lvl1pPr>
              <a:defRPr/>
            </a:lvl1pPr>
          </a:lstStyle>
          <a:p>
            <a:r>
              <a:rPr lang="en-US" altLang="zh-CN"/>
              <a:t>Slide </a:t>
            </a:r>
            <a:fld id="{292D212F-C72B-4108-ABA6-95E4F5A44586}" type="slidenum">
              <a:rPr lang="en-US" altLang="zh-CN"/>
              <a:pPr/>
              <a:t>‹#›</a:t>
            </a:fld>
            <a:endParaRPr lang="en-US" altLang="zh-CN"/>
          </a:p>
        </p:txBody>
      </p:sp>
    </p:spTree>
    <p:extLst>
      <p:ext uri="{BB962C8B-B14F-4D97-AF65-F5344CB8AC3E}">
        <p14:creationId xmlns="" xmlns:p14="http://schemas.microsoft.com/office/powerpoint/2010/main" val="2648591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Yeong</a:t>
            </a:r>
            <a:r>
              <a:rPr lang="en-US" dirty="0"/>
              <a:t> Min Jang, </a:t>
            </a:r>
            <a:r>
              <a:rPr lang="en-US" dirty="0" err="1"/>
              <a:t>Kookmin</a:t>
            </a:r>
            <a:r>
              <a:rPr lang="en-US" dirty="0"/>
              <a:t>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0789F3D2-04F5-4054-A83E-980F02D6D170}" type="slidenum">
              <a:rPr lang="en-US" altLang="zh-CN"/>
              <a:pPr/>
              <a:t>‹#›</a:t>
            </a:fld>
            <a:endParaRPr lang="en-US" altLang="zh-CN"/>
          </a:p>
        </p:txBody>
      </p:sp>
    </p:spTree>
    <p:extLst>
      <p:ext uri="{BB962C8B-B14F-4D97-AF65-F5344CB8AC3E}">
        <p14:creationId xmlns="" xmlns:p14="http://schemas.microsoft.com/office/powerpoint/2010/main" val="2579503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27C12958-00D9-48DF-8859-17E0382373E0}" type="slidenum">
              <a:rPr lang="en-US" altLang="zh-CN"/>
              <a:pPr/>
              <a:t>‹#›</a:t>
            </a:fld>
            <a:endParaRPr lang="en-US" altLang="zh-CN"/>
          </a:p>
        </p:txBody>
      </p:sp>
    </p:spTree>
    <p:extLst>
      <p:ext uri="{BB962C8B-B14F-4D97-AF65-F5344CB8AC3E}">
        <p14:creationId xmlns="" xmlns:p14="http://schemas.microsoft.com/office/powerpoint/2010/main" val="3311069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r>
              <a:rPr lang="en-US" altLang="zh-CN"/>
              <a:t>Slide </a:t>
            </a:r>
            <a:fld id="{EBBD8E8A-913E-4855-AF5D-9B071550B0A5}" type="slidenum">
              <a:rPr lang="en-US" altLang="zh-CN"/>
              <a:pPr/>
              <a:t>‹#›</a:t>
            </a:fld>
            <a:endParaRPr lang="en-US" altLang="zh-CN"/>
          </a:p>
        </p:txBody>
      </p:sp>
    </p:spTree>
    <p:extLst>
      <p:ext uri="{BB962C8B-B14F-4D97-AF65-F5344CB8AC3E}">
        <p14:creationId xmlns="" xmlns:p14="http://schemas.microsoft.com/office/powerpoint/2010/main" val="620929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3A9BA3A3-6252-4FE6-BC3C-E45720FEBC41}" type="slidenum">
              <a:rPr lang="en-US" altLang="zh-CN"/>
              <a:pPr/>
              <a:t>‹#›</a:t>
            </a:fld>
            <a:endParaRPr lang="en-US" altLang="zh-CN"/>
          </a:p>
        </p:txBody>
      </p:sp>
    </p:spTree>
    <p:extLst>
      <p:ext uri="{BB962C8B-B14F-4D97-AF65-F5344CB8AC3E}">
        <p14:creationId xmlns="" xmlns:p14="http://schemas.microsoft.com/office/powerpoint/2010/main" val="2380729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000"/>
            <a:ext cx="1600200" cy="215900"/>
          </a:xfrm>
        </p:spPr>
        <p:txBody>
          <a:bodyPr/>
          <a:lstStyle>
            <a:lvl1pPr>
              <a:defRPr dirty="0" smtClean="0"/>
            </a:lvl1pPr>
          </a:lstStyle>
          <a:p>
            <a:pPr>
              <a:defRPr/>
            </a:pPr>
            <a:r>
              <a:rPr lang="en-US"/>
              <a:t>March 2012</a:t>
            </a:r>
          </a:p>
        </p:txBody>
      </p:sp>
      <p:sp>
        <p:nvSpPr>
          <p:cNvPr id="3" name="Rectangle 5"/>
          <p:cNvSpPr>
            <a:spLocks noGrp="1" noChangeArrowheads="1"/>
          </p:cNvSpPr>
          <p:nvPr>
            <p:ph type="ftr" sz="quarter" idx="11"/>
          </p:nvPr>
        </p:nvSpPr>
        <p:spPr/>
        <p:txBody>
          <a:bodyPr/>
          <a:lstStyle>
            <a:lvl1pPr>
              <a:defRPr/>
            </a:lvl1pPr>
          </a:lstStyle>
          <a:p>
            <a:pPr>
              <a:defRPr/>
            </a:pPr>
            <a:r>
              <a:rPr lang="en-US"/>
              <a:t>Yeong Min Jang, Kookmin University</a:t>
            </a:r>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091B190F-3443-4512-B657-1EF3A38AF202}" type="slidenum">
              <a:rPr lang="en-US" altLang="zh-CN"/>
              <a:pPr/>
              <a:t>‹#›</a:t>
            </a:fld>
            <a:endParaRPr lang="en-US" altLang="zh-CN"/>
          </a:p>
        </p:txBody>
      </p:sp>
    </p:spTree>
    <p:extLst>
      <p:ext uri="{BB962C8B-B14F-4D97-AF65-F5344CB8AC3E}">
        <p14:creationId xmlns="" xmlns:p14="http://schemas.microsoft.com/office/powerpoint/2010/main" val="122655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000"/>
            <a:ext cx="1600200" cy="215900"/>
          </a:xfrm>
        </p:spPr>
        <p:txBody>
          <a:bodyPr/>
          <a:lstStyle>
            <a:lvl1pPr>
              <a:defRPr dirty="0" smtClean="0"/>
            </a:lvl1pPr>
          </a:lstStyle>
          <a:p>
            <a:pPr>
              <a:defRPr/>
            </a:pPr>
            <a:r>
              <a:rPr lang="en-US"/>
              <a:t>March 2012</a:t>
            </a:r>
          </a:p>
        </p:txBody>
      </p:sp>
      <p:sp>
        <p:nvSpPr>
          <p:cNvPr id="6" name="Rectangle 5"/>
          <p:cNvSpPr>
            <a:spLocks noGrp="1" noChangeArrowheads="1"/>
          </p:cNvSpPr>
          <p:nvPr>
            <p:ph type="ftr" sz="quarter" idx="11"/>
          </p:nvPr>
        </p:nvSpPr>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p:txBody>
          <a:bodyPr/>
          <a:lstStyle>
            <a:lvl1pPr>
              <a:defRPr/>
            </a:lvl1pPr>
          </a:lstStyle>
          <a:p>
            <a:r>
              <a:rPr lang="en-US" altLang="zh-CN"/>
              <a:t>Slide </a:t>
            </a:r>
            <a:fld id="{0A7021F3-34C4-4CA4-91CB-60C99EFEC663}" type="slidenum">
              <a:rPr lang="en-US" altLang="zh-CN"/>
              <a:pPr/>
              <a:t>‹#›</a:t>
            </a:fld>
            <a:endParaRPr lang="en-US" altLang="zh-CN"/>
          </a:p>
        </p:txBody>
      </p:sp>
    </p:spTree>
    <p:extLst>
      <p:ext uri="{BB962C8B-B14F-4D97-AF65-F5344CB8AC3E}">
        <p14:creationId xmlns="" xmlns:p14="http://schemas.microsoft.com/office/powerpoint/2010/main" val="2328770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45578940-1F4D-4705-9C8C-ED6574236A53}" type="slidenum">
              <a:rPr lang="en-US" altLang="zh-CN"/>
              <a:pPr/>
              <a:t>‹#›</a:t>
            </a:fld>
            <a:endParaRPr lang="en-US" altLang="zh-CN"/>
          </a:p>
        </p:txBody>
      </p:sp>
    </p:spTree>
    <p:extLst>
      <p:ext uri="{BB962C8B-B14F-4D97-AF65-F5344CB8AC3E}">
        <p14:creationId xmlns="" xmlns:p14="http://schemas.microsoft.com/office/powerpoint/2010/main" val="4292071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84175"/>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dirty="0">
                <a:solidFill>
                  <a:srgbClr val="000000"/>
                </a:solidFill>
              </a:defRPr>
            </a:lvl1pPr>
          </a:lstStyle>
          <a:p>
            <a:pPr>
              <a:defRPr/>
            </a:pPr>
            <a:r>
              <a:rPr lang="en-US"/>
              <a:t>September 2009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solidFill>
                  <a:srgbClr val="000000"/>
                </a:solidFill>
              </a:defRPr>
            </a:lvl1pPr>
          </a:lstStyle>
          <a:p>
            <a:pPr>
              <a:defRPr/>
            </a:pPr>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solidFill>
                  <a:srgbClr val="000000"/>
                </a:solidFill>
                <a:ea typeface="宋体" pitchFamily="2" charset="-122"/>
              </a:defRPr>
            </a:lvl1pPr>
          </a:lstStyle>
          <a:p>
            <a:r>
              <a:rPr lang="en-US" altLang="zh-CN"/>
              <a:t>Slide </a:t>
            </a:r>
            <a:fld id="{FFDC777A-077A-4DF3-AAC9-20977351EEFD}" type="slidenum">
              <a:rPr lang="en-US" altLang="zh-CN"/>
              <a:pPr/>
              <a:t>‹#›</a:t>
            </a:fld>
            <a:endParaRPr lang="en-US" altLang="zh-CN"/>
          </a:p>
        </p:txBody>
      </p:sp>
      <p:sp>
        <p:nvSpPr>
          <p:cNvPr id="3079"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zh-CN" sz="1400" b="1" dirty="0" smtClean="0">
                <a:solidFill>
                  <a:srgbClr val="000000"/>
                </a:solidFill>
                <a:ea typeface="宋体" pitchFamily="2" charset="-122"/>
              </a:rPr>
              <a:t>doc.: IEEE 802.15-xxxxx</a:t>
            </a:r>
            <a:endParaRPr lang="en-US" altLang="zh-CN" sz="1400" b="1" dirty="0">
              <a:solidFill>
                <a:srgbClr val="000000"/>
              </a:solidFill>
              <a:ea typeface="宋体" pitchFamily="2" charset="-122"/>
            </a:endParaRPr>
          </a:p>
        </p:txBody>
      </p:sp>
      <p:sp>
        <p:nvSpPr>
          <p:cNvPr id="3080"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308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308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3083" name="TextBox 10"/>
          <p:cNvSpPr txBox="1">
            <a:spLocks noChangeArrowheads="1"/>
          </p:cNvSpPr>
          <p:nvPr/>
        </p:nvSpPr>
        <p:spPr bwMode="auto">
          <a:xfrm>
            <a:off x="5486400" y="304800"/>
            <a:ext cx="3291286" cy="307777"/>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zh-CN" sz="1400" b="1" dirty="0" smtClean="0">
                <a:solidFill>
                  <a:srgbClr val="000000"/>
                </a:solidFill>
                <a:ea typeface="宋体" pitchFamily="2" charset="-122"/>
              </a:rPr>
              <a:t>doc. : IEEE 802.</a:t>
            </a:r>
            <a:r>
              <a:rPr lang="en-US" altLang="ko-KR" sz="1400" b="1" dirty="0" smtClean="0">
                <a:solidFill>
                  <a:srgbClr val="000000"/>
                </a:solidFill>
                <a:ea typeface="굴림" charset="-127"/>
              </a:rPr>
              <a:t> 15-12-0566-00-0008pac </a:t>
            </a:r>
            <a:endParaRPr lang="en-US" altLang="zh-CN" sz="1400" b="1" dirty="0">
              <a:solidFill>
                <a:srgbClr val="000000"/>
              </a:solidFill>
              <a:ea typeface="宋体" pitchFamily="2" charset="-122"/>
            </a:endParaRPr>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11" r:id="rId3"/>
    <p:sldLayoutId id="2147483712" r:id="rId4"/>
    <p:sldLayoutId id="2147483713" r:id="rId5"/>
    <p:sldLayoutId id="2147483714" r:id="rId6"/>
    <p:sldLayoutId id="2147483721" r:id="rId7"/>
    <p:sldLayoutId id="2147483722" r:id="rId8"/>
    <p:sldLayoutId id="2147483715" r:id="rId9"/>
    <p:sldLayoutId id="2147483716" r:id="rId10"/>
    <p:sldLayoutId id="2147483717" r:id="rId11"/>
    <p:sldLayoutId id="2147483718"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png"/><Relationship Id="rId5" Type="http://schemas.openxmlformats.org/officeDocument/2006/relationships/image" Target="../media/image10.jpeg"/><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Date Placeholder 1"/>
          <p:cNvSpPr>
            <a:spLocks noGrp="1"/>
          </p:cNvSpPr>
          <p:nvPr>
            <p:ph type="dt" sz="quarter" idx="10"/>
          </p:nvPr>
        </p:nvSpPr>
        <p:spPr>
          <a:xfrm>
            <a:off x="685800" y="3810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a:t>
            </a:r>
            <a:r>
              <a:rPr lang="en-US" altLang="zh-CN" sz="1400" dirty="0" smtClean="0">
                <a:solidFill>
                  <a:srgbClr val="000000"/>
                </a:solidFill>
                <a:latin typeface="+mj-lt"/>
                <a:ea typeface="宋体" pitchFamily="2" charset="-122"/>
              </a:rPr>
              <a:t> </a:t>
            </a:r>
            <a:r>
              <a:rPr lang="en-US" altLang="zh-CN" sz="1400" dirty="0" smtClean="0">
                <a:solidFill>
                  <a:srgbClr val="000000"/>
                </a:solidFill>
                <a:latin typeface="+mj-lt"/>
                <a:ea typeface="宋体" pitchFamily="2" charset="-122"/>
              </a:rPr>
              <a:t>2012</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1</a:t>
            </a:fld>
            <a:endParaRPr lang="en-US" altLang="zh-CN">
              <a:solidFill>
                <a:srgbClr val="000000"/>
              </a:solidFill>
              <a:latin typeface="+mj-lt"/>
            </a:endParaRPr>
          </a:p>
        </p:txBody>
      </p:sp>
      <p:sp>
        <p:nvSpPr>
          <p:cNvPr id="8" name="Rectangle 3"/>
          <p:cNvSpPr>
            <a:spLocks noChangeArrowheads="1"/>
          </p:cNvSpPr>
          <p:nvPr/>
        </p:nvSpPr>
        <p:spPr bwMode="auto">
          <a:xfrm>
            <a:off x="77841" y="789158"/>
            <a:ext cx="8991600" cy="47705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solidFill>
                <a:schemeClr val="tx2"/>
              </a:solidFill>
              <a:ea typeface="宋体" pitchFamily="2" charset="-122"/>
            </a:endParaRPr>
          </a:p>
          <a:p>
            <a:pPr>
              <a:defRPr/>
            </a:pPr>
            <a:endParaRPr lang="en-US" altLang="zh-CN" sz="1600" dirty="0">
              <a:solidFill>
                <a:schemeClr val="tx2"/>
              </a:solidFill>
              <a:ea typeface="宋体" pitchFamily="2" charset="-122"/>
            </a:endParaRPr>
          </a:p>
          <a:p>
            <a:pPr>
              <a:defRPr/>
            </a:pPr>
            <a:r>
              <a:rPr lang="en-US" altLang="zh-CN" sz="1600" b="1" dirty="0">
                <a:solidFill>
                  <a:schemeClr val="tx2"/>
                </a:solidFill>
                <a:ea typeface="宋体" pitchFamily="2" charset="-122"/>
              </a:rPr>
              <a:t>Submission Title: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[Secure </a:t>
            </a:r>
            <a:r>
              <a:rPr lang="en-US" altLang="zh-CN" sz="1600" dirty="0" smtClean="0">
                <a:ea typeface="宋体" pitchFamily="2" charset="-122"/>
              </a:rPr>
              <a:t>Access to WPAN using Mobile Phone </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defRPr/>
            </a:pPr>
            <a:r>
              <a:rPr lang="en-US" altLang="zh-CN" sz="1600" b="1" dirty="0">
                <a:solidFill>
                  <a:schemeClr val="tx2"/>
                </a:solidFill>
                <a:ea typeface="宋体" pitchFamily="2" charset="-122"/>
              </a:rPr>
              <a:t>Date Submitted: </a:t>
            </a:r>
            <a:r>
              <a:rPr lang="en-US" altLang="zh-CN" sz="1600" dirty="0" smtClean="0">
                <a:solidFill>
                  <a:schemeClr val="tx2"/>
                </a:solidFill>
                <a:ea typeface="宋体" pitchFamily="2" charset="-122"/>
              </a:rPr>
              <a:t>[</a:t>
            </a:r>
            <a:r>
              <a:rPr lang="en-US" altLang="zh-CN" sz="1600" dirty="0" smtClean="0">
                <a:solidFill>
                  <a:srgbClr val="FF0000"/>
                </a:solidFill>
                <a:ea typeface="宋体" pitchFamily="2" charset="-122"/>
              </a:rPr>
              <a:t> </a:t>
            </a:r>
            <a:r>
              <a:rPr lang="en-US" altLang="zh-CN" sz="1600" dirty="0" smtClean="0">
                <a:ea typeface="宋体" pitchFamily="2" charset="-122"/>
              </a:rPr>
              <a:t>Nov, 2012</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defRPr/>
            </a:pPr>
            <a:r>
              <a:rPr lang="en-US" altLang="zh-CN" sz="1600" b="1" dirty="0">
                <a:solidFill>
                  <a:schemeClr val="tx2"/>
                </a:solidFill>
                <a:ea typeface="宋体" pitchFamily="2" charset="-122"/>
              </a:rPr>
              <a:t>Source: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zh-CN" sz="1600" dirty="0" smtClean="0">
                <a:ea typeface="宋体" pitchFamily="2" charset="-122"/>
              </a:rPr>
              <a:t>Zhao </a:t>
            </a:r>
            <a:r>
              <a:rPr lang="en-US" altLang="zh-CN" sz="1600" dirty="0" err="1" smtClean="0">
                <a:ea typeface="宋体" pitchFamily="2" charset="-122"/>
              </a:rPr>
              <a:t>Junhui</a:t>
            </a:r>
            <a:r>
              <a:rPr lang="en-US" altLang="zh-CN" sz="1600" dirty="0" smtClean="0">
                <a:solidFill>
                  <a:schemeClr val="tx2"/>
                </a:solidFill>
                <a:ea typeface="宋体" pitchFamily="2" charset="-122"/>
              </a:rPr>
              <a:t>] </a:t>
            </a:r>
            <a:r>
              <a:rPr lang="en-US" altLang="zh-CN" sz="1600" dirty="0">
                <a:solidFill>
                  <a:schemeClr val="tx2"/>
                </a:solidFill>
                <a:ea typeface="宋体" pitchFamily="2" charset="-122"/>
              </a:rPr>
              <a:t>Company </a:t>
            </a:r>
            <a:r>
              <a:rPr lang="en-US" altLang="zh-CN" sz="1600" dirty="0" smtClean="0">
                <a:solidFill>
                  <a:schemeClr val="tx2"/>
                </a:solidFill>
                <a:ea typeface="宋体" pitchFamily="2" charset="-122"/>
              </a:rPr>
              <a:t>[</a:t>
            </a:r>
            <a:r>
              <a:rPr lang="en-US" altLang="zh-CN" sz="1600" dirty="0" smtClean="0">
                <a:ea typeface="宋体" pitchFamily="2" charset="-122"/>
              </a:rPr>
              <a:t>China Mobile Communication Corporation</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dirty="0">
                <a:solidFill>
                  <a:schemeClr val="tx2"/>
                </a:solidFill>
                <a:ea typeface="宋体" pitchFamily="2" charset="-122"/>
              </a:rPr>
              <a:t>Address </a:t>
            </a:r>
            <a:r>
              <a:rPr lang="en-US" altLang="zh-CN" sz="1600" dirty="0" smtClean="0">
                <a:solidFill>
                  <a:schemeClr val="tx2"/>
                </a:solidFill>
                <a:ea typeface="宋体" pitchFamily="2" charset="-122"/>
              </a:rPr>
              <a:t>[</a:t>
            </a:r>
            <a:r>
              <a:rPr lang="en-US" altLang="zh-CN" sz="1600" dirty="0" smtClean="0">
                <a:ea typeface="宋体" pitchFamily="2" charset="-122"/>
              </a:rPr>
              <a:t>32 </a:t>
            </a:r>
            <a:r>
              <a:rPr lang="en-US" altLang="zh-CN" sz="1600" dirty="0" err="1" smtClean="0">
                <a:ea typeface="宋体" pitchFamily="2" charset="-122"/>
              </a:rPr>
              <a:t>Xuanwumen</a:t>
            </a:r>
            <a:r>
              <a:rPr lang="en-US" altLang="zh-CN" sz="1600" dirty="0">
                <a:ea typeface="宋体" pitchFamily="2" charset="-122"/>
              </a:rPr>
              <a:t> </a:t>
            </a:r>
            <a:r>
              <a:rPr lang="en-US" altLang="zh-CN" sz="1600" dirty="0" smtClean="0">
                <a:ea typeface="宋体" pitchFamily="2" charset="-122"/>
              </a:rPr>
              <a:t>West Street, Beijing, China</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dirty="0">
                <a:solidFill>
                  <a:schemeClr val="tx2"/>
                </a:solidFill>
                <a:ea typeface="宋体" pitchFamily="2" charset="-122"/>
              </a:rPr>
              <a:t>Voice</a:t>
            </a:r>
            <a:r>
              <a:rPr lang="en-US" altLang="zh-CN" sz="1600" dirty="0" smtClean="0">
                <a:ea typeface="宋体" pitchFamily="2" charset="-122"/>
              </a:rPr>
              <a:t>:[+86 10 5268 6688],  </a:t>
            </a:r>
            <a:r>
              <a:rPr lang="en-US" altLang="zh-CN" sz="1600" dirty="0" smtClean="0">
                <a:solidFill>
                  <a:schemeClr val="tx2"/>
                </a:solidFill>
                <a:ea typeface="宋体" pitchFamily="2" charset="-122"/>
              </a:rPr>
              <a:t>E-Mail:[</a:t>
            </a:r>
            <a:r>
              <a:rPr lang="en-US" altLang="zh-CN" sz="1600" dirty="0" smtClean="0">
                <a:ea typeface="宋体" pitchFamily="2" charset="-122"/>
              </a:rPr>
              <a:t>zhaojunhui@chinamobile.com</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spcBef>
                <a:spcPts val="600"/>
              </a:spcBef>
              <a:spcAft>
                <a:spcPts val="600"/>
              </a:spcAft>
              <a:defRPr/>
            </a:pPr>
            <a:r>
              <a:rPr lang="en-US" altLang="zh-CN" sz="1600" b="1" dirty="0">
                <a:solidFill>
                  <a:schemeClr val="tx2"/>
                </a:solidFill>
                <a:ea typeface="宋体" pitchFamily="2" charset="-122"/>
              </a:rPr>
              <a:t>Re: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ja-JP" sz="1600" dirty="0">
                <a:ea typeface="ＭＳ Ｐゴシック" pitchFamily="50" charset="-128"/>
              </a:rPr>
              <a:t>This is the original </a:t>
            </a:r>
            <a:r>
              <a:rPr lang="en-US" altLang="ja-JP" sz="1600" dirty="0" smtClean="0">
                <a:ea typeface="ＭＳ Ｐゴシック" pitchFamily="50" charset="-128"/>
              </a:rPr>
              <a:t>document</a:t>
            </a:r>
            <a:r>
              <a:rPr lang="en-US" altLang="zh-CN" sz="1600" dirty="0" smtClean="0">
                <a:solidFill>
                  <a:schemeClr val="tx2"/>
                </a:solidFill>
                <a:ea typeface="宋体" pitchFamily="2" charset="-122"/>
              </a:rPr>
              <a:t>]</a:t>
            </a:r>
            <a:r>
              <a:rPr lang="en-US" altLang="zh-CN" dirty="0">
                <a:solidFill>
                  <a:schemeClr val="accent2"/>
                </a:solidFill>
                <a:ea typeface="宋体" pitchFamily="2" charset="-122"/>
              </a:rPr>
              <a:t>	</a:t>
            </a:r>
            <a:endParaRPr lang="en-US" altLang="zh-CN" dirty="0">
              <a:solidFill>
                <a:schemeClr val="tx2"/>
              </a:solidFill>
              <a:ea typeface="宋体" pitchFamily="2" charset="-122"/>
            </a:endParaRPr>
          </a:p>
          <a:p>
            <a:pPr>
              <a:spcBef>
                <a:spcPts val="600"/>
              </a:spcBef>
              <a:spcAft>
                <a:spcPts val="600"/>
              </a:spcAft>
              <a:defRPr/>
            </a:pPr>
            <a:r>
              <a:rPr lang="en-US" altLang="zh-CN" sz="1600" b="1" dirty="0">
                <a:solidFill>
                  <a:schemeClr val="tx2"/>
                </a:solidFill>
                <a:ea typeface="宋体" pitchFamily="2" charset="-122"/>
              </a:rPr>
              <a:t>Abstract:</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ja-JP" sz="1600" dirty="0">
                <a:solidFill>
                  <a:schemeClr val="tx2"/>
                </a:solidFill>
                <a:ea typeface="ＭＳ Ｐゴシック" pitchFamily="50" charset="-128"/>
              </a:rPr>
              <a:t>This documents describes </a:t>
            </a:r>
            <a:r>
              <a:rPr lang="en-US" altLang="ja-JP" sz="1600" dirty="0" smtClean="0">
                <a:solidFill>
                  <a:schemeClr val="tx2"/>
                </a:solidFill>
                <a:ea typeface="ＭＳ Ｐゴシック" pitchFamily="50" charset="-128"/>
              </a:rPr>
              <a:t>demand and possible ideas of secure access to WPAN using mobile phone.</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spcBef>
                <a:spcPts val="600"/>
              </a:spcBef>
              <a:spcAft>
                <a:spcPts val="600"/>
              </a:spcAft>
              <a:defRPr/>
            </a:pPr>
            <a:r>
              <a:rPr lang="en-US" altLang="zh-CN" sz="1600" b="1" dirty="0">
                <a:solidFill>
                  <a:schemeClr val="tx2"/>
                </a:solidFill>
                <a:ea typeface="宋体" pitchFamily="2" charset="-122"/>
              </a:rPr>
              <a:t>Purpose: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ja-JP" sz="1600" dirty="0">
                <a:ea typeface="ＭＳ Ｐゴシック" pitchFamily="50" charset="-128"/>
              </a:rPr>
              <a:t>To </a:t>
            </a:r>
            <a:r>
              <a:rPr lang="en-US" altLang="ja-JP" sz="1600" dirty="0" smtClean="0">
                <a:ea typeface="ＭＳ Ｐゴシック" pitchFamily="50" charset="-128"/>
              </a:rPr>
              <a:t>present a potential application demand of convergence of WPAN and telecom network</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b="1" dirty="0">
                <a:solidFill>
                  <a:schemeClr val="tx2"/>
                </a:solidFill>
                <a:ea typeface="宋体" pitchFamily="2" charset="-122"/>
              </a:rPr>
              <a:t>Notice:</a:t>
            </a:r>
            <a:r>
              <a:rPr lang="en-US" altLang="zh-CN" sz="16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600" b="1" dirty="0">
                <a:solidFill>
                  <a:schemeClr val="tx2"/>
                </a:solidFill>
                <a:ea typeface="宋体" pitchFamily="2" charset="-122"/>
              </a:rPr>
              <a:t>Release:</a:t>
            </a:r>
            <a:r>
              <a:rPr lang="en-US" altLang="zh-CN" sz="1600" dirty="0">
                <a:solidFill>
                  <a:schemeClr val="tx2"/>
                </a:solidFill>
                <a:ea typeface="宋体" pitchFamily="2" charset="-122"/>
              </a:rPr>
              <a:t>	The contributor acknowledges and accepts that this contribution becomes the property of IEEE and may be made publicly available by P802.15</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灯片编号占位符 4"/>
          <p:cNvSpPr>
            <a:spLocks noGrp="1"/>
          </p:cNvSpPr>
          <p:nvPr>
            <p:ph type="sldNum" sz="quarter" idx="11"/>
          </p:nvPr>
        </p:nvSpPr>
        <p:spPr>
          <a:noFill/>
        </p:spPr>
        <p:txBody>
          <a:bodyPr/>
          <a:lstStyle/>
          <a:p>
            <a:r>
              <a:rPr lang="en-US" altLang="zh-CN" smtClean="0">
                <a:ea typeface="宋体" charset="-122"/>
              </a:rPr>
              <a:t>Slide </a:t>
            </a:r>
            <a:fld id="{F499C8D4-738C-45A5-BB6C-5156E0B88449}" type="slidenum">
              <a:rPr lang="en-US" altLang="zh-CN" smtClean="0">
                <a:ea typeface="宋体" charset="-122"/>
              </a:rPr>
              <a:pPr/>
              <a:t>10</a:t>
            </a:fld>
            <a:endParaRPr lang="en-US" altLang="zh-CN" smtClean="0">
              <a:ea typeface="宋体" charset="-122"/>
            </a:endParaRPr>
          </a:p>
        </p:txBody>
      </p:sp>
      <p:sp>
        <p:nvSpPr>
          <p:cNvPr id="19459" name="Rectangle 1"/>
          <p:cNvSpPr>
            <a:spLocks noGrp="1" noChangeArrowheads="1"/>
          </p:cNvSpPr>
          <p:nvPr>
            <p:ph type="title"/>
          </p:nvPr>
        </p:nvSpPr>
        <p:spPr>
          <a:xfrm>
            <a:off x="685800" y="3070225"/>
            <a:ext cx="7769225" cy="974725"/>
          </a:xfrm>
        </p:spPr>
        <p:txBody>
          <a:bodyPr lIns="0" tIns="0" rIns="0" bIns="0"/>
          <a:lstStyle/>
          <a:p>
            <a:pPr>
              <a:lnSpc>
                <a:spcPct val="8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CN" dirty="0" smtClean="0">
                <a:latin typeface="+mn-lt"/>
                <a:ea typeface="宋体" charset="-122"/>
              </a:rPr>
              <a:t>Thank You!</a:t>
            </a:r>
          </a:p>
        </p:txBody>
      </p:sp>
      <p:sp>
        <p:nvSpPr>
          <p:cNvPr id="19460" name="日期占位符 1"/>
          <p:cNvSpPr>
            <a:spLocks noGrp="1"/>
          </p:cNvSpPr>
          <p:nvPr>
            <p:ph type="dt" sz="quarter" idx="10"/>
          </p:nvPr>
        </p:nvSpPr>
        <p:spPr bwMode="auto">
          <a:xfrm>
            <a:off x="685800" y="381456"/>
            <a:ext cx="1600200" cy="215444"/>
          </a:xfrm>
          <a:noFill/>
          <a:ln>
            <a:miter lim="800000"/>
            <a:headEnd/>
            <a:tailEnd/>
          </a:ln>
        </p:spPr>
        <p:txBody>
          <a:bodyPr/>
          <a:lstStyle/>
          <a:p>
            <a:r>
              <a:rPr lang="zh-CN" altLang="en-US" dirty="0" smtClean="0">
                <a:ea typeface="宋体" charset="-122"/>
              </a:rPr>
              <a:t>&lt;</a:t>
            </a:r>
            <a:r>
              <a:rPr lang="en-US" altLang="zh-CN" dirty="0" smtClean="0">
                <a:ea typeface="宋体" charset="-122"/>
              </a:rPr>
              <a:t>Nov </a:t>
            </a:r>
            <a:r>
              <a:rPr lang="zh-CN" altLang="en-US" dirty="0" smtClean="0">
                <a:ea typeface="宋体" charset="-122"/>
              </a:rPr>
              <a:t>20</a:t>
            </a:r>
            <a:r>
              <a:rPr lang="en-US" altLang="zh-CN" dirty="0" smtClean="0">
                <a:ea typeface="宋体" charset="-122"/>
              </a:rPr>
              <a:t>12</a:t>
            </a:r>
            <a:r>
              <a:rPr lang="zh-CN" altLang="en-US" dirty="0" smtClean="0">
                <a:ea typeface="宋体" charset="-122"/>
              </a:rPr>
              <a:t>&gt;</a:t>
            </a:r>
            <a:endParaRPr lang="en-US" altLang="zh-CN" dirty="0" smtClean="0">
              <a:ea typeface="宋体"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Date Placeholder 1"/>
          <p:cNvSpPr>
            <a:spLocks noGrp="1"/>
          </p:cNvSpPr>
          <p:nvPr>
            <p:ph type="dt" sz="quarter" idx="10"/>
          </p:nvPr>
        </p:nvSpPr>
        <p:spPr>
          <a:xfrm>
            <a:off x="685800" y="3810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a:t>
            </a:r>
            <a:r>
              <a:rPr lang="en-US" altLang="zh-CN" sz="1400" dirty="0" smtClean="0">
                <a:solidFill>
                  <a:srgbClr val="000000"/>
                </a:solidFill>
                <a:latin typeface="+mj-lt"/>
                <a:ea typeface="宋体" pitchFamily="2" charset="-122"/>
              </a:rPr>
              <a:t> </a:t>
            </a:r>
            <a:r>
              <a:rPr lang="en-US" altLang="zh-CN" sz="1400" dirty="0" smtClean="0">
                <a:solidFill>
                  <a:srgbClr val="000000"/>
                </a:solidFill>
                <a:latin typeface="+mj-lt"/>
                <a:ea typeface="宋体" pitchFamily="2" charset="-122"/>
              </a:rPr>
              <a:t>2012</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2</a:t>
            </a:fld>
            <a:endParaRPr lang="en-US" altLang="zh-CN">
              <a:solidFill>
                <a:srgbClr val="000000"/>
              </a:solidFill>
              <a:latin typeface="+mj-lt"/>
            </a:endParaRPr>
          </a:p>
        </p:txBody>
      </p:sp>
      <p:sp>
        <p:nvSpPr>
          <p:cNvPr id="8" name="Rectangle 2"/>
          <p:cNvSpPr txBox="1">
            <a:spLocks noChangeArrowheads="1"/>
          </p:cNvSpPr>
          <p:nvPr/>
        </p:nvSpPr>
        <p:spPr bwMode="auto">
          <a:xfrm>
            <a:off x="72010" y="2286000"/>
            <a:ext cx="896461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CN" sz="3200" b="0" i="0" u="none" strike="noStrike" kern="0" cap="none" spc="0" normalizeH="0" baseline="0" noProof="0" smtClean="0">
                <a:ln>
                  <a:noFill/>
                </a:ln>
                <a:solidFill>
                  <a:schemeClr val="tx2"/>
                </a:solidFill>
                <a:effectLst/>
                <a:uLnTx/>
                <a:uFillTx/>
                <a:latin typeface="+mj-ea"/>
                <a:ea typeface="+mj-ea"/>
                <a:cs typeface="+mj-cs"/>
              </a:rPr>
              <a:t>Secure Access to WPAN using Mobile Phone</a:t>
            </a:r>
            <a:endParaRPr kumimoji="0" lang="en-US" altLang="ja-JP" sz="3200" b="0" i="0" u="none" strike="noStrike" kern="0" cap="none" spc="0" normalizeH="0" baseline="0" noProof="0" dirty="0" smtClean="0">
              <a:ln>
                <a:noFill/>
              </a:ln>
              <a:solidFill>
                <a:schemeClr val="tx2"/>
              </a:solidFill>
              <a:effectLst/>
              <a:uLnTx/>
              <a:uFillTx/>
              <a:latin typeface="+mj-ea"/>
              <a:ea typeface="+mj-ea"/>
              <a:cs typeface="+mj-cs"/>
            </a:endParaRPr>
          </a:p>
        </p:txBody>
      </p:sp>
      <p:sp>
        <p:nvSpPr>
          <p:cNvPr id="9" name="Rectangle 3"/>
          <p:cNvSpPr txBox="1">
            <a:spLocks noChangeArrowheads="1"/>
          </p:cNvSpPr>
          <p:nvPr/>
        </p:nvSpPr>
        <p:spPr bwMode="auto">
          <a:xfrm>
            <a:off x="1371600" y="3886200"/>
            <a:ext cx="6400800" cy="175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endParaRPr kumimoji="0" lang="en-US" altLang="ja-JP" sz="1800" b="0" i="0" u="none" strike="noStrike" kern="0" cap="none" spc="0" normalizeH="0" baseline="0" noProof="0" smtClean="0">
              <a:ln>
                <a:noFill/>
              </a:ln>
              <a:solidFill>
                <a:schemeClr val="tx1"/>
              </a:solidFill>
              <a:effectLst/>
              <a:uLnTx/>
              <a:uFillTx/>
              <a:latin typeface="+mj-ea"/>
              <a:ea typeface="+mj-ea"/>
              <a:cs typeface="+mn-cs"/>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endParaRPr kumimoji="0" lang="en-US" altLang="ja-JP" sz="1800" b="0" i="0" u="none" strike="noStrike" kern="0" cap="none" spc="0" normalizeH="0" baseline="0" noProof="0" smtClean="0">
              <a:ln>
                <a:noFill/>
              </a:ln>
              <a:solidFill>
                <a:schemeClr val="tx1"/>
              </a:solidFill>
              <a:effectLst/>
              <a:uLnTx/>
              <a:uFillTx/>
              <a:latin typeface="+mj-ea"/>
              <a:ea typeface="+mj-ea"/>
              <a:cs typeface="+mn-cs"/>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zh-CN" sz="1800" b="0" i="0" u="none" strike="noStrike" kern="0" cap="none" spc="0" normalizeH="0" baseline="0" noProof="0" smtClean="0">
                <a:ln>
                  <a:noFill/>
                </a:ln>
                <a:solidFill>
                  <a:schemeClr val="tx1"/>
                </a:solidFill>
                <a:effectLst/>
                <a:uLnTx/>
                <a:uFillTx/>
                <a:latin typeface="+mj-ea"/>
                <a:ea typeface="+mj-ea"/>
                <a:cs typeface="+mn-cs"/>
              </a:rPr>
              <a:t>Zhao Junhui</a:t>
            </a:r>
            <a:endParaRPr kumimoji="0" lang="en-US" altLang="ja-JP" sz="1800" b="0" i="0" u="none" strike="noStrike" kern="0" cap="none" spc="0" normalizeH="0" baseline="0" noProof="0" smtClean="0">
              <a:ln>
                <a:noFill/>
              </a:ln>
              <a:solidFill>
                <a:schemeClr val="tx1"/>
              </a:solidFill>
              <a:effectLst/>
              <a:uLnTx/>
              <a:uFillTx/>
              <a:latin typeface="+mj-ea"/>
              <a:ea typeface="+mj-ea"/>
              <a:cs typeface="+mn-cs"/>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ja-JP" sz="1800" b="0" i="0" u="none" strike="noStrike" kern="0" cap="none" spc="0" normalizeH="0" baseline="0" noProof="0" smtClean="0">
                <a:ln>
                  <a:noFill/>
                </a:ln>
                <a:solidFill>
                  <a:schemeClr val="tx1"/>
                </a:solidFill>
                <a:effectLst/>
                <a:uLnTx/>
                <a:uFillTx/>
                <a:latin typeface="+mj-ea"/>
                <a:ea typeface="+mj-ea"/>
                <a:cs typeface="+mn-cs"/>
              </a:rPr>
              <a:t>China Mobile </a:t>
            </a:r>
            <a:r>
              <a:rPr kumimoji="0" lang="en-US" altLang="zh-CN" sz="1800" b="0" i="0" u="none" strike="noStrike" kern="0" cap="none" spc="0" normalizeH="0" baseline="0" noProof="0" smtClean="0">
                <a:ln>
                  <a:noFill/>
                </a:ln>
                <a:solidFill>
                  <a:schemeClr val="tx1"/>
                </a:solidFill>
                <a:effectLst/>
                <a:uLnTx/>
                <a:uFillTx/>
                <a:latin typeface="+mj-ea"/>
                <a:ea typeface="+mj-ea"/>
                <a:cs typeface="+mn-cs"/>
              </a:rPr>
              <a:t>Communication Corporation</a:t>
            </a:r>
            <a:endParaRPr kumimoji="0" lang="en-US" altLang="ja-JP" sz="1800" b="0" i="0" u="none" strike="noStrike" kern="0" cap="none" spc="0" normalizeH="0" baseline="0" noProof="0" dirty="0" smtClean="0">
              <a:ln>
                <a:noFill/>
              </a:ln>
              <a:solidFill>
                <a:schemeClr val="tx1"/>
              </a:solidFill>
              <a:effectLst/>
              <a:uLnTx/>
              <a:uFillTx/>
              <a:latin typeface="+mj-ea"/>
              <a:ea typeface="+mj-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b="1" dirty="0" smtClean="0">
                <a:ea typeface="宋体" pitchFamily="2" charset="-122"/>
              </a:rPr>
              <a:t>Contents</a:t>
            </a:r>
          </a:p>
        </p:txBody>
      </p:sp>
      <p:sp>
        <p:nvSpPr>
          <p:cNvPr id="10243" name="Content Placeholder 2"/>
          <p:cNvSpPr>
            <a:spLocks noGrp="1"/>
          </p:cNvSpPr>
          <p:nvPr>
            <p:ph idx="1"/>
          </p:nvPr>
        </p:nvSpPr>
        <p:spPr>
          <a:xfrm>
            <a:off x="688140" y="1772770"/>
            <a:ext cx="7772400" cy="4114800"/>
          </a:xfrm>
        </p:spPr>
        <p:txBody>
          <a:bodyPr/>
          <a:lstStyle/>
          <a:p>
            <a:r>
              <a:rPr lang="en-US" altLang="zh-CN" sz="2400" dirty="0" smtClean="0">
                <a:latin typeface="+mj-lt"/>
                <a:ea typeface="宋体" pitchFamily="2" charset="-122"/>
              </a:rPr>
              <a:t>Application Demand </a:t>
            </a:r>
          </a:p>
          <a:p>
            <a:endParaRPr lang="en-US" altLang="zh-CN" sz="2400" dirty="0" smtClean="0">
              <a:latin typeface="+mj-lt"/>
              <a:ea typeface="宋体" pitchFamily="2" charset="-122"/>
            </a:endParaRPr>
          </a:p>
          <a:p>
            <a:r>
              <a:rPr lang="en-US" altLang="zh-CN" sz="2400" dirty="0" smtClean="0">
                <a:latin typeface="+mj-lt"/>
                <a:ea typeface="宋体" pitchFamily="2" charset="-122"/>
              </a:rPr>
              <a:t>Security Problem</a:t>
            </a:r>
          </a:p>
          <a:p>
            <a:endParaRPr lang="en-US" altLang="zh-CN" sz="2400" dirty="0" smtClean="0">
              <a:latin typeface="+mj-lt"/>
              <a:ea typeface="宋体" pitchFamily="2" charset="-122"/>
            </a:endParaRPr>
          </a:p>
          <a:p>
            <a:r>
              <a:rPr lang="en-US" altLang="zh-CN" sz="2400" dirty="0" smtClean="0">
                <a:latin typeface="+mj-lt"/>
                <a:ea typeface="宋体" pitchFamily="2" charset="-122"/>
              </a:rPr>
              <a:t>Solution Proposal</a:t>
            </a:r>
            <a:endParaRPr lang="en-US" altLang="zh-CN" sz="1800" dirty="0" smtClean="0">
              <a:latin typeface="+mj-lt"/>
              <a:ea typeface="宋体" pitchFamily="2" charset="-122"/>
            </a:endParaRP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a:t>
            </a:r>
            <a:r>
              <a:rPr lang="en-US" altLang="zh-CN" sz="1400" dirty="0" smtClean="0">
                <a:solidFill>
                  <a:srgbClr val="000000"/>
                </a:solidFill>
                <a:latin typeface="+mj-lt"/>
                <a:ea typeface="宋体" pitchFamily="2" charset="-122"/>
              </a:rPr>
              <a:t> </a:t>
            </a:r>
            <a:r>
              <a:rPr lang="en-US" altLang="zh-CN" sz="1400" dirty="0" smtClean="0">
                <a:solidFill>
                  <a:srgbClr val="000000"/>
                </a:solidFill>
                <a:latin typeface="+mj-lt"/>
                <a:ea typeface="宋体" pitchFamily="2" charset="-122"/>
              </a:rPr>
              <a:t>2012</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3</a:t>
            </a:fld>
            <a:endParaRPr lang="en-US" altLang="zh-CN">
              <a:solidFill>
                <a:srgbClr val="000000"/>
              </a:solidFill>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430706"/>
            <a:ext cx="7772400" cy="1066800"/>
          </a:xfrm>
        </p:spPr>
        <p:txBody>
          <a:bodyPr/>
          <a:lstStyle/>
          <a:p>
            <a:r>
              <a:rPr lang="en-US" altLang="zh-CN" sz="3200" dirty="0" smtClean="0">
                <a:ea typeface="宋体" pitchFamily="2" charset="-122"/>
              </a:rPr>
              <a:t>Application Demand</a:t>
            </a:r>
          </a:p>
        </p:txBody>
      </p:sp>
      <p:sp>
        <p:nvSpPr>
          <p:cNvPr id="10244" name="Date Placeholder 1"/>
          <p:cNvSpPr>
            <a:spLocks noGrp="1"/>
          </p:cNvSpPr>
          <p:nvPr>
            <p:ph type="dt" sz="quarter" idx="10"/>
          </p:nvPr>
        </p:nvSpPr>
        <p:spPr>
          <a:xfrm>
            <a:off x="685800" y="412234"/>
            <a:ext cx="1600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dirty="0" smtClean="0">
                <a:solidFill>
                  <a:srgbClr val="000000"/>
                </a:solidFill>
                <a:latin typeface="+mj-lt"/>
                <a:ea typeface="宋体" pitchFamily="2" charset="-122"/>
              </a:rPr>
              <a:t>Nov 2012</a:t>
            </a:r>
          </a:p>
        </p:txBody>
      </p:sp>
      <p:sp>
        <p:nvSpPr>
          <p:cNvPr id="10245" name="Rectangle 6"/>
          <p:cNvSpPr>
            <a:spLocks noGrp="1" noChangeArrowheads="1"/>
          </p:cNvSpPr>
          <p:nvPr>
            <p:ph type="sldNum" sz="quarter" idx="12"/>
          </p:nvPr>
        </p:nvSpPr>
        <p:spPr>
          <a:xfrm>
            <a:off x="4393695" y="6475413"/>
            <a:ext cx="43281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4</a:t>
            </a:fld>
            <a:endParaRPr lang="en-US" altLang="zh-CN">
              <a:solidFill>
                <a:srgbClr val="000000"/>
              </a:solidFill>
              <a:latin typeface="+mj-lt"/>
            </a:endParaRPr>
          </a:p>
        </p:txBody>
      </p:sp>
      <p:sp>
        <p:nvSpPr>
          <p:cNvPr id="7" name="Content Placeholder 2"/>
          <p:cNvSpPr txBox="1">
            <a:spLocks/>
          </p:cNvSpPr>
          <p:nvPr/>
        </p:nvSpPr>
        <p:spPr bwMode="auto">
          <a:xfrm>
            <a:off x="178012" y="1268700"/>
            <a:ext cx="8786598" cy="16562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The convergence </a:t>
            </a:r>
            <a:r>
              <a:rPr lang="en-US" altLang="zh-CN" sz="2400" kern="0" dirty="0" smtClean="0">
                <a:latin typeface="+mj-lt"/>
                <a:ea typeface="宋体" pitchFamily="2" charset="-122"/>
              </a:rPr>
              <a:t>of telecom network </a:t>
            </a: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and WPAN is a promising</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a:t>
            </a: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 way</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to </a:t>
            </a:r>
            <a:r>
              <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rPr>
              <a:t>generate many</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 </a:t>
            </a:r>
            <a:r>
              <a:rPr lang="en-US" altLang="zh-CN" sz="2400" kern="0" dirty="0" smtClean="0">
                <a:latin typeface="+mj-lt"/>
                <a:ea typeface="宋体" pitchFamily="2" charset="-122"/>
              </a:rPr>
              <a:t>novel </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and useful services to users.</a:t>
            </a:r>
          </a:p>
          <a:p>
            <a:pPr marL="800100" lvl="1" indent="-342900">
              <a:spcBef>
                <a:spcPct val="20000"/>
              </a:spcBef>
              <a:buFontTx/>
              <a:buChar char="•"/>
            </a:pPr>
            <a:r>
              <a:rPr kumimoji="0" lang="en-US" altLang="zh-CN" sz="2000" b="0" i="0" u="none" strike="noStrike" kern="0" cap="none" spc="0" normalizeH="0" noProof="0" dirty="0" smtClean="0">
                <a:ln>
                  <a:noFill/>
                </a:ln>
                <a:solidFill>
                  <a:schemeClr val="tx1"/>
                </a:solidFill>
                <a:effectLst/>
                <a:uLnTx/>
                <a:uFillTx/>
                <a:latin typeface="+mj-lt"/>
                <a:ea typeface="宋体" pitchFamily="2" charset="-122"/>
                <a:cs typeface="+mn-cs"/>
              </a:rPr>
              <a:t>Telecom network </a:t>
            </a:r>
            <a:r>
              <a:rPr lang="en-US" altLang="zh-CN" sz="2000" kern="0" dirty="0" smtClean="0">
                <a:latin typeface="+mj-lt"/>
                <a:ea typeface="宋体" pitchFamily="2" charset="-122"/>
              </a:rPr>
              <a:t>is popular and widely used by</a:t>
            </a:r>
            <a:r>
              <a:rPr kumimoji="0" lang="en-US" altLang="zh-CN" sz="2000" b="0" i="0" u="none" strike="noStrike" kern="0" cap="none" spc="0" normalizeH="0" noProof="0" dirty="0" smtClean="0">
                <a:ln>
                  <a:noFill/>
                </a:ln>
                <a:solidFill>
                  <a:schemeClr val="tx1"/>
                </a:solidFill>
                <a:effectLst/>
                <a:uLnTx/>
                <a:uFillTx/>
                <a:latin typeface="+mj-lt"/>
                <a:ea typeface="宋体" pitchFamily="2" charset="-122"/>
                <a:cs typeface="+mn-cs"/>
              </a:rPr>
              <a:t> ordinary people.</a:t>
            </a:r>
          </a:p>
          <a:p>
            <a:pPr marL="800100" lvl="1" indent="-342900">
              <a:spcBef>
                <a:spcPct val="20000"/>
              </a:spcBef>
              <a:buFontTx/>
              <a:buChar char="•"/>
            </a:pPr>
            <a:r>
              <a:rPr lang="en-US" altLang="zh-CN" sz="2000" kern="0" dirty="0" smtClean="0">
                <a:latin typeface="+mj-lt"/>
                <a:ea typeface="宋体" pitchFamily="2" charset="-122"/>
              </a:rPr>
              <a:t>WPAN provides capabilities for M2M, IOT applications.</a:t>
            </a:r>
            <a:endParaRPr kumimoji="0" lang="en-US" altLang="zh-CN" sz="2000" b="0" i="0" u="none" strike="noStrike" kern="0" cap="none" spc="0" normalizeH="0" noProof="0" dirty="0" smtClean="0">
              <a:ln>
                <a:noFill/>
              </a:ln>
              <a:solidFill>
                <a:schemeClr val="tx1"/>
              </a:solidFill>
              <a:effectLst/>
              <a:uLnTx/>
              <a:uFillTx/>
              <a:latin typeface="+mj-lt"/>
              <a:ea typeface="宋体" pitchFamily="2" charset="-122"/>
              <a:cs typeface="+mn-cs"/>
            </a:endParaRPr>
          </a:p>
          <a:p>
            <a:pPr marL="800100" lvl="1" indent="-342900">
              <a:spcBef>
                <a:spcPct val="20000"/>
              </a:spcBef>
              <a:buFontTx/>
              <a:buChar char="•"/>
            </a:pPr>
            <a:endParaRPr kumimoji="0" lang="en-US" altLang="zh-CN" sz="2000" b="0" i="0" u="none" strike="noStrike" kern="0" cap="none" spc="0" normalizeH="0" baseline="0" noProof="0" dirty="0" smtClean="0">
              <a:ln>
                <a:noFill/>
              </a:ln>
              <a:solidFill>
                <a:schemeClr val="tx1"/>
              </a:solidFill>
              <a:effectLst/>
              <a:uLnTx/>
              <a:uFillTx/>
              <a:latin typeface="+mj-lt"/>
              <a:ea typeface="宋体" pitchFamily="2" charset="-122"/>
              <a:cs typeface="+mn-cs"/>
            </a:endParaRPr>
          </a:p>
        </p:txBody>
      </p:sp>
      <p:pic>
        <p:nvPicPr>
          <p:cNvPr id="12291"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4499719" y="4974031"/>
            <a:ext cx="1296180" cy="1296180"/>
          </a:xfrm>
          <a:prstGeom prst="rect">
            <a:avLst/>
          </a:prstGeom>
          <a:noFill/>
        </p:spPr>
      </p:pic>
      <p:pic>
        <p:nvPicPr>
          <p:cNvPr id="12297" name="Picture 9" descr="http://pic.hardwareinfo.cn/supplyimages-1/34622.gif"/>
          <p:cNvPicPr>
            <a:picLocks noChangeAspect="1" noChangeArrowheads="1"/>
          </p:cNvPicPr>
          <p:nvPr/>
        </p:nvPicPr>
        <p:blipFill>
          <a:blip r:embed="rId4" cstate="print"/>
          <a:srcRect/>
          <a:stretch>
            <a:fillRect/>
          </a:stretch>
        </p:blipFill>
        <p:spPr bwMode="auto">
          <a:xfrm>
            <a:off x="2771806" y="3068950"/>
            <a:ext cx="1152160" cy="1509330"/>
          </a:xfrm>
          <a:prstGeom prst="rect">
            <a:avLst/>
          </a:prstGeom>
          <a:noFill/>
        </p:spPr>
      </p:pic>
      <p:grpSp>
        <p:nvGrpSpPr>
          <p:cNvPr id="16" name="组合 15"/>
          <p:cNvGrpSpPr/>
          <p:nvPr/>
        </p:nvGrpSpPr>
        <p:grpSpPr>
          <a:xfrm>
            <a:off x="5364166" y="3212970"/>
            <a:ext cx="1872204" cy="1296180"/>
            <a:chOff x="4644010" y="3068950"/>
            <a:chExt cx="2476500" cy="1790701"/>
          </a:xfrm>
        </p:grpSpPr>
        <p:pic>
          <p:nvPicPr>
            <p:cNvPr id="12300" name="Picture 12" descr="http://www.v900.com.cn/Images/superhotel_small.jpg"/>
            <p:cNvPicPr>
              <a:picLocks noChangeAspect="1" noChangeArrowheads="1"/>
            </p:cNvPicPr>
            <p:nvPr/>
          </p:nvPicPr>
          <p:blipFill>
            <a:blip r:embed="rId5" cstate="print"/>
            <a:srcRect/>
            <a:stretch>
              <a:fillRect/>
            </a:stretch>
          </p:blipFill>
          <p:spPr bwMode="auto">
            <a:xfrm>
              <a:off x="4644010" y="3068950"/>
              <a:ext cx="2476500" cy="1790701"/>
            </a:xfrm>
            <a:prstGeom prst="rect">
              <a:avLst/>
            </a:prstGeom>
            <a:noFill/>
          </p:spPr>
        </p:pic>
        <p:sp>
          <p:nvSpPr>
            <p:cNvPr id="15" name="矩形 14"/>
            <p:cNvSpPr/>
            <p:nvPr/>
          </p:nvSpPr>
          <p:spPr bwMode="auto">
            <a:xfrm>
              <a:off x="6516270" y="4253931"/>
              <a:ext cx="576080" cy="36005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smtClean="0">
                <a:ln>
                  <a:noFill/>
                </a:ln>
                <a:solidFill>
                  <a:schemeClr val="tx1"/>
                </a:solidFill>
                <a:effectLst/>
                <a:latin typeface="+mj-lt"/>
              </a:endParaRPr>
            </a:p>
          </p:txBody>
        </p:sp>
      </p:grpSp>
      <p:pic>
        <p:nvPicPr>
          <p:cNvPr id="17" name="Picture 2"/>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1115520" y="5085231"/>
            <a:ext cx="1843533" cy="108014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0" name="TextBox 19"/>
          <p:cNvSpPr txBox="1"/>
          <p:nvPr/>
        </p:nvSpPr>
        <p:spPr>
          <a:xfrm>
            <a:off x="2699796" y="4581160"/>
            <a:ext cx="1387367" cy="276999"/>
          </a:xfrm>
          <a:prstGeom prst="rect">
            <a:avLst/>
          </a:prstGeom>
          <a:noFill/>
        </p:spPr>
        <p:txBody>
          <a:bodyPr wrap="none" rtlCol="0">
            <a:spAutoFit/>
          </a:bodyPr>
          <a:lstStyle/>
          <a:p>
            <a:r>
              <a:rPr lang="en-US" altLang="zh-CN" b="1" dirty="0" smtClean="0">
                <a:latin typeface="+mj-lt"/>
              </a:rPr>
              <a:t>Healthcare Device</a:t>
            </a:r>
            <a:endParaRPr lang="zh-CN" altLang="en-US" b="1" dirty="0">
              <a:latin typeface="+mj-lt"/>
            </a:endParaRPr>
          </a:p>
        </p:txBody>
      </p:sp>
      <p:sp>
        <p:nvSpPr>
          <p:cNvPr id="21" name="TextBox 20"/>
          <p:cNvSpPr txBox="1"/>
          <p:nvPr/>
        </p:nvSpPr>
        <p:spPr>
          <a:xfrm>
            <a:off x="6732356" y="4293119"/>
            <a:ext cx="1189749" cy="276999"/>
          </a:xfrm>
          <a:prstGeom prst="rect">
            <a:avLst/>
          </a:prstGeom>
          <a:noFill/>
        </p:spPr>
        <p:txBody>
          <a:bodyPr wrap="none" rtlCol="0">
            <a:spAutoFit/>
          </a:bodyPr>
          <a:lstStyle/>
          <a:p>
            <a:r>
              <a:rPr lang="en-US" altLang="zh-CN" b="1" dirty="0" smtClean="0">
                <a:latin typeface="+mj-lt"/>
              </a:rPr>
              <a:t>Home Network</a:t>
            </a:r>
            <a:endParaRPr lang="zh-CN" altLang="en-US" b="1" dirty="0">
              <a:latin typeface="+mj-lt"/>
            </a:endParaRPr>
          </a:p>
        </p:txBody>
      </p:sp>
      <p:sp>
        <p:nvSpPr>
          <p:cNvPr id="22" name="TextBox 21"/>
          <p:cNvSpPr txBox="1"/>
          <p:nvPr/>
        </p:nvSpPr>
        <p:spPr>
          <a:xfrm>
            <a:off x="1630216" y="6119800"/>
            <a:ext cx="1069845" cy="276999"/>
          </a:xfrm>
          <a:prstGeom prst="rect">
            <a:avLst/>
          </a:prstGeom>
          <a:noFill/>
        </p:spPr>
        <p:txBody>
          <a:bodyPr wrap="none" rtlCol="0">
            <a:spAutoFit/>
          </a:bodyPr>
          <a:lstStyle/>
          <a:p>
            <a:r>
              <a:rPr lang="en-US" altLang="zh-CN" b="1" dirty="0" smtClean="0">
                <a:latin typeface="+mj-lt"/>
              </a:rPr>
              <a:t>Vehicle  OBU</a:t>
            </a:r>
            <a:endParaRPr lang="zh-CN" altLang="en-US" b="1" dirty="0">
              <a:latin typeface="+mj-lt"/>
            </a:endParaRPr>
          </a:p>
        </p:txBody>
      </p:sp>
      <p:sp>
        <p:nvSpPr>
          <p:cNvPr id="23" name="闪电形 22"/>
          <p:cNvSpPr/>
          <p:nvPr/>
        </p:nvSpPr>
        <p:spPr bwMode="auto">
          <a:xfrm rot="20571457">
            <a:off x="3144592" y="5694131"/>
            <a:ext cx="864120" cy="360050"/>
          </a:xfrm>
          <a:prstGeom prst="lightningBol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smtClean="0">
              <a:ln>
                <a:noFill/>
              </a:ln>
              <a:solidFill>
                <a:schemeClr val="tx1"/>
              </a:solidFill>
              <a:effectLst/>
              <a:latin typeface="+mj-lt"/>
            </a:endParaRPr>
          </a:p>
        </p:txBody>
      </p:sp>
      <p:sp>
        <p:nvSpPr>
          <p:cNvPr id="24" name="闪电形 23"/>
          <p:cNvSpPr/>
          <p:nvPr/>
        </p:nvSpPr>
        <p:spPr bwMode="auto">
          <a:xfrm rot="828973">
            <a:off x="3679152" y="4927982"/>
            <a:ext cx="864120" cy="360050"/>
          </a:xfrm>
          <a:prstGeom prst="lightningBol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smtClean="0">
              <a:ln>
                <a:noFill/>
              </a:ln>
              <a:solidFill>
                <a:schemeClr val="tx1"/>
              </a:solidFill>
              <a:effectLst/>
              <a:latin typeface="+mj-lt"/>
            </a:endParaRPr>
          </a:p>
        </p:txBody>
      </p:sp>
      <p:sp>
        <p:nvSpPr>
          <p:cNvPr id="25" name="闪电形 24"/>
          <p:cNvSpPr/>
          <p:nvPr/>
        </p:nvSpPr>
        <p:spPr bwMode="auto">
          <a:xfrm rot="6718648">
            <a:off x="5478732" y="4869171"/>
            <a:ext cx="864120" cy="360050"/>
          </a:xfrm>
          <a:prstGeom prst="lightningBol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smtClean="0">
              <a:ln>
                <a:noFill/>
              </a:ln>
              <a:solidFill>
                <a:schemeClr val="tx1"/>
              </a:solidFill>
              <a:effectLst/>
              <a:latin typeface="+mj-lt"/>
            </a:endParaRPr>
          </a:p>
        </p:txBody>
      </p:sp>
      <p:sp>
        <p:nvSpPr>
          <p:cNvPr id="26" name="闪电形 25"/>
          <p:cNvSpPr/>
          <p:nvPr/>
        </p:nvSpPr>
        <p:spPr bwMode="auto">
          <a:xfrm rot="9217271">
            <a:off x="5761171" y="5618502"/>
            <a:ext cx="864120" cy="360050"/>
          </a:xfrm>
          <a:prstGeom prst="lightningBol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smtClean="0">
              <a:ln>
                <a:noFill/>
              </a:ln>
              <a:solidFill>
                <a:schemeClr val="tx1"/>
              </a:solidFill>
              <a:effectLst/>
              <a:latin typeface="+mj-lt"/>
            </a:endParaRPr>
          </a:p>
        </p:txBody>
      </p:sp>
      <p:sp>
        <p:nvSpPr>
          <p:cNvPr id="27" name="矩形 26"/>
          <p:cNvSpPr/>
          <p:nvPr/>
        </p:nvSpPr>
        <p:spPr bwMode="auto">
          <a:xfrm>
            <a:off x="467430" y="3356990"/>
            <a:ext cx="1800250" cy="64809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outerShdw blurRad="50800" dist="38100" dir="18900000" algn="b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600" b="1" dirty="0" smtClean="0">
                <a:latin typeface="+mj-lt"/>
              </a:rPr>
              <a:t>Access to WPAN by Mobile Phone</a:t>
            </a:r>
            <a:endParaRPr kumimoji="0" lang="zh-CN" altLang="en-US" sz="1600" b="1" i="0" u="none" strike="noStrike" cap="none" normalizeH="0" baseline="0" dirty="0" smtClean="0">
              <a:ln>
                <a:noFill/>
              </a:ln>
              <a:solidFill>
                <a:schemeClr val="tx1"/>
              </a:solidFill>
              <a:effectLst/>
              <a:latin typeface="+mj-lt"/>
            </a:endParaRPr>
          </a:p>
        </p:txBody>
      </p:sp>
      <p:sp>
        <p:nvSpPr>
          <p:cNvPr id="29" name="椭圆 28"/>
          <p:cNvSpPr/>
          <p:nvPr/>
        </p:nvSpPr>
        <p:spPr bwMode="auto">
          <a:xfrm>
            <a:off x="6909141" y="5589300"/>
            <a:ext cx="1224170" cy="360050"/>
          </a:xfrm>
          <a:prstGeom prst="ellipse">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mj-lt"/>
              </a:rPr>
              <a:t>Gaming</a:t>
            </a:r>
            <a:endParaRPr kumimoji="0" lang="zh-CN" altLang="en-US" sz="1400" b="1" i="0" u="none" strike="noStrike" cap="none" normalizeH="0" baseline="0" dirty="0" smtClean="0">
              <a:ln>
                <a:noFill/>
              </a:ln>
              <a:solidFill>
                <a:schemeClr val="tx1"/>
              </a:solidFill>
              <a:effectLst/>
              <a:latin typeface="+mj-lt"/>
            </a:endParaRPr>
          </a:p>
        </p:txBody>
      </p:sp>
      <p:sp>
        <p:nvSpPr>
          <p:cNvPr id="30" name="椭圆 29"/>
          <p:cNvSpPr/>
          <p:nvPr/>
        </p:nvSpPr>
        <p:spPr bwMode="auto">
          <a:xfrm>
            <a:off x="6876320" y="5157240"/>
            <a:ext cx="1224170" cy="360050"/>
          </a:xfrm>
          <a:prstGeom prst="ellipse">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mj-lt"/>
              </a:rPr>
              <a:t>SNS</a:t>
            </a:r>
            <a:endParaRPr kumimoji="0" lang="zh-CN" altLang="en-US" sz="1400" b="1" i="0" u="none" strike="noStrike" cap="none" normalizeH="0" baseline="0" dirty="0" smtClean="0">
              <a:ln>
                <a:noFill/>
              </a:ln>
              <a:solidFill>
                <a:schemeClr val="tx1"/>
              </a:solidFill>
              <a:effectLst/>
              <a:latin typeface="+mj-lt"/>
            </a:endParaRPr>
          </a:p>
        </p:txBody>
      </p:sp>
      <p:sp>
        <p:nvSpPr>
          <p:cNvPr id="31" name="椭圆 30"/>
          <p:cNvSpPr/>
          <p:nvPr/>
        </p:nvSpPr>
        <p:spPr bwMode="auto">
          <a:xfrm>
            <a:off x="6928572" y="6021360"/>
            <a:ext cx="1224170" cy="360050"/>
          </a:xfrm>
          <a:prstGeom prst="ellipse">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chemeClr val="tx1"/>
                </a:solidFill>
                <a:effectLst/>
                <a:latin typeface="+mj-lt"/>
              </a:rPr>
              <a:t>…  …</a:t>
            </a:r>
            <a:endParaRPr kumimoji="0" lang="zh-CN" altLang="en-US" sz="1400" b="1" i="0" u="none" strike="noStrike" cap="none" normalizeH="0" baseline="0" dirty="0" smtClean="0">
              <a:ln>
                <a:noFill/>
              </a:ln>
              <a:solidFill>
                <a:schemeClr val="tx1"/>
              </a:solidFill>
              <a:effectLst/>
              <a:latin typeface="+mj-lt"/>
            </a:endParaRPr>
          </a:p>
        </p:txBody>
      </p:sp>
    </p:spTree>
    <p:extLst>
      <p:ext uri="{BB962C8B-B14F-4D97-AF65-F5344CB8AC3E}">
        <p14:creationId xmlns="" xmlns:p14="http://schemas.microsoft.com/office/powerpoint/2010/main" val="3519568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8140" y="764630"/>
            <a:ext cx="7772400" cy="870940"/>
          </a:xfrm>
        </p:spPr>
        <p:txBody>
          <a:bodyPr/>
          <a:lstStyle/>
          <a:p>
            <a:r>
              <a:rPr lang="en-US" altLang="zh-CN" dirty="0" smtClean="0">
                <a:ea typeface="宋体" pitchFamily="2" charset="-122"/>
              </a:rPr>
              <a:t>Security Problem</a:t>
            </a: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5</a:t>
            </a:fld>
            <a:endParaRPr lang="en-US" altLang="zh-CN">
              <a:solidFill>
                <a:srgbClr val="000000"/>
              </a:solidFill>
              <a:latin typeface="+mj-lt"/>
            </a:endParaRPr>
          </a:p>
        </p:txBody>
      </p:sp>
      <p:sp>
        <p:nvSpPr>
          <p:cNvPr id="7" name="Content Placeholder 2"/>
          <p:cNvSpPr txBox="1">
            <a:spLocks/>
          </p:cNvSpPr>
          <p:nvPr/>
        </p:nvSpPr>
        <p:spPr bwMode="auto">
          <a:xfrm>
            <a:off x="178012" y="1916790"/>
            <a:ext cx="8786598" cy="2880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lvl="0" indent="-342900">
              <a:spcBef>
                <a:spcPct val="20000"/>
              </a:spcBef>
              <a:buFontTx/>
              <a:buChar char="•"/>
            </a:pPr>
            <a:r>
              <a:rPr lang="en-US" altLang="zh-CN" sz="2400" kern="0" dirty="0" smtClean="0">
                <a:latin typeface="+mj-lt"/>
                <a:ea typeface="宋体" pitchFamily="2" charset="-122"/>
              </a:rPr>
              <a:t>Mobile phone authentication </a:t>
            </a:r>
            <a:r>
              <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rPr>
              <a:t>and </a:t>
            </a:r>
            <a:r>
              <a:rPr lang="en-US" altLang="zh-CN" sz="2400" kern="0" dirty="0" smtClean="0">
                <a:latin typeface="+mj-lt"/>
                <a:ea typeface="宋体" pitchFamily="2" charset="-122"/>
              </a:rPr>
              <a:t>authorization to access WPAN with high security.</a:t>
            </a:r>
          </a:p>
          <a:p>
            <a:pPr marL="342900" lvl="0" indent="-342900">
              <a:spcBef>
                <a:spcPct val="20000"/>
              </a:spcBef>
              <a:buFontTx/>
              <a:buChar char="•"/>
            </a:pPr>
            <a:endParaRPr lang="en-US" altLang="zh-CN" sz="2400" kern="0" dirty="0" smtClean="0">
              <a:latin typeface="+mj-lt"/>
              <a:ea typeface="宋体" pitchFamily="2" charset="-122"/>
            </a:endParaRPr>
          </a:p>
          <a:p>
            <a:pPr marL="342900" lvl="0" indent="-342900">
              <a:spcBef>
                <a:spcPct val="20000"/>
              </a:spcBef>
              <a:buFontTx/>
              <a:buChar char="•"/>
            </a:pPr>
            <a:r>
              <a:rPr lang="en-US" altLang="zh-CN" sz="2400" kern="0" dirty="0" smtClean="0">
                <a:latin typeface="+mj-lt"/>
                <a:ea typeface="宋体" pitchFamily="2" charset="-122"/>
              </a:rPr>
              <a:t>Data exchange between mobile phone and WPAN with high security.</a:t>
            </a:r>
            <a:endParaRPr kumimoji="0" lang="en-US" altLang="zh-CN" sz="2400" b="0" i="0" u="none" strike="noStrike" kern="0" cap="none" spc="0" normalizeH="0" noProof="0" dirty="0" smtClean="0">
              <a:ln>
                <a:noFill/>
              </a:ln>
              <a:solidFill>
                <a:schemeClr val="tx1"/>
              </a:solidFill>
              <a:effectLst/>
              <a:uLnTx/>
              <a:uFillTx/>
              <a:latin typeface="+mj-lt"/>
              <a:ea typeface="宋体" pitchFamily="2" charset="-122"/>
              <a:cs typeface="+mn-cs"/>
            </a:endParaRPr>
          </a:p>
          <a:p>
            <a:pPr marL="800100" lvl="1" indent="-342900">
              <a:spcBef>
                <a:spcPct val="20000"/>
              </a:spcBef>
              <a:buFontTx/>
              <a:buChar char="•"/>
            </a:pPr>
            <a:endParaRPr kumimoji="0" lang="en-US" altLang="zh-CN" sz="2400" b="0" i="0" u="none" strike="noStrike" kern="0" cap="none" spc="0" normalizeH="0" baseline="0" noProof="0" dirty="0" smtClean="0">
              <a:ln>
                <a:noFill/>
              </a:ln>
              <a:solidFill>
                <a:schemeClr val="tx1"/>
              </a:solidFill>
              <a:effectLst/>
              <a:uLnTx/>
              <a:uFillTx/>
              <a:latin typeface="+mj-lt"/>
              <a:ea typeface="宋体" pitchFamily="2" charset="-122"/>
              <a:cs typeface="+mn-cs"/>
            </a:endParaRPr>
          </a:p>
        </p:txBody>
      </p:sp>
    </p:spTree>
    <p:extLst>
      <p:ext uri="{BB962C8B-B14F-4D97-AF65-F5344CB8AC3E}">
        <p14:creationId xmlns="" xmlns:p14="http://schemas.microsoft.com/office/powerpoint/2010/main" val="2906387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92620"/>
            <a:ext cx="7772400" cy="726920"/>
          </a:xfrm>
        </p:spPr>
        <p:txBody>
          <a:bodyPr/>
          <a:lstStyle/>
          <a:p>
            <a:r>
              <a:rPr lang="en-US" altLang="zh-CN" dirty="0" smtClean="0">
                <a:ea typeface="宋体" pitchFamily="2" charset="-122"/>
              </a:rPr>
              <a:t>Possible Solution</a:t>
            </a:r>
          </a:p>
        </p:txBody>
      </p:sp>
      <p:sp>
        <p:nvSpPr>
          <p:cNvPr id="10243" name="Content Placeholder 2"/>
          <p:cNvSpPr>
            <a:spLocks noGrp="1"/>
          </p:cNvSpPr>
          <p:nvPr>
            <p:ph idx="1"/>
          </p:nvPr>
        </p:nvSpPr>
        <p:spPr>
          <a:xfrm>
            <a:off x="685800" y="1524000"/>
            <a:ext cx="7772400" cy="4353340"/>
          </a:xfrm>
        </p:spPr>
        <p:txBody>
          <a:bodyPr/>
          <a:lstStyle/>
          <a:p>
            <a:pPr marL="352425" indent="-352425">
              <a:buFont typeface="Wingdings" pitchFamily="2" charset="2"/>
              <a:buChar char="l"/>
            </a:pPr>
            <a:r>
              <a:rPr lang="en-US" altLang="zh-CN" sz="2400" dirty="0" smtClean="0">
                <a:latin typeface="+mj-lt"/>
                <a:ea typeface="宋体" pitchFamily="2" charset="-122"/>
              </a:rPr>
              <a:t>Password Check</a:t>
            </a:r>
          </a:p>
          <a:p>
            <a:pPr marL="752475" lvl="1" indent="-352425">
              <a:buFont typeface="Wingdings" pitchFamily="2" charset="2"/>
              <a:buChar char="l"/>
            </a:pPr>
            <a:r>
              <a:rPr lang="en-US" altLang="zh-CN" sz="2000" dirty="0" smtClean="0">
                <a:latin typeface="+mj-lt"/>
                <a:ea typeface="宋体" pitchFamily="2" charset="-122"/>
              </a:rPr>
              <a:t>Mobile phone and WPAN share same password</a:t>
            </a:r>
          </a:p>
          <a:p>
            <a:pPr marL="752475" lvl="1" indent="-352425">
              <a:buFont typeface="Wingdings" pitchFamily="2" charset="2"/>
              <a:buChar char="l"/>
            </a:pPr>
            <a:r>
              <a:rPr lang="en-US" altLang="zh-CN" sz="2000" dirty="0" smtClean="0">
                <a:latin typeface="+mj-lt"/>
                <a:ea typeface="宋体" pitchFamily="2" charset="-122"/>
              </a:rPr>
              <a:t>User input password when accessing WPAN</a:t>
            </a:r>
          </a:p>
          <a:p>
            <a:pPr marL="752475" lvl="1" indent="-352425">
              <a:buFont typeface="Wingdings" pitchFamily="2" charset="2"/>
              <a:buChar char="l"/>
            </a:pPr>
            <a:r>
              <a:rPr lang="en-US" altLang="zh-CN" sz="2000" b="1" dirty="0" smtClean="0">
                <a:solidFill>
                  <a:schemeClr val="accent6"/>
                </a:solidFill>
                <a:latin typeface="+mj-lt"/>
                <a:ea typeface="宋体" pitchFamily="2" charset="-122"/>
              </a:rPr>
              <a:t>Problem</a:t>
            </a:r>
            <a:r>
              <a:rPr lang="en-US" altLang="zh-CN" sz="2000" dirty="0" smtClean="0">
                <a:latin typeface="+mj-lt"/>
                <a:ea typeface="宋体" pitchFamily="2" charset="-122"/>
              </a:rPr>
              <a:t>:  Low Security, manual input</a:t>
            </a:r>
          </a:p>
          <a:p>
            <a:pPr marL="752475" lvl="1" indent="-352425">
              <a:buFont typeface="Wingdings" pitchFamily="2" charset="2"/>
              <a:buChar char="l"/>
            </a:pPr>
            <a:endParaRPr lang="en-US" altLang="zh-CN" sz="2000" dirty="0" smtClean="0">
              <a:latin typeface="+mj-lt"/>
              <a:ea typeface="宋体" pitchFamily="2" charset="-122"/>
            </a:endParaRPr>
          </a:p>
          <a:p>
            <a:pPr marL="352425" indent="-352425">
              <a:buNone/>
            </a:pPr>
            <a:endParaRPr lang="en-US" altLang="zh-CN" sz="2400" dirty="0" smtClean="0">
              <a:latin typeface="+mj-lt"/>
              <a:ea typeface="宋体" pitchFamily="2" charset="-122"/>
            </a:endParaRPr>
          </a:p>
          <a:p>
            <a:pPr marL="352425" indent="-352425">
              <a:buFont typeface="Wingdings" pitchFamily="2" charset="2"/>
              <a:buChar char="l"/>
            </a:pPr>
            <a:r>
              <a:rPr lang="en-US" altLang="zh-CN" sz="2400" dirty="0" smtClean="0">
                <a:latin typeface="+mj-lt"/>
                <a:ea typeface="宋体" pitchFamily="2" charset="-122"/>
              </a:rPr>
              <a:t>PKI (Secure Chip)</a:t>
            </a:r>
          </a:p>
          <a:p>
            <a:pPr marL="752475" lvl="1" indent="-352425">
              <a:buFont typeface="Wingdings" pitchFamily="2" charset="2"/>
              <a:buChar char="l"/>
            </a:pPr>
            <a:r>
              <a:rPr lang="en-US" altLang="zh-CN" sz="2000" dirty="0" smtClean="0">
                <a:latin typeface="+mj-lt"/>
                <a:ea typeface="宋体" pitchFamily="2" charset="-122"/>
              </a:rPr>
              <a:t>Mobile phone uses private key to generate digital signature</a:t>
            </a:r>
          </a:p>
          <a:p>
            <a:pPr marL="752475" lvl="1" indent="-352425">
              <a:buFont typeface="Wingdings" pitchFamily="2" charset="2"/>
              <a:buChar char="l"/>
            </a:pPr>
            <a:r>
              <a:rPr lang="en-US" altLang="zh-CN" sz="2000" dirty="0" smtClean="0">
                <a:latin typeface="+mj-lt"/>
                <a:ea typeface="宋体" pitchFamily="2" charset="-122"/>
              </a:rPr>
              <a:t>Private key needs to be stored in a secure chip</a:t>
            </a:r>
          </a:p>
          <a:p>
            <a:pPr marL="752475" lvl="1" indent="-352425">
              <a:buFont typeface="Wingdings" pitchFamily="2" charset="2"/>
              <a:buChar char="l"/>
            </a:pPr>
            <a:r>
              <a:rPr lang="en-US" altLang="zh-CN" sz="2000" b="1" dirty="0" smtClean="0">
                <a:solidFill>
                  <a:schemeClr val="accent6"/>
                </a:solidFill>
                <a:latin typeface="+mj-lt"/>
                <a:ea typeface="宋体" pitchFamily="2" charset="-122"/>
              </a:rPr>
              <a:t>Problem</a:t>
            </a:r>
            <a:r>
              <a:rPr lang="en-US" altLang="zh-CN" sz="2000" dirty="0" smtClean="0">
                <a:latin typeface="+mj-lt"/>
                <a:ea typeface="宋体" pitchFamily="2" charset="-122"/>
              </a:rPr>
              <a:t>:  High cost</a:t>
            </a:r>
          </a:p>
          <a:p>
            <a:pPr marL="752475" lvl="1" indent="-352425">
              <a:buNone/>
            </a:pPr>
            <a:endParaRPr lang="en-US" altLang="zh-CN" sz="2000" dirty="0" smtClean="0">
              <a:latin typeface="+mj-lt"/>
              <a:ea typeface="宋体" pitchFamily="2" charset="-122"/>
            </a:endParaRPr>
          </a:p>
          <a:p>
            <a:pPr marL="752475" lvl="1" indent="-352425">
              <a:buFont typeface="Wingdings" pitchFamily="2" charset="2"/>
              <a:buChar char="l"/>
            </a:pPr>
            <a:endParaRPr lang="en-US" altLang="zh-CN" sz="2000" dirty="0" smtClean="0">
              <a:latin typeface="+mj-lt"/>
              <a:ea typeface="宋体" pitchFamily="2" charset="-122"/>
            </a:endParaRPr>
          </a:p>
          <a:p>
            <a:pPr marL="0" indent="0">
              <a:buNone/>
            </a:pPr>
            <a:endParaRPr lang="en-US" altLang="zh-CN" sz="1800" dirty="0" smtClean="0">
              <a:latin typeface="+mj-lt"/>
              <a:ea typeface="宋体" pitchFamily="2" charset="-122"/>
            </a:endParaRP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6</a:t>
            </a:fld>
            <a:endParaRPr lang="en-US" altLang="zh-CN">
              <a:solidFill>
                <a:srgbClr val="000000"/>
              </a:solidFill>
              <a:latin typeface="+mj-lt"/>
            </a:endParaRPr>
          </a:p>
        </p:txBody>
      </p:sp>
      <p:sp>
        <p:nvSpPr>
          <p:cNvPr id="6" name="圆角矩形 52"/>
          <p:cNvSpPr>
            <a:spLocks noChangeArrowheads="1"/>
          </p:cNvSpPr>
          <p:nvPr/>
        </p:nvSpPr>
        <p:spPr bwMode="auto">
          <a:xfrm>
            <a:off x="6516270" y="3140961"/>
            <a:ext cx="1584220" cy="216030"/>
          </a:xfrm>
          <a:prstGeom prst="roundRect">
            <a:avLst>
              <a:gd name="adj" fmla="val 16667"/>
            </a:avLst>
          </a:prstGeom>
          <a:solidFill>
            <a:schemeClr val="bg1"/>
          </a:solidFill>
          <a:ln w="12700" algn="ctr">
            <a:solidFill>
              <a:schemeClr val="tx1"/>
            </a:solidFill>
            <a:round/>
            <a:headEnd type="none" w="sm" len="sm"/>
            <a:tailEnd type="none" w="sm" len="sm"/>
          </a:ln>
        </p:spPr>
        <p:txBody>
          <a:bodyPr/>
          <a:lstStyle/>
          <a:p>
            <a:r>
              <a:rPr lang="en-US" altLang="zh-CN" dirty="0" smtClean="0">
                <a:latin typeface="+mj-lt"/>
                <a:ea typeface="宋体" charset="-122"/>
              </a:rPr>
              <a:t>1%2671#!.4.@2!5</a:t>
            </a:r>
            <a:endParaRPr lang="zh-CN" altLang="en-US" dirty="0">
              <a:latin typeface="+mj-lt"/>
              <a:ea typeface="宋体" charset="-122"/>
            </a:endParaRPr>
          </a:p>
        </p:txBody>
      </p:sp>
      <p:pic>
        <p:nvPicPr>
          <p:cNvPr id="7" name="Picture 9" descr="C:\Documents and Settings\lenovo\桌面\unhandled\zb1.jpeg"/>
          <p:cNvPicPr>
            <a:picLocks noChangeAspect="1" noChangeArrowheads="1"/>
          </p:cNvPicPr>
          <p:nvPr/>
        </p:nvPicPr>
        <p:blipFill>
          <a:blip r:embed="rId3" cstate="print"/>
          <a:srcRect/>
          <a:stretch>
            <a:fillRect/>
          </a:stretch>
        </p:blipFill>
        <p:spPr bwMode="auto">
          <a:xfrm>
            <a:off x="5724160" y="2996940"/>
            <a:ext cx="747713" cy="677862"/>
          </a:xfrm>
          <a:prstGeom prst="rect">
            <a:avLst/>
          </a:prstGeom>
          <a:noFill/>
          <a:ln w="9525">
            <a:noFill/>
            <a:miter lim="800000"/>
            <a:headEnd/>
            <a:tailEnd/>
          </a:ln>
        </p:spPr>
      </p:pic>
      <p:pic>
        <p:nvPicPr>
          <p:cNvPr id="8194" name="Picture 2" descr="http://www.samsung.com/cn/system/consumer/product/2009/03/11/np_p560_as02cn/TMP_01.jpg"/>
          <p:cNvPicPr>
            <a:picLocks noChangeAspect="1" noChangeArrowheads="1"/>
          </p:cNvPicPr>
          <p:nvPr/>
        </p:nvPicPr>
        <p:blipFill>
          <a:blip r:embed="rId4" cstate="print"/>
          <a:srcRect/>
          <a:stretch>
            <a:fillRect/>
          </a:stretch>
        </p:blipFill>
        <p:spPr bwMode="auto">
          <a:xfrm>
            <a:off x="5796170" y="5229250"/>
            <a:ext cx="1804830" cy="945388"/>
          </a:xfrm>
          <a:prstGeom prst="rect">
            <a:avLst/>
          </a:prstGeom>
          <a:noFill/>
        </p:spPr>
      </p:pic>
    </p:spTree>
    <p:extLst>
      <p:ext uri="{BB962C8B-B14F-4D97-AF65-F5344CB8AC3E}">
        <p14:creationId xmlns="" xmlns:p14="http://schemas.microsoft.com/office/powerpoint/2010/main" val="29063871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矩形 45"/>
          <p:cNvSpPr/>
          <p:nvPr/>
        </p:nvSpPr>
        <p:spPr bwMode="auto">
          <a:xfrm>
            <a:off x="323410" y="1700760"/>
            <a:ext cx="8569190" cy="3312460"/>
          </a:xfrm>
          <a:prstGeom prst="rect">
            <a:avLst/>
          </a:prstGeom>
          <a:solidFill>
            <a:schemeClr val="bg1"/>
          </a:solid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dirty="0" smtClean="0">
              <a:ln>
                <a:noFill/>
              </a:ln>
              <a:solidFill>
                <a:schemeClr val="tx1"/>
              </a:solidFill>
              <a:effectLst/>
              <a:latin typeface="+mj-lt"/>
            </a:endParaRPr>
          </a:p>
        </p:txBody>
      </p:sp>
      <p:sp>
        <p:nvSpPr>
          <p:cNvPr id="10242" name="Title 1"/>
          <p:cNvSpPr>
            <a:spLocks noGrp="1"/>
          </p:cNvSpPr>
          <p:nvPr>
            <p:ph type="title"/>
          </p:nvPr>
        </p:nvSpPr>
        <p:spPr>
          <a:xfrm>
            <a:off x="179390" y="692620"/>
            <a:ext cx="8495910" cy="1066800"/>
          </a:xfrm>
        </p:spPr>
        <p:txBody>
          <a:bodyPr/>
          <a:lstStyle/>
          <a:p>
            <a:r>
              <a:rPr lang="en-US" altLang="zh-CN" sz="2800" dirty="0" smtClean="0">
                <a:ea typeface="宋体" pitchFamily="2" charset="-122"/>
              </a:rPr>
              <a:t>Access Control via SIM Authentication</a:t>
            </a:r>
          </a:p>
        </p:txBody>
      </p:sp>
      <p:sp>
        <p:nvSpPr>
          <p:cNvPr id="10244" name="Date Placeholder 1"/>
          <p:cNvSpPr>
            <a:spLocks noGrp="1"/>
          </p:cNvSpPr>
          <p:nvPr>
            <p:ph type="dt" sz="quarter" idx="10"/>
          </p:nvPr>
        </p:nvSpPr>
        <p:spPr>
          <a:xfrm>
            <a:off x="518203" y="381456"/>
            <a:ext cx="163274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10245" name="Rectangle 6"/>
          <p:cNvSpPr>
            <a:spLocks noGrp="1" noChangeArrowheads="1"/>
          </p:cNvSpPr>
          <p:nvPr>
            <p:ph type="sldNum" sz="quarter" idx="12"/>
          </p:nvPr>
        </p:nvSpPr>
        <p:spPr>
          <a:xfrm>
            <a:off x="4230858" y="6475413"/>
            <a:ext cx="43281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7</a:t>
            </a:fld>
            <a:endParaRPr lang="en-US" altLang="zh-CN">
              <a:solidFill>
                <a:srgbClr val="000000"/>
              </a:solidFill>
              <a:latin typeface="+mj-lt"/>
            </a:endParaRPr>
          </a:p>
        </p:txBody>
      </p:sp>
      <p:pic>
        <p:nvPicPr>
          <p:cNvPr id="8"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755470" y="3933070"/>
            <a:ext cx="808220" cy="792110"/>
          </a:xfrm>
          <a:prstGeom prst="rect">
            <a:avLst/>
          </a:prstGeom>
          <a:noFill/>
        </p:spPr>
      </p:pic>
      <p:sp>
        <p:nvSpPr>
          <p:cNvPr id="9" name="Line 5"/>
          <p:cNvSpPr>
            <a:spLocks noChangeShapeType="1"/>
          </p:cNvSpPr>
          <p:nvPr/>
        </p:nvSpPr>
        <p:spPr bwMode="auto">
          <a:xfrm flipV="1">
            <a:off x="1823086" y="2416445"/>
            <a:ext cx="131098" cy="430352"/>
          </a:xfrm>
          <a:prstGeom prst="line">
            <a:avLst/>
          </a:prstGeom>
          <a:noFill/>
          <a:ln w="38100">
            <a:solidFill>
              <a:srgbClr val="008000"/>
            </a:solidFill>
            <a:round/>
            <a:headEnd/>
            <a:tailEnd/>
          </a:ln>
        </p:spPr>
        <p:txBody>
          <a:bodyPr wrap="none" anchor="ctr"/>
          <a:lstStyle/>
          <a:p>
            <a:endParaRPr lang="zh-CN" altLang="en-US">
              <a:latin typeface="+mj-lt"/>
            </a:endParaRPr>
          </a:p>
        </p:txBody>
      </p:sp>
      <p:sp>
        <p:nvSpPr>
          <p:cNvPr id="11" name="Oval 14"/>
          <p:cNvSpPr>
            <a:spLocks noChangeArrowheads="1"/>
          </p:cNvSpPr>
          <p:nvPr/>
        </p:nvSpPr>
        <p:spPr bwMode="auto">
          <a:xfrm>
            <a:off x="1694340" y="2682963"/>
            <a:ext cx="280902" cy="219974"/>
          </a:xfrm>
          <a:prstGeom prst="ellipse">
            <a:avLst/>
          </a:prstGeom>
          <a:solidFill>
            <a:srgbClr val="FF0000"/>
          </a:solidFill>
          <a:ln w="12700">
            <a:solidFill>
              <a:schemeClr val="tx1"/>
            </a:solidFill>
            <a:round/>
            <a:headEnd/>
            <a:tailEnd/>
          </a:ln>
        </p:spPr>
        <p:txBody>
          <a:bodyPr wrap="none" anchor="ctr"/>
          <a:lstStyle/>
          <a:p>
            <a:endParaRPr lang="zh-CN" altLang="en-US">
              <a:latin typeface="+mj-lt"/>
              <a:ea typeface="宋体" charset="-122"/>
            </a:endParaRPr>
          </a:p>
        </p:txBody>
      </p:sp>
      <p:sp>
        <p:nvSpPr>
          <p:cNvPr id="12" name="Oval 14"/>
          <p:cNvSpPr>
            <a:spLocks noChangeArrowheads="1"/>
          </p:cNvSpPr>
          <p:nvPr/>
        </p:nvSpPr>
        <p:spPr bwMode="auto">
          <a:xfrm>
            <a:off x="2223958" y="3057606"/>
            <a:ext cx="280902" cy="219974"/>
          </a:xfrm>
          <a:prstGeom prst="ellipse">
            <a:avLst/>
          </a:prstGeom>
          <a:solidFill>
            <a:srgbClr val="FF0000"/>
          </a:solidFill>
          <a:ln w="12700">
            <a:solidFill>
              <a:schemeClr val="tx1"/>
            </a:solidFill>
            <a:round/>
            <a:headEnd/>
            <a:tailEnd/>
          </a:ln>
        </p:spPr>
        <p:txBody>
          <a:bodyPr wrap="none" anchor="ctr"/>
          <a:lstStyle/>
          <a:p>
            <a:endParaRPr lang="zh-CN" altLang="en-US">
              <a:latin typeface="+mj-lt"/>
              <a:ea typeface="宋体" charset="-122"/>
            </a:endParaRPr>
          </a:p>
        </p:txBody>
      </p:sp>
      <p:sp>
        <p:nvSpPr>
          <p:cNvPr id="13" name="Line 5"/>
          <p:cNvSpPr>
            <a:spLocks noChangeShapeType="1"/>
          </p:cNvSpPr>
          <p:nvPr/>
        </p:nvSpPr>
        <p:spPr bwMode="auto">
          <a:xfrm flipH="1" flipV="1">
            <a:off x="1972316" y="2773472"/>
            <a:ext cx="727424" cy="79447"/>
          </a:xfrm>
          <a:prstGeom prst="line">
            <a:avLst/>
          </a:prstGeom>
          <a:noFill/>
          <a:ln w="38100">
            <a:solidFill>
              <a:srgbClr val="008000"/>
            </a:solidFill>
            <a:round/>
            <a:headEnd/>
            <a:tailEnd/>
          </a:ln>
        </p:spPr>
        <p:txBody>
          <a:bodyPr wrap="none" anchor="ctr"/>
          <a:lstStyle/>
          <a:p>
            <a:endParaRPr lang="zh-CN" altLang="en-US">
              <a:latin typeface="+mj-lt"/>
            </a:endParaRPr>
          </a:p>
        </p:txBody>
      </p:sp>
      <p:sp>
        <p:nvSpPr>
          <p:cNvPr id="14" name="Line 5"/>
          <p:cNvSpPr>
            <a:spLocks noChangeShapeType="1"/>
          </p:cNvSpPr>
          <p:nvPr/>
        </p:nvSpPr>
        <p:spPr bwMode="auto">
          <a:xfrm flipH="1" flipV="1">
            <a:off x="1887821" y="2364476"/>
            <a:ext cx="663641" cy="0"/>
          </a:xfrm>
          <a:prstGeom prst="line">
            <a:avLst/>
          </a:prstGeom>
          <a:noFill/>
          <a:ln w="38100">
            <a:solidFill>
              <a:srgbClr val="008000"/>
            </a:solidFill>
            <a:round/>
            <a:headEnd/>
            <a:tailEnd/>
          </a:ln>
        </p:spPr>
        <p:txBody>
          <a:bodyPr wrap="none" anchor="ctr"/>
          <a:lstStyle/>
          <a:p>
            <a:endParaRPr lang="zh-CN" altLang="en-US">
              <a:latin typeface="+mj-lt"/>
            </a:endParaRPr>
          </a:p>
        </p:txBody>
      </p:sp>
      <p:sp>
        <p:nvSpPr>
          <p:cNvPr id="16" name="Line 5"/>
          <p:cNvSpPr>
            <a:spLocks noChangeShapeType="1"/>
          </p:cNvSpPr>
          <p:nvPr/>
        </p:nvSpPr>
        <p:spPr bwMode="auto">
          <a:xfrm flipV="1">
            <a:off x="2483710" y="2924929"/>
            <a:ext cx="223618" cy="208070"/>
          </a:xfrm>
          <a:prstGeom prst="line">
            <a:avLst/>
          </a:prstGeom>
          <a:noFill/>
          <a:ln w="38100">
            <a:solidFill>
              <a:srgbClr val="008000"/>
            </a:solidFill>
            <a:round/>
            <a:headEnd/>
            <a:tailEnd/>
          </a:ln>
        </p:spPr>
        <p:txBody>
          <a:bodyPr wrap="none" anchor="ctr"/>
          <a:lstStyle/>
          <a:p>
            <a:endParaRPr lang="zh-CN" altLang="en-US">
              <a:latin typeface="+mj-lt"/>
            </a:endParaRPr>
          </a:p>
        </p:txBody>
      </p:sp>
      <p:sp>
        <p:nvSpPr>
          <p:cNvPr id="17" name="Line 5"/>
          <p:cNvSpPr>
            <a:spLocks noChangeShapeType="1"/>
          </p:cNvSpPr>
          <p:nvPr/>
        </p:nvSpPr>
        <p:spPr bwMode="auto">
          <a:xfrm flipH="1" flipV="1">
            <a:off x="1915258" y="2883460"/>
            <a:ext cx="345276" cy="224557"/>
          </a:xfrm>
          <a:prstGeom prst="line">
            <a:avLst/>
          </a:prstGeom>
          <a:noFill/>
          <a:ln w="38100">
            <a:solidFill>
              <a:srgbClr val="008000"/>
            </a:solidFill>
            <a:round/>
            <a:headEnd/>
            <a:tailEnd/>
          </a:ln>
        </p:spPr>
        <p:txBody>
          <a:bodyPr wrap="none" anchor="ctr"/>
          <a:lstStyle/>
          <a:p>
            <a:endParaRPr lang="zh-CN" altLang="en-US">
              <a:latin typeface="+mj-lt"/>
            </a:endParaRPr>
          </a:p>
        </p:txBody>
      </p:sp>
      <p:sp>
        <p:nvSpPr>
          <p:cNvPr id="18" name="云形 17"/>
          <p:cNvSpPr/>
          <p:nvPr/>
        </p:nvSpPr>
        <p:spPr bwMode="auto">
          <a:xfrm>
            <a:off x="1290544" y="1844780"/>
            <a:ext cx="2057286" cy="1800250"/>
          </a:xfrm>
          <a:prstGeom prst="cloud">
            <a:avLst/>
          </a:prstGeom>
          <a:noFill/>
          <a:ln w="12700" cap="flat" cmpd="sng" algn="ctr">
            <a:solidFill>
              <a:schemeClr val="tx1"/>
            </a:solidFill>
            <a:prstDash val="solid"/>
            <a:round/>
            <a:headEnd type="none" w="sm" len="sm"/>
            <a:tailEnd type="none" w="sm" len="sm"/>
          </a:ln>
          <a:effectLst/>
        </p:spPr>
        <p:txBody>
          <a:bodyPr/>
          <a:lstStyle/>
          <a:p>
            <a:pPr>
              <a:defRPr/>
            </a:pPr>
            <a:endParaRPr lang="zh-CN" altLang="en-US">
              <a:latin typeface="+mj-lt"/>
              <a:ea typeface="宋体" pitchFamily="2" charset="-122"/>
            </a:endParaRPr>
          </a:p>
        </p:txBody>
      </p:sp>
      <p:sp>
        <p:nvSpPr>
          <p:cNvPr id="10" name="Oval 14"/>
          <p:cNvSpPr>
            <a:spLocks noChangeArrowheads="1"/>
          </p:cNvSpPr>
          <p:nvPr/>
        </p:nvSpPr>
        <p:spPr bwMode="auto">
          <a:xfrm>
            <a:off x="1821457" y="2260537"/>
            <a:ext cx="280902" cy="219974"/>
          </a:xfrm>
          <a:prstGeom prst="ellipse">
            <a:avLst/>
          </a:prstGeom>
          <a:solidFill>
            <a:srgbClr val="FF0000"/>
          </a:solidFill>
          <a:ln w="12700">
            <a:solidFill>
              <a:schemeClr val="tx1"/>
            </a:solidFill>
            <a:round/>
            <a:headEnd/>
            <a:tailEnd/>
          </a:ln>
        </p:spPr>
        <p:txBody>
          <a:bodyPr wrap="none" anchor="ctr"/>
          <a:lstStyle/>
          <a:p>
            <a:endParaRPr lang="zh-CN" altLang="en-US">
              <a:latin typeface="+mj-lt"/>
              <a:ea typeface="宋体" charset="-122"/>
            </a:endParaRPr>
          </a:p>
        </p:txBody>
      </p:sp>
      <p:sp>
        <p:nvSpPr>
          <p:cNvPr id="20" name="Line 5"/>
          <p:cNvSpPr>
            <a:spLocks noChangeShapeType="1"/>
          </p:cNvSpPr>
          <p:nvPr/>
        </p:nvSpPr>
        <p:spPr bwMode="auto">
          <a:xfrm flipH="1" flipV="1">
            <a:off x="2551461" y="2364476"/>
            <a:ext cx="220289" cy="488444"/>
          </a:xfrm>
          <a:prstGeom prst="line">
            <a:avLst/>
          </a:prstGeom>
          <a:noFill/>
          <a:ln w="38100">
            <a:solidFill>
              <a:srgbClr val="008000"/>
            </a:solidFill>
            <a:round/>
            <a:headEnd/>
            <a:tailEnd/>
          </a:ln>
        </p:spPr>
        <p:txBody>
          <a:bodyPr wrap="none" anchor="ctr"/>
          <a:lstStyle/>
          <a:p>
            <a:endParaRPr lang="zh-CN" altLang="en-US">
              <a:latin typeface="+mj-lt"/>
            </a:endParaRPr>
          </a:p>
        </p:txBody>
      </p:sp>
      <p:sp>
        <p:nvSpPr>
          <p:cNvPr id="15" name="Oval 13"/>
          <p:cNvSpPr>
            <a:spLocks noChangeArrowheads="1"/>
          </p:cNvSpPr>
          <p:nvPr/>
        </p:nvSpPr>
        <p:spPr bwMode="auto">
          <a:xfrm>
            <a:off x="2555720" y="2728264"/>
            <a:ext cx="280902" cy="219974"/>
          </a:xfrm>
          <a:prstGeom prst="ellipse">
            <a:avLst/>
          </a:prstGeom>
          <a:solidFill>
            <a:srgbClr val="0000FF"/>
          </a:solidFill>
          <a:ln w="12700">
            <a:solidFill>
              <a:schemeClr val="tx1"/>
            </a:solidFill>
            <a:round/>
            <a:headEnd/>
            <a:tailEnd/>
          </a:ln>
        </p:spPr>
        <p:txBody>
          <a:bodyPr wrap="none" anchor="ctr"/>
          <a:lstStyle/>
          <a:p>
            <a:endParaRPr lang="zh-CN" altLang="en-US">
              <a:latin typeface="+mj-lt"/>
              <a:ea typeface="宋体" charset="-122"/>
            </a:endParaRPr>
          </a:p>
        </p:txBody>
      </p:sp>
      <p:sp>
        <p:nvSpPr>
          <p:cNvPr id="19" name="Oval 14"/>
          <p:cNvSpPr>
            <a:spLocks noChangeArrowheads="1"/>
          </p:cNvSpPr>
          <p:nvPr/>
        </p:nvSpPr>
        <p:spPr bwMode="auto">
          <a:xfrm>
            <a:off x="2418733" y="2208567"/>
            <a:ext cx="280902" cy="219974"/>
          </a:xfrm>
          <a:prstGeom prst="ellipse">
            <a:avLst/>
          </a:prstGeom>
          <a:solidFill>
            <a:srgbClr val="FF0000"/>
          </a:solidFill>
          <a:ln w="12700">
            <a:solidFill>
              <a:schemeClr val="tx1"/>
            </a:solidFill>
            <a:round/>
            <a:headEnd/>
            <a:tailEnd/>
          </a:ln>
        </p:spPr>
        <p:txBody>
          <a:bodyPr wrap="none" anchor="ctr"/>
          <a:lstStyle/>
          <a:p>
            <a:endParaRPr lang="zh-CN" altLang="en-US">
              <a:latin typeface="+mj-lt"/>
              <a:ea typeface="宋体" charset="-122"/>
            </a:endParaRPr>
          </a:p>
        </p:txBody>
      </p:sp>
      <p:pic>
        <p:nvPicPr>
          <p:cNvPr id="21" name="Picture 36" descr="D:\图标库\编辑的元素\蜂窝和天线.jpg"/>
          <p:cNvPicPr>
            <a:picLocks noChangeAspect="1" noChangeArrowheads="1"/>
          </p:cNvPicPr>
          <p:nvPr/>
        </p:nvPicPr>
        <p:blipFill>
          <a:blip r:embed="rId4" cstate="print"/>
          <a:srcRect/>
          <a:stretch>
            <a:fillRect/>
          </a:stretch>
        </p:blipFill>
        <p:spPr bwMode="auto">
          <a:xfrm>
            <a:off x="4845163" y="2507316"/>
            <a:ext cx="1297745" cy="1137714"/>
          </a:xfrm>
          <a:prstGeom prst="rect">
            <a:avLst/>
          </a:prstGeom>
          <a:noFill/>
          <a:ln w="9525">
            <a:noFill/>
            <a:miter lim="800000"/>
            <a:headEnd/>
            <a:tailEnd/>
          </a:ln>
        </p:spPr>
      </p:pic>
      <p:pic>
        <p:nvPicPr>
          <p:cNvPr id="6145" name="Picture 1" descr="C:\Users\CMCCZJH\Desktop\MC900434845.PNG"/>
          <p:cNvPicPr>
            <a:picLocks noChangeAspect="1" noChangeArrowheads="1"/>
          </p:cNvPicPr>
          <p:nvPr/>
        </p:nvPicPr>
        <p:blipFill>
          <a:blip r:embed="rId5" cstate="print"/>
          <a:srcRect/>
          <a:stretch>
            <a:fillRect/>
          </a:stretch>
        </p:blipFill>
        <p:spPr bwMode="auto">
          <a:xfrm>
            <a:off x="7149483" y="2199000"/>
            <a:ext cx="893528" cy="875718"/>
          </a:xfrm>
          <a:prstGeom prst="rect">
            <a:avLst/>
          </a:prstGeom>
          <a:noFill/>
        </p:spPr>
      </p:pic>
      <p:pic>
        <p:nvPicPr>
          <p:cNvPr id="6146" name="Picture 2" descr="C:\Users\CMCCZJH\Desktop\MC900434845.PNG"/>
          <p:cNvPicPr>
            <a:picLocks noChangeAspect="1" noChangeArrowheads="1"/>
          </p:cNvPicPr>
          <p:nvPr/>
        </p:nvPicPr>
        <p:blipFill>
          <a:blip r:embed="rId5" cstate="print"/>
          <a:srcRect/>
          <a:stretch>
            <a:fillRect/>
          </a:stretch>
        </p:blipFill>
        <p:spPr bwMode="auto">
          <a:xfrm>
            <a:off x="7164360" y="4077090"/>
            <a:ext cx="815687" cy="799429"/>
          </a:xfrm>
          <a:prstGeom prst="rect">
            <a:avLst/>
          </a:prstGeom>
          <a:noFill/>
        </p:spPr>
      </p:pic>
      <p:sp>
        <p:nvSpPr>
          <p:cNvPr id="25" name="TextBox 24"/>
          <p:cNvSpPr txBox="1"/>
          <p:nvPr/>
        </p:nvSpPr>
        <p:spPr>
          <a:xfrm>
            <a:off x="1259540" y="4581160"/>
            <a:ext cx="1212310" cy="276999"/>
          </a:xfrm>
          <a:prstGeom prst="rect">
            <a:avLst/>
          </a:prstGeom>
          <a:noFill/>
        </p:spPr>
        <p:txBody>
          <a:bodyPr wrap="square" rtlCol="0">
            <a:spAutoFit/>
          </a:bodyPr>
          <a:lstStyle/>
          <a:p>
            <a:r>
              <a:rPr lang="en-US" altLang="zh-CN" b="1" dirty="0" smtClean="0">
                <a:latin typeface="+mj-lt"/>
              </a:rPr>
              <a:t>Mobile Phone</a:t>
            </a:r>
            <a:endParaRPr lang="zh-CN" altLang="en-US" b="1" dirty="0">
              <a:latin typeface="+mj-lt"/>
            </a:endParaRPr>
          </a:p>
        </p:txBody>
      </p:sp>
      <p:sp>
        <p:nvSpPr>
          <p:cNvPr id="26" name="TextBox 25"/>
          <p:cNvSpPr txBox="1"/>
          <p:nvPr/>
        </p:nvSpPr>
        <p:spPr>
          <a:xfrm>
            <a:off x="786474" y="2132820"/>
            <a:ext cx="656009" cy="276999"/>
          </a:xfrm>
          <a:prstGeom prst="rect">
            <a:avLst/>
          </a:prstGeom>
          <a:noFill/>
        </p:spPr>
        <p:txBody>
          <a:bodyPr wrap="square" rtlCol="0">
            <a:spAutoFit/>
          </a:bodyPr>
          <a:lstStyle/>
          <a:p>
            <a:r>
              <a:rPr lang="en-US" altLang="zh-CN" b="1" dirty="0" smtClean="0">
                <a:latin typeface="+mj-lt"/>
              </a:rPr>
              <a:t>WPAN</a:t>
            </a:r>
            <a:endParaRPr lang="zh-CN" altLang="en-US" b="1" dirty="0">
              <a:latin typeface="+mj-lt"/>
            </a:endParaRPr>
          </a:p>
        </p:txBody>
      </p:sp>
      <p:sp>
        <p:nvSpPr>
          <p:cNvPr id="27" name="TextBox 26"/>
          <p:cNvSpPr txBox="1"/>
          <p:nvPr/>
        </p:nvSpPr>
        <p:spPr>
          <a:xfrm>
            <a:off x="4774718" y="3789050"/>
            <a:ext cx="1475446" cy="276999"/>
          </a:xfrm>
          <a:prstGeom prst="rect">
            <a:avLst/>
          </a:prstGeom>
          <a:noFill/>
        </p:spPr>
        <p:txBody>
          <a:bodyPr wrap="square" rtlCol="0">
            <a:spAutoFit/>
          </a:bodyPr>
          <a:lstStyle/>
          <a:p>
            <a:r>
              <a:rPr lang="en-US" altLang="zh-CN" b="1" dirty="0" smtClean="0">
                <a:latin typeface="+mj-lt"/>
              </a:rPr>
              <a:t>Telecom Network</a:t>
            </a:r>
            <a:endParaRPr lang="zh-CN" altLang="en-US" b="1" dirty="0">
              <a:latin typeface="+mj-lt"/>
            </a:endParaRPr>
          </a:p>
        </p:txBody>
      </p:sp>
      <p:sp>
        <p:nvSpPr>
          <p:cNvPr id="28" name="TextBox 27"/>
          <p:cNvSpPr txBox="1"/>
          <p:nvPr/>
        </p:nvSpPr>
        <p:spPr>
          <a:xfrm>
            <a:off x="7610951" y="3100314"/>
            <a:ext cx="1268337" cy="461665"/>
          </a:xfrm>
          <a:prstGeom prst="rect">
            <a:avLst/>
          </a:prstGeom>
          <a:noFill/>
        </p:spPr>
        <p:txBody>
          <a:bodyPr wrap="square" rtlCol="0">
            <a:spAutoFit/>
          </a:bodyPr>
          <a:lstStyle/>
          <a:p>
            <a:pPr algn="ctr"/>
            <a:r>
              <a:rPr lang="en-US" altLang="zh-CN" b="1" dirty="0" smtClean="0">
                <a:latin typeface="+mj-lt"/>
              </a:rPr>
              <a:t>Authentication </a:t>
            </a:r>
          </a:p>
          <a:p>
            <a:pPr algn="ctr"/>
            <a:r>
              <a:rPr lang="en-US" altLang="zh-CN" b="1" dirty="0" smtClean="0">
                <a:latin typeface="+mj-lt"/>
              </a:rPr>
              <a:t>Agent</a:t>
            </a:r>
            <a:endParaRPr lang="zh-CN" altLang="en-US" b="1" dirty="0">
              <a:latin typeface="+mj-lt"/>
            </a:endParaRPr>
          </a:p>
        </p:txBody>
      </p:sp>
      <p:sp>
        <p:nvSpPr>
          <p:cNvPr id="29" name="TextBox 28"/>
          <p:cNvSpPr txBox="1"/>
          <p:nvPr/>
        </p:nvSpPr>
        <p:spPr>
          <a:xfrm>
            <a:off x="7740440" y="4365130"/>
            <a:ext cx="793675" cy="276999"/>
          </a:xfrm>
          <a:prstGeom prst="rect">
            <a:avLst/>
          </a:prstGeom>
          <a:noFill/>
        </p:spPr>
        <p:txBody>
          <a:bodyPr wrap="square" rtlCol="0">
            <a:spAutoFit/>
          </a:bodyPr>
          <a:lstStyle/>
          <a:p>
            <a:r>
              <a:rPr lang="en-US" altLang="zh-CN" b="1" dirty="0" smtClean="0">
                <a:latin typeface="+mj-lt"/>
              </a:rPr>
              <a:t>HLR</a:t>
            </a:r>
            <a:endParaRPr lang="zh-CN" altLang="en-US" b="1" dirty="0">
              <a:latin typeface="+mj-lt"/>
            </a:endParaRPr>
          </a:p>
        </p:txBody>
      </p:sp>
      <p:sp>
        <p:nvSpPr>
          <p:cNvPr id="30" name="闪电形 29"/>
          <p:cNvSpPr/>
          <p:nvPr/>
        </p:nvSpPr>
        <p:spPr bwMode="auto">
          <a:xfrm rot="3525408">
            <a:off x="1694989" y="3772795"/>
            <a:ext cx="367373" cy="720100"/>
          </a:xfrm>
          <a:prstGeom prst="lightningBolt">
            <a:avLst/>
          </a:prstGeom>
          <a:gradFill flip="none" rotWithShape="1">
            <a:gsLst>
              <a:gs pos="0">
                <a:srgbClr val="FFFFCC">
                  <a:shade val="30000"/>
                  <a:satMod val="115000"/>
                </a:srgbClr>
              </a:gs>
              <a:gs pos="50000">
                <a:srgbClr val="FFFFCC">
                  <a:shade val="67500"/>
                  <a:satMod val="115000"/>
                </a:srgbClr>
              </a:gs>
              <a:gs pos="100000">
                <a:srgbClr val="FFFFCC">
                  <a:shade val="100000"/>
                  <a:satMod val="115000"/>
                </a:srgbClr>
              </a:gs>
            </a:gsLst>
            <a:path path="circle">
              <a:fillToRect l="100000" t="100000"/>
            </a:path>
            <a:tileRect r="-100000" b="-100000"/>
          </a:grad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smtClean="0">
              <a:ln>
                <a:noFill/>
              </a:ln>
              <a:solidFill>
                <a:schemeClr val="tx1"/>
              </a:solidFill>
              <a:effectLst/>
              <a:latin typeface="+mj-lt"/>
            </a:endParaRPr>
          </a:p>
        </p:txBody>
      </p:sp>
      <p:sp>
        <p:nvSpPr>
          <p:cNvPr id="31" name="TextBox 30"/>
          <p:cNvSpPr txBox="1"/>
          <p:nvPr/>
        </p:nvSpPr>
        <p:spPr>
          <a:xfrm>
            <a:off x="2123660" y="3789050"/>
            <a:ext cx="1469490" cy="461665"/>
          </a:xfrm>
          <a:prstGeom prst="rect">
            <a:avLst/>
          </a:prstGeom>
          <a:noFill/>
        </p:spPr>
        <p:txBody>
          <a:bodyPr wrap="square" rtlCol="0">
            <a:spAutoFit/>
          </a:bodyPr>
          <a:lstStyle/>
          <a:p>
            <a:pPr algn="ctr"/>
            <a:r>
              <a:rPr lang="en-US" altLang="zh-CN" b="1" dirty="0" smtClean="0">
                <a:solidFill>
                  <a:schemeClr val="accent6"/>
                </a:solidFill>
                <a:latin typeface="+mj-lt"/>
              </a:rPr>
              <a:t>Short Range Communication</a:t>
            </a:r>
            <a:endParaRPr lang="zh-CN" altLang="en-US" b="1" dirty="0">
              <a:solidFill>
                <a:schemeClr val="accent6"/>
              </a:solidFill>
              <a:latin typeface="+mj-lt"/>
            </a:endParaRPr>
          </a:p>
        </p:txBody>
      </p:sp>
      <p:sp>
        <p:nvSpPr>
          <p:cNvPr id="32" name="闪电形 31"/>
          <p:cNvSpPr/>
          <p:nvPr/>
        </p:nvSpPr>
        <p:spPr bwMode="auto">
          <a:xfrm rot="6358407">
            <a:off x="3858575" y="2615699"/>
            <a:ext cx="360050" cy="734744"/>
          </a:xfrm>
          <a:prstGeom prst="lightningBolt">
            <a:avLst/>
          </a:prstGeom>
          <a:solidFill>
            <a:srgbClr val="FFFF00"/>
          </a:solid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smtClean="0">
              <a:ln>
                <a:noFill/>
              </a:ln>
              <a:solidFill>
                <a:schemeClr val="tx1"/>
              </a:solidFill>
              <a:effectLst/>
              <a:latin typeface="+mj-lt"/>
            </a:endParaRPr>
          </a:p>
        </p:txBody>
      </p:sp>
      <p:sp>
        <p:nvSpPr>
          <p:cNvPr id="33" name="TextBox 32"/>
          <p:cNvSpPr txBox="1"/>
          <p:nvPr/>
        </p:nvSpPr>
        <p:spPr>
          <a:xfrm>
            <a:off x="3347830" y="2564880"/>
            <a:ext cx="1469490" cy="276999"/>
          </a:xfrm>
          <a:prstGeom prst="rect">
            <a:avLst/>
          </a:prstGeom>
          <a:noFill/>
        </p:spPr>
        <p:txBody>
          <a:bodyPr wrap="square" rtlCol="0">
            <a:spAutoFit/>
          </a:bodyPr>
          <a:lstStyle/>
          <a:p>
            <a:pPr algn="ctr"/>
            <a:r>
              <a:rPr lang="en-US" altLang="zh-CN" b="1" dirty="0" smtClean="0">
                <a:solidFill>
                  <a:schemeClr val="accent6"/>
                </a:solidFill>
                <a:latin typeface="+mj-lt"/>
              </a:rPr>
              <a:t>2G/3G/LTE</a:t>
            </a:r>
            <a:endParaRPr lang="zh-CN" altLang="en-US" b="1" dirty="0">
              <a:solidFill>
                <a:schemeClr val="accent6"/>
              </a:solidFill>
              <a:latin typeface="+mj-lt"/>
            </a:endParaRPr>
          </a:p>
        </p:txBody>
      </p:sp>
      <p:cxnSp>
        <p:nvCxnSpPr>
          <p:cNvPr id="35" name="直接连接符 34"/>
          <p:cNvCxnSpPr>
            <a:stCxn id="21" idx="3"/>
            <a:endCxn id="6145" idx="1"/>
          </p:cNvCxnSpPr>
          <p:nvPr/>
        </p:nvCxnSpPr>
        <p:spPr bwMode="auto">
          <a:xfrm flipV="1">
            <a:off x="6142908" y="2636859"/>
            <a:ext cx="1006575" cy="43931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直接连接符 35"/>
          <p:cNvCxnSpPr>
            <a:stCxn id="21" idx="3"/>
            <a:endCxn id="6146" idx="1"/>
          </p:cNvCxnSpPr>
          <p:nvPr/>
        </p:nvCxnSpPr>
        <p:spPr bwMode="auto">
          <a:xfrm>
            <a:off x="6142908" y="3076173"/>
            <a:ext cx="1021452" cy="140063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直接连接符 38"/>
          <p:cNvCxnSpPr>
            <a:stCxn id="6145" idx="2"/>
            <a:endCxn id="6146" idx="0"/>
          </p:cNvCxnSpPr>
          <p:nvPr/>
        </p:nvCxnSpPr>
        <p:spPr bwMode="auto">
          <a:xfrm flipH="1">
            <a:off x="7572204" y="3074718"/>
            <a:ext cx="24043" cy="10023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3" name="内容占位符 2"/>
          <p:cNvSpPr>
            <a:spLocks noGrp="1"/>
          </p:cNvSpPr>
          <p:nvPr>
            <p:ph idx="1"/>
          </p:nvPr>
        </p:nvSpPr>
        <p:spPr>
          <a:xfrm>
            <a:off x="611450" y="5301260"/>
            <a:ext cx="8137130" cy="1152160"/>
          </a:xfrm>
        </p:spPr>
        <p:txBody>
          <a:bodyPr/>
          <a:lstStyle/>
          <a:p>
            <a:r>
              <a:rPr lang="en-US" altLang="zh-CN" sz="2000" dirty="0" smtClean="0">
                <a:latin typeface="+mj-lt"/>
                <a:ea typeface="宋体" charset="-122"/>
              </a:rPr>
              <a:t>Coordinator in WPAN acts as gateway between mobile phone and WPAN </a:t>
            </a:r>
          </a:p>
          <a:p>
            <a:r>
              <a:rPr lang="en-US" altLang="zh-CN" sz="2000" dirty="0" smtClean="0">
                <a:latin typeface="+mj-lt"/>
                <a:ea typeface="宋体" charset="-122"/>
              </a:rPr>
              <a:t>Coordinator adds telecom communication capability.</a:t>
            </a:r>
          </a:p>
        </p:txBody>
      </p:sp>
      <p:sp>
        <p:nvSpPr>
          <p:cNvPr id="49" name="TextBox 48"/>
          <p:cNvSpPr txBox="1"/>
          <p:nvPr/>
        </p:nvSpPr>
        <p:spPr>
          <a:xfrm>
            <a:off x="2653856" y="2547752"/>
            <a:ext cx="1080150" cy="246221"/>
          </a:xfrm>
          <a:prstGeom prst="rect">
            <a:avLst/>
          </a:prstGeom>
          <a:noFill/>
        </p:spPr>
        <p:txBody>
          <a:bodyPr wrap="square" rtlCol="0">
            <a:spAutoFit/>
          </a:bodyPr>
          <a:lstStyle/>
          <a:p>
            <a:r>
              <a:rPr lang="en-US" altLang="zh-CN" sz="1000" b="1" dirty="0" smtClean="0">
                <a:latin typeface="+mj-lt"/>
              </a:rPr>
              <a:t>Coordinator</a:t>
            </a:r>
            <a:endParaRPr lang="zh-CN" altLang="en-US" b="1" dirty="0">
              <a:latin typeface="+mj-lt"/>
            </a:endParaRPr>
          </a:p>
        </p:txBody>
      </p:sp>
    </p:spTree>
    <p:extLst>
      <p:ext uri="{BB962C8B-B14F-4D97-AF65-F5344CB8AC3E}">
        <p14:creationId xmlns="" xmlns:p14="http://schemas.microsoft.com/office/powerpoint/2010/main" val="2906387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Date Placeholder 1"/>
          <p:cNvSpPr>
            <a:spLocks noGrp="1"/>
          </p:cNvSpPr>
          <p:nvPr>
            <p:ph type="dt" sz="quarter" idx="10"/>
          </p:nvPr>
        </p:nvSpPr>
        <p:spPr>
          <a:xfrm>
            <a:off x="685800" y="3810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8</a:t>
            </a:fld>
            <a:endParaRPr lang="en-US" altLang="zh-CN">
              <a:solidFill>
                <a:srgbClr val="000000"/>
              </a:solidFill>
              <a:latin typeface="+mj-lt"/>
            </a:endParaRPr>
          </a:p>
        </p:txBody>
      </p:sp>
      <p:sp>
        <p:nvSpPr>
          <p:cNvPr id="34" name="标题 33"/>
          <p:cNvSpPr>
            <a:spLocks noGrp="1"/>
          </p:cNvSpPr>
          <p:nvPr>
            <p:ph type="title"/>
          </p:nvPr>
        </p:nvSpPr>
        <p:spPr>
          <a:xfrm>
            <a:off x="685800" y="640368"/>
            <a:ext cx="7772400" cy="850770"/>
          </a:xfrm>
        </p:spPr>
        <p:txBody>
          <a:bodyPr/>
          <a:lstStyle/>
          <a:p>
            <a:r>
              <a:rPr lang="en-US" altLang="zh-CN" dirty="0" smtClean="0"/>
              <a:t>Working Flow</a:t>
            </a:r>
            <a:endParaRPr lang="zh-CN" altLang="en-US" dirty="0"/>
          </a:p>
        </p:txBody>
      </p:sp>
      <p:cxnSp>
        <p:nvCxnSpPr>
          <p:cNvPr id="106" name="直接箭头连接符 105"/>
          <p:cNvCxnSpPr/>
          <p:nvPr/>
        </p:nvCxnSpPr>
        <p:spPr bwMode="auto">
          <a:xfrm>
            <a:off x="3158180" y="4618966"/>
            <a:ext cx="2823362"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grpSp>
        <p:nvGrpSpPr>
          <p:cNvPr id="40" name="Group 246"/>
          <p:cNvGrpSpPr>
            <a:grpSpLocks/>
          </p:cNvGrpSpPr>
          <p:nvPr/>
        </p:nvGrpSpPr>
        <p:grpSpPr bwMode="auto">
          <a:xfrm>
            <a:off x="7556637" y="1840010"/>
            <a:ext cx="455926" cy="465279"/>
            <a:chOff x="960" y="3168"/>
            <a:chExt cx="432" cy="480"/>
          </a:xfrm>
        </p:grpSpPr>
        <p:grpSp>
          <p:nvGrpSpPr>
            <p:cNvPr id="41" name="Group 228"/>
            <p:cNvGrpSpPr>
              <a:grpSpLocks/>
            </p:cNvGrpSpPr>
            <p:nvPr/>
          </p:nvGrpSpPr>
          <p:grpSpPr bwMode="auto">
            <a:xfrm>
              <a:off x="960" y="3408"/>
              <a:ext cx="432" cy="240"/>
              <a:chOff x="2214" y="306"/>
              <a:chExt cx="1488" cy="372"/>
            </a:xfrm>
          </p:grpSpPr>
          <p:sp>
            <p:nvSpPr>
              <p:cNvPr id="57" name="Oval 229"/>
              <p:cNvSpPr>
                <a:spLocks noChangeArrowheads="1"/>
              </p:cNvSpPr>
              <p:nvPr/>
            </p:nvSpPr>
            <p:spPr bwMode="auto">
              <a:xfrm>
                <a:off x="2214" y="342"/>
                <a:ext cx="1488" cy="336"/>
              </a:xfrm>
              <a:prstGeom prst="ellipse">
                <a:avLst/>
              </a:prstGeom>
              <a:solidFill>
                <a:srgbClr val="CC9900"/>
              </a:solidFill>
              <a:ln w="9525">
                <a:noFill/>
                <a:round/>
                <a:headEnd/>
                <a:tailEnd/>
              </a:ln>
            </p:spPr>
            <p:txBody>
              <a:bodyPr wrap="none" anchor="ctr"/>
              <a:lstStyle/>
              <a:p>
                <a:endParaRPr lang="zh-CN" altLang="en-US">
                  <a:latin typeface="+mj-lt"/>
                  <a:ea typeface="宋体" charset="-122"/>
                </a:endParaRPr>
              </a:p>
            </p:txBody>
          </p:sp>
          <p:sp>
            <p:nvSpPr>
              <p:cNvPr id="58" name="Oval 230"/>
              <p:cNvSpPr>
                <a:spLocks noChangeArrowheads="1"/>
              </p:cNvSpPr>
              <p:nvPr/>
            </p:nvSpPr>
            <p:spPr bwMode="auto">
              <a:xfrm>
                <a:off x="2214" y="306"/>
                <a:ext cx="1488" cy="336"/>
              </a:xfrm>
              <a:prstGeom prst="ellipse">
                <a:avLst/>
              </a:prstGeom>
              <a:gradFill rotWithShape="0">
                <a:gsLst>
                  <a:gs pos="0">
                    <a:srgbClr val="CC9900"/>
                  </a:gs>
                  <a:gs pos="100000">
                    <a:srgbClr val="5E4700"/>
                  </a:gs>
                </a:gsLst>
                <a:lin ang="2700000" scaled="1"/>
              </a:gradFill>
              <a:ln w="9525">
                <a:noFill/>
                <a:round/>
                <a:headEnd/>
                <a:tailEnd/>
              </a:ln>
            </p:spPr>
            <p:txBody>
              <a:bodyPr wrap="none" anchor="ctr"/>
              <a:lstStyle/>
              <a:p>
                <a:endParaRPr lang="zh-CN" altLang="en-US">
                  <a:latin typeface="+mj-lt"/>
                  <a:ea typeface="宋体" charset="-122"/>
                </a:endParaRPr>
              </a:p>
            </p:txBody>
          </p:sp>
        </p:grpSp>
        <p:grpSp>
          <p:nvGrpSpPr>
            <p:cNvPr id="42" name="Group 231"/>
            <p:cNvGrpSpPr>
              <a:grpSpLocks/>
            </p:cNvGrpSpPr>
            <p:nvPr/>
          </p:nvGrpSpPr>
          <p:grpSpPr bwMode="auto">
            <a:xfrm>
              <a:off x="960" y="3360"/>
              <a:ext cx="432" cy="240"/>
              <a:chOff x="2214" y="306"/>
              <a:chExt cx="1488" cy="372"/>
            </a:xfrm>
          </p:grpSpPr>
          <p:sp>
            <p:nvSpPr>
              <p:cNvPr id="55" name="Oval 232"/>
              <p:cNvSpPr>
                <a:spLocks noChangeArrowheads="1"/>
              </p:cNvSpPr>
              <p:nvPr/>
            </p:nvSpPr>
            <p:spPr bwMode="auto">
              <a:xfrm>
                <a:off x="2214" y="342"/>
                <a:ext cx="1488" cy="336"/>
              </a:xfrm>
              <a:prstGeom prst="ellipse">
                <a:avLst/>
              </a:prstGeom>
              <a:solidFill>
                <a:srgbClr val="CC9900"/>
              </a:solidFill>
              <a:ln w="9525">
                <a:noFill/>
                <a:round/>
                <a:headEnd/>
                <a:tailEnd/>
              </a:ln>
            </p:spPr>
            <p:txBody>
              <a:bodyPr wrap="none" anchor="ctr"/>
              <a:lstStyle/>
              <a:p>
                <a:endParaRPr lang="zh-CN" altLang="en-US">
                  <a:latin typeface="+mj-lt"/>
                  <a:ea typeface="宋体" charset="-122"/>
                </a:endParaRPr>
              </a:p>
            </p:txBody>
          </p:sp>
          <p:sp>
            <p:nvSpPr>
              <p:cNvPr id="56" name="Oval 233"/>
              <p:cNvSpPr>
                <a:spLocks noChangeArrowheads="1"/>
              </p:cNvSpPr>
              <p:nvPr/>
            </p:nvSpPr>
            <p:spPr bwMode="auto">
              <a:xfrm>
                <a:off x="2214" y="306"/>
                <a:ext cx="1488" cy="336"/>
              </a:xfrm>
              <a:prstGeom prst="ellipse">
                <a:avLst/>
              </a:prstGeom>
              <a:gradFill rotWithShape="0">
                <a:gsLst>
                  <a:gs pos="0">
                    <a:srgbClr val="CC9900"/>
                  </a:gs>
                  <a:gs pos="100000">
                    <a:srgbClr val="5E4700"/>
                  </a:gs>
                </a:gsLst>
                <a:lin ang="2700000" scaled="1"/>
              </a:gradFill>
              <a:ln w="9525">
                <a:noFill/>
                <a:round/>
                <a:headEnd/>
                <a:tailEnd/>
              </a:ln>
            </p:spPr>
            <p:txBody>
              <a:bodyPr wrap="none" anchor="ctr"/>
              <a:lstStyle/>
              <a:p>
                <a:endParaRPr lang="zh-CN" altLang="en-US">
                  <a:latin typeface="+mj-lt"/>
                  <a:ea typeface="宋体" charset="-122"/>
                </a:endParaRPr>
              </a:p>
            </p:txBody>
          </p:sp>
        </p:grpSp>
        <p:grpSp>
          <p:nvGrpSpPr>
            <p:cNvPr id="43" name="Group 234"/>
            <p:cNvGrpSpPr>
              <a:grpSpLocks/>
            </p:cNvGrpSpPr>
            <p:nvPr/>
          </p:nvGrpSpPr>
          <p:grpSpPr bwMode="auto">
            <a:xfrm>
              <a:off x="960" y="3312"/>
              <a:ext cx="432" cy="240"/>
              <a:chOff x="2214" y="306"/>
              <a:chExt cx="1488" cy="372"/>
            </a:xfrm>
          </p:grpSpPr>
          <p:sp>
            <p:nvSpPr>
              <p:cNvPr id="53" name="Oval 235"/>
              <p:cNvSpPr>
                <a:spLocks noChangeArrowheads="1"/>
              </p:cNvSpPr>
              <p:nvPr/>
            </p:nvSpPr>
            <p:spPr bwMode="auto">
              <a:xfrm>
                <a:off x="2214" y="342"/>
                <a:ext cx="1488" cy="336"/>
              </a:xfrm>
              <a:prstGeom prst="ellipse">
                <a:avLst/>
              </a:prstGeom>
              <a:solidFill>
                <a:srgbClr val="CC9900"/>
              </a:solidFill>
              <a:ln w="9525">
                <a:noFill/>
                <a:round/>
                <a:headEnd/>
                <a:tailEnd/>
              </a:ln>
            </p:spPr>
            <p:txBody>
              <a:bodyPr wrap="none" anchor="ctr"/>
              <a:lstStyle/>
              <a:p>
                <a:endParaRPr lang="zh-CN" altLang="en-US">
                  <a:latin typeface="+mj-lt"/>
                  <a:ea typeface="宋体" charset="-122"/>
                </a:endParaRPr>
              </a:p>
            </p:txBody>
          </p:sp>
          <p:sp>
            <p:nvSpPr>
              <p:cNvPr id="54" name="Oval 236"/>
              <p:cNvSpPr>
                <a:spLocks noChangeArrowheads="1"/>
              </p:cNvSpPr>
              <p:nvPr/>
            </p:nvSpPr>
            <p:spPr bwMode="auto">
              <a:xfrm>
                <a:off x="2214" y="306"/>
                <a:ext cx="1488" cy="336"/>
              </a:xfrm>
              <a:prstGeom prst="ellipse">
                <a:avLst/>
              </a:prstGeom>
              <a:gradFill rotWithShape="0">
                <a:gsLst>
                  <a:gs pos="0">
                    <a:srgbClr val="CC9900"/>
                  </a:gs>
                  <a:gs pos="100000">
                    <a:srgbClr val="5E4700"/>
                  </a:gs>
                </a:gsLst>
                <a:lin ang="2700000" scaled="1"/>
              </a:gradFill>
              <a:ln w="9525">
                <a:noFill/>
                <a:round/>
                <a:headEnd/>
                <a:tailEnd/>
              </a:ln>
            </p:spPr>
            <p:txBody>
              <a:bodyPr wrap="none" anchor="ctr"/>
              <a:lstStyle/>
              <a:p>
                <a:endParaRPr lang="zh-CN" altLang="en-US">
                  <a:latin typeface="+mj-lt"/>
                  <a:ea typeface="宋体" charset="-122"/>
                </a:endParaRPr>
              </a:p>
            </p:txBody>
          </p:sp>
        </p:grpSp>
        <p:grpSp>
          <p:nvGrpSpPr>
            <p:cNvPr id="44" name="Group 237"/>
            <p:cNvGrpSpPr>
              <a:grpSpLocks/>
            </p:cNvGrpSpPr>
            <p:nvPr/>
          </p:nvGrpSpPr>
          <p:grpSpPr bwMode="auto">
            <a:xfrm>
              <a:off x="960" y="3264"/>
              <a:ext cx="432" cy="240"/>
              <a:chOff x="2214" y="306"/>
              <a:chExt cx="1488" cy="372"/>
            </a:xfrm>
          </p:grpSpPr>
          <p:sp>
            <p:nvSpPr>
              <p:cNvPr id="51" name="Oval 238"/>
              <p:cNvSpPr>
                <a:spLocks noChangeArrowheads="1"/>
              </p:cNvSpPr>
              <p:nvPr/>
            </p:nvSpPr>
            <p:spPr bwMode="auto">
              <a:xfrm>
                <a:off x="2214" y="342"/>
                <a:ext cx="1488" cy="336"/>
              </a:xfrm>
              <a:prstGeom prst="ellipse">
                <a:avLst/>
              </a:prstGeom>
              <a:solidFill>
                <a:srgbClr val="CC9900"/>
              </a:solidFill>
              <a:ln w="9525">
                <a:noFill/>
                <a:round/>
                <a:headEnd/>
                <a:tailEnd/>
              </a:ln>
            </p:spPr>
            <p:txBody>
              <a:bodyPr wrap="none" anchor="ctr"/>
              <a:lstStyle/>
              <a:p>
                <a:endParaRPr lang="zh-CN" altLang="en-US">
                  <a:latin typeface="+mj-lt"/>
                  <a:ea typeface="宋体" charset="-122"/>
                </a:endParaRPr>
              </a:p>
            </p:txBody>
          </p:sp>
          <p:sp>
            <p:nvSpPr>
              <p:cNvPr id="52" name="Oval 239"/>
              <p:cNvSpPr>
                <a:spLocks noChangeArrowheads="1"/>
              </p:cNvSpPr>
              <p:nvPr/>
            </p:nvSpPr>
            <p:spPr bwMode="auto">
              <a:xfrm>
                <a:off x="2214" y="306"/>
                <a:ext cx="1488" cy="336"/>
              </a:xfrm>
              <a:prstGeom prst="ellipse">
                <a:avLst/>
              </a:prstGeom>
              <a:gradFill rotWithShape="0">
                <a:gsLst>
                  <a:gs pos="0">
                    <a:srgbClr val="CC9900"/>
                  </a:gs>
                  <a:gs pos="100000">
                    <a:srgbClr val="5E4700"/>
                  </a:gs>
                </a:gsLst>
                <a:lin ang="2700000" scaled="1"/>
              </a:gradFill>
              <a:ln w="9525">
                <a:noFill/>
                <a:round/>
                <a:headEnd/>
                <a:tailEnd/>
              </a:ln>
            </p:spPr>
            <p:txBody>
              <a:bodyPr wrap="none" anchor="ctr"/>
              <a:lstStyle/>
              <a:p>
                <a:endParaRPr lang="zh-CN" altLang="en-US">
                  <a:latin typeface="+mj-lt"/>
                  <a:ea typeface="宋体" charset="-122"/>
                </a:endParaRPr>
              </a:p>
            </p:txBody>
          </p:sp>
        </p:grpSp>
        <p:grpSp>
          <p:nvGrpSpPr>
            <p:cNvPr id="45" name="Group 240"/>
            <p:cNvGrpSpPr>
              <a:grpSpLocks/>
            </p:cNvGrpSpPr>
            <p:nvPr/>
          </p:nvGrpSpPr>
          <p:grpSpPr bwMode="auto">
            <a:xfrm>
              <a:off x="960" y="3216"/>
              <a:ext cx="432" cy="240"/>
              <a:chOff x="2214" y="306"/>
              <a:chExt cx="1488" cy="372"/>
            </a:xfrm>
          </p:grpSpPr>
          <p:sp>
            <p:nvSpPr>
              <p:cNvPr id="49" name="Oval 241"/>
              <p:cNvSpPr>
                <a:spLocks noChangeArrowheads="1"/>
              </p:cNvSpPr>
              <p:nvPr/>
            </p:nvSpPr>
            <p:spPr bwMode="auto">
              <a:xfrm>
                <a:off x="2214" y="342"/>
                <a:ext cx="1488" cy="336"/>
              </a:xfrm>
              <a:prstGeom prst="ellipse">
                <a:avLst/>
              </a:prstGeom>
              <a:solidFill>
                <a:srgbClr val="CC9900"/>
              </a:solidFill>
              <a:ln w="9525">
                <a:noFill/>
                <a:round/>
                <a:headEnd/>
                <a:tailEnd/>
              </a:ln>
            </p:spPr>
            <p:txBody>
              <a:bodyPr wrap="none" anchor="ctr"/>
              <a:lstStyle/>
              <a:p>
                <a:endParaRPr lang="zh-CN" altLang="en-US">
                  <a:latin typeface="+mj-lt"/>
                  <a:ea typeface="宋体" charset="-122"/>
                </a:endParaRPr>
              </a:p>
            </p:txBody>
          </p:sp>
          <p:sp>
            <p:nvSpPr>
              <p:cNvPr id="50" name="Oval 242"/>
              <p:cNvSpPr>
                <a:spLocks noChangeArrowheads="1"/>
              </p:cNvSpPr>
              <p:nvPr/>
            </p:nvSpPr>
            <p:spPr bwMode="auto">
              <a:xfrm>
                <a:off x="2214" y="306"/>
                <a:ext cx="1488" cy="336"/>
              </a:xfrm>
              <a:prstGeom prst="ellipse">
                <a:avLst/>
              </a:prstGeom>
              <a:gradFill rotWithShape="0">
                <a:gsLst>
                  <a:gs pos="0">
                    <a:srgbClr val="CC9900"/>
                  </a:gs>
                  <a:gs pos="100000">
                    <a:srgbClr val="5E4700"/>
                  </a:gs>
                </a:gsLst>
                <a:lin ang="2700000" scaled="1"/>
              </a:gradFill>
              <a:ln w="9525">
                <a:noFill/>
                <a:round/>
                <a:headEnd/>
                <a:tailEnd/>
              </a:ln>
            </p:spPr>
            <p:txBody>
              <a:bodyPr wrap="none" anchor="ctr"/>
              <a:lstStyle/>
              <a:p>
                <a:endParaRPr lang="zh-CN" altLang="en-US">
                  <a:latin typeface="+mj-lt"/>
                  <a:ea typeface="宋体" charset="-122"/>
                </a:endParaRPr>
              </a:p>
            </p:txBody>
          </p:sp>
        </p:grpSp>
        <p:grpSp>
          <p:nvGrpSpPr>
            <p:cNvPr id="46" name="Group 243"/>
            <p:cNvGrpSpPr>
              <a:grpSpLocks/>
            </p:cNvGrpSpPr>
            <p:nvPr/>
          </p:nvGrpSpPr>
          <p:grpSpPr bwMode="auto">
            <a:xfrm>
              <a:off x="960" y="3168"/>
              <a:ext cx="432" cy="240"/>
              <a:chOff x="2214" y="306"/>
              <a:chExt cx="1488" cy="372"/>
            </a:xfrm>
          </p:grpSpPr>
          <p:sp>
            <p:nvSpPr>
              <p:cNvPr id="47" name="Oval 244"/>
              <p:cNvSpPr>
                <a:spLocks noChangeArrowheads="1"/>
              </p:cNvSpPr>
              <p:nvPr/>
            </p:nvSpPr>
            <p:spPr bwMode="auto">
              <a:xfrm>
                <a:off x="2214" y="342"/>
                <a:ext cx="1488" cy="336"/>
              </a:xfrm>
              <a:prstGeom prst="ellipse">
                <a:avLst/>
              </a:prstGeom>
              <a:solidFill>
                <a:srgbClr val="CC9900"/>
              </a:solidFill>
              <a:ln w="9525">
                <a:noFill/>
                <a:round/>
                <a:headEnd/>
                <a:tailEnd/>
              </a:ln>
            </p:spPr>
            <p:txBody>
              <a:bodyPr wrap="none" anchor="ctr"/>
              <a:lstStyle/>
              <a:p>
                <a:endParaRPr lang="zh-CN" altLang="en-US">
                  <a:latin typeface="+mj-lt"/>
                  <a:ea typeface="宋体" charset="-122"/>
                </a:endParaRPr>
              </a:p>
            </p:txBody>
          </p:sp>
          <p:sp>
            <p:nvSpPr>
              <p:cNvPr id="48" name="Oval 245"/>
              <p:cNvSpPr>
                <a:spLocks noChangeArrowheads="1"/>
              </p:cNvSpPr>
              <p:nvPr/>
            </p:nvSpPr>
            <p:spPr bwMode="auto">
              <a:xfrm>
                <a:off x="2214" y="306"/>
                <a:ext cx="1488" cy="336"/>
              </a:xfrm>
              <a:prstGeom prst="ellipse">
                <a:avLst/>
              </a:prstGeom>
              <a:gradFill rotWithShape="0">
                <a:gsLst>
                  <a:gs pos="0">
                    <a:srgbClr val="CC9900"/>
                  </a:gs>
                  <a:gs pos="100000">
                    <a:srgbClr val="5E4700"/>
                  </a:gs>
                </a:gsLst>
                <a:lin ang="2700000" scaled="1"/>
              </a:gradFill>
              <a:ln w="9525">
                <a:noFill/>
                <a:round/>
                <a:headEnd/>
                <a:tailEnd/>
              </a:ln>
            </p:spPr>
            <p:txBody>
              <a:bodyPr wrap="none" anchor="ctr"/>
              <a:lstStyle/>
              <a:p>
                <a:endParaRPr lang="zh-CN" altLang="en-US">
                  <a:latin typeface="+mj-lt"/>
                  <a:ea typeface="宋体" charset="-122"/>
                </a:endParaRPr>
              </a:p>
            </p:txBody>
          </p:sp>
        </p:grpSp>
      </p:grpSp>
      <p:graphicFrame>
        <p:nvGraphicFramePr>
          <p:cNvPr id="59" name="Object 4"/>
          <p:cNvGraphicFramePr>
            <a:graphicFrameLocks noChangeAspect="1"/>
          </p:cNvGraphicFramePr>
          <p:nvPr/>
        </p:nvGraphicFramePr>
        <p:xfrm>
          <a:off x="5862389" y="1813871"/>
          <a:ext cx="322106" cy="529320"/>
        </p:xfrm>
        <a:graphic>
          <a:graphicData uri="http://schemas.openxmlformats.org/presentationml/2006/ole">
            <p:oleObj spid="_x0000_s58370" name="CorelDRAW" r:id="rId4" imgW="1782360" imgH="3474000" progId="">
              <p:embed/>
            </p:oleObj>
          </a:graphicData>
        </a:graphic>
      </p:graphicFrame>
      <p:sp>
        <p:nvSpPr>
          <p:cNvPr id="60" name="TextBox 143"/>
          <p:cNvSpPr txBox="1">
            <a:spLocks noChangeArrowheads="1"/>
          </p:cNvSpPr>
          <p:nvPr/>
        </p:nvSpPr>
        <p:spPr bwMode="auto">
          <a:xfrm>
            <a:off x="5727012" y="1556740"/>
            <a:ext cx="561372" cy="276999"/>
          </a:xfrm>
          <a:prstGeom prst="rect">
            <a:avLst/>
          </a:prstGeom>
          <a:noFill/>
          <a:ln w="9525">
            <a:noFill/>
            <a:miter lim="800000"/>
            <a:headEnd/>
            <a:tailEnd/>
          </a:ln>
        </p:spPr>
        <p:txBody>
          <a:bodyPr wrap="none">
            <a:spAutoFit/>
          </a:bodyPr>
          <a:lstStyle/>
          <a:p>
            <a:r>
              <a:rPr lang="en-US" altLang="zh-CN" dirty="0" smtClean="0">
                <a:latin typeface="+mj-lt"/>
                <a:ea typeface="宋体" charset="-122"/>
              </a:rPr>
              <a:t>Agent</a:t>
            </a:r>
            <a:endParaRPr lang="zh-CN" altLang="en-US" dirty="0">
              <a:latin typeface="+mj-lt"/>
              <a:ea typeface="宋体" charset="-122"/>
            </a:endParaRPr>
          </a:p>
        </p:txBody>
      </p:sp>
      <p:sp>
        <p:nvSpPr>
          <p:cNvPr id="61" name="TextBox 144"/>
          <p:cNvSpPr txBox="1">
            <a:spLocks noChangeArrowheads="1"/>
          </p:cNvSpPr>
          <p:nvPr/>
        </p:nvSpPr>
        <p:spPr bwMode="auto">
          <a:xfrm>
            <a:off x="7546100" y="1605056"/>
            <a:ext cx="490840" cy="276999"/>
          </a:xfrm>
          <a:prstGeom prst="rect">
            <a:avLst/>
          </a:prstGeom>
          <a:noFill/>
          <a:ln w="9525">
            <a:noFill/>
            <a:miter lim="800000"/>
            <a:headEnd/>
            <a:tailEnd/>
          </a:ln>
        </p:spPr>
        <p:txBody>
          <a:bodyPr wrap="none">
            <a:spAutoFit/>
          </a:bodyPr>
          <a:lstStyle/>
          <a:p>
            <a:r>
              <a:rPr lang="en-US" altLang="zh-CN" dirty="0">
                <a:latin typeface="+mj-lt"/>
                <a:ea typeface="宋体" charset="-122"/>
              </a:rPr>
              <a:t>HLR</a:t>
            </a:r>
            <a:endParaRPr lang="zh-CN" altLang="en-US" dirty="0">
              <a:latin typeface="+mj-lt"/>
              <a:ea typeface="宋体" charset="-122"/>
            </a:endParaRPr>
          </a:p>
        </p:txBody>
      </p:sp>
      <p:sp>
        <p:nvSpPr>
          <p:cNvPr id="62" name="TextBox 145"/>
          <p:cNvSpPr txBox="1">
            <a:spLocks noChangeArrowheads="1"/>
          </p:cNvSpPr>
          <p:nvPr/>
        </p:nvSpPr>
        <p:spPr bwMode="auto">
          <a:xfrm>
            <a:off x="2627730" y="1654421"/>
            <a:ext cx="930063" cy="276999"/>
          </a:xfrm>
          <a:prstGeom prst="rect">
            <a:avLst/>
          </a:prstGeom>
          <a:noFill/>
          <a:ln w="9525">
            <a:noFill/>
            <a:miter lim="800000"/>
            <a:headEnd/>
            <a:tailEnd/>
          </a:ln>
        </p:spPr>
        <p:txBody>
          <a:bodyPr wrap="none">
            <a:spAutoFit/>
          </a:bodyPr>
          <a:lstStyle/>
          <a:p>
            <a:r>
              <a:rPr lang="en-US" altLang="zh-CN" dirty="0" smtClean="0">
                <a:latin typeface="+mj-lt"/>
                <a:ea typeface="宋体" charset="-122"/>
              </a:rPr>
              <a:t>Coordinator</a:t>
            </a:r>
            <a:endParaRPr lang="zh-CN" altLang="en-US" dirty="0">
              <a:latin typeface="+mj-lt"/>
              <a:ea typeface="宋体" charset="-122"/>
            </a:endParaRPr>
          </a:p>
        </p:txBody>
      </p:sp>
      <p:sp>
        <p:nvSpPr>
          <p:cNvPr id="63" name="TextBox 146"/>
          <p:cNvSpPr txBox="1">
            <a:spLocks noChangeArrowheads="1"/>
          </p:cNvSpPr>
          <p:nvPr/>
        </p:nvSpPr>
        <p:spPr bwMode="auto">
          <a:xfrm>
            <a:off x="899490" y="1484730"/>
            <a:ext cx="743698" cy="461665"/>
          </a:xfrm>
          <a:prstGeom prst="rect">
            <a:avLst/>
          </a:prstGeom>
          <a:noFill/>
          <a:ln w="9525">
            <a:noFill/>
            <a:miter lim="800000"/>
            <a:headEnd/>
            <a:tailEnd/>
          </a:ln>
        </p:spPr>
        <p:txBody>
          <a:bodyPr wrap="square">
            <a:spAutoFit/>
          </a:bodyPr>
          <a:lstStyle/>
          <a:p>
            <a:pPr algn="ctr"/>
            <a:r>
              <a:rPr lang="en-US" altLang="zh-CN" dirty="0" smtClean="0">
                <a:latin typeface="+mj-lt"/>
                <a:ea typeface="宋体" charset="-122"/>
              </a:rPr>
              <a:t>Mobile Phone</a:t>
            </a:r>
            <a:endParaRPr lang="zh-CN" altLang="en-US" dirty="0">
              <a:latin typeface="+mj-lt"/>
              <a:ea typeface="宋体" charset="-122"/>
            </a:endParaRPr>
          </a:p>
        </p:txBody>
      </p:sp>
      <p:cxnSp>
        <p:nvCxnSpPr>
          <p:cNvPr id="64" name="直接连接符 147"/>
          <p:cNvCxnSpPr>
            <a:cxnSpLocks noChangeShapeType="1"/>
          </p:cNvCxnSpPr>
          <p:nvPr/>
        </p:nvCxnSpPr>
        <p:spPr bwMode="auto">
          <a:xfrm>
            <a:off x="1257995" y="2247782"/>
            <a:ext cx="0" cy="3282233"/>
          </a:xfrm>
          <a:prstGeom prst="line">
            <a:avLst/>
          </a:prstGeom>
          <a:noFill/>
          <a:ln w="12700" algn="ctr">
            <a:solidFill>
              <a:schemeClr val="tx1"/>
            </a:solidFill>
            <a:round/>
            <a:headEnd type="none" w="sm" len="sm"/>
            <a:tailEnd type="none" w="sm" len="sm"/>
          </a:ln>
        </p:spPr>
      </p:cxnSp>
      <p:pic>
        <p:nvPicPr>
          <p:cNvPr id="65" name="Picture 36" descr="D:\图标库\编辑的元素\蜂窝和天线.jpg"/>
          <p:cNvPicPr>
            <a:picLocks noChangeAspect="1" noChangeArrowheads="1"/>
          </p:cNvPicPr>
          <p:nvPr/>
        </p:nvPicPr>
        <p:blipFill>
          <a:blip r:embed="rId5" cstate="print"/>
          <a:srcRect/>
          <a:stretch>
            <a:fillRect/>
          </a:stretch>
        </p:blipFill>
        <p:spPr bwMode="auto">
          <a:xfrm>
            <a:off x="4365455" y="1799495"/>
            <a:ext cx="737575" cy="554152"/>
          </a:xfrm>
          <a:prstGeom prst="rect">
            <a:avLst/>
          </a:prstGeom>
          <a:noFill/>
          <a:ln w="9525">
            <a:noFill/>
            <a:miter lim="800000"/>
            <a:headEnd/>
            <a:tailEnd/>
          </a:ln>
        </p:spPr>
      </p:pic>
      <p:cxnSp>
        <p:nvCxnSpPr>
          <p:cNvPr id="66" name="直接连接符 161"/>
          <p:cNvCxnSpPr>
            <a:cxnSpLocks noChangeShapeType="1"/>
          </p:cNvCxnSpPr>
          <p:nvPr/>
        </p:nvCxnSpPr>
        <p:spPr bwMode="auto">
          <a:xfrm>
            <a:off x="3077034" y="2290912"/>
            <a:ext cx="0" cy="3239103"/>
          </a:xfrm>
          <a:prstGeom prst="line">
            <a:avLst/>
          </a:prstGeom>
          <a:noFill/>
          <a:ln w="12700" algn="ctr">
            <a:solidFill>
              <a:schemeClr val="tx1"/>
            </a:solidFill>
            <a:round/>
            <a:headEnd type="none" w="sm" len="sm"/>
            <a:tailEnd type="none" w="sm" len="sm"/>
          </a:ln>
        </p:spPr>
      </p:cxnSp>
      <p:cxnSp>
        <p:nvCxnSpPr>
          <p:cNvPr id="67" name="直接连接符 162"/>
          <p:cNvCxnSpPr>
            <a:cxnSpLocks noChangeShapeType="1"/>
          </p:cNvCxnSpPr>
          <p:nvPr/>
        </p:nvCxnSpPr>
        <p:spPr bwMode="auto">
          <a:xfrm>
            <a:off x="4698453" y="2343191"/>
            <a:ext cx="0" cy="3127540"/>
          </a:xfrm>
          <a:prstGeom prst="line">
            <a:avLst/>
          </a:prstGeom>
          <a:noFill/>
          <a:ln w="12700" algn="ctr">
            <a:solidFill>
              <a:schemeClr val="tx1"/>
            </a:solidFill>
            <a:prstDash val="dash"/>
            <a:round/>
            <a:headEnd type="none" w="sm" len="sm"/>
            <a:tailEnd type="none" w="sm" len="sm"/>
          </a:ln>
        </p:spPr>
      </p:cxnSp>
      <p:cxnSp>
        <p:nvCxnSpPr>
          <p:cNvPr id="68" name="直接连接符 163"/>
          <p:cNvCxnSpPr>
            <a:cxnSpLocks noChangeShapeType="1"/>
          </p:cNvCxnSpPr>
          <p:nvPr/>
        </p:nvCxnSpPr>
        <p:spPr bwMode="auto">
          <a:xfrm>
            <a:off x="5999323" y="2343191"/>
            <a:ext cx="0" cy="3186824"/>
          </a:xfrm>
          <a:prstGeom prst="line">
            <a:avLst/>
          </a:prstGeom>
          <a:noFill/>
          <a:ln w="12700" algn="ctr">
            <a:solidFill>
              <a:schemeClr val="tx1"/>
            </a:solidFill>
            <a:round/>
            <a:headEnd type="none" w="sm" len="sm"/>
            <a:tailEnd type="none" w="sm" len="sm"/>
          </a:ln>
        </p:spPr>
      </p:cxnSp>
      <p:cxnSp>
        <p:nvCxnSpPr>
          <p:cNvPr id="69" name="直接连接符 164"/>
          <p:cNvCxnSpPr>
            <a:cxnSpLocks noChangeShapeType="1"/>
          </p:cNvCxnSpPr>
          <p:nvPr/>
        </p:nvCxnSpPr>
        <p:spPr bwMode="auto">
          <a:xfrm>
            <a:off x="7793159" y="2323586"/>
            <a:ext cx="0" cy="3265714"/>
          </a:xfrm>
          <a:prstGeom prst="line">
            <a:avLst/>
          </a:prstGeom>
          <a:noFill/>
          <a:ln w="12700" algn="ctr">
            <a:solidFill>
              <a:schemeClr val="tx1"/>
            </a:solidFill>
            <a:round/>
            <a:headEnd type="none" w="sm" len="sm"/>
            <a:tailEnd type="none" w="sm" len="sm"/>
          </a:ln>
        </p:spPr>
      </p:cxnSp>
      <p:pic>
        <p:nvPicPr>
          <p:cNvPr id="74" name="Picture 3" descr="E:\my doc\Telematics\合作交流\2012\2012-1024青岛物流\MC900441332.PNG"/>
          <p:cNvPicPr>
            <a:picLocks noChangeAspect="1" noChangeArrowheads="1"/>
          </p:cNvPicPr>
          <p:nvPr/>
        </p:nvPicPr>
        <p:blipFill>
          <a:blip r:embed="rId6" cstate="print"/>
          <a:srcRect/>
          <a:stretch>
            <a:fillRect/>
          </a:stretch>
        </p:blipFill>
        <p:spPr bwMode="auto">
          <a:xfrm>
            <a:off x="1040658" y="1919266"/>
            <a:ext cx="423504" cy="355708"/>
          </a:xfrm>
          <a:prstGeom prst="rect">
            <a:avLst/>
          </a:prstGeom>
          <a:noFill/>
        </p:spPr>
      </p:pic>
      <p:sp>
        <p:nvSpPr>
          <p:cNvPr id="75" name="Oval 13"/>
          <p:cNvSpPr>
            <a:spLocks noChangeArrowheads="1"/>
          </p:cNvSpPr>
          <p:nvPr/>
        </p:nvSpPr>
        <p:spPr bwMode="auto">
          <a:xfrm>
            <a:off x="2946428" y="1978550"/>
            <a:ext cx="282336" cy="237139"/>
          </a:xfrm>
          <a:prstGeom prst="ellipse">
            <a:avLst/>
          </a:prstGeom>
          <a:solidFill>
            <a:srgbClr val="0000FF"/>
          </a:solidFill>
          <a:ln w="12700">
            <a:solidFill>
              <a:schemeClr val="tx1"/>
            </a:solidFill>
            <a:round/>
            <a:headEnd/>
            <a:tailEnd/>
          </a:ln>
        </p:spPr>
        <p:txBody>
          <a:bodyPr wrap="none" anchor="ctr"/>
          <a:lstStyle/>
          <a:p>
            <a:endParaRPr lang="zh-CN" altLang="en-US">
              <a:latin typeface="+mj-lt"/>
              <a:ea typeface="宋体" charset="-122"/>
            </a:endParaRPr>
          </a:p>
        </p:txBody>
      </p:sp>
      <p:cxnSp>
        <p:nvCxnSpPr>
          <p:cNvPr id="77" name="直接箭头连接符 76"/>
          <p:cNvCxnSpPr/>
          <p:nvPr/>
        </p:nvCxnSpPr>
        <p:spPr bwMode="auto">
          <a:xfrm>
            <a:off x="1297386" y="2565782"/>
            <a:ext cx="1764601"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0" name="TextBox 79"/>
          <p:cNvSpPr txBox="1"/>
          <p:nvPr/>
        </p:nvSpPr>
        <p:spPr>
          <a:xfrm>
            <a:off x="1733694" y="2452725"/>
            <a:ext cx="893193" cy="276999"/>
          </a:xfrm>
          <a:prstGeom prst="rect">
            <a:avLst/>
          </a:prstGeom>
          <a:solidFill>
            <a:schemeClr val="bg1"/>
          </a:solidFill>
        </p:spPr>
        <p:txBody>
          <a:bodyPr wrap="none" rtlCol="0">
            <a:spAutoFit/>
          </a:bodyPr>
          <a:lstStyle/>
          <a:p>
            <a:r>
              <a:rPr lang="en-US" altLang="zh-CN" dirty="0" smtClean="0">
                <a:latin typeface="+mj-lt"/>
              </a:rPr>
              <a:t>Send IMSI </a:t>
            </a:r>
            <a:endParaRPr lang="zh-CN" altLang="en-US" dirty="0">
              <a:latin typeface="+mj-lt"/>
            </a:endParaRPr>
          </a:p>
        </p:txBody>
      </p:sp>
      <p:cxnSp>
        <p:nvCxnSpPr>
          <p:cNvPr id="82" name="直接箭头连接符 81"/>
          <p:cNvCxnSpPr/>
          <p:nvPr/>
        </p:nvCxnSpPr>
        <p:spPr bwMode="auto">
          <a:xfrm>
            <a:off x="3132571" y="2747214"/>
            <a:ext cx="2848971"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3" name="TextBox 82"/>
          <p:cNvSpPr txBox="1"/>
          <p:nvPr/>
        </p:nvSpPr>
        <p:spPr>
          <a:xfrm>
            <a:off x="3440517" y="2634157"/>
            <a:ext cx="2258690" cy="461665"/>
          </a:xfrm>
          <a:prstGeom prst="rect">
            <a:avLst/>
          </a:prstGeom>
          <a:solidFill>
            <a:schemeClr val="bg1"/>
          </a:solidFill>
        </p:spPr>
        <p:txBody>
          <a:bodyPr wrap="square" rtlCol="0">
            <a:spAutoFit/>
          </a:bodyPr>
          <a:lstStyle/>
          <a:p>
            <a:pPr algn="ctr"/>
            <a:r>
              <a:rPr lang="en-US" altLang="zh-CN" dirty="0" smtClean="0">
                <a:latin typeface="+mj-lt"/>
              </a:rPr>
              <a:t>Request RAND authentication (IMSI)</a:t>
            </a:r>
            <a:endParaRPr lang="zh-CN" altLang="en-US" dirty="0">
              <a:latin typeface="+mj-lt"/>
            </a:endParaRPr>
          </a:p>
        </p:txBody>
      </p:sp>
      <p:sp>
        <p:nvSpPr>
          <p:cNvPr id="87" name="左右箭头 86"/>
          <p:cNvSpPr/>
          <p:nvPr/>
        </p:nvSpPr>
        <p:spPr bwMode="auto">
          <a:xfrm>
            <a:off x="6000318" y="2980774"/>
            <a:ext cx="1816410" cy="592246"/>
          </a:xfrm>
          <a:prstGeom prst="leftRightArrow">
            <a:avLst>
              <a:gd name="adj1" fmla="val 67742"/>
              <a:gd name="adj2" fmla="val 34032"/>
            </a:avLst>
          </a:prstGeom>
          <a:solidFill>
            <a:schemeClr val="accent1"/>
          </a:solidFill>
          <a:ln w="12700" cap="flat" cmpd="sng" algn="ctr">
            <a:solidFill>
              <a:schemeClr val="accent5">
                <a:lumMod val="20000"/>
                <a:lumOff val="80000"/>
              </a:schemeClr>
            </a:solidFill>
            <a:prstDash val="solid"/>
            <a:round/>
            <a:headEnd type="none" w="sm" len="sm"/>
            <a:tailEnd type="none" w="sm" len="sm"/>
          </a:ln>
          <a:effectLst/>
        </p:spPr>
        <p:txBody>
          <a:bodyPr/>
          <a:lstStyle/>
          <a:p>
            <a:pPr algn="ctr">
              <a:defRPr/>
            </a:pPr>
            <a:r>
              <a:rPr lang="en-US" altLang="zh-CN" dirty="0" smtClean="0">
                <a:latin typeface="+mj-lt"/>
                <a:ea typeface="宋体" pitchFamily="2" charset="-122"/>
              </a:rPr>
              <a:t>Authentication </a:t>
            </a:r>
            <a:r>
              <a:rPr lang="en-US" altLang="zh-CN" sz="1050" dirty="0" smtClean="0">
                <a:latin typeface="+mj-lt"/>
                <a:ea typeface="宋体" pitchFamily="2" charset="-122"/>
              </a:rPr>
              <a:t>(RAND, </a:t>
            </a:r>
            <a:r>
              <a:rPr lang="en-US" altLang="zh-CN" sz="1050" dirty="0" err="1" smtClean="0">
                <a:latin typeface="+mj-lt"/>
                <a:ea typeface="宋体" pitchFamily="2" charset="-122"/>
              </a:rPr>
              <a:t>Kc</a:t>
            </a:r>
            <a:r>
              <a:rPr lang="en-US" altLang="zh-CN" sz="1050" dirty="0" smtClean="0">
                <a:latin typeface="+mj-lt"/>
                <a:ea typeface="宋体" pitchFamily="2" charset="-122"/>
              </a:rPr>
              <a:t>, SRES) </a:t>
            </a:r>
            <a:endParaRPr lang="zh-CN" altLang="en-US" sz="1050" dirty="0">
              <a:latin typeface="+mj-lt"/>
              <a:ea typeface="宋体" pitchFamily="2" charset="-122"/>
            </a:endParaRPr>
          </a:p>
        </p:txBody>
      </p:sp>
      <p:cxnSp>
        <p:nvCxnSpPr>
          <p:cNvPr id="88" name="直接箭头连接符 87"/>
          <p:cNvCxnSpPr/>
          <p:nvPr/>
        </p:nvCxnSpPr>
        <p:spPr bwMode="auto">
          <a:xfrm flipH="1">
            <a:off x="3158180" y="3751475"/>
            <a:ext cx="2823362"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2" name="TextBox 91"/>
          <p:cNvSpPr txBox="1"/>
          <p:nvPr/>
        </p:nvSpPr>
        <p:spPr>
          <a:xfrm>
            <a:off x="4005189" y="3641995"/>
            <a:ext cx="1334020" cy="276999"/>
          </a:xfrm>
          <a:prstGeom prst="rect">
            <a:avLst/>
          </a:prstGeom>
          <a:solidFill>
            <a:schemeClr val="bg1"/>
          </a:solidFill>
        </p:spPr>
        <p:txBody>
          <a:bodyPr wrap="none" rtlCol="0">
            <a:spAutoFit/>
          </a:bodyPr>
          <a:lstStyle/>
          <a:p>
            <a:r>
              <a:rPr lang="en-US" altLang="zh-CN" dirty="0" smtClean="0">
                <a:latin typeface="+mj-lt"/>
              </a:rPr>
              <a:t>Send RAND back </a:t>
            </a:r>
            <a:endParaRPr lang="zh-CN" altLang="en-US" dirty="0">
              <a:latin typeface="+mj-lt"/>
            </a:endParaRPr>
          </a:p>
        </p:txBody>
      </p:sp>
      <p:cxnSp>
        <p:nvCxnSpPr>
          <p:cNvPr id="93" name="直接箭头连接符 92"/>
          <p:cNvCxnSpPr/>
          <p:nvPr/>
        </p:nvCxnSpPr>
        <p:spPr bwMode="auto">
          <a:xfrm flipH="1">
            <a:off x="1252410" y="4107182"/>
            <a:ext cx="1835186"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TextBox 93"/>
          <p:cNvSpPr txBox="1"/>
          <p:nvPr/>
        </p:nvSpPr>
        <p:spPr>
          <a:xfrm>
            <a:off x="1534747" y="3789050"/>
            <a:ext cx="1307604" cy="461665"/>
          </a:xfrm>
          <a:prstGeom prst="rect">
            <a:avLst/>
          </a:prstGeom>
          <a:solidFill>
            <a:schemeClr val="bg1"/>
          </a:solidFill>
        </p:spPr>
        <p:txBody>
          <a:bodyPr wrap="square" rtlCol="0">
            <a:spAutoFit/>
          </a:bodyPr>
          <a:lstStyle/>
          <a:p>
            <a:pPr algn="ctr"/>
            <a:r>
              <a:rPr lang="en-US" altLang="zh-CN" dirty="0" smtClean="0">
                <a:latin typeface="+mj-lt"/>
              </a:rPr>
              <a:t>Request RAND Authentication</a:t>
            </a:r>
            <a:endParaRPr lang="zh-CN" altLang="en-US" dirty="0">
              <a:latin typeface="+mj-lt"/>
            </a:endParaRPr>
          </a:p>
        </p:txBody>
      </p:sp>
      <p:cxnSp>
        <p:nvCxnSpPr>
          <p:cNvPr id="96" name="直接箭头连接符 95"/>
          <p:cNvCxnSpPr/>
          <p:nvPr/>
        </p:nvCxnSpPr>
        <p:spPr bwMode="auto">
          <a:xfrm>
            <a:off x="1297386" y="4616103"/>
            <a:ext cx="179021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7" name="TextBox 96"/>
          <p:cNvSpPr txBox="1"/>
          <p:nvPr/>
        </p:nvSpPr>
        <p:spPr>
          <a:xfrm>
            <a:off x="1605332" y="4503044"/>
            <a:ext cx="1058760" cy="276999"/>
          </a:xfrm>
          <a:prstGeom prst="rect">
            <a:avLst/>
          </a:prstGeom>
          <a:solidFill>
            <a:schemeClr val="bg1"/>
          </a:solidFill>
        </p:spPr>
        <p:txBody>
          <a:bodyPr wrap="square" rtlCol="0">
            <a:spAutoFit/>
          </a:bodyPr>
          <a:lstStyle/>
          <a:p>
            <a:pPr algn="ctr"/>
            <a:r>
              <a:rPr lang="en-US" altLang="zh-CN" dirty="0" smtClean="0">
                <a:latin typeface="+mj-lt"/>
              </a:rPr>
              <a:t>Send SRES</a:t>
            </a:r>
            <a:endParaRPr lang="zh-CN" altLang="en-US" dirty="0">
              <a:latin typeface="+mj-lt"/>
            </a:endParaRPr>
          </a:p>
        </p:txBody>
      </p:sp>
      <p:sp>
        <p:nvSpPr>
          <p:cNvPr id="108" name="TextBox 107"/>
          <p:cNvSpPr txBox="1"/>
          <p:nvPr/>
        </p:nvSpPr>
        <p:spPr>
          <a:xfrm>
            <a:off x="3934605" y="4504244"/>
            <a:ext cx="1058760" cy="276999"/>
          </a:xfrm>
          <a:prstGeom prst="rect">
            <a:avLst/>
          </a:prstGeom>
          <a:solidFill>
            <a:schemeClr val="bg1"/>
          </a:solidFill>
        </p:spPr>
        <p:txBody>
          <a:bodyPr wrap="square" rtlCol="0">
            <a:spAutoFit/>
          </a:bodyPr>
          <a:lstStyle/>
          <a:p>
            <a:pPr algn="ctr"/>
            <a:r>
              <a:rPr lang="en-US" altLang="zh-CN" dirty="0" smtClean="0">
                <a:latin typeface="+mj-lt"/>
              </a:rPr>
              <a:t>Send SRES</a:t>
            </a:r>
            <a:endParaRPr lang="zh-CN" altLang="en-US" dirty="0">
              <a:latin typeface="+mj-lt"/>
            </a:endParaRPr>
          </a:p>
        </p:txBody>
      </p:sp>
      <p:cxnSp>
        <p:nvCxnSpPr>
          <p:cNvPr id="109" name="直接箭头连接符 108"/>
          <p:cNvCxnSpPr/>
          <p:nvPr/>
        </p:nvCxnSpPr>
        <p:spPr bwMode="auto">
          <a:xfrm flipH="1">
            <a:off x="3113204" y="5152797"/>
            <a:ext cx="2823362"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10" name="TextBox 109"/>
          <p:cNvSpPr txBox="1"/>
          <p:nvPr/>
        </p:nvSpPr>
        <p:spPr>
          <a:xfrm>
            <a:off x="4021440" y="5013220"/>
            <a:ext cx="1075936" cy="461665"/>
          </a:xfrm>
          <a:prstGeom prst="rect">
            <a:avLst/>
          </a:prstGeom>
          <a:solidFill>
            <a:schemeClr val="bg1"/>
          </a:solidFill>
        </p:spPr>
        <p:txBody>
          <a:bodyPr wrap="none" rtlCol="0">
            <a:spAutoFit/>
          </a:bodyPr>
          <a:lstStyle/>
          <a:p>
            <a:pPr algn="ctr"/>
            <a:r>
              <a:rPr lang="en-US" altLang="zh-CN" dirty="0" smtClean="0">
                <a:latin typeface="+mj-lt"/>
              </a:rPr>
              <a:t>Return Result </a:t>
            </a:r>
          </a:p>
          <a:p>
            <a:pPr algn="ctr"/>
            <a:r>
              <a:rPr lang="en-US" altLang="zh-CN" dirty="0" smtClean="0">
                <a:latin typeface="+mj-lt"/>
              </a:rPr>
              <a:t>(</a:t>
            </a:r>
            <a:r>
              <a:rPr lang="en-US" altLang="zh-CN" dirty="0" err="1" smtClean="0">
                <a:latin typeface="+mj-lt"/>
              </a:rPr>
              <a:t>Kc</a:t>
            </a:r>
            <a:r>
              <a:rPr lang="en-US" altLang="zh-CN" dirty="0" smtClean="0">
                <a:latin typeface="+mj-lt"/>
              </a:rPr>
              <a:t>)</a:t>
            </a:r>
            <a:endParaRPr lang="zh-CN" altLang="en-US" dirty="0">
              <a:latin typeface="+mj-lt"/>
            </a:endParaRPr>
          </a:p>
        </p:txBody>
      </p:sp>
      <p:cxnSp>
        <p:nvCxnSpPr>
          <p:cNvPr id="111" name="直接箭头连接符 110"/>
          <p:cNvCxnSpPr/>
          <p:nvPr/>
        </p:nvCxnSpPr>
        <p:spPr bwMode="auto">
          <a:xfrm flipH="1">
            <a:off x="1252410" y="5152797"/>
            <a:ext cx="1764601"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12" name="TextBox 111"/>
          <p:cNvSpPr txBox="1"/>
          <p:nvPr/>
        </p:nvSpPr>
        <p:spPr>
          <a:xfrm>
            <a:off x="1541309" y="5043317"/>
            <a:ext cx="1037463" cy="276999"/>
          </a:xfrm>
          <a:prstGeom prst="rect">
            <a:avLst/>
          </a:prstGeom>
          <a:solidFill>
            <a:schemeClr val="bg1"/>
          </a:solidFill>
        </p:spPr>
        <p:txBody>
          <a:bodyPr wrap="none" rtlCol="0">
            <a:spAutoFit/>
          </a:bodyPr>
          <a:lstStyle/>
          <a:p>
            <a:r>
              <a:rPr lang="en-US" altLang="zh-CN" dirty="0" smtClean="0">
                <a:latin typeface="+mj-lt"/>
              </a:rPr>
              <a:t>Return Result</a:t>
            </a:r>
            <a:endParaRPr lang="zh-CN" altLang="en-US" dirty="0">
              <a:latin typeface="+mj-lt"/>
            </a:endParaRPr>
          </a:p>
        </p:txBody>
      </p:sp>
      <p:sp>
        <p:nvSpPr>
          <p:cNvPr id="116" name="内容占位符 2"/>
          <p:cNvSpPr>
            <a:spLocks noGrp="1"/>
          </p:cNvSpPr>
          <p:nvPr>
            <p:ph idx="1"/>
          </p:nvPr>
        </p:nvSpPr>
        <p:spPr>
          <a:xfrm>
            <a:off x="1043510" y="5733320"/>
            <a:ext cx="6984970" cy="611058"/>
          </a:xfrm>
        </p:spPr>
        <p:txBody>
          <a:bodyPr/>
          <a:lstStyle/>
          <a:p>
            <a:r>
              <a:rPr lang="en-US" altLang="zh-CN" sz="2000" i="1" dirty="0" err="1" smtClean="0">
                <a:latin typeface="+mj-lt"/>
                <a:ea typeface="宋体" charset="-122"/>
              </a:rPr>
              <a:t>Kc</a:t>
            </a:r>
            <a:r>
              <a:rPr lang="en-US" altLang="zh-CN" sz="2000" dirty="0" smtClean="0">
                <a:latin typeface="+mj-lt"/>
                <a:ea typeface="宋体" charset="-122"/>
              </a:rPr>
              <a:t> can be used for data exchange encryption between mobile phone and WPAN.</a:t>
            </a:r>
          </a:p>
        </p:txBody>
      </p:sp>
    </p:spTree>
    <p:extLst>
      <p:ext uri="{BB962C8B-B14F-4D97-AF65-F5344CB8AC3E}">
        <p14:creationId xmlns="" xmlns:p14="http://schemas.microsoft.com/office/powerpoint/2010/main" val="29063871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92620"/>
            <a:ext cx="7772400" cy="726920"/>
          </a:xfrm>
        </p:spPr>
        <p:txBody>
          <a:bodyPr/>
          <a:lstStyle/>
          <a:p>
            <a:r>
              <a:rPr lang="en-US" altLang="zh-CN" dirty="0" smtClean="0">
                <a:ea typeface="宋体" pitchFamily="2" charset="-122"/>
              </a:rPr>
              <a:t>Summary</a:t>
            </a:r>
          </a:p>
        </p:txBody>
      </p:sp>
      <p:sp>
        <p:nvSpPr>
          <p:cNvPr id="10243" name="Content Placeholder 2"/>
          <p:cNvSpPr>
            <a:spLocks noGrp="1"/>
          </p:cNvSpPr>
          <p:nvPr>
            <p:ph idx="1"/>
          </p:nvPr>
        </p:nvSpPr>
        <p:spPr>
          <a:xfrm>
            <a:off x="397760" y="1524000"/>
            <a:ext cx="8206800" cy="4353340"/>
          </a:xfrm>
        </p:spPr>
        <p:txBody>
          <a:bodyPr/>
          <a:lstStyle/>
          <a:p>
            <a:pPr marL="352425" indent="-352425">
              <a:buFont typeface="Wingdings" pitchFamily="2" charset="2"/>
              <a:buChar char="l"/>
            </a:pPr>
            <a:r>
              <a:rPr lang="en-US" altLang="zh-CN" sz="2400" dirty="0" smtClean="0">
                <a:latin typeface="+mj-lt"/>
                <a:ea typeface="宋体" pitchFamily="2" charset="-122"/>
              </a:rPr>
              <a:t>Convergence between telecom and WPAN can bring out  many promising services to users. </a:t>
            </a:r>
          </a:p>
          <a:p>
            <a:pPr marL="352425" indent="-352425">
              <a:buFont typeface="Wingdings" pitchFamily="2" charset="2"/>
              <a:buChar char="l"/>
            </a:pPr>
            <a:endParaRPr lang="en-US" altLang="zh-CN" sz="2400" dirty="0" smtClean="0">
              <a:latin typeface="+mj-lt"/>
              <a:ea typeface="宋体" pitchFamily="2" charset="-122"/>
            </a:endParaRPr>
          </a:p>
          <a:p>
            <a:pPr marL="352425" indent="-352425">
              <a:buFont typeface="Wingdings" pitchFamily="2" charset="2"/>
              <a:buChar char="l"/>
            </a:pPr>
            <a:r>
              <a:rPr lang="en-US" altLang="zh-CN" sz="2400" dirty="0" smtClean="0">
                <a:latin typeface="+mj-lt"/>
                <a:ea typeface="宋体" pitchFamily="2" charset="-122"/>
              </a:rPr>
              <a:t>A proposal of utilizing SIM authentication for secure accessing WPAN is presented.</a:t>
            </a:r>
          </a:p>
          <a:p>
            <a:pPr marL="352425" indent="-352425">
              <a:buFont typeface="Wingdings" pitchFamily="2" charset="2"/>
              <a:buChar char="l"/>
            </a:pPr>
            <a:endParaRPr lang="en-US" altLang="zh-CN" sz="2400" dirty="0" smtClean="0">
              <a:latin typeface="+mj-lt"/>
              <a:ea typeface="宋体" pitchFamily="2" charset="-122"/>
            </a:endParaRPr>
          </a:p>
          <a:p>
            <a:pPr marL="352425" indent="-352425">
              <a:buFont typeface="Wingdings" pitchFamily="2" charset="2"/>
              <a:buChar char="l"/>
            </a:pPr>
            <a:r>
              <a:rPr lang="en-US" altLang="zh-CN" sz="2400" dirty="0" smtClean="0">
                <a:latin typeface="+mj-lt"/>
                <a:ea typeface="宋体" pitchFamily="2" charset="-122"/>
              </a:rPr>
              <a:t>Next Step</a:t>
            </a:r>
          </a:p>
          <a:p>
            <a:pPr marL="752475" lvl="1" indent="-352425">
              <a:buFont typeface="Wingdings" pitchFamily="2" charset="2"/>
              <a:buChar char="l"/>
            </a:pPr>
            <a:r>
              <a:rPr lang="en-US" altLang="zh-CN" sz="2000" dirty="0" smtClean="0">
                <a:latin typeface="+mj-lt"/>
                <a:ea typeface="宋体" pitchFamily="2" charset="-122"/>
              </a:rPr>
              <a:t>Clarify the new functions to be added to Coordinator</a:t>
            </a:r>
          </a:p>
          <a:p>
            <a:pPr marL="752475" lvl="1" indent="-352425">
              <a:buFont typeface="Wingdings" pitchFamily="2" charset="2"/>
              <a:buChar char="l"/>
            </a:pPr>
            <a:r>
              <a:rPr lang="en-US" altLang="zh-CN" sz="2000" dirty="0" smtClean="0">
                <a:latin typeface="+mj-lt"/>
                <a:ea typeface="宋体" pitchFamily="2" charset="-122"/>
              </a:rPr>
              <a:t>Define the communication protocol between Mobile Phone and Coordinator.</a:t>
            </a:r>
          </a:p>
          <a:p>
            <a:pPr marL="0" indent="0">
              <a:buNone/>
            </a:pPr>
            <a:endParaRPr lang="en-US" altLang="zh-CN" sz="2400" dirty="0" smtClean="0">
              <a:latin typeface="+mj-lt"/>
              <a:ea typeface="宋体" pitchFamily="2" charset="-122"/>
            </a:endParaRP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Nov 2012</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9</a:t>
            </a:fld>
            <a:endParaRPr lang="en-US" altLang="zh-CN">
              <a:solidFill>
                <a:srgbClr val="000000"/>
              </a:solidFill>
              <a:latin typeface="+mj-lt"/>
            </a:endParaRPr>
          </a:p>
        </p:txBody>
      </p:sp>
    </p:spTree>
    <p:extLst>
      <p:ext uri="{BB962C8B-B14F-4D97-AF65-F5344CB8AC3E}">
        <p14:creationId xmlns="" xmlns:p14="http://schemas.microsoft.com/office/powerpoint/2010/main" val="2906387106"/>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IEEE-P802_15_暂定</Template>
  <TotalTime>7523</TotalTime>
  <Words>505</Words>
  <Application>Microsoft Office PowerPoint</Application>
  <PresentationFormat>全屏显示(4:3)</PresentationFormat>
  <Paragraphs>144</Paragraphs>
  <Slides>10</Slides>
  <Notes>9</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2" baseType="lpstr">
      <vt:lpstr>VLC_Composition_090917</vt:lpstr>
      <vt:lpstr>CorelDRAW</vt:lpstr>
      <vt:lpstr>幻灯片 1</vt:lpstr>
      <vt:lpstr>幻灯片 2</vt:lpstr>
      <vt:lpstr>Contents</vt:lpstr>
      <vt:lpstr>Application Demand</vt:lpstr>
      <vt:lpstr>Security Problem</vt:lpstr>
      <vt:lpstr>Possible Solution</vt:lpstr>
      <vt:lpstr>Access Control via SIM Authentication</vt:lpstr>
      <vt:lpstr>Working Flow</vt:lpstr>
      <vt:lpstr>Summary</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IEEE 802.15 &lt;subject&gt;</dc:subject>
  <dc:creator>CMCC-HN</dc:creator>
  <dc:description>&lt;doc#&gt;</dc:description>
  <cp:lastModifiedBy>赵军辉</cp:lastModifiedBy>
  <cp:revision>83</cp:revision>
  <cp:lastPrinted>1998-02-10T13:28:06Z</cp:lastPrinted>
  <dcterms:created xsi:type="dcterms:W3CDTF">2012-06-26T03:26:01Z</dcterms:created>
  <dcterms:modified xsi:type="dcterms:W3CDTF">2012-11-01T10:16:52Z</dcterms:modified>
</cp:coreProperties>
</file>