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302" r:id="rId3"/>
    <p:sldId id="303" r:id="rId4"/>
    <p:sldId id="305" r:id="rId5"/>
    <p:sldId id="304" r:id="rId6"/>
    <p:sldId id="301"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FFFF00"/>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356" autoAdjust="0"/>
    <p:restoredTop sz="86438" autoAdjust="0"/>
  </p:normalViewPr>
  <p:slideViewPr>
    <p:cSldViewPr>
      <p:cViewPr varScale="1">
        <p:scale>
          <a:sx n="110" d="100"/>
          <a:sy n="110" d="100"/>
        </p:scale>
        <p:origin x="-84" y="-23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cs typeface="+mn-cs"/>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cs typeface="+mn-cs"/>
              </a:defRPr>
            </a:lvl1pPr>
          </a:lstStyle>
          <a:p>
            <a:pPr>
              <a:defRPr/>
            </a:pPr>
            <a:r>
              <a:rPr lang="en-US"/>
              <a:t>Page </a:t>
            </a:r>
            <a:fld id="{52C61DA3-2BE0-4C65-A9A1-A94066B42757}" type="slidenum">
              <a:rPr lang="en-US"/>
              <a:pPr>
                <a:defRPr/>
              </a:pPr>
              <a:t>‹#›</a:t>
            </a:fld>
            <a:endParaRPr lang="en-US"/>
          </a:p>
        </p:txBody>
      </p:sp>
      <p:sp>
        <p:nvSpPr>
          <p:cNvPr id="2458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ext uri="{91240B29-F687-4F45-9708-019B960494DF}"/>
          </a:extLst>
        </p:spPr>
        <p:txBody>
          <a:bodyPr lIns="0" tIns="0" rIns="0" bIns="0">
            <a:spAutoFit/>
          </a:bodyPr>
          <a:lstStyle/>
          <a:p>
            <a:pPr defTabSz="933450" eaLnBrk="0" hangingPunct="0">
              <a:defRPr/>
            </a:pPr>
            <a:r>
              <a:rPr lang="en-US">
                <a:cs typeface="Arial" pitchFamily="34" charset="0"/>
              </a:rPr>
              <a:t>Submission</a:t>
            </a:r>
          </a:p>
        </p:txBody>
      </p:sp>
      <p:sp>
        <p:nvSpPr>
          <p:cNvPr id="2458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802.15-15-11-0731-02-0ptc</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October 2011</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7E8CA2FB-AE5A-4294-97CD-157E7D834D33}"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a:xfrm>
            <a:off x="1154113" y="701675"/>
            <a:ext cx="4625975" cy="3468688"/>
          </a:xfrm>
          <a:ln/>
        </p:spPr>
      </p:sp>
      <p:sp>
        <p:nvSpPr>
          <p:cNvPr id="17410" name="Notes Placeholder 2"/>
          <p:cNvSpPr>
            <a:spLocks noGrp="1"/>
          </p:cNvSpPr>
          <p:nvPr>
            <p:ph type="body" idx="1"/>
          </p:nvPr>
        </p:nvSpPr>
        <p:spPr>
          <a:noFill/>
          <a:ln/>
        </p:spPr>
        <p:txBody>
          <a:bodyPr/>
          <a:lstStyle/>
          <a:p>
            <a:endParaRPr lang="en-US" smtClean="0"/>
          </a:p>
        </p:txBody>
      </p:sp>
      <p:sp>
        <p:nvSpPr>
          <p:cNvPr id="30724" name="Header Placeholder 3"/>
          <p:cNvSpPr>
            <a:spLocks noGrp="1"/>
          </p:cNvSpPr>
          <p:nvPr>
            <p:ph type="hdr" sz="quarter"/>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802.15-15-11-0731-02-0ptc</a:t>
            </a:r>
          </a:p>
        </p:txBody>
      </p:sp>
      <p:sp>
        <p:nvSpPr>
          <p:cNvPr id="30725" name="Date Placeholder 4"/>
          <p:cNvSpPr>
            <a:spLocks noGrp="1"/>
          </p:cNvSpPr>
          <p:nvPr>
            <p:ph type="dt" sz="quarter" idx="1"/>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October 2011</a:t>
            </a:r>
          </a:p>
        </p:txBody>
      </p:sp>
      <p:sp>
        <p:nvSpPr>
          <p:cNvPr id="30726" name="Footer Placeholder 5"/>
          <p:cNvSpPr>
            <a:spLocks noGrp="1"/>
          </p:cNvSpPr>
          <p:nvPr>
            <p:ph type="ftr" sz="quarter" idx="4"/>
          </p:nvPr>
        </p:nvSpPr>
        <p:spPr>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&lt;author&gt;, &lt;company&gt;</a:t>
            </a:r>
          </a:p>
        </p:txBody>
      </p:sp>
      <p:sp>
        <p:nvSpPr>
          <p:cNvPr id="30727" name="Slide Number Placeholder 6"/>
          <p:cNvSpPr>
            <a:spLocks noGrp="1"/>
          </p:cNvSpPr>
          <p:nvPr>
            <p:ph type="sldNum" sz="quarter" idx="5"/>
          </p:nvPr>
        </p:nvSpPr>
        <p:spPr>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A3A0F64D-D665-4720-9B21-EA75B7714DC3}" type="slidenum">
              <a:rPr lang="en-US" smtClean="0"/>
              <a:pPr>
                <a:defRPr/>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8"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9"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0" name="Rectangle 6"/>
          <p:cNvSpPr>
            <a:spLocks noGrp="1" noChangeArrowheads="1"/>
          </p:cNvSpPr>
          <p:nvPr>
            <p:ph type="sldNum" sz="quarter" idx="12"/>
          </p:nvPr>
        </p:nvSpPr>
        <p:spPr/>
        <p:txBody>
          <a:bodyPr/>
          <a:lstStyle>
            <a:lvl1pPr>
              <a:defRPr/>
            </a:lvl1pPr>
          </a:lstStyle>
          <a:p>
            <a:pPr>
              <a:defRPr/>
            </a:pPr>
            <a:r>
              <a:rPr lang="en-US"/>
              <a:t>Slide </a:t>
            </a:r>
            <a:fld id="{917B3CEF-3BA4-4C6E-9FB5-35F188A8958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3"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CFE5BC0F-D10F-42A6-AF36-4184BA7F5669}"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0"/>
            <a:ext cx="7772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5"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6EA67DA-2D48-4A55-A81B-E9B1CE0810E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8"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9"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0" name="Rectangle 6"/>
          <p:cNvSpPr>
            <a:spLocks noGrp="1" noChangeArrowheads="1"/>
          </p:cNvSpPr>
          <p:nvPr>
            <p:ph type="sldNum" sz="quarter" idx="12"/>
          </p:nvPr>
        </p:nvSpPr>
        <p:spPr/>
        <p:txBody>
          <a:bodyPr/>
          <a:lstStyle>
            <a:lvl1pPr>
              <a:defRPr/>
            </a:lvl1pPr>
          </a:lstStyle>
          <a:p>
            <a:pPr>
              <a:defRPr/>
            </a:pPr>
            <a:r>
              <a:rPr lang="en-US"/>
              <a:t>Slide </a:t>
            </a:r>
            <a:fld id="{13C127B4-32D8-493E-9528-C5F878812B9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8"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9"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0" name="Rectangle 6"/>
          <p:cNvSpPr>
            <a:spLocks noGrp="1" noChangeArrowheads="1"/>
          </p:cNvSpPr>
          <p:nvPr>
            <p:ph type="sldNum" sz="quarter" idx="12"/>
          </p:nvPr>
        </p:nvSpPr>
        <p:spPr/>
        <p:txBody>
          <a:bodyPr/>
          <a:lstStyle>
            <a:lvl1pPr>
              <a:defRPr/>
            </a:lvl1pPr>
          </a:lstStyle>
          <a:p>
            <a:pPr>
              <a:defRPr/>
            </a:pPr>
            <a:r>
              <a:rPr lang="en-US"/>
              <a:t>Slide </a:t>
            </a:r>
            <a:fld id="{443AE0AC-20F4-413A-B829-8824A14558F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5"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7"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10"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1" name="Rectangle 6"/>
          <p:cNvSpPr>
            <a:spLocks noGrp="1" noChangeArrowheads="1"/>
          </p:cNvSpPr>
          <p:nvPr>
            <p:ph type="sldNum" sz="quarter" idx="12"/>
          </p:nvPr>
        </p:nvSpPr>
        <p:spPr/>
        <p:txBody>
          <a:bodyPr/>
          <a:lstStyle>
            <a:lvl1pPr>
              <a:defRPr/>
            </a:lvl1pPr>
          </a:lstStyle>
          <a:p>
            <a:pPr>
              <a:defRPr/>
            </a:pPr>
            <a:r>
              <a:rPr lang="en-US"/>
              <a:t>Slide </a:t>
            </a:r>
            <a:fld id="{27CEC515-3BA7-4E1D-9685-E16A6D245BF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8"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9"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10"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12"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3" name="Rectangle 6"/>
          <p:cNvSpPr>
            <a:spLocks noGrp="1" noChangeArrowheads="1"/>
          </p:cNvSpPr>
          <p:nvPr>
            <p:ph type="sldNum" sz="quarter" idx="12"/>
          </p:nvPr>
        </p:nvSpPr>
        <p:spPr/>
        <p:txBody>
          <a:bodyPr/>
          <a:lstStyle>
            <a:lvl1pPr>
              <a:defRPr/>
            </a:lvl1pPr>
          </a:lstStyle>
          <a:p>
            <a:pPr>
              <a:defRPr/>
            </a:pPr>
            <a:r>
              <a:rPr lang="en-US"/>
              <a:t>Slide </a:t>
            </a:r>
            <a:fld id="{4920722B-135D-4829-A51C-8384C9738DB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3"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4"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5"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6"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7"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8"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B49D3430-F72A-4876-BA83-1038AD6AB9F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7"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10"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1" name="Rectangle 6"/>
          <p:cNvSpPr>
            <a:spLocks noGrp="1" noChangeArrowheads="1"/>
          </p:cNvSpPr>
          <p:nvPr>
            <p:ph type="sldNum" sz="quarter" idx="12"/>
          </p:nvPr>
        </p:nvSpPr>
        <p:spPr/>
        <p:txBody>
          <a:bodyPr/>
          <a:lstStyle>
            <a:lvl1pPr>
              <a:defRPr/>
            </a:lvl1pPr>
          </a:lstStyle>
          <a:p>
            <a:pPr>
              <a:defRPr/>
            </a:pPr>
            <a:r>
              <a:rPr lang="en-US"/>
              <a:t>Slide </a:t>
            </a:r>
            <a:fld id="{9BC6FBDD-7196-4A20-8CBC-8FFA39B1BFA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7"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10"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1" name="Rectangle 6"/>
          <p:cNvSpPr>
            <a:spLocks noGrp="1" noChangeArrowheads="1"/>
          </p:cNvSpPr>
          <p:nvPr>
            <p:ph type="sldNum" sz="quarter" idx="12"/>
          </p:nvPr>
        </p:nvSpPr>
        <p:spPr/>
        <p:txBody>
          <a:bodyPr/>
          <a:lstStyle>
            <a:lvl1pPr>
              <a:defRPr/>
            </a:lvl1pPr>
          </a:lstStyle>
          <a:p>
            <a:pPr>
              <a:defRPr/>
            </a:pPr>
            <a:r>
              <a:rPr lang="en-US"/>
              <a:t>Slide </a:t>
            </a:r>
            <a:fld id="{2B4A41D0-BA7D-4D0D-BFBE-D47117F728A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9"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0" name="Rectangle 6"/>
          <p:cNvSpPr>
            <a:spLocks noGrp="1" noChangeArrowheads="1"/>
          </p:cNvSpPr>
          <p:nvPr>
            <p:ph type="sldNum" sz="quarter" idx="12"/>
          </p:nvPr>
        </p:nvSpPr>
        <p:spPr/>
        <p:txBody>
          <a:bodyPr/>
          <a:lstStyle>
            <a:lvl1pPr>
              <a:defRPr/>
            </a:lvl1pPr>
          </a:lstStyle>
          <a:p>
            <a:pPr>
              <a:defRPr/>
            </a:pPr>
            <a:r>
              <a:rPr lang="en-US"/>
              <a:t>Slide </a:t>
            </a:r>
            <a:fld id="{AD76A324-1D10-4294-A769-D813BD0A652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7"/>
          <p:cNvSpPr>
            <a:spLocks noChangeArrowheads="1"/>
          </p:cNvSpPr>
          <p:nvPr/>
        </p:nvSpPr>
        <p:spPr bwMode="auto">
          <a:xfrm>
            <a:off x="4495800" y="393700"/>
            <a:ext cx="3962400" cy="215900"/>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defRPr/>
            </a:pPr>
            <a:r>
              <a:rPr lang="en-US" sz="1400" b="1" dirty="0">
                <a:cs typeface="Arial" pitchFamily="34" charset="0"/>
              </a:rPr>
              <a:t>802-15-12-0532-01-004p</a:t>
            </a:r>
            <a:endParaRPr lang="en-US" sz="1400" b="1" dirty="0">
              <a:cs typeface="Arial" pitchFamily="34" charset="0"/>
            </a:endParaRPr>
          </a:p>
        </p:txBody>
      </p:sp>
      <p:sp>
        <p:nvSpPr>
          <p:cNvPr id="5"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6"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7"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4"/>
          <p:cNvSpPr>
            <a:spLocks noGrp="1" noChangeArrowheads="1"/>
          </p:cNvSpPr>
          <p:nvPr>
            <p:ph type="dt" sz="half" idx="10"/>
          </p:nvPr>
        </p:nvSpPr>
        <p:spPr/>
        <p:txBody>
          <a:bodyPr/>
          <a:lstStyle>
            <a:lvl1pPr>
              <a:defRPr smtClean="0">
                <a:cs typeface="Arial" pitchFamily="34" charset="0"/>
              </a:defRPr>
            </a:lvl1pPr>
          </a:lstStyle>
          <a:p>
            <a:pPr>
              <a:defRPr/>
            </a:pPr>
            <a:r>
              <a:rPr lang="en-US"/>
              <a:t>September 2012</a:t>
            </a:r>
            <a:endParaRPr lang="en-US"/>
          </a:p>
        </p:txBody>
      </p:sp>
      <p:sp>
        <p:nvSpPr>
          <p:cNvPr id="9" name="Rectangle 5"/>
          <p:cNvSpPr>
            <a:spLocks noGrp="1" noChangeArrowheads="1"/>
          </p:cNvSpPr>
          <p:nvPr>
            <p:ph type="ftr" sz="quarter" idx="11"/>
          </p:nvPr>
        </p:nvSpPr>
        <p:spPr/>
        <p:txBody>
          <a:bodyPr/>
          <a:lstStyle>
            <a:lvl1pPr>
              <a:defRPr smtClean="0">
                <a:cs typeface="Arial" pitchFamily="34" charset="0"/>
              </a:defRPr>
            </a:lvl1pPr>
          </a:lstStyle>
          <a:p>
            <a:pPr>
              <a:defRPr/>
            </a:pPr>
            <a:r>
              <a:rPr lang="en-US"/>
              <a:t>M-C Doong, J Li, Y Lee, H Movahedi (Lilee Systems)</a:t>
            </a:r>
            <a:endParaRPr lang="en-US"/>
          </a:p>
        </p:txBody>
      </p:sp>
      <p:sp>
        <p:nvSpPr>
          <p:cNvPr id="10" name="Rectangle 6"/>
          <p:cNvSpPr>
            <a:spLocks noGrp="1" noChangeArrowheads="1"/>
          </p:cNvSpPr>
          <p:nvPr>
            <p:ph type="sldNum" sz="quarter" idx="12"/>
          </p:nvPr>
        </p:nvSpPr>
        <p:spPr/>
        <p:txBody>
          <a:bodyPr/>
          <a:lstStyle>
            <a:lvl1pPr>
              <a:defRPr/>
            </a:lvl1pPr>
          </a:lstStyle>
          <a:p>
            <a:pPr>
              <a:defRPr/>
            </a:pPr>
            <a:r>
              <a:rPr lang="en-US"/>
              <a:t>Slide </a:t>
            </a:r>
            <a:fld id="{981FA68A-E264-415D-93A2-03B7E5C155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r>
              <a:rPr lang="en-US"/>
              <a:t>October 2012</a:t>
            </a:r>
          </a:p>
        </p:txBody>
      </p:sp>
      <p:sp>
        <p:nvSpPr>
          <p:cNvPr id="1029" name="Rectangle 5"/>
          <p:cNvSpPr>
            <a:spLocks noGrp="1" noChangeArrowheads="1"/>
          </p:cNvSpPr>
          <p:nvPr>
            <p:ph type="ftr" sz="quarter" idx="3"/>
          </p:nvPr>
        </p:nvSpPr>
        <p:spPr bwMode="auto">
          <a:xfrm>
            <a:off x="4876800" y="6475413"/>
            <a:ext cx="37338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BA12B92-DCF2-45FA-9424-AB67633E3D59}" type="slidenum">
              <a:rPr lang="en-US"/>
              <a:pPr>
                <a:defRPr/>
              </a:pPr>
              <a:t>‹#›</a:t>
            </a:fld>
            <a:endParaRPr lang="en-US"/>
          </a:p>
        </p:txBody>
      </p:sp>
      <p:sp>
        <p:nvSpPr>
          <p:cNvPr id="1031" name="Rectangle 7"/>
          <p:cNvSpPr>
            <a:spLocks noChangeArrowheads="1"/>
          </p:cNvSpPr>
          <p:nvPr/>
        </p:nvSpPr>
        <p:spPr bwMode="auto">
          <a:xfrm>
            <a:off x="4495800" y="396875"/>
            <a:ext cx="3962400" cy="212725"/>
          </a:xfrm>
          <a:prstGeom prst="rect">
            <a:avLst/>
          </a:prstGeom>
          <a:noFill/>
          <a:ln>
            <a:noFill/>
          </a:ln>
          <a:extLst>
            <a:ext uri="{909E8E84-426E-40DD-AFC4-6F175D3DCCD1}"/>
            <a:ext uri="{91240B29-F687-4F45-9708-019B960494DF}"/>
          </a:extLst>
        </p:spPr>
        <p:txBody>
          <a:bodyPr lIns="0" tIns="0" rIns="0" bIns="0" anchor="b">
            <a:spAutoFit/>
          </a:bodyPr>
          <a:lstStyle/>
          <a:p>
            <a:pPr lvl="4" algn="r" eaLnBrk="0" hangingPunct="0"/>
            <a:r>
              <a:rPr lang="en-US" sz="1400" b="1"/>
              <a:t>802-15-12-0558-00-004p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ext uri="{91240B29-F687-4F45-9708-019B960494DF}"/>
          </a:extLst>
        </p:spPr>
        <p:txBody>
          <a:bodyPr lIns="0" tIns="0" rIns="0" bIns="0">
            <a:spAutoFit/>
          </a:bodyPr>
          <a:lstStyle/>
          <a:p>
            <a:pPr eaLnBrk="0" hangingPunct="0">
              <a:defRPr/>
            </a:pPr>
            <a:r>
              <a:rPr lang="en-US">
                <a:cs typeface="Arial"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extLst>
        </p:spPr>
        <p:txBody>
          <a:bodyPr wrap="none" anchor="ctr"/>
          <a:lstStyle/>
          <a:p>
            <a:pPr>
              <a:defRPr/>
            </a:pPr>
            <a:endParaRPr lang="en-US">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Date Placeholder 1"/>
          <p:cNvSpPr>
            <a:spLocks noGrp="1"/>
          </p:cNvSpPr>
          <p:nvPr>
            <p:ph type="dt" sz="quarter" idx="10"/>
          </p:nvPr>
        </p:nvSpPr>
        <p:spPr>
          <a:noFill/>
        </p:spPr>
        <p:txBody>
          <a:bodyPr/>
          <a:lstStyle/>
          <a:p>
            <a:r>
              <a:rPr lang="en-US">
                <a:cs typeface="Arial" charset="0"/>
              </a:rPr>
              <a:t>October 2012</a:t>
            </a:r>
          </a:p>
        </p:txBody>
      </p:sp>
      <p:sp>
        <p:nvSpPr>
          <p:cNvPr id="16386" name="Footer Placeholder 2"/>
          <p:cNvSpPr>
            <a:spLocks noGrp="1"/>
          </p:cNvSpPr>
          <p:nvPr>
            <p:ph type="ftr" sz="quarter" idx="11"/>
          </p:nvPr>
        </p:nvSpPr>
        <p:spPr>
          <a:noFill/>
        </p:spPr>
        <p:txBody>
          <a:bodyPr/>
          <a:lstStyle/>
          <a:p>
            <a:r>
              <a:rPr lang="en-US">
                <a:cs typeface="Arial" charset="0"/>
              </a:rPr>
              <a:t>Jon Adams (Lilee Systems)</a:t>
            </a:r>
          </a:p>
        </p:txBody>
      </p:sp>
      <p:sp>
        <p:nvSpPr>
          <p:cNvPr id="27651" name="Rectangle 3"/>
          <p:cNvSpPr>
            <a:spLocks noChangeArrowheads="1"/>
          </p:cNvSpPr>
          <p:nvPr/>
        </p:nvSpPr>
        <p:spPr bwMode="auto">
          <a:xfrm>
            <a:off x="152400" y="609600"/>
            <a:ext cx="8991600" cy="5246688"/>
          </a:xfrm>
          <a:prstGeom prst="rect">
            <a:avLst/>
          </a:prstGeom>
          <a:noFill/>
          <a:ln w="12700">
            <a:noFill/>
            <a:miter lim="800000"/>
            <a:headEnd type="none" w="sm" len="sm"/>
            <a:tailEnd type="none" w="sm" len="sm"/>
          </a:ln>
          <a:effectLst/>
        </p:spPr>
        <p:txBody>
          <a:bodyPr>
            <a:spAutoFit/>
          </a:bodyPr>
          <a:lstStyle/>
          <a:p>
            <a:pPr algn="ctr" eaLnBrk="0" hangingPunct="0"/>
            <a:r>
              <a:rPr lang="en-US" sz="1800" b="1" u="sng">
                <a:solidFill>
                  <a:schemeClr val="tx2"/>
                </a:solidFill>
                <a:effectLst>
                  <a:outerShdw blurRad="38100" dist="38100" dir="2700000" algn="tl">
                    <a:srgbClr val="C0C0C0"/>
                  </a:outerShdw>
                </a:effectLst>
              </a:rPr>
              <a:t>Project: IEEE P802.15 Working Group for Wireless Personal Area Networks (WPANs)</a:t>
            </a:r>
            <a:endParaRPr lang="en-US" sz="1600" b="1">
              <a:solidFill>
                <a:schemeClr val="tx2"/>
              </a:solidFill>
            </a:endParaRPr>
          </a:p>
          <a:p>
            <a:pPr eaLnBrk="0" hangingPunct="0"/>
            <a:endParaRPr lang="en-US" sz="1600">
              <a:solidFill>
                <a:schemeClr val="tx2"/>
              </a:solidFill>
            </a:endParaRPr>
          </a:p>
          <a:p>
            <a:pPr eaLnBrk="0" hangingPunct="0"/>
            <a:r>
              <a:rPr lang="en-US" sz="1600" b="1">
                <a:solidFill>
                  <a:schemeClr val="tx2"/>
                </a:solidFill>
              </a:rPr>
              <a:t>Submission Title:</a:t>
            </a:r>
            <a:r>
              <a:rPr lang="en-US" sz="1600">
                <a:solidFill>
                  <a:schemeClr val="tx2"/>
                </a:solidFill>
              </a:rPr>
              <a:t> [</a:t>
            </a:r>
            <a:r>
              <a:rPr lang="en-US" sz="1600">
                <a:solidFill>
                  <a:srgbClr val="FF0000"/>
                </a:solidFill>
              </a:rPr>
              <a:t>Status Report for AREMA Committee 39</a:t>
            </a:r>
            <a:r>
              <a:rPr lang="en-US" sz="1600">
                <a:solidFill>
                  <a:schemeClr val="tx2"/>
                </a:solidFill>
              </a:rPr>
              <a:t>]	</a:t>
            </a:r>
          </a:p>
          <a:p>
            <a:pPr eaLnBrk="0" hangingPunct="0"/>
            <a:r>
              <a:rPr lang="en-US" sz="1600" b="1">
                <a:solidFill>
                  <a:schemeClr val="tx2"/>
                </a:solidFill>
              </a:rPr>
              <a:t>Date Submitted: </a:t>
            </a:r>
            <a:r>
              <a:rPr lang="en-US" sz="1600">
                <a:solidFill>
                  <a:schemeClr val="tx2"/>
                </a:solidFill>
              </a:rPr>
              <a:t>[</a:t>
            </a:r>
            <a:r>
              <a:rPr lang="en-US" sz="1600">
                <a:solidFill>
                  <a:srgbClr val="FF0000"/>
                </a:solidFill>
              </a:rPr>
              <a:t>03 October 2012</a:t>
            </a:r>
            <a:r>
              <a:rPr lang="en-US" sz="1600">
                <a:solidFill>
                  <a:schemeClr val="tx2"/>
                </a:solidFill>
              </a:rPr>
              <a:t>]	</a:t>
            </a:r>
          </a:p>
          <a:p>
            <a:pPr eaLnBrk="0" hangingPunct="0"/>
            <a:r>
              <a:rPr lang="en-US" sz="1600" b="1">
                <a:solidFill>
                  <a:schemeClr val="tx2"/>
                </a:solidFill>
              </a:rPr>
              <a:t>Source:</a:t>
            </a:r>
            <a:r>
              <a:rPr lang="en-US" sz="1600">
                <a:solidFill>
                  <a:schemeClr val="tx2"/>
                </a:solidFill>
              </a:rPr>
              <a:t> [</a:t>
            </a:r>
            <a:r>
              <a:rPr lang="en-US" sz="1600">
                <a:solidFill>
                  <a:srgbClr val="FF0000"/>
                </a:solidFill>
              </a:rPr>
              <a:t>Jon Adams</a:t>
            </a:r>
            <a:r>
              <a:rPr lang="en-US" sz="1600">
                <a:solidFill>
                  <a:schemeClr val="tx2"/>
                </a:solidFill>
              </a:rPr>
              <a:t>] Company [</a:t>
            </a:r>
            <a:r>
              <a:rPr lang="en-US" sz="1600">
                <a:solidFill>
                  <a:srgbClr val="FF0000"/>
                </a:solidFill>
              </a:rPr>
              <a:t>Lilee Systems</a:t>
            </a:r>
            <a:r>
              <a:rPr lang="en-US" sz="1600">
                <a:solidFill>
                  <a:schemeClr val="tx2"/>
                </a:solidFill>
              </a:rPr>
              <a:t>]</a:t>
            </a:r>
          </a:p>
          <a:p>
            <a:pPr eaLnBrk="0" hangingPunct="0"/>
            <a:r>
              <a:rPr lang="en-US" sz="1600">
                <a:solidFill>
                  <a:schemeClr val="tx2"/>
                </a:solidFill>
              </a:rPr>
              <a:t>Address [</a:t>
            </a:r>
            <a:r>
              <a:rPr lang="en-US" sz="1600">
                <a:solidFill>
                  <a:srgbClr val="FF0000"/>
                </a:solidFill>
              </a:rPr>
              <a:t>2905 Stender Way, Suite 78, Santa Clara CA, 95054 USA</a:t>
            </a:r>
            <a:r>
              <a:rPr lang="en-US" sz="1600">
                <a:solidFill>
                  <a:schemeClr val="tx2"/>
                </a:solidFill>
              </a:rPr>
              <a:t>]</a:t>
            </a:r>
          </a:p>
          <a:p>
            <a:pPr eaLnBrk="0" hangingPunct="0"/>
            <a:r>
              <a:rPr lang="en-US" sz="1600">
                <a:solidFill>
                  <a:schemeClr val="tx2"/>
                </a:solidFill>
              </a:rPr>
              <a:t>Voice:[</a:t>
            </a:r>
            <a:r>
              <a:rPr lang="en-US" sz="1600">
                <a:solidFill>
                  <a:srgbClr val="FF0000"/>
                </a:solidFill>
              </a:rPr>
              <a:t>+1 480-628-6686</a:t>
            </a:r>
            <a:r>
              <a:rPr lang="en-US" sz="1600">
                <a:solidFill>
                  <a:schemeClr val="tx2"/>
                </a:solidFill>
              </a:rPr>
              <a:t>], FAX: [</a:t>
            </a:r>
            <a:r>
              <a:rPr lang="en-US" sz="1600">
                <a:solidFill>
                  <a:srgbClr val="FF0000"/>
                </a:solidFill>
              </a:rPr>
              <a:t>Add FAX number</a:t>
            </a:r>
            <a:r>
              <a:rPr lang="en-US" sz="1600">
                <a:solidFill>
                  <a:schemeClr val="tx2"/>
                </a:solidFill>
              </a:rPr>
              <a:t>], E-Mail:[</a:t>
            </a:r>
            <a:r>
              <a:rPr lang="en-US" sz="1600">
                <a:solidFill>
                  <a:srgbClr val="FF0000"/>
                </a:solidFill>
              </a:rPr>
              <a:t>jta@lileesystems.com</a:t>
            </a:r>
            <a:r>
              <a:rPr lang="en-US" sz="1600">
                <a:solidFill>
                  <a:schemeClr val="tx2"/>
                </a:solidFill>
              </a:rPr>
              <a:t>]	</a:t>
            </a:r>
          </a:p>
          <a:p>
            <a:pPr eaLnBrk="0" hangingPunct="0">
              <a:spcBef>
                <a:spcPts val="600"/>
              </a:spcBef>
              <a:spcAft>
                <a:spcPts val="600"/>
              </a:spcAft>
            </a:pPr>
            <a:r>
              <a:rPr lang="en-US" sz="1600" b="1">
                <a:solidFill>
                  <a:schemeClr val="tx2"/>
                </a:solidFill>
              </a:rPr>
              <a:t>Re:</a:t>
            </a:r>
            <a:r>
              <a:rPr lang="en-US" sz="1600">
                <a:solidFill>
                  <a:schemeClr val="tx2"/>
                </a:solidFill>
              </a:rPr>
              <a:t> []</a:t>
            </a:r>
          </a:p>
          <a:p>
            <a:pPr eaLnBrk="0" hangingPunct="0">
              <a:spcBef>
                <a:spcPts val="100"/>
              </a:spcBef>
              <a:spcAft>
                <a:spcPts val="100"/>
              </a:spcAft>
            </a:pPr>
            <a:r>
              <a:rPr lang="en-US">
                <a:solidFill>
                  <a:schemeClr val="accent2"/>
                </a:solidFill>
              </a:rPr>
              <a:t>[If this is a response to a Call for Contributions, cite the name and date of the Call for Contributions to which this document responds, as well as the relevant item number in the Call for Contributions.]</a:t>
            </a:r>
          </a:p>
          <a:p>
            <a:pPr eaLnBrk="0" hangingPunct="0"/>
            <a:r>
              <a:rPr lang="en-US">
                <a:solidFill>
                  <a:schemeClr val="accent2"/>
                </a:solidFill>
              </a:rPr>
              <a:t>[Note: Contributions that are not responsive to this section of the template, and contributions which do</a:t>
            </a:r>
          </a:p>
          <a:p>
            <a:pPr eaLnBrk="0" hangingPunct="0"/>
            <a:r>
              <a:rPr lang="en-US">
                <a:solidFill>
                  <a:schemeClr val="accent2"/>
                </a:solidFill>
              </a:rPr>
              <a:t>not address the topic under which they are submitted, may be refused or consigned to the “General Contributions” area.]	</a:t>
            </a:r>
            <a:endParaRPr lang="en-US">
              <a:solidFill>
                <a:schemeClr val="tx2"/>
              </a:solidFill>
            </a:endParaRPr>
          </a:p>
          <a:p>
            <a:pPr eaLnBrk="0" hangingPunct="0">
              <a:spcBef>
                <a:spcPts val="600"/>
              </a:spcBef>
              <a:spcAft>
                <a:spcPts val="600"/>
              </a:spcAft>
            </a:pPr>
            <a:r>
              <a:rPr lang="en-US" sz="1600" b="1">
                <a:solidFill>
                  <a:schemeClr val="tx2"/>
                </a:solidFill>
              </a:rPr>
              <a:t>Abstract:</a:t>
            </a:r>
            <a:r>
              <a:rPr lang="en-US" sz="1600">
                <a:solidFill>
                  <a:schemeClr val="tx2"/>
                </a:solidFill>
              </a:rPr>
              <a:t>	[]</a:t>
            </a:r>
          </a:p>
          <a:p>
            <a:pPr eaLnBrk="0" hangingPunct="0">
              <a:spcBef>
                <a:spcPts val="600"/>
              </a:spcBef>
              <a:spcAft>
                <a:spcPts val="600"/>
              </a:spcAft>
            </a:pPr>
            <a:r>
              <a:rPr lang="en-US" sz="1600" b="1">
                <a:solidFill>
                  <a:schemeClr val="tx2"/>
                </a:solidFill>
              </a:rPr>
              <a:t>Purpose:</a:t>
            </a:r>
            <a:r>
              <a:rPr lang="en-US" sz="1600">
                <a:solidFill>
                  <a:schemeClr val="tx2"/>
                </a:solidFill>
              </a:rPr>
              <a:t>	[]</a:t>
            </a:r>
          </a:p>
          <a:p>
            <a:pPr eaLnBrk="0" hangingPunct="0"/>
            <a:r>
              <a:rPr lang="en-US" sz="1600" b="1">
                <a:solidFill>
                  <a:schemeClr val="tx2"/>
                </a:solidFill>
              </a:rPr>
              <a:t>Notice:</a:t>
            </a:r>
            <a:r>
              <a:rPr 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r>
              <a:rPr lang="en-US" sz="1600" b="1">
                <a:solidFill>
                  <a:schemeClr val="tx2"/>
                </a:solidFill>
              </a:rPr>
              <a:t>Release:</a:t>
            </a:r>
            <a:r>
              <a:rPr lang="en-US" sz="1600">
                <a:solidFill>
                  <a:schemeClr val="tx2"/>
                </a:solidFill>
              </a:rPr>
              <a:t>	The contributor acknowledges and accepts that this contribution becomes the property of IEEE and may be made publicly available by P802.15.	</a:t>
            </a:r>
          </a:p>
        </p:txBody>
      </p:sp>
      <p:sp>
        <p:nvSpPr>
          <p:cNvPr id="2" name="Slide Number Placeholder 1"/>
          <p:cNvSpPr>
            <a:spLocks noGrp="1"/>
          </p:cNvSpPr>
          <p:nvPr>
            <p:ph type="sldNum" sz="quarter" idx="12"/>
          </p:nvPr>
        </p:nvSpPr>
        <p:spPr/>
        <p:txBody>
          <a:bodyPr/>
          <a:lstStyle/>
          <a:p>
            <a:pPr>
              <a:defRPr/>
            </a:pPr>
            <a:r>
              <a:rPr lang="en-US" smtClean="0"/>
              <a:t>Slide </a:t>
            </a:r>
            <a:fld id="{9C85AD01-CBA4-4531-A24F-DD7496FE75C0}"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idx="4294967295"/>
          </p:nvPr>
        </p:nvSpPr>
        <p:spPr>
          <a:xfrm>
            <a:off x="685800" y="685800"/>
            <a:ext cx="7772400" cy="392113"/>
          </a:xfrm>
        </p:spPr>
        <p:txBody>
          <a:bodyPr/>
          <a:lstStyle/>
          <a:p>
            <a:pPr>
              <a:defRPr/>
            </a:pPr>
            <a:r>
              <a:rPr lang="en-US" dirty="0" smtClean="0">
                <a:ea typeface="MS PGothic" pitchFamily="34" charset="-128"/>
              </a:rPr>
              <a:t>90 Participants from over 60 Entities</a:t>
            </a:r>
          </a:p>
        </p:txBody>
      </p:sp>
      <p:sp>
        <p:nvSpPr>
          <p:cNvPr id="3" name="Content Placeholder 2"/>
          <p:cNvSpPr>
            <a:spLocks noGrp="1"/>
          </p:cNvSpPr>
          <p:nvPr>
            <p:ph sz="half" idx="4294967295"/>
          </p:nvPr>
        </p:nvSpPr>
        <p:spPr>
          <a:xfrm>
            <a:off x="381000" y="1295400"/>
            <a:ext cx="2667000" cy="5105400"/>
          </a:xfrm>
        </p:spPr>
        <p:txBody>
          <a:bodyPr>
            <a:noAutofit/>
          </a:bodyPr>
          <a:lstStyle/>
          <a:p>
            <a:pPr>
              <a:defRPr/>
            </a:pPr>
            <a:r>
              <a:rPr lang="en-US" sz="1200" dirty="0" smtClean="0">
                <a:ea typeface="MS PGothic" pitchFamily="34" charset="-128"/>
              </a:rPr>
              <a:t>Herzog</a:t>
            </a:r>
          </a:p>
          <a:p>
            <a:pPr>
              <a:defRPr/>
            </a:pPr>
            <a:r>
              <a:rPr lang="en-US" sz="1200" dirty="0" smtClean="0">
                <a:ea typeface="MS PGothic" pitchFamily="34" charset="-128"/>
              </a:rPr>
              <a:t>TI</a:t>
            </a:r>
          </a:p>
          <a:p>
            <a:pPr>
              <a:defRPr/>
            </a:pPr>
            <a:r>
              <a:rPr lang="en-US" sz="1200" dirty="0" err="1" smtClean="0">
                <a:ea typeface="MS PGothic" pitchFamily="34" charset="-128"/>
              </a:rPr>
              <a:t>GuardRFID</a:t>
            </a:r>
            <a:endParaRPr lang="en-US" sz="1200" dirty="0" smtClean="0">
              <a:ea typeface="MS PGothic" pitchFamily="34" charset="-128"/>
            </a:endParaRPr>
          </a:p>
          <a:p>
            <a:pPr>
              <a:defRPr/>
            </a:pPr>
            <a:r>
              <a:rPr lang="en-US" sz="1200" dirty="0" err="1" smtClean="0">
                <a:ea typeface="MS PGothic" pitchFamily="34" charset="-128"/>
              </a:rPr>
              <a:t>Inha</a:t>
            </a:r>
            <a:r>
              <a:rPr lang="en-US" sz="1200" dirty="0" smtClean="0">
                <a:ea typeface="MS PGothic" pitchFamily="34" charset="-128"/>
              </a:rPr>
              <a:t> </a:t>
            </a:r>
            <a:r>
              <a:rPr lang="en-US" sz="1200" dirty="0">
                <a:ea typeface="MS PGothic" pitchFamily="34" charset="-128"/>
              </a:rPr>
              <a:t>University</a:t>
            </a:r>
          </a:p>
          <a:p>
            <a:pPr>
              <a:defRPr/>
            </a:pPr>
            <a:r>
              <a:rPr lang="en-US" sz="1200" dirty="0" err="1" smtClean="0">
                <a:ea typeface="MS PGothic" pitchFamily="34" charset="-128"/>
              </a:rPr>
              <a:t>OneAccess</a:t>
            </a:r>
            <a:r>
              <a:rPr lang="en-US" sz="1200" dirty="0" smtClean="0">
                <a:ea typeface="MS PGothic" pitchFamily="34" charset="-128"/>
              </a:rPr>
              <a:t> Networks</a:t>
            </a:r>
          </a:p>
          <a:p>
            <a:pPr>
              <a:defRPr/>
            </a:pPr>
            <a:r>
              <a:rPr lang="en-US" sz="1200" dirty="0" smtClean="0">
                <a:ea typeface="MS PGothic" pitchFamily="34" charset="-128"/>
              </a:rPr>
              <a:t>Meiji University </a:t>
            </a:r>
          </a:p>
          <a:p>
            <a:pPr>
              <a:defRPr/>
            </a:pPr>
            <a:r>
              <a:rPr lang="en-US" sz="1200" dirty="0" smtClean="0">
                <a:ea typeface="MS PGothic" pitchFamily="34" charset="-128"/>
              </a:rPr>
              <a:t>ARINC</a:t>
            </a:r>
          </a:p>
          <a:p>
            <a:pPr>
              <a:defRPr/>
            </a:pPr>
            <a:r>
              <a:rPr lang="en-US" sz="1200" dirty="0" smtClean="0">
                <a:ea typeface="MS PGothic" pitchFamily="34" charset="-128"/>
              </a:rPr>
              <a:t>Siemens</a:t>
            </a:r>
          </a:p>
          <a:p>
            <a:pPr>
              <a:defRPr/>
            </a:pPr>
            <a:r>
              <a:rPr lang="en-US" sz="1200" dirty="0" smtClean="0">
                <a:ea typeface="MS PGothic" pitchFamily="34" charset="-128"/>
              </a:rPr>
              <a:t>US DOT</a:t>
            </a:r>
          </a:p>
          <a:p>
            <a:pPr>
              <a:defRPr/>
            </a:pPr>
            <a:r>
              <a:rPr lang="en-US" sz="1200" dirty="0" smtClean="0">
                <a:ea typeface="MS PGothic" pitchFamily="34" charset="-128"/>
              </a:rPr>
              <a:t>Sunrise Micro</a:t>
            </a:r>
          </a:p>
          <a:p>
            <a:pPr>
              <a:defRPr/>
            </a:pPr>
            <a:r>
              <a:rPr lang="en-US" sz="1200" dirty="0" smtClean="0">
                <a:ea typeface="MS PGothic" pitchFamily="34" charset="-128"/>
              </a:rPr>
              <a:t>US DOT FTA</a:t>
            </a:r>
          </a:p>
          <a:p>
            <a:pPr>
              <a:defRPr/>
            </a:pPr>
            <a:r>
              <a:rPr lang="en-US" sz="1200" dirty="0" smtClean="0">
                <a:ea typeface="MS PGothic" pitchFamily="34" charset="-128"/>
              </a:rPr>
              <a:t>Samsung Information Systems America</a:t>
            </a:r>
          </a:p>
          <a:p>
            <a:pPr>
              <a:defRPr/>
            </a:pPr>
            <a:r>
              <a:rPr lang="en-US" sz="1200" dirty="0" smtClean="0">
                <a:ea typeface="MS PGothic" pitchFamily="34" charset="-128"/>
              </a:rPr>
              <a:t>The Ohio State University</a:t>
            </a:r>
          </a:p>
          <a:p>
            <a:pPr>
              <a:defRPr/>
            </a:pPr>
            <a:r>
              <a:rPr lang="en-US" sz="1200" dirty="0" smtClean="0">
                <a:ea typeface="MS PGothic" pitchFamily="34" charset="-128"/>
              </a:rPr>
              <a:t>Electronics and Telecommunications Research Institute</a:t>
            </a:r>
          </a:p>
          <a:p>
            <a:pPr>
              <a:defRPr/>
            </a:pPr>
            <a:r>
              <a:rPr lang="en-US" sz="1200" dirty="0" smtClean="0">
                <a:ea typeface="MS PGothic" pitchFamily="34" charset="-128"/>
              </a:rPr>
              <a:t>US DOT Volpe</a:t>
            </a:r>
          </a:p>
          <a:p>
            <a:pPr>
              <a:defRPr/>
            </a:pPr>
            <a:r>
              <a:rPr lang="en-US" sz="1200" dirty="0" err="1" smtClean="0">
                <a:ea typeface="MS PGothic" pitchFamily="34" charset="-128"/>
              </a:rPr>
              <a:t>Safetran</a:t>
            </a:r>
            <a:r>
              <a:rPr lang="en-US" sz="1200" dirty="0" smtClean="0">
                <a:ea typeface="MS PGothic" pitchFamily="34" charset="-128"/>
              </a:rPr>
              <a:t> (Invensys Rail)</a:t>
            </a:r>
          </a:p>
          <a:p>
            <a:pPr>
              <a:defRPr/>
            </a:pPr>
            <a:r>
              <a:rPr lang="en-US" sz="1200" dirty="0" smtClean="0">
                <a:ea typeface="MS PGothic" pitchFamily="34" charset="-128"/>
              </a:rPr>
              <a:t>Union Pacific RR</a:t>
            </a:r>
          </a:p>
          <a:p>
            <a:pPr>
              <a:defRPr/>
            </a:pPr>
            <a:r>
              <a:rPr lang="en-US" sz="1200" dirty="0" smtClean="0">
                <a:ea typeface="MS PGothic" pitchFamily="34" charset="-128"/>
              </a:rPr>
              <a:t>LG Electronics</a:t>
            </a:r>
          </a:p>
          <a:p>
            <a:pPr>
              <a:defRPr/>
            </a:pPr>
            <a:r>
              <a:rPr lang="en-US" sz="1200" dirty="0" err="1" smtClean="0">
                <a:ea typeface="MS PGothic" pitchFamily="34" charset="-128"/>
              </a:rPr>
              <a:t>Notor</a:t>
            </a:r>
            <a:r>
              <a:rPr lang="en-US" sz="1200" dirty="0" smtClean="0">
                <a:ea typeface="MS PGothic" pitchFamily="34" charset="-128"/>
              </a:rPr>
              <a:t> Research</a:t>
            </a:r>
          </a:p>
          <a:p>
            <a:pPr>
              <a:defRPr/>
            </a:pPr>
            <a:r>
              <a:rPr lang="en-US" sz="1200" dirty="0" err="1" smtClean="0">
                <a:ea typeface="MS PGothic" pitchFamily="34" charset="-128"/>
              </a:rPr>
              <a:t>Semtech</a:t>
            </a:r>
            <a:endParaRPr lang="en-US" sz="1200" dirty="0" smtClean="0">
              <a:ea typeface="MS PGothic" pitchFamily="34" charset="-128"/>
            </a:endParaRPr>
          </a:p>
          <a:p>
            <a:pPr>
              <a:defRPr/>
            </a:pPr>
            <a:r>
              <a:rPr lang="en-US" sz="1200" dirty="0" err="1" smtClean="0">
                <a:ea typeface="MS PGothic" pitchFamily="34" charset="-128"/>
              </a:rPr>
              <a:t>Orthotron</a:t>
            </a:r>
            <a:endParaRPr lang="en-US" sz="1200" dirty="0">
              <a:ea typeface="MS PGothic" pitchFamily="34" charset="-128"/>
            </a:endParaRPr>
          </a:p>
        </p:txBody>
      </p:sp>
      <p:sp>
        <p:nvSpPr>
          <p:cNvPr id="7" name="Content Placeholder 6"/>
          <p:cNvSpPr>
            <a:spLocks noGrp="1"/>
          </p:cNvSpPr>
          <p:nvPr>
            <p:ph sz="half" idx="4294967295"/>
          </p:nvPr>
        </p:nvSpPr>
        <p:spPr>
          <a:xfrm>
            <a:off x="5791200" y="1295400"/>
            <a:ext cx="2971800" cy="5105400"/>
          </a:xfrm>
        </p:spPr>
        <p:txBody>
          <a:bodyPr>
            <a:noAutofit/>
          </a:bodyPr>
          <a:lstStyle/>
          <a:p>
            <a:pPr>
              <a:defRPr/>
            </a:pPr>
            <a:r>
              <a:rPr lang="en-US" sz="1200" dirty="0" err="1" smtClean="0">
                <a:ea typeface="MS PGothic" pitchFamily="34" charset="-128"/>
              </a:rPr>
              <a:t>Noblis</a:t>
            </a:r>
            <a:endParaRPr lang="en-US" sz="1200" dirty="0">
              <a:ea typeface="MS PGothic" pitchFamily="34" charset="-128"/>
            </a:endParaRPr>
          </a:p>
          <a:p>
            <a:pPr>
              <a:defRPr/>
            </a:pPr>
            <a:r>
              <a:rPr lang="en-US" sz="1200" dirty="0">
                <a:ea typeface="MS PGothic" pitchFamily="34" charset="-128"/>
              </a:rPr>
              <a:t>Tohoku University </a:t>
            </a:r>
            <a:r>
              <a:rPr lang="en-US" sz="1200" dirty="0" smtClean="0">
                <a:ea typeface="MS PGothic" pitchFamily="34" charset="-128"/>
              </a:rPr>
              <a:t>REIC</a:t>
            </a:r>
            <a:endParaRPr lang="en-US" sz="1200" dirty="0">
              <a:ea typeface="MS PGothic" pitchFamily="34" charset="-128"/>
            </a:endParaRPr>
          </a:p>
          <a:p>
            <a:pPr>
              <a:defRPr/>
            </a:pPr>
            <a:r>
              <a:rPr lang="en-US" sz="1200" dirty="0" smtClean="0">
                <a:ea typeface="MS PGothic" pitchFamily="34" charset="-128"/>
              </a:rPr>
              <a:t>Beijing </a:t>
            </a:r>
            <a:r>
              <a:rPr lang="en-US" sz="1200" dirty="0" err="1" smtClean="0">
                <a:ea typeface="MS PGothic" pitchFamily="34" charset="-128"/>
              </a:rPr>
              <a:t>Univ</a:t>
            </a:r>
            <a:r>
              <a:rPr lang="en-US" sz="1200" dirty="0" smtClean="0">
                <a:ea typeface="MS PGothic" pitchFamily="34" charset="-128"/>
              </a:rPr>
              <a:t> of Posts and Telecommunications</a:t>
            </a:r>
          </a:p>
          <a:p>
            <a:pPr>
              <a:defRPr/>
            </a:pPr>
            <a:r>
              <a:rPr lang="en-US" sz="1200" dirty="0" smtClean="0">
                <a:ea typeface="MS PGothic" pitchFamily="34" charset="-128"/>
              </a:rPr>
              <a:t>NXP</a:t>
            </a:r>
          </a:p>
          <a:p>
            <a:pPr>
              <a:defRPr/>
            </a:pPr>
            <a:r>
              <a:rPr lang="en-US" sz="1200" dirty="0" smtClean="0">
                <a:ea typeface="MS PGothic" pitchFamily="34" charset="-128"/>
              </a:rPr>
              <a:t>Verizon</a:t>
            </a:r>
          </a:p>
          <a:p>
            <a:pPr>
              <a:defRPr/>
            </a:pPr>
            <a:r>
              <a:rPr lang="en-US" sz="1200" dirty="0" err="1" smtClean="0">
                <a:ea typeface="MS PGothic" pitchFamily="34" charset="-128"/>
              </a:rPr>
              <a:t>Authentec</a:t>
            </a:r>
            <a:endParaRPr lang="en-US" sz="1200" dirty="0" smtClean="0">
              <a:ea typeface="MS PGothic" pitchFamily="34" charset="-128"/>
            </a:endParaRPr>
          </a:p>
          <a:p>
            <a:pPr>
              <a:defRPr/>
            </a:pPr>
            <a:r>
              <a:rPr lang="en-US" sz="1200" dirty="0" err="1" smtClean="0">
                <a:ea typeface="MS PGothic" pitchFamily="34" charset="-128"/>
              </a:rPr>
              <a:t>Sensus</a:t>
            </a:r>
            <a:endParaRPr lang="en-US" sz="1200" dirty="0" smtClean="0">
              <a:ea typeface="MS PGothic" pitchFamily="34" charset="-128"/>
            </a:endParaRPr>
          </a:p>
          <a:p>
            <a:pPr>
              <a:defRPr/>
            </a:pPr>
            <a:r>
              <a:rPr lang="en-US" sz="1200" dirty="0" smtClean="0">
                <a:ea typeface="MS PGothic" pitchFamily="34" charset="-128"/>
              </a:rPr>
              <a:t>TU </a:t>
            </a:r>
            <a:r>
              <a:rPr lang="en-US" sz="1200" dirty="0" err="1" smtClean="0">
                <a:ea typeface="MS PGothic" pitchFamily="34" charset="-128"/>
              </a:rPr>
              <a:t>Braunschweig</a:t>
            </a:r>
            <a:endParaRPr lang="en-US" sz="1200" dirty="0" smtClean="0">
              <a:ea typeface="MS PGothic" pitchFamily="34" charset="-128"/>
            </a:endParaRPr>
          </a:p>
          <a:p>
            <a:pPr>
              <a:defRPr/>
            </a:pPr>
            <a:r>
              <a:rPr lang="en-US" sz="1200" dirty="0" smtClean="0">
                <a:ea typeface="MS PGothic" pitchFamily="34" charset="-128"/>
              </a:rPr>
              <a:t>Via Technologies</a:t>
            </a:r>
          </a:p>
          <a:p>
            <a:pPr>
              <a:defRPr/>
            </a:pPr>
            <a:r>
              <a:rPr lang="en-US" sz="1200" dirty="0" err="1" smtClean="0">
                <a:ea typeface="MS PGothic" pitchFamily="34" charset="-128"/>
              </a:rPr>
              <a:t>Halcrow</a:t>
            </a:r>
            <a:endParaRPr lang="en-US" sz="1200" dirty="0" smtClean="0">
              <a:ea typeface="MS PGothic" pitchFamily="34" charset="-128"/>
            </a:endParaRPr>
          </a:p>
          <a:p>
            <a:pPr>
              <a:defRPr/>
            </a:pPr>
            <a:r>
              <a:rPr lang="en-US" sz="1200" dirty="0" smtClean="0">
                <a:ea typeface="MS PGothic" pitchFamily="34" charset="-128"/>
              </a:rPr>
              <a:t>US DOT FRA</a:t>
            </a:r>
          </a:p>
          <a:p>
            <a:pPr>
              <a:defRPr/>
            </a:pPr>
            <a:r>
              <a:rPr lang="en-US" sz="1200" dirty="0" smtClean="0">
                <a:ea typeface="MS PGothic" pitchFamily="34" charset="-128"/>
              </a:rPr>
              <a:t>Philips</a:t>
            </a:r>
          </a:p>
          <a:p>
            <a:pPr>
              <a:defRPr/>
            </a:pPr>
            <a:r>
              <a:rPr lang="en-US" sz="1200" dirty="0" err="1" smtClean="0">
                <a:ea typeface="MS PGothic" pitchFamily="34" charset="-128"/>
              </a:rPr>
              <a:t>Astrin</a:t>
            </a:r>
            <a:r>
              <a:rPr lang="en-US" sz="1200" dirty="0" smtClean="0">
                <a:ea typeface="MS PGothic" pitchFamily="34" charset="-128"/>
              </a:rPr>
              <a:t> Radio</a:t>
            </a:r>
          </a:p>
          <a:p>
            <a:pPr>
              <a:defRPr/>
            </a:pPr>
            <a:r>
              <a:rPr lang="en-US" sz="1200" dirty="0" smtClean="0">
                <a:ea typeface="MS PGothic" pitchFamily="34" charset="-128"/>
              </a:rPr>
              <a:t>China Academy of Telecomm Research</a:t>
            </a:r>
          </a:p>
          <a:p>
            <a:pPr>
              <a:defRPr/>
            </a:pPr>
            <a:r>
              <a:rPr lang="en-US" sz="1200" dirty="0" smtClean="0">
                <a:ea typeface="MS PGothic" pitchFamily="34" charset="-128"/>
              </a:rPr>
              <a:t>Gannett Fleming</a:t>
            </a:r>
          </a:p>
          <a:p>
            <a:pPr>
              <a:defRPr/>
            </a:pPr>
            <a:r>
              <a:rPr lang="en-US" sz="1200" dirty="0" smtClean="0">
                <a:ea typeface="MS PGothic" pitchFamily="34" charset="-128"/>
              </a:rPr>
              <a:t>GE</a:t>
            </a:r>
          </a:p>
          <a:p>
            <a:pPr>
              <a:defRPr/>
            </a:pPr>
            <a:r>
              <a:rPr lang="en-US" sz="1200" dirty="0" smtClean="0">
                <a:ea typeface="MS PGothic" pitchFamily="34" charset="-128"/>
              </a:rPr>
              <a:t>APTA</a:t>
            </a:r>
          </a:p>
          <a:p>
            <a:pPr>
              <a:defRPr/>
            </a:pPr>
            <a:r>
              <a:rPr lang="en-US" sz="1200" dirty="0">
                <a:ea typeface="MS PGothic" pitchFamily="34" charset="-128"/>
              </a:rPr>
              <a:t>Semaphore </a:t>
            </a:r>
            <a:r>
              <a:rPr lang="en-US" sz="1200" dirty="0" smtClean="0">
                <a:ea typeface="MS PGothic" pitchFamily="34" charset="-128"/>
              </a:rPr>
              <a:t>Group</a:t>
            </a:r>
          </a:p>
          <a:p>
            <a:pPr>
              <a:defRPr/>
            </a:pPr>
            <a:r>
              <a:rPr lang="en-US" sz="1200" dirty="0" smtClean="0">
                <a:ea typeface="MS PGothic" pitchFamily="34" charset="-128"/>
              </a:rPr>
              <a:t>Anritsu</a:t>
            </a:r>
          </a:p>
          <a:p>
            <a:pPr>
              <a:defRPr/>
            </a:pPr>
            <a:r>
              <a:rPr lang="en-US" sz="1200" dirty="0" smtClean="0">
                <a:ea typeface="MS PGothic" pitchFamily="34" charset="-128"/>
              </a:rPr>
              <a:t>Oki</a:t>
            </a:r>
          </a:p>
          <a:p>
            <a:pPr>
              <a:defRPr/>
            </a:pPr>
            <a:r>
              <a:rPr lang="en-US" sz="1200" dirty="0" err="1" smtClean="0">
                <a:ea typeface="MS PGothic" pitchFamily="34" charset="-128"/>
              </a:rPr>
              <a:t>Commsource</a:t>
            </a:r>
            <a:endParaRPr lang="en-US" sz="1200" dirty="0" smtClean="0">
              <a:ea typeface="MS PGothic" pitchFamily="34" charset="-128"/>
            </a:endParaRPr>
          </a:p>
          <a:p>
            <a:pPr>
              <a:defRPr/>
            </a:pPr>
            <a:r>
              <a:rPr lang="en-US" sz="1200" dirty="0" smtClean="0">
                <a:ea typeface="MS PGothic" pitchFamily="34" charset="-128"/>
              </a:rPr>
              <a:t>American University of Beirut</a:t>
            </a:r>
          </a:p>
        </p:txBody>
      </p:sp>
      <p:sp>
        <p:nvSpPr>
          <p:cNvPr id="36870" name="Slide Number Placeholder 1"/>
          <p:cNvSpPr txBox="1">
            <a:spLocks noGrp="1"/>
          </p:cNvSpPr>
          <p:nvPr/>
        </p:nvSpPr>
        <p:spPr bwMode="auto">
          <a:xfrm>
            <a:off x="4395788" y="6475413"/>
            <a:ext cx="428625" cy="182562"/>
          </a:xfrm>
          <a:prstGeom prst="rect">
            <a:avLst/>
          </a:prstGeom>
          <a:noFill/>
          <a:ln w="9525">
            <a:noFill/>
            <a:miter lim="800000"/>
            <a:headEnd/>
            <a:tailEnd/>
          </a:ln>
          <a:effectLst/>
        </p:spPr>
        <p:txBody>
          <a:bodyPr wrap="none" lIns="0" tIns="0" rIns="0" bIns="0">
            <a:spAutoFit/>
          </a:bodyPr>
          <a:lstStyle/>
          <a:p>
            <a:pPr algn="ctr" eaLnBrk="0" hangingPunct="0"/>
            <a:r>
              <a:rPr lang="en-US">
                <a:ea typeface="MS PGothic"/>
                <a:cs typeface="MS PGothic"/>
              </a:rPr>
              <a:t>Slide </a:t>
            </a:r>
            <a:fld id="{270E949F-1B17-4165-A920-F8EE29185AD4}" type="slidenum">
              <a:rPr lang="en-US">
                <a:ea typeface="MS PGothic"/>
                <a:cs typeface="MS PGothic"/>
              </a:rPr>
              <a:pPr algn="ctr" eaLnBrk="0" hangingPunct="0"/>
              <a:t>2</a:t>
            </a:fld>
            <a:endParaRPr lang="en-US">
              <a:ea typeface="MS PGothic"/>
              <a:cs typeface="MS PGothic"/>
            </a:endParaRPr>
          </a:p>
        </p:txBody>
      </p:sp>
      <p:sp>
        <p:nvSpPr>
          <p:cNvPr id="8" name="Content Placeholder 2"/>
          <p:cNvSpPr txBox="1">
            <a:spLocks/>
          </p:cNvSpPr>
          <p:nvPr/>
        </p:nvSpPr>
        <p:spPr bwMode="auto">
          <a:xfrm>
            <a:off x="2971800" y="1295400"/>
            <a:ext cx="2895600" cy="5105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a:extLst>
        </p:spPr>
        <p:txBody>
          <a:bodyPr lIns="92075" tIns="46038" rIns="92075" bIns="46038"/>
          <a:lstStyle>
            <a:lvl1pPr marL="342900" indent="-342900" algn="l" rtl="0" eaLnBrk="0" fontAlgn="base" hangingPunct="0">
              <a:spcBef>
                <a:spcPct val="20000"/>
              </a:spcBef>
              <a:spcAft>
                <a:spcPct val="0"/>
              </a:spcAft>
              <a:buChar char="•"/>
              <a:defRPr sz="28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4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8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8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800">
                <a:solidFill>
                  <a:schemeClr val="tx1"/>
                </a:solidFill>
                <a:latin typeface="+mn-lt"/>
              </a:defRPr>
            </a:lvl6pPr>
            <a:lvl7pPr marL="2686050" indent="-228600" algn="l" rtl="0" eaLnBrk="0" fontAlgn="base" hangingPunct="0">
              <a:spcBef>
                <a:spcPct val="20000"/>
              </a:spcBef>
              <a:spcAft>
                <a:spcPct val="0"/>
              </a:spcAft>
              <a:buChar char="•"/>
              <a:defRPr sz="1800">
                <a:solidFill>
                  <a:schemeClr val="tx1"/>
                </a:solidFill>
                <a:latin typeface="+mn-lt"/>
              </a:defRPr>
            </a:lvl7pPr>
            <a:lvl8pPr marL="3143250" indent="-228600" algn="l" rtl="0" eaLnBrk="0" fontAlgn="base" hangingPunct="0">
              <a:spcBef>
                <a:spcPct val="20000"/>
              </a:spcBef>
              <a:spcAft>
                <a:spcPct val="0"/>
              </a:spcAft>
              <a:buChar char="•"/>
              <a:defRPr sz="1800">
                <a:solidFill>
                  <a:schemeClr val="tx1"/>
                </a:solidFill>
                <a:latin typeface="+mn-lt"/>
              </a:defRPr>
            </a:lvl8pPr>
            <a:lvl9pPr marL="3600450" indent="-228600" algn="l" rtl="0" eaLnBrk="0" fontAlgn="base" hangingPunct="0">
              <a:spcBef>
                <a:spcPct val="20000"/>
              </a:spcBef>
              <a:spcAft>
                <a:spcPct val="0"/>
              </a:spcAft>
              <a:buChar char="•"/>
              <a:defRPr sz="1800">
                <a:solidFill>
                  <a:schemeClr val="tx1"/>
                </a:solidFill>
                <a:latin typeface="+mn-lt"/>
              </a:defRPr>
            </a:lvl9pPr>
          </a:lstStyle>
          <a:p>
            <a:pPr>
              <a:defRPr/>
            </a:pPr>
            <a:r>
              <a:rPr lang="en-US" sz="1200" dirty="0" err="1"/>
              <a:t>CalAmp</a:t>
            </a:r>
            <a:endParaRPr lang="en-US" sz="1200" dirty="0"/>
          </a:p>
          <a:p>
            <a:pPr>
              <a:defRPr/>
            </a:pPr>
            <a:r>
              <a:rPr lang="en-US" sz="1200" dirty="0"/>
              <a:t>Rail Safety Consulting</a:t>
            </a:r>
          </a:p>
          <a:p>
            <a:pPr>
              <a:defRPr/>
            </a:pPr>
            <a:r>
              <a:rPr lang="en-US" sz="1200" dirty="0" smtClean="0"/>
              <a:t>Institute </a:t>
            </a:r>
            <a:r>
              <a:rPr lang="en-US" sz="1200" dirty="0"/>
              <a:t>for </a:t>
            </a:r>
            <a:r>
              <a:rPr lang="en-US" sz="1200" dirty="0" err="1"/>
              <a:t>Infocomm</a:t>
            </a:r>
            <a:r>
              <a:rPr lang="en-US" sz="1200" dirty="0"/>
              <a:t> Research</a:t>
            </a:r>
          </a:p>
          <a:p>
            <a:pPr>
              <a:defRPr/>
            </a:pPr>
            <a:r>
              <a:rPr lang="en-US" sz="1200" dirty="0"/>
              <a:t>National Taiwan University</a:t>
            </a:r>
          </a:p>
          <a:p>
            <a:pPr>
              <a:defRPr/>
            </a:pPr>
            <a:r>
              <a:rPr lang="en-US" sz="1200" dirty="0"/>
              <a:t>Qualcomm</a:t>
            </a:r>
          </a:p>
          <a:p>
            <a:pPr>
              <a:defRPr/>
            </a:pPr>
            <a:r>
              <a:rPr lang="en-US" sz="1200" dirty="0" err="1"/>
              <a:t>Freescale</a:t>
            </a:r>
            <a:endParaRPr lang="en-US" sz="1200" dirty="0"/>
          </a:p>
          <a:p>
            <a:pPr>
              <a:defRPr/>
            </a:pPr>
            <a:r>
              <a:rPr lang="en-US" sz="1200" dirty="0"/>
              <a:t>Kyocera</a:t>
            </a:r>
          </a:p>
          <a:p>
            <a:pPr>
              <a:defRPr/>
            </a:pPr>
            <a:r>
              <a:rPr lang="en-US" sz="1200" dirty="0" err="1" smtClean="0"/>
              <a:t>Interdigital</a:t>
            </a:r>
            <a:endParaRPr lang="en-US" sz="1200" dirty="0" smtClean="0"/>
          </a:p>
          <a:p>
            <a:pPr>
              <a:defRPr/>
            </a:pPr>
            <a:r>
              <a:rPr lang="en-US" sz="1200" dirty="0" err="1" smtClean="0"/>
              <a:t>Tensorcom</a:t>
            </a:r>
            <a:endParaRPr lang="en-US" sz="1200" dirty="0" smtClean="0"/>
          </a:p>
          <a:p>
            <a:pPr>
              <a:defRPr/>
            </a:pPr>
            <a:r>
              <a:rPr lang="en-US" sz="1200" dirty="0" smtClean="0"/>
              <a:t>Analog Devices</a:t>
            </a:r>
          </a:p>
          <a:p>
            <a:pPr>
              <a:defRPr/>
            </a:pPr>
            <a:r>
              <a:rPr lang="en-US" sz="1200" dirty="0" smtClean="0"/>
              <a:t>CSX</a:t>
            </a:r>
          </a:p>
          <a:p>
            <a:pPr>
              <a:defRPr/>
            </a:pPr>
            <a:r>
              <a:rPr lang="en-US" sz="1200" dirty="0" smtClean="0"/>
              <a:t>National Technical Systems</a:t>
            </a:r>
          </a:p>
          <a:p>
            <a:pPr>
              <a:defRPr/>
            </a:pPr>
            <a:r>
              <a:rPr lang="en-US" sz="1200" dirty="0" smtClean="0"/>
              <a:t>Parsons Brinckerhoff</a:t>
            </a:r>
          </a:p>
          <a:p>
            <a:pPr>
              <a:defRPr/>
            </a:pPr>
            <a:r>
              <a:rPr lang="en-US" sz="1200" dirty="0" err="1" smtClean="0"/>
              <a:t>Stantec</a:t>
            </a:r>
            <a:endParaRPr lang="en-US" sz="1200" dirty="0" smtClean="0"/>
          </a:p>
          <a:p>
            <a:pPr>
              <a:defRPr/>
            </a:pPr>
            <a:r>
              <a:rPr lang="en-US" sz="1200" dirty="0"/>
              <a:t>Bombardier Transportation</a:t>
            </a:r>
          </a:p>
          <a:p>
            <a:pPr>
              <a:defRPr/>
            </a:pPr>
            <a:r>
              <a:rPr lang="en-US" sz="1200" dirty="0"/>
              <a:t>Rohde and Schwarz</a:t>
            </a:r>
          </a:p>
          <a:p>
            <a:pPr>
              <a:defRPr/>
            </a:pPr>
            <a:r>
              <a:rPr lang="en-US" sz="1200" dirty="0"/>
              <a:t>Korea Railroad Research Institute</a:t>
            </a:r>
          </a:p>
          <a:p>
            <a:pPr>
              <a:defRPr/>
            </a:pPr>
            <a:r>
              <a:rPr lang="en-US" sz="1200" dirty="0"/>
              <a:t>Lilee Systems</a:t>
            </a:r>
          </a:p>
          <a:p>
            <a:pPr>
              <a:defRPr/>
            </a:pPr>
            <a:r>
              <a:rPr lang="en-US" sz="1200" dirty="0"/>
              <a:t>Parsons</a:t>
            </a:r>
          </a:p>
          <a:p>
            <a:pPr>
              <a:defRPr/>
            </a:pPr>
            <a:r>
              <a:rPr lang="en-US" sz="1200" dirty="0"/>
              <a:t>The Boeing </a:t>
            </a:r>
            <a:r>
              <a:rPr lang="en-US" sz="1200" dirty="0" smtClean="0"/>
              <a:t>Company</a:t>
            </a:r>
          </a:p>
          <a:p>
            <a:pPr>
              <a:defRPr/>
            </a:pPr>
            <a:r>
              <a:rPr lang="en-US" sz="1200" dirty="0" err="1" smtClean="0"/>
              <a:t>Vinnotech</a:t>
            </a:r>
            <a:endParaRPr lang="en-US" sz="1200" dirty="0" smtClean="0"/>
          </a:p>
          <a:p>
            <a:pPr>
              <a:defRPr/>
            </a:pPr>
            <a:r>
              <a:rPr lang="en-US" sz="1200" dirty="0" smtClean="0"/>
              <a:t>Yokogawa</a:t>
            </a:r>
          </a:p>
          <a:p>
            <a:pPr>
              <a:defRPr/>
            </a:pPr>
            <a:r>
              <a:rPr lang="en-US" sz="1200" dirty="0" smtClean="0"/>
              <a:t>Sony</a:t>
            </a:r>
            <a:endParaRPr lang="en-US" sz="1200" dirty="0"/>
          </a:p>
        </p:txBody>
      </p:sp>
      <p:sp>
        <p:nvSpPr>
          <p:cNvPr id="36873" name="Date Placeholder 1"/>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October 2012</a:t>
            </a:r>
          </a:p>
        </p:txBody>
      </p:sp>
      <p:sp>
        <p:nvSpPr>
          <p:cNvPr id="36874" name="Footer Placeholder 2"/>
          <p:cNvSpPr txBox="1">
            <a:spLocks noGrp="1"/>
          </p:cNvSpPr>
          <p:nvPr/>
        </p:nvSpPr>
        <p:spPr bwMode="auto">
          <a:xfrm>
            <a:off x="4876800" y="6475413"/>
            <a:ext cx="3733800" cy="184150"/>
          </a:xfrm>
          <a:prstGeom prst="rect">
            <a:avLst/>
          </a:prstGeom>
          <a:noFill/>
          <a:ln w="9525">
            <a:noFill/>
            <a:miter lim="800000"/>
            <a:headEnd/>
            <a:tailEnd/>
          </a:ln>
        </p:spPr>
        <p:txBody>
          <a:bodyPr lIns="0" tIns="0" rIns="0" bIns="0">
            <a:spAutoFit/>
          </a:bodyPr>
          <a:lstStyle/>
          <a:p>
            <a:pPr algn="r" eaLnBrk="0" hangingPunct="0"/>
            <a:r>
              <a:rPr lang="en-US"/>
              <a:t>Jon Adams (Lilee Systems)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lstStyle/>
          <a:p>
            <a:r>
              <a:rPr lang="en-US" smtClean="0"/>
              <a:t>Approved 15.4p PAR</a:t>
            </a:r>
          </a:p>
        </p:txBody>
      </p:sp>
      <p:sp>
        <p:nvSpPr>
          <p:cNvPr id="3" name="Content Placeholder 2"/>
          <p:cNvSpPr>
            <a:spLocks noGrp="1"/>
          </p:cNvSpPr>
          <p:nvPr>
            <p:ph idx="4294967295"/>
          </p:nvPr>
        </p:nvSpPr>
        <p:spPr/>
        <p:txBody>
          <a:bodyPr>
            <a:normAutofit/>
          </a:bodyPr>
          <a:lstStyle/>
          <a:p>
            <a:pPr>
              <a:lnSpc>
                <a:spcPct val="80000"/>
              </a:lnSpc>
            </a:pPr>
            <a:r>
              <a:rPr lang="en-US" sz="1500" smtClean="0"/>
              <a:t>This amendment specifies a Physical layer (PHY) for IEEE 802.15.4, and any Medium Access Control (MAC) changes needed to support this PHY</a:t>
            </a:r>
          </a:p>
          <a:p>
            <a:pPr>
              <a:lnSpc>
                <a:spcPct val="80000"/>
              </a:lnSpc>
            </a:pPr>
            <a:r>
              <a:rPr lang="en-US" sz="1500" smtClean="0"/>
              <a:t>Operation in licensed or license-free radio bands</a:t>
            </a:r>
          </a:p>
          <a:p>
            <a:pPr>
              <a:lnSpc>
                <a:spcPct val="80000"/>
              </a:lnSpc>
            </a:pPr>
            <a:r>
              <a:rPr lang="en-US" sz="1500" smtClean="0"/>
              <a:t>Operation up to 6 GHz</a:t>
            </a:r>
          </a:p>
          <a:p>
            <a:pPr>
              <a:lnSpc>
                <a:spcPct val="80000"/>
              </a:lnSpc>
            </a:pPr>
            <a:r>
              <a:rPr lang="en-US" sz="1500" smtClean="0"/>
              <a:t>Depending on frequency band and operating rules, TX output power  &gt;&gt;+30dBm</a:t>
            </a:r>
          </a:p>
          <a:p>
            <a:pPr>
              <a:lnSpc>
                <a:spcPct val="80000"/>
              </a:lnSpc>
            </a:pPr>
            <a:r>
              <a:rPr lang="en-US" sz="1500" smtClean="0"/>
              <a:t>Meets performance requirements at speeds up to 600 km/h</a:t>
            </a:r>
          </a:p>
          <a:p>
            <a:pPr>
              <a:lnSpc>
                <a:spcPct val="80000"/>
              </a:lnSpc>
            </a:pPr>
            <a:r>
              <a:rPr lang="en-US" sz="1500" smtClean="0"/>
              <a:t>Range up to 70 km</a:t>
            </a:r>
          </a:p>
          <a:p>
            <a:pPr>
              <a:lnSpc>
                <a:spcPct val="80000"/>
              </a:lnSpc>
            </a:pPr>
            <a:r>
              <a:rPr lang="en-US" sz="1500" smtClean="0"/>
              <a:t>Allows operation in contiguous or non-contiguous channel bandwidths as narrow as 5 kHz</a:t>
            </a:r>
          </a:p>
          <a:p>
            <a:pPr>
              <a:lnSpc>
                <a:spcPct val="80000"/>
              </a:lnSpc>
            </a:pPr>
            <a:r>
              <a:rPr lang="en-US" sz="1500" smtClean="0"/>
              <a:t>supports data rates up to 1 Mbps with flexible and robust quality of service</a:t>
            </a:r>
          </a:p>
          <a:p>
            <a:pPr>
              <a:lnSpc>
                <a:spcPct val="80000"/>
              </a:lnSpc>
            </a:pPr>
            <a:r>
              <a:rPr lang="en-US" sz="1500" smtClean="0"/>
              <a:t>Provides modulation methods and spectral characteristics consistent with local regulatory requirements</a:t>
            </a:r>
          </a:p>
          <a:p>
            <a:pPr>
              <a:lnSpc>
                <a:spcPct val="80000"/>
              </a:lnSpc>
            </a:pPr>
            <a:r>
              <a:rPr lang="en-US" sz="1500" smtClean="0"/>
              <a:t>Accommodates rapidly changing network membership.</a:t>
            </a:r>
          </a:p>
        </p:txBody>
      </p:sp>
      <p:sp>
        <p:nvSpPr>
          <p:cNvPr id="5" name="Footer Placeholder 4"/>
          <p:cNvSpPr txBox="1">
            <a:spLocks noGrp="1"/>
          </p:cNvSpPr>
          <p:nvPr/>
        </p:nvSpPr>
        <p:spPr bwMode="auto">
          <a:xfrm>
            <a:off x="5486400" y="6475413"/>
            <a:ext cx="3124200" cy="182562"/>
          </a:xfrm>
          <a:prstGeom prst="rect">
            <a:avLst/>
          </a:prstGeom>
          <a:noFill/>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spAutoFit/>
          </a:bodyPr>
          <a:lstStyle/>
          <a:p>
            <a:pPr algn="r" eaLnBrk="0" hangingPunct="0">
              <a:defRPr/>
            </a:pPr>
            <a:r>
              <a:rPr lang="en-US">
                <a:cs typeface="+mn-cs"/>
              </a:rPr>
              <a:t>Jon Adams, Lilee Systems</a:t>
            </a:r>
            <a:endParaRPr lang="en-US">
              <a:cs typeface="+mn-cs"/>
            </a:endParaRPr>
          </a:p>
        </p:txBody>
      </p:sp>
      <p:sp>
        <p:nvSpPr>
          <p:cNvPr id="37893" name="Slide Number Placeholder 5"/>
          <p:cNvSpPr txBox="1">
            <a:spLocks noGrp="1"/>
          </p:cNvSpPr>
          <p:nvPr/>
        </p:nvSpPr>
        <p:spPr bwMode="auto">
          <a:xfrm>
            <a:off x="4395788" y="6475413"/>
            <a:ext cx="428625" cy="182562"/>
          </a:xfrm>
          <a:prstGeom prst="rect">
            <a:avLst/>
          </a:prstGeom>
          <a:noFill/>
          <a:ln w="9525">
            <a:noFill/>
            <a:miter lim="800000"/>
            <a:headEnd/>
            <a:tailEnd/>
          </a:ln>
          <a:effectLst/>
        </p:spPr>
        <p:txBody>
          <a:bodyPr wrap="none" lIns="0" tIns="0" rIns="0" bIns="0">
            <a:spAutoFit/>
          </a:bodyPr>
          <a:lstStyle/>
          <a:p>
            <a:pPr algn="ctr" eaLnBrk="0" hangingPunct="0"/>
            <a:r>
              <a:rPr lang="en-US">
                <a:ea typeface="MS PGothic"/>
                <a:cs typeface="MS PGothic"/>
              </a:rPr>
              <a:t>Slide </a:t>
            </a:r>
            <a:fld id="{A9C61324-BC59-4B27-891F-637E3B264630}" type="slidenum">
              <a:rPr lang="en-US">
                <a:ea typeface="MS PGothic"/>
                <a:cs typeface="MS PGothic"/>
              </a:rPr>
              <a:pPr algn="ctr" eaLnBrk="0" hangingPunct="0"/>
              <a:t>3</a:t>
            </a:fld>
            <a:endParaRPr lang="en-US">
              <a:ea typeface="MS PGothic"/>
              <a:cs typeface="MS PGothic"/>
            </a:endParaRPr>
          </a:p>
        </p:txBody>
      </p:sp>
      <p:sp>
        <p:nvSpPr>
          <p:cNvPr id="37895" name="Text Box 7"/>
          <p:cNvSpPr txBox="1">
            <a:spLocks noChangeArrowheads="1"/>
          </p:cNvSpPr>
          <p:nvPr/>
        </p:nvSpPr>
        <p:spPr bwMode="auto">
          <a:xfrm>
            <a:off x="609600" y="4800600"/>
            <a:ext cx="7848600" cy="1069975"/>
          </a:xfrm>
          <a:prstGeom prst="rect">
            <a:avLst/>
          </a:prstGeom>
          <a:noFill/>
          <a:ln w="9525">
            <a:noFill/>
            <a:miter lim="800000"/>
            <a:headEnd/>
            <a:tailEnd/>
          </a:ln>
          <a:effectLst/>
        </p:spPr>
        <p:txBody>
          <a:bodyPr>
            <a:spAutoFit/>
          </a:bodyPr>
          <a:lstStyle/>
          <a:p>
            <a:pPr algn="ctr"/>
            <a:r>
              <a:rPr lang="en-US" sz="1600" b="1" i="1">
                <a:solidFill>
                  <a:srgbClr val="FF0000"/>
                </a:solidFill>
              </a:rPr>
              <a:t>Primary purpose of this amendment is to add high-speed mobility to the already-existing IEEE 802.15.4 specification</a:t>
            </a:r>
          </a:p>
          <a:p>
            <a:pPr algn="ctr"/>
            <a:endParaRPr lang="en-US" sz="1600" b="1" i="1">
              <a:solidFill>
                <a:srgbClr val="FF0000"/>
              </a:solidFill>
            </a:endParaRPr>
          </a:p>
          <a:p>
            <a:pPr algn="ctr"/>
            <a:r>
              <a:rPr lang="en-US" sz="1600" b="1" i="1">
                <a:solidFill>
                  <a:srgbClr val="FF0000"/>
                </a:solidFill>
              </a:rPr>
              <a:t>IEEE 802.15.4 devices now number in the 100’s of millions of volume</a:t>
            </a:r>
          </a:p>
        </p:txBody>
      </p:sp>
      <p:sp>
        <p:nvSpPr>
          <p:cNvPr id="37896" name="Date Placeholder 1"/>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October 2012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Title 1"/>
          <p:cNvSpPr>
            <a:spLocks noGrp="1"/>
          </p:cNvSpPr>
          <p:nvPr>
            <p:ph type="title" idx="4294967295"/>
          </p:nvPr>
        </p:nvSpPr>
        <p:spPr/>
        <p:txBody>
          <a:bodyPr/>
          <a:lstStyle/>
          <a:p>
            <a:r>
              <a:rPr lang="en-US" smtClean="0"/>
              <a:t>Suggested Additions to 15.4</a:t>
            </a:r>
          </a:p>
        </p:txBody>
      </p:sp>
      <p:sp>
        <p:nvSpPr>
          <p:cNvPr id="39940" name="Content Placeholder 2"/>
          <p:cNvSpPr>
            <a:spLocks noGrp="1"/>
          </p:cNvSpPr>
          <p:nvPr>
            <p:ph idx="4294967295"/>
          </p:nvPr>
        </p:nvSpPr>
        <p:spPr/>
        <p:txBody>
          <a:bodyPr/>
          <a:lstStyle/>
          <a:p>
            <a:pPr>
              <a:lnSpc>
                <a:spcPct val="80000"/>
              </a:lnSpc>
            </a:pPr>
            <a:r>
              <a:rPr lang="en-US" sz="2100" smtClean="0"/>
              <a:t>Data rates</a:t>
            </a:r>
          </a:p>
          <a:p>
            <a:pPr lvl="1">
              <a:lnSpc>
                <a:spcPct val="80000"/>
              </a:lnSpc>
            </a:pPr>
            <a:r>
              <a:rPr lang="en-US" sz="1800" smtClean="0"/>
              <a:t>8, 16 (ITC-R), 19.2, 32 (ITC-R) kbps</a:t>
            </a:r>
          </a:p>
          <a:p>
            <a:pPr lvl="1">
              <a:lnSpc>
                <a:spcPct val="80000"/>
              </a:lnSpc>
            </a:pPr>
            <a:r>
              <a:rPr lang="en-US" sz="1800" smtClean="0"/>
              <a:t>38.4, 50, 75, 100, 150, 200, 250 and 300 kbps</a:t>
            </a:r>
          </a:p>
          <a:p>
            <a:pPr>
              <a:lnSpc>
                <a:spcPct val="80000"/>
              </a:lnSpc>
            </a:pPr>
            <a:r>
              <a:rPr lang="en-US" sz="2100" smtClean="0"/>
              <a:t>Frequency bands (all US FCC Part 90 rules)</a:t>
            </a:r>
          </a:p>
          <a:p>
            <a:pPr lvl="1">
              <a:lnSpc>
                <a:spcPct val="80000"/>
              </a:lnSpc>
            </a:pPr>
            <a:r>
              <a:rPr lang="en-US" sz="1800" smtClean="0"/>
              <a:t>156.215 – 161.59 MHz (includes Canada)</a:t>
            </a:r>
          </a:p>
          <a:p>
            <a:pPr lvl="1">
              <a:lnSpc>
                <a:spcPct val="80000"/>
              </a:lnSpc>
            </a:pPr>
            <a:r>
              <a:rPr lang="en-US" sz="1800" smtClean="0"/>
              <a:t>217-218/219-220 MHz</a:t>
            </a:r>
          </a:p>
          <a:p>
            <a:pPr lvl="1">
              <a:lnSpc>
                <a:spcPct val="80000"/>
              </a:lnSpc>
            </a:pPr>
            <a:r>
              <a:rPr lang="en-US" sz="1800" smtClean="0"/>
              <a:t>218 – 219 MHz</a:t>
            </a:r>
          </a:p>
          <a:p>
            <a:pPr lvl="1">
              <a:lnSpc>
                <a:spcPct val="80000"/>
              </a:lnSpc>
            </a:pPr>
            <a:r>
              <a:rPr lang="en-US" sz="1800" smtClean="0"/>
              <a:t>220 – 222 MHz</a:t>
            </a:r>
          </a:p>
          <a:p>
            <a:pPr lvl="1">
              <a:lnSpc>
                <a:spcPct val="80000"/>
              </a:lnSpc>
            </a:pPr>
            <a:r>
              <a:rPr lang="en-US" sz="1800" smtClean="0"/>
              <a:t>(450-470, 896, 935 MHz already included)</a:t>
            </a:r>
          </a:p>
          <a:p>
            <a:pPr>
              <a:lnSpc>
                <a:spcPct val="80000"/>
              </a:lnSpc>
            </a:pPr>
            <a:r>
              <a:rPr lang="en-US" sz="2100" smtClean="0"/>
              <a:t>Modulation Modes</a:t>
            </a:r>
          </a:p>
          <a:p>
            <a:pPr lvl="1">
              <a:lnSpc>
                <a:spcPct val="80000"/>
              </a:lnSpc>
            </a:pPr>
            <a:r>
              <a:rPr lang="en-US" sz="1800" smtClean="0"/>
              <a:t>GMSK</a:t>
            </a:r>
          </a:p>
          <a:p>
            <a:pPr lvl="1">
              <a:lnSpc>
                <a:spcPct val="80000"/>
              </a:lnSpc>
            </a:pPr>
            <a:r>
              <a:rPr lang="en-US" sz="1800" smtClean="0"/>
              <a:t>C4FM</a:t>
            </a:r>
          </a:p>
          <a:p>
            <a:pPr lvl="1">
              <a:lnSpc>
                <a:spcPct val="80000"/>
              </a:lnSpc>
            </a:pPr>
            <a:r>
              <a:rPr lang="en-US" sz="1800" smtClean="0"/>
              <a:t>DOQPSK</a:t>
            </a:r>
          </a:p>
          <a:p>
            <a:pPr lvl="1">
              <a:lnSpc>
                <a:spcPct val="80000"/>
              </a:lnSpc>
            </a:pPr>
            <a:r>
              <a:rPr lang="en-US" sz="1800" smtClean="0"/>
              <a:t>Pi/4 DQPSK</a:t>
            </a:r>
          </a:p>
          <a:p>
            <a:pPr>
              <a:lnSpc>
                <a:spcPct val="80000"/>
              </a:lnSpc>
            </a:pPr>
            <a:r>
              <a:rPr lang="en-US" sz="2000" smtClean="0"/>
              <a:t>Guaranteed service separation between voice and train control traffic to allow use of same radio for both</a:t>
            </a:r>
          </a:p>
        </p:txBody>
      </p:sp>
      <p:sp>
        <p:nvSpPr>
          <p:cNvPr id="2" name="Slide Number Placeholder 1"/>
          <p:cNvSpPr txBox="1">
            <a:spLocks noGrp="1"/>
          </p:cNvSpPr>
          <p:nvPr/>
        </p:nvSpPr>
        <p:spPr bwMode="auto">
          <a:xfrm>
            <a:off x="4395788" y="6475413"/>
            <a:ext cx="428625" cy="182562"/>
          </a:xfrm>
          <a:prstGeom prst="rect">
            <a:avLst/>
          </a:prstGeom>
          <a:noFill/>
          <a:ln>
            <a:miter lim="800000"/>
            <a:headEnd/>
            <a:tailEnd/>
          </a:ln>
        </p:spPr>
        <p:txBody>
          <a:bodyPr wrap="none" lIns="0" tIns="0" rIns="0" bIns="0">
            <a:spAutoFit/>
          </a:bodyPr>
          <a:lstStyle/>
          <a:p>
            <a:pPr algn="ctr" eaLnBrk="0" hangingPunct="0">
              <a:defRPr/>
            </a:pPr>
            <a:r>
              <a:rPr lang="en-US">
                <a:cs typeface="+mn-cs"/>
              </a:rPr>
              <a:t>Slide </a:t>
            </a:r>
            <a:fld id="{ECF44D83-E910-47FF-A321-CF876DFA1060}" type="slidenum">
              <a:rPr lang="en-US">
                <a:cs typeface="+mn-cs"/>
              </a:rPr>
              <a:pPr algn="ctr" eaLnBrk="0" hangingPunct="0">
                <a:defRPr/>
              </a:pPr>
              <a:t>4</a:t>
            </a:fld>
            <a:endParaRPr lang="en-US">
              <a:cs typeface="+mn-cs"/>
            </a:endParaRPr>
          </a:p>
        </p:txBody>
      </p:sp>
      <p:sp>
        <p:nvSpPr>
          <p:cNvPr id="39943" name="Date Placeholder 1"/>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October 2012</a:t>
            </a:r>
          </a:p>
        </p:txBody>
      </p:sp>
      <p:sp>
        <p:nvSpPr>
          <p:cNvPr id="39944" name="Footer Placeholder 2"/>
          <p:cNvSpPr txBox="1">
            <a:spLocks noGrp="1"/>
          </p:cNvSpPr>
          <p:nvPr/>
        </p:nvSpPr>
        <p:spPr bwMode="auto">
          <a:xfrm>
            <a:off x="4876800" y="6475413"/>
            <a:ext cx="3733800" cy="184150"/>
          </a:xfrm>
          <a:prstGeom prst="rect">
            <a:avLst/>
          </a:prstGeom>
          <a:noFill/>
          <a:ln w="9525">
            <a:noFill/>
            <a:miter lim="800000"/>
            <a:headEnd/>
            <a:tailEnd/>
          </a:ln>
        </p:spPr>
        <p:txBody>
          <a:bodyPr lIns="0" tIns="0" rIns="0" bIns="0">
            <a:spAutoFit/>
          </a:bodyPr>
          <a:lstStyle/>
          <a:p>
            <a:pPr algn="r" eaLnBrk="0" hangingPunct="0"/>
            <a:r>
              <a:rPr lang="en-US"/>
              <a:t>Jon Adams (Lilee Systems)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p:txBody>
          <a:bodyPr/>
          <a:lstStyle/>
          <a:p>
            <a:r>
              <a:rPr lang="en-US" smtClean="0"/>
              <a:t>Other Proposed Features</a:t>
            </a:r>
          </a:p>
        </p:txBody>
      </p:sp>
      <p:sp>
        <p:nvSpPr>
          <p:cNvPr id="38915" name="Rectangle 3"/>
          <p:cNvSpPr>
            <a:spLocks noGrp="1" noChangeArrowheads="1"/>
          </p:cNvSpPr>
          <p:nvPr>
            <p:ph type="body" idx="4294967295"/>
          </p:nvPr>
        </p:nvSpPr>
        <p:spPr/>
        <p:txBody>
          <a:bodyPr/>
          <a:lstStyle/>
          <a:p>
            <a:r>
              <a:rPr lang="en-US" smtClean="0"/>
              <a:t>TDMA slotting 32/64/128 slots per second or more</a:t>
            </a:r>
          </a:p>
          <a:p>
            <a:r>
              <a:rPr lang="en-US" smtClean="0"/>
              <a:t>Special IEEE compliant frame with low overhead for low-speed channels</a:t>
            </a:r>
          </a:p>
          <a:p>
            <a:r>
              <a:rPr lang="en-US" smtClean="0"/>
              <a:t>Multiple coding, modulation, bandwidth methods to change C/I on the fly and manage interferers better</a:t>
            </a:r>
          </a:p>
        </p:txBody>
      </p:sp>
      <p:sp>
        <p:nvSpPr>
          <p:cNvPr id="38916" name="Date Placeholder 1"/>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October 2012</a:t>
            </a:r>
          </a:p>
        </p:txBody>
      </p:sp>
      <p:sp>
        <p:nvSpPr>
          <p:cNvPr id="38917" name="Footer Placeholder 2"/>
          <p:cNvSpPr txBox="1">
            <a:spLocks noGrp="1"/>
          </p:cNvSpPr>
          <p:nvPr/>
        </p:nvSpPr>
        <p:spPr bwMode="auto">
          <a:xfrm>
            <a:off x="4876800" y="6475413"/>
            <a:ext cx="3733800" cy="184150"/>
          </a:xfrm>
          <a:prstGeom prst="rect">
            <a:avLst/>
          </a:prstGeom>
          <a:noFill/>
          <a:ln w="9525">
            <a:noFill/>
            <a:miter lim="800000"/>
            <a:headEnd/>
            <a:tailEnd/>
          </a:ln>
        </p:spPr>
        <p:txBody>
          <a:bodyPr lIns="0" tIns="0" rIns="0" bIns="0">
            <a:spAutoFit/>
          </a:bodyPr>
          <a:lstStyle/>
          <a:p>
            <a:pPr algn="r" eaLnBrk="0" hangingPunct="0"/>
            <a:r>
              <a:rPr lang="en-US"/>
              <a:t>Jon Adams (Lilee Systems)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09600" y="685800"/>
            <a:ext cx="7772400" cy="1066800"/>
          </a:xfrm>
        </p:spPr>
        <p:txBody>
          <a:bodyPr/>
          <a:lstStyle/>
          <a:p>
            <a:r>
              <a:rPr lang="en-US" smtClean="0"/>
              <a:t>IEEE 802.15.4p Schedule</a:t>
            </a:r>
          </a:p>
        </p:txBody>
      </p:sp>
      <p:sp>
        <p:nvSpPr>
          <p:cNvPr id="36866" name="Content Placeholder 2"/>
          <p:cNvSpPr>
            <a:spLocks noGrp="1"/>
          </p:cNvSpPr>
          <p:nvPr>
            <p:ph idx="1"/>
          </p:nvPr>
        </p:nvSpPr>
        <p:spPr>
          <a:xfrm>
            <a:off x="685800" y="1600200"/>
            <a:ext cx="7772400" cy="4724400"/>
          </a:xfrm>
        </p:spPr>
        <p:txBody>
          <a:bodyPr>
            <a:noAutofit/>
          </a:bodyPr>
          <a:lstStyle/>
          <a:p>
            <a:pPr marL="0" indent="0">
              <a:buFontTx/>
              <a:buNone/>
              <a:defRPr/>
            </a:pPr>
            <a:r>
              <a:rPr lang="en-US" sz="1400" dirty="0" smtClean="0"/>
              <a:t>Study Group</a:t>
            </a:r>
          </a:p>
          <a:p>
            <a:pPr>
              <a:defRPr/>
            </a:pPr>
            <a:r>
              <a:rPr lang="en-US" sz="1400" dirty="0" smtClean="0"/>
              <a:t>Approval of Study Group					Nov 2011</a:t>
            </a:r>
          </a:p>
          <a:p>
            <a:pPr>
              <a:defRPr/>
            </a:pPr>
            <a:r>
              <a:rPr lang="en-US" sz="1400" dirty="0" smtClean="0"/>
              <a:t>Completion of PAR/5C Docs					Jan 2012</a:t>
            </a:r>
          </a:p>
          <a:p>
            <a:pPr>
              <a:defRPr/>
            </a:pPr>
            <a:r>
              <a:rPr lang="en-US" sz="1400" dirty="0" smtClean="0"/>
              <a:t>Approval of PAR/5C Docs					Jan 2012</a:t>
            </a:r>
          </a:p>
          <a:p>
            <a:pPr>
              <a:defRPr/>
            </a:pPr>
            <a:r>
              <a:rPr lang="en-US" sz="1400" dirty="0" smtClean="0"/>
              <a:t>Preparation for Task Group Phase</a:t>
            </a:r>
          </a:p>
          <a:p>
            <a:pPr lvl="1">
              <a:defRPr/>
            </a:pPr>
            <a:r>
              <a:rPr lang="en-US" sz="1400" dirty="0" smtClean="0"/>
              <a:t>Call for Applications					Dec 2011</a:t>
            </a:r>
          </a:p>
          <a:p>
            <a:pPr lvl="1">
              <a:defRPr/>
            </a:pPr>
            <a:r>
              <a:rPr lang="en-US" sz="1400" dirty="0" smtClean="0"/>
              <a:t>Extension of Call for Applications				Mar 2012</a:t>
            </a:r>
          </a:p>
          <a:p>
            <a:pPr lvl="1">
              <a:defRPr/>
            </a:pPr>
            <a:r>
              <a:rPr lang="en-US" sz="1400" dirty="0" smtClean="0"/>
              <a:t>Approval by NESCOM and 802 EC of IEEE802.15.4p TG		Apr 2012</a:t>
            </a:r>
          </a:p>
          <a:p>
            <a:pPr marL="0" indent="0">
              <a:buFontTx/>
              <a:buNone/>
              <a:defRPr/>
            </a:pPr>
            <a:r>
              <a:rPr lang="en-US" sz="1400" dirty="0" smtClean="0"/>
              <a:t>Task Group</a:t>
            </a:r>
          </a:p>
          <a:p>
            <a:pPr>
              <a:defRPr/>
            </a:pPr>
            <a:r>
              <a:rPr lang="en-US" sz="1400" dirty="0" smtClean="0"/>
              <a:t>Proposal Effort</a:t>
            </a:r>
          </a:p>
          <a:p>
            <a:pPr lvl="1">
              <a:defRPr/>
            </a:pPr>
            <a:r>
              <a:rPr lang="en-US" sz="1400" dirty="0" smtClean="0"/>
              <a:t>Technical Guidance Document				May 2012</a:t>
            </a:r>
          </a:p>
          <a:p>
            <a:pPr lvl="1">
              <a:defRPr/>
            </a:pPr>
            <a:r>
              <a:rPr lang="en-US" sz="1400" dirty="0" smtClean="0"/>
              <a:t>Call for Proposals					May 2012</a:t>
            </a:r>
          </a:p>
          <a:p>
            <a:pPr lvl="1">
              <a:defRPr/>
            </a:pPr>
            <a:r>
              <a:rPr lang="en-US" sz="1400" dirty="0" smtClean="0"/>
              <a:t>Preliminary Proposals					July 2012</a:t>
            </a:r>
          </a:p>
          <a:p>
            <a:pPr lvl="1">
              <a:defRPr/>
            </a:pPr>
            <a:r>
              <a:rPr lang="en-US" sz="1400" dirty="0" smtClean="0"/>
              <a:t>Final Proposals					Sep 2012</a:t>
            </a:r>
          </a:p>
          <a:p>
            <a:pPr lvl="1">
              <a:defRPr/>
            </a:pPr>
            <a:r>
              <a:rPr lang="en-US" sz="1400" dirty="0" smtClean="0"/>
              <a:t>Adopt Baseline					Nov 2012</a:t>
            </a:r>
          </a:p>
          <a:p>
            <a:pPr>
              <a:defRPr/>
            </a:pPr>
            <a:r>
              <a:rPr lang="en-US" sz="1400" dirty="0" smtClean="0"/>
              <a:t>Drafting</a:t>
            </a:r>
          </a:p>
          <a:p>
            <a:pPr lvl="1">
              <a:defRPr/>
            </a:pPr>
            <a:r>
              <a:rPr lang="en-US" sz="1400" dirty="0" smtClean="0"/>
              <a:t>Preliminary specification draft				Jan 2013</a:t>
            </a:r>
          </a:p>
          <a:p>
            <a:pPr lvl="1">
              <a:defRPr/>
            </a:pPr>
            <a:r>
              <a:rPr lang="en-US" sz="1400" dirty="0" smtClean="0"/>
              <a:t>Final draft (ready for WG Letter Ballot)			Mar 2013</a:t>
            </a:r>
          </a:p>
        </p:txBody>
      </p:sp>
      <p:sp>
        <p:nvSpPr>
          <p:cNvPr id="13325" name="Slide Number Placeholder 3"/>
          <p:cNvSpPr>
            <a:spLocks noGrp="1"/>
          </p:cNvSpPr>
          <p:nvPr>
            <p:ph type="sldNum" sz="quarter" idx="12"/>
          </p:nvPr>
        </p:nvSpPr>
        <p:spPr>
          <a:xfrm>
            <a:off x="4395788" y="6475413"/>
            <a:ext cx="428625" cy="182562"/>
          </a:xfrm>
        </p:spPr>
        <p:txBody>
          <a:bodyPr/>
          <a:lstStyle>
            <a:lvl1pPr eaLnBrk="0" hangingPunct="0">
              <a:defRPr sz="1200">
                <a:solidFill>
                  <a:schemeClr val="tx1"/>
                </a:solidFill>
                <a:latin typeface="Times New Roman" pitchFamily="18" charset="0"/>
                <a:ea typeface="MS PGothic" pitchFamily="34" charset="-128"/>
              </a:defRPr>
            </a:lvl1pPr>
            <a:lvl2pPr marL="742950" indent="-285750" eaLnBrk="0" hangingPunct="0">
              <a:defRPr sz="1200">
                <a:solidFill>
                  <a:schemeClr val="tx1"/>
                </a:solidFill>
                <a:latin typeface="Times New Roman" pitchFamily="18" charset="0"/>
                <a:ea typeface="MS PGothic" pitchFamily="34" charset="-128"/>
              </a:defRPr>
            </a:lvl2pPr>
            <a:lvl3pPr marL="1143000" indent="-228600" eaLnBrk="0" hangingPunct="0">
              <a:defRPr sz="1200">
                <a:solidFill>
                  <a:schemeClr val="tx1"/>
                </a:solidFill>
                <a:latin typeface="Times New Roman" pitchFamily="18" charset="0"/>
                <a:ea typeface="MS PGothic" pitchFamily="34" charset="-128"/>
              </a:defRPr>
            </a:lvl3pPr>
            <a:lvl4pPr marL="1600200" indent="-228600" eaLnBrk="0" hangingPunct="0">
              <a:defRPr sz="1200">
                <a:solidFill>
                  <a:schemeClr val="tx1"/>
                </a:solidFill>
                <a:latin typeface="Times New Roman" pitchFamily="18" charset="0"/>
                <a:ea typeface="MS PGothic" pitchFamily="34" charset="-128"/>
              </a:defRPr>
            </a:lvl4pPr>
            <a:lvl5pPr marL="2057400" indent="-228600" eaLnBrk="0" hangingPunct="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A244E40B-84CE-40C0-937A-151DFA886ABA}" type="slidenum">
              <a:rPr lang="en-US" smtClean="0"/>
              <a:pPr>
                <a:defRPr/>
              </a:pPr>
              <a:t>6</a:t>
            </a:fld>
            <a:endParaRPr lang="en-US" smtClean="0"/>
          </a:p>
        </p:txBody>
      </p:sp>
      <p:pic>
        <p:nvPicPr>
          <p:cNvPr id="23556" name="Picture 5"/>
          <p:cNvPicPr>
            <a:picLocks noChangeAspect="1"/>
          </p:cNvPicPr>
          <p:nvPr/>
        </p:nvPicPr>
        <p:blipFill>
          <a:blip r:embed="rId2"/>
          <a:srcRect/>
          <a:stretch>
            <a:fillRect/>
          </a:stretch>
        </p:blipFill>
        <p:spPr bwMode="auto">
          <a:xfrm>
            <a:off x="8027988" y="4953000"/>
            <a:ext cx="304800" cy="241300"/>
          </a:xfrm>
          <a:prstGeom prst="rect">
            <a:avLst/>
          </a:prstGeom>
          <a:noFill/>
          <a:ln w="9525">
            <a:noFill/>
            <a:miter lim="800000"/>
            <a:headEnd/>
            <a:tailEnd/>
          </a:ln>
        </p:spPr>
      </p:pic>
      <p:cxnSp>
        <p:nvCxnSpPr>
          <p:cNvPr id="23557" name="Straight Arrow Connector 2"/>
          <p:cNvCxnSpPr>
            <a:cxnSpLocks noChangeShapeType="1"/>
          </p:cNvCxnSpPr>
          <p:nvPr/>
        </p:nvCxnSpPr>
        <p:spPr bwMode="auto">
          <a:xfrm>
            <a:off x="8180388" y="1981200"/>
            <a:ext cx="0" cy="2971800"/>
          </a:xfrm>
          <a:prstGeom prst="straightConnector1">
            <a:avLst/>
          </a:prstGeom>
          <a:noFill/>
          <a:ln w="12700" algn="ctr">
            <a:solidFill>
              <a:schemeClr val="tx1"/>
            </a:solidFill>
            <a:round/>
            <a:headEnd type="none" w="sm" len="sm"/>
            <a:tailEnd type="arrow" w="med" len="med"/>
          </a:ln>
        </p:spPr>
      </p:cxnSp>
      <p:sp>
        <p:nvSpPr>
          <p:cNvPr id="23558" name="Footer Placeholder 2"/>
          <p:cNvSpPr>
            <a:spLocks noGrp="1"/>
          </p:cNvSpPr>
          <p:nvPr>
            <p:ph type="ftr" sz="quarter" idx="11"/>
          </p:nvPr>
        </p:nvSpPr>
        <p:spPr>
          <a:noFill/>
        </p:spPr>
        <p:txBody>
          <a:bodyPr/>
          <a:lstStyle/>
          <a:p>
            <a:r>
              <a:rPr lang="en-US">
                <a:cs typeface="Arial" charset="0"/>
              </a:rPr>
              <a:t>Jon Adams (Lilee Systems)</a:t>
            </a:r>
          </a:p>
        </p:txBody>
      </p:sp>
      <p:sp>
        <p:nvSpPr>
          <p:cNvPr id="23560" name="Date Placeholder 1"/>
          <p:cNvSpPr txBox="1">
            <a:spLocks noGrp="1"/>
          </p:cNvSpPr>
          <p:nvPr/>
        </p:nvSpPr>
        <p:spPr bwMode="auto">
          <a:xfrm>
            <a:off x="685800" y="381000"/>
            <a:ext cx="1600200" cy="212725"/>
          </a:xfrm>
          <a:prstGeom prst="rect">
            <a:avLst/>
          </a:prstGeom>
          <a:noFill/>
          <a:ln w="9525">
            <a:noFill/>
            <a:miter lim="800000"/>
            <a:headEnd/>
            <a:tailEnd/>
          </a:ln>
        </p:spPr>
        <p:txBody>
          <a:bodyPr lIns="0" tIns="0" rIns="0" bIns="0" anchor="b">
            <a:spAutoFit/>
          </a:bodyPr>
          <a:lstStyle/>
          <a:p>
            <a:pPr eaLnBrk="0" hangingPunct="0"/>
            <a:r>
              <a:rPr lang="en-US" sz="1400" b="1"/>
              <a:t>October 2012</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7009</TotalTime>
  <Words>733</Words>
  <Application>Microsoft Office PowerPoint</Application>
  <PresentationFormat>On-screen Show (4:3)</PresentationFormat>
  <Paragraphs>156</Paragraphs>
  <Slides>6</Slides>
  <Notes>1</Notes>
  <HiddenSlides>0</HiddenSlides>
  <MMClips>0</MMClips>
  <ScaleCrop>false</ScaleCrop>
  <HeadingPairs>
    <vt:vector size="6" baseType="variant">
      <vt:variant>
        <vt:lpstr>Fonts Used</vt:lpstr>
      </vt:variant>
      <vt:variant>
        <vt:i4>3</vt:i4>
      </vt:variant>
      <vt:variant>
        <vt:lpstr>Design Template</vt:lpstr>
      </vt:variant>
      <vt:variant>
        <vt:i4>13</vt:i4>
      </vt:variant>
      <vt:variant>
        <vt:lpstr>Slide Titles</vt:lpstr>
      </vt:variant>
      <vt:variant>
        <vt:i4>6</vt:i4>
      </vt:variant>
    </vt:vector>
  </HeadingPairs>
  <TitlesOfParts>
    <vt:vector size="22" baseType="lpstr">
      <vt:lpstr>Times New Roman</vt:lpstr>
      <vt:lpstr>Arial</vt:lpstr>
      <vt:lpstr>MS PGothic</vt:lpstr>
      <vt:lpstr>IEEE-P802_15</vt:lpstr>
      <vt:lpstr>IEEE-P802_15</vt:lpstr>
      <vt:lpstr>IEEE-P802_15</vt:lpstr>
      <vt:lpstr>IEEE-P802_15</vt:lpstr>
      <vt:lpstr>IEEE-P802_15</vt:lpstr>
      <vt:lpstr>IEEE-P802_15</vt:lpstr>
      <vt:lpstr>IEEE-P802_15</vt:lpstr>
      <vt:lpstr>IEEE-P802_15</vt:lpstr>
      <vt:lpstr>IEEE-P802_15</vt:lpstr>
      <vt:lpstr>IEEE-P802_15</vt:lpstr>
      <vt:lpstr>IEEE-P802_15</vt:lpstr>
      <vt:lpstr>IEEE-P802_15</vt:lpstr>
      <vt:lpstr>IEEE-P802_15</vt:lpstr>
      <vt:lpstr>Slide 1</vt:lpstr>
      <vt:lpstr>90 Participants from over 60 Entities</vt:lpstr>
      <vt:lpstr>Approved 15.4p PAR</vt:lpstr>
      <vt:lpstr>Suggested Additions to 15.4</vt:lpstr>
      <vt:lpstr>Other Proposed Features</vt:lpstr>
      <vt:lpstr>IEEE 802.15.4p Schedule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jta</dc:creator>
  <dc:description>&lt;doc#&gt;</dc:description>
  <cp:lastModifiedBy>jta</cp:lastModifiedBy>
  <cp:revision>158</cp:revision>
  <cp:lastPrinted>1998-02-10T13:28:06Z</cp:lastPrinted>
  <dcterms:created xsi:type="dcterms:W3CDTF">2011-10-13T20:00:21Z</dcterms:created>
  <dcterms:modified xsi:type="dcterms:W3CDTF">2012-10-03T13:42:31Z</dcterms:modified>
</cp:coreProperties>
</file>