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9" r:id="rId5"/>
    <p:sldId id="367" r:id="rId6"/>
    <p:sldId id="368" r:id="rId7"/>
    <p:sldId id="369" r:id="rId8"/>
    <p:sldId id="370" r:id="rId9"/>
    <p:sldId id="371" r:id="rId10"/>
    <p:sldId id="34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ingzx" initials="d"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E8E8F6"/>
    <a:srgbClr val="FDCFFE"/>
    <a:srgbClr val="C49500"/>
    <a:srgbClr val="CDCDEC"/>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72" autoAdjust="0"/>
    <p:restoredTop sz="96271" autoAdjust="0"/>
  </p:normalViewPr>
  <p:slideViewPr>
    <p:cSldViewPr>
      <p:cViewPr>
        <p:scale>
          <a:sx n="66" d="100"/>
          <a:sy n="66" d="100"/>
        </p:scale>
        <p:origin x="-1182" y="-31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586" y="-108"/>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dirty="0"/>
              <a:t>Page </a:t>
            </a:r>
            <a:fld id="{B4F8AD43-E402-41B7-B115-8DD5F30161B6}" type="slidenum">
              <a:rPr lang="en-US" altLang="ko-KR"/>
              <a:pPr>
                <a:defRPr/>
              </a:pPr>
              <a:t>‹#›</a:t>
            </a:fld>
            <a:endParaRPr lang="en-US" altLang="ko-KR"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dirty="0">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dirty="0"/>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dirty="0"/>
              <a:t>Page </a:t>
            </a:r>
            <a:fld id="{D9D5E8B8-2455-4602-8B1C-152953E2E95B}" type="slidenum">
              <a:rPr lang="en-US" altLang="ko-KR"/>
              <a:pPr>
                <a:defRPr/>
              </a:pPr>
              <a:t>‹#›</a:t>
            </a:fld>
            <a:endParaRPr lang="en-US" altLang="ko-KR"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dirty="0"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dirty="0"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dirty="0"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dirty="0" smtClean="0">
                <a:ea typeface="굴림" charset="-127"/>
              </a:rPr>
              <a:t>Page </a:t>
            </a:r>
            <a:fld id="{11F965A4-AC5D-436E-8BA6-21F1A808BD1D}" type="slidenum">
              <a:rPr lang="en-US" altLang="ko-KR" smtClean="0">
                <a:ea typeface="굴림" charset="-127"/>
              </a:rPr>
              <a:pPr/>
              <a:t>1</a:t>
            </a:fld>
            <a:endParaRPr lang="en-US" altLang="ko-KR" dirty="0"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pPr marL="342900" lvl="1" indent="-228600">
              <a:buNone/>
            </a:pPr>
            <a:endParaRPr lang="en-US" altLang="ko-KR" baseline="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B8505083-D182-4BF7-B1A7-D3F76AEDD19D}" type="slidenum">
              <a:rPr lang="en-US" altLang="ko-KR"/>
              <a:pPr>
                <a:defRPr/>
              </a:pPr>
              <a:t>‹#›</a:t>
            </a:fld>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0BC50D84-1EAC-4A17-AF61-D7DD116B5736}" type="slidenum">
              <a:rPr lang="en-US" altLang="ko-KR"/>
              <a:pPr>
                <a:defRPr/>
              </a:pPr>
              <a:t>‹#›</a:t>
            </a:fld>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5E3CA38D-8142-45EE-B811-9B3558A2F401}" type="slidenum">
              <a:rPr lang="en-US" altLang="ko-KR"/>
              <a:pPr>
                <a:defRPr/>
              </a:pPr>
              <a:t>‹#›</a:t>
            </a:fld>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dirty="0" smtClean="0"/>
              <a:t>May 15, 2012</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dirty="0" smtClean="0"/>
              <a:t>Qing Li, InterDigital</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dirty="0"/>
              <a:t>Slide </a:t>
            </a:r>
            <a:fld id="{C164B3C6-2D55-496E-8471-DD3723B83220}" type="slidenum">
              <a:rPr lang="en-US" altLang="ko-KR"/>
              <a:pPr>
                <a:defRPr/>
              </a:pPr>
              <a:t>‹#›</a:t>
            </a:fld>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2620D5C4-2595-4CF8-89AE-D17BD365DF62}" type="slidenum">
              <a:rPr lang="en-US" altLang="ko-KR"/>
              <a:pPr>
                <a:defRPr/>
              </a:pPr>
              <a:t>‹#›</a:t>
            </a:fld>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4BA83FC4-CD48-4352-B4FA-3C1682037BB9}" type="slidenum">
              <a:rPr lang="en-US" altLang="ko-KR"/>
              <a:pPr>
                <a:defRPr/>
              </a:pPr>
              <a:t>‹#›</a:t>
            </a:fld>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dirty="0"/>
              <a:t>Slide </a:t>
            </a:r>
            <a:fld id="{4DF77B46-506C-47ED-AD0C-182D0234B9C5}" type="slidenum">
              <a:rPr lang="en-US" altLang="ko-KR"/>
              <a:pPr>
                <a:defRPr/>
              </a:pPr>
              <a:t>‹#›</a:t>
            </a:fld>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dirty="0"/>
              <a:t>Slide </a:t>
            </a:r>
            <a:fld id="{F1506DB4-C36A-4456-BE78-7F29087315D5}" type="slidenum">
              <a:rPr lang="en-US" altLang="ko-KR"/>
              <a:pPr>
                <a:defRPr/>
              </a:pPr>
              <a:t>‹#›</a:t>
            </a:fld>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dirty="0" smtClean="0"/>
              <a:t>&lt;January 2012&gt;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dirty="0"/>
              <a:t>Slide </a:t>
            </a:r>
            <a:fld id="{4E722527-479E-4D1A-B5FB-1AD46EC2B973}" type="slidenum">
              <a:rPr lang="en-US" altLang="ko-KR"/>
              <a:pPr>
                <a:defRPr/>
              </a:pPr>
              <a:t>‹#›</a:t>
            </a:fld>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BDF97633-195F-4C6F-AB4D-C85C17EB09CB}" type="slidenum">
              <a:rPr lang="en-US" altLang="ko-KR"/>
              <a:pPr>
                <a:defRPr/>
              </a:pPr>
              <a:t>‹#›</a:t>
            </a:fld>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F2B6AA55-FD2B-4512-93D5-674D39FDB0D3}" type="slidenum">
              <a:rPr lang="en-US" altLang="ko-KR"/>
              <a:pPr>
                <a:defRPr/>
              </a:pPr>
              <a:t>‹#›</a:t>
            </a:fld>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Sept. xx, 2012</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Qing Li, InterDigital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dirty="0"/>
              <a:t>Slide </a:t>
            </a:r>
            <a:fld id="{36554915-7DE9-4A2E-89A7-6EC8123C55CC}" type="slidenum">
              <a:rPr lang="en-US" altLang="ko-KR"/>
              <a:pPr>
                <a:defRPr/>
              </a:pPr>
              <a:t>‹#›</a:t>
            </a:fld>
            <a:endParaRPr lang="en-US" altLang="ko-KR" dirty="0"/>
          </a:p>
        </p:txBody>
      </p:sp>
      <p:sp>
        <p:nvSpPr>
          <p:cNvPr id="1031" name="Rectangle 7"/>
          <p:cNvSpPr>
            <a:spLocks noChangeArrowheads="1"/>
          </p:cNvSpPr>
          <p:nvPr/>
        </p:nvSpPr>
        <p:spPr bwMode="auto">
          <a:xfrm>
            <a:off x="3929063" y="301823"/>
            <a:ext cx="4757737" cy="307777"/>
          </a:xfrm>
          <a:prstGeom prst="rect">
            <a:avLst/>
          </a:prstGeom>
          <a:noFill/>
          <a:ln w="9525">
            <a:noFill/>
            <a:miter lim="800000"/>
            <a:headEnd/>
            <a:tailEnd/>
          </a:ln>
          <a:effec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sz="2000" b="1" i="0" kern="1200" dirty="0" smtClean="0">
                <a:solidFill>
                  <a:schemeClr val="tx1"/>
                </a:solidFill>
                <a:latin typeface="Times New Roman" pitchFamily="18" charset="0"/>
                <a:ea typeface="+mn-ea"/>
                <a:cs typeface="+mn-cs"/>
              </a:rPr>
              <a:t>15-12-0557-00-0008</a:t>
            </a:r>
            <a:endParaRPr lang="en-US" altLang="ko-KR" sz="32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바닥글 개체 틀 2"/>
          <p:cNvSpPr>
            <a:spLocks noGrp="1"/>
          </p:cNvSpPr>
          <p:nvPr>
            <p:ph type="ftr" sz="quarter" idx="11"/>
          </p:nvPr>
        </p:nvSpPr>
        <p:spPr>
          <a:xfrm>
            <a:off x="5143500" y="6475413"/>
            <a:ext cx="3467100" cy="184666"/>
          </a:xfrm>
          <a:noFill/>
        </p:spPr>
        <p:txBody>
          <a:bodyPr/>
          <a:lstStyle/>
          <a:p>
            <a:r>
              <a:rPr lang="en-US" altLang="ko-KR" dirty="0" smtClean="0">
                <a:ea typeface="굴림" charset="-127"/>
              </a:rPr>
              <a:t>EZ</a:t>
            </a:r>
            <a:r>
              <a:rPr lang="en-US" altLang="ko-KR" dirty="0">
                <a:ea typeface="굴림" charset="-127"/>
              </a:rPr>
              <a:t> </a:t>
            </a:r>
            <a:r>
              <a:rPr lang="en-US" altLang="ko-KR" dirty="0" smtClean="0">
                <a:ea typeface="굴림" charset="-127"/>
              </a:rPr>
              <a:t>(InterDigital)</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dirty="0" smtClean="0">
                <a:ea typeface="굴림" charset="-127"/>
              </a:rPr>
              <a:t>Slide </a:t>
            </a:r>
            <a:fld id="{825B8318-F5FE-4708-835F-FCE426F82977}" type="slidenum">
              <a:rPr lang="en-US" altLang="ko-KR" smtClean="0">
                <a:ea typeface="굴림" charset="-127"/>
              </a:rPr>
              <a:pPr/>
              <a:t>1</a:t>
            </a:fld>
            <a:endParaRPr lang="en-US" altLang="ko-KR" dirty="0" smtClean="0">
              <a:ea typeface="굴림" charset="-127"/>
            </a:endParaRPr>
          </a:p>
        </p:txBody>
      </p:sp>
      <p:sp>
        <p:nvSpPr>
          <p:cNvPr id="6" name="Rectangle 3"/>
          <p:cNvSpPr>
            <a:spLocks noChangeArrowheads="1"/>
          </p:cNvSpPr>
          <p:nvPr/>
        </p:nvSpPr>
        <p:spPr bwMode="auto">
          <a:xfrm>
            <a:off x="152400" y="609600"/>
            <a:ext cx="8991600" cy="5847755"/>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2000" b="1" dirty="0">
                <a:solidFill>
                  <a:schemeClr val="tx2"/>
                </a:solidFill>
                <a:ea typeface="굴림" pitchFamily="50" charset="-127"/>
              </a:rPr>
              <a:t>Submission Title:</a:t>
            </a:r>
            <a:r>
              <a:rPr lang="en-US" altLang="ko-KR" sz="2000" dirty="0">
                <a:solidFill>
                  <a:schemeClr val="tx2"/>
                </a:solidFill>
                <a:ea typeface="굴림" pitchFamily="50" charset="-127"/>
              </a:rPr>
              <a:t> </a:t>
            </a:r>
            <a:r>
              <a:rPr lang="en-US" altLang="ko-KR" sz="2000" dirty="0" smtClean="0">
                <a:solidFill>
                  <a:schemeClr val="tx2"/>
                </a:solidFill>
                <a:ea typeface="굴림" pitchFamily="50" charset="-127"/>
              </a:rPr>
              <a:t>[</a:t>
            </a:r>
            <a:r>
              <a:rPr lang="en-US" altLang="ko-KR" sz="2000" dirty="0" smtClean="0">
                <a:solidFill>
                  <a:srgbClr val="FF0000"/>
                </a:solidFill>
                <a:ea typeface="굴림" pitchFamily="50" charset="-127"/>
              </a:rPr>
              <a:t>Views of PAC operation and requirements</a:t>
            </a:r>
            <a:r>
              <a:rPr lang="en-US" altLang="ko-KR" sz="2000" dirty="0" smtClean="0">
                <a:solidFill>
                  <a:schemeClr val="tx2"/>
                </a:solidFill>
                <a:ea typeface="굴림" pitchFamily="50" charset="-127"/>
              </a:rPr>
              <a:t>]</a:t>
            </a:r>
            <a:r>
              <a:rPr lang="en-US" altLang="ko-KR" sz="2000" dirty="0">
                <a:solidFill>
                  <a:schemeClr val="tx2"/>
                </a:solidFill>
                <a:ea typeface="굴림" pitchFamily="50" charset="-127"/>
              </a:rPr>
              <a:t>	</a:t>
            </a:r>
          </a:p>
          <a:p>
            <a:pPr>
              <a:defRPr/>
            </a:pPr>
            <a:r>
              <a:rPr lang="en-US" altLang="ko-KR" sz="2000" b="1" dirty="0">
                <a:solidFill>
                  <a:schemeClr val="tx2"/>
                </a:solidFill>
                <a:ea typeface="굴림" pitchFamily="50" charset="-127"/>
              </a:rPr>
              <a:t>Date Submitted:  </a:t>
            </a:r>
            <a:r>
              <a:rPr lang="en-US" altLang="ko-KR" sz="2000" b="1" dirty="0" smtClean="0">
                <a:solidFill>
                  <a:schemeClr val="tx2"/>
                </a:solidFill>
                <a:ea typeface="굴림" pitchFamily="50" charset="-127"/>
              </a:rPr>
              <a:t> </a:t>
            </a:r>
            <a:r>
              <a:rPr lang="en-US" altLang="ko-KR" sz="2000" b="1" dirty="0" smtClean="0">
                <a:solidFill>
                  <a:schemeClr val="tx2"/>
                </a:solidFill>
                <a:ea typeface="굴림" pitchFamily="50" charset="-127"/>
              </a:rPr>
              <a:t>[</a:t>
            </a:r>
            <a:r>
              <a:rPr lang="en-US" altLang="ko-KR" sz="2000" dirty="0" smtClean="0">
                <a:solidFill>
                  <a:srgbClr val="FF0000"/>
                </a:solidFill>
                <a:ea typeface="굴림" pitchFamily="50" charset="-127"/>
              </a:rPr>
              <a:t>2</a:t>
            </a:r>
            <a:r>
              <a:rPr lang="en-US" altLang="ko-KR" sz="2000" dirty="0" smtClean="0">
                <a:solidFill>
                  <a:srgbClr val="FF0000"/>
                </a:solidFill>
                <a:ea typeface="굴림" pitchFamily="50" charset="-127"/>
              </a:rPr>
              <a:t> </a:t>
            </a:r>
            <a:r>
              <a:rPr lang="en-US" altLang="ko-KR" sz="2000" dirty="0" smtClean="0">
                <a:solidFill>
                  <a:srgbClr val="FF0000"/>
                </a:solidFill>
                <a:ea typeface="굴림" pitchFamily="50" charset="-127"/>
              </a:rPr>
              <a:t>Oct., 2012</a:t>
            </a:r>
            <a:r>
              <a:rPr lang="en-US" altLang="ko-KR" sz="2000" dirty="0" smtClean="0">
                <a:solidFill>
                  <a:schemeClr val="tx2"/>
                </a:solidFill>
                <a:ea typeface="굴림" pitchFamily="50" charset="-127"/>
              </a:rPr>
              <a:t>]</a:t>
            </a:r>
            <a:r>
              <a:rPr lang="en-US" altLang="ko-KR" sz="2000" dirty="0">
                <a:solidFill>
                  <a:schemeClr val="tx2"/>
                </a:solidFill>
                <a:ea typeface="굴림" pitchFamily="50" charset="-127"/>
              </a:rPr>
              <a:t>	</a:t>
            </a:r>
          </a:p>
          <a:p>
            <a:pPr>
              <a:defRPr/>
            </a:pPr>
            <a:r>
              <a:rPr lang="en-US" altLang="ko-KR" sz="2000" b="1" dirty="0">
                <a:solidFill>
                  <a:schemeClr val="tx2"/>
                </a:solidFill>
                <a:ea typeface="굴림" pitchFamily="50" charset="-127"/>
              </a:rPr>
              <a:t>Source:</a:t>
            </a:r>
            <a:r>
              <a:rPr lang="en-US" altLang="ko-KR" sz="2000" dirty="0">
                <a:solidFill>
                  <a:schemeClr val="tx2"/>
                </a:solidFill>
                <a:ea typeface="굴림" pitchFamily="50" charset="-127"/>
              </a:rPr>
              <a:t> </a:t>
            </a:r>
            <a:r>
              <a:rPr lang="en-US" altLang="ko-KR" sz="2000" dirty="0" smtClean="0">
                <a:solidFill>
                  <a:schemeClr val="tx2"/>
                </a:solidFill>
                <a:ea typeface="굴림" pitchFamily="50" charset="-127"/>
              </a:rPr>
              <a:t>   [</a:t>
            </a:r>
            <a:r>
              <a:rPr lang="en-US" altLang="ko-KR" sz="2000" dirty="0" smtClean="0">
                <a:solidFill>
                  <a:srgbClr val="FF0000"/>
                </a:solidFill>
                <a:ea typeface="굴림" pitchFamily="50" charset="-127"/>
              </a:rPr>
              <a:t>Eldad Zeira</a:t>
            </a:r>
            <a:r>
              <a:rPr lang="en-US" altLang="ko-KR" sz="2000" dirty="0" smtClean="0">
                <a:solidFill>
                  <a:schemeClr val="tx2"/>
                </a:solidFill>
                <a:ea typeface="굴림" pitchFamily="50" charset="-127"/>
              </a:rPr>
              <a:t>]</a:t>
            </a:r>
            <a:endParaRPr lang="en-US" altLang="ko-KR" sz="2000" baseline="30000" dirty="0" smtClean="0">
              <a:solidFill>
                <a:schemeClr val="tx2"/>
              </a:solidFill>
              <a:ea typeface="굴림" pitchFamily="50" charset="-127"/>
            </a:endParaRPr>
          </a:p>
          <a:p>
            <a:pPr>
              <a:defRPr/>
            </a:pPr>
            <a:r>
              <a:rPr lang="en-US" altLang="ko-KR" sz="2000" dirty="0" smtClean="0">
                <a:solidFill>
                  <a:schemeClr val="tx2"/>
                </a:solidFill>
                <a:ea typeface="굴림" pitchFamily="50" charset="-127"/>
              </a:rPr>
              <a:t>  Company: [</a:t>
            </a:r>
            <a:r>
              <a:rPr lang="en-US" altLang="ko-KR" sz="2000" dirty="0" smtClean="0">
                <a:solidFill>
                  <a:srgbClr val="FF0000"/>
                </a:solidFill>
                <a:ea typeface="굴림" pitchFamily="50" charset="-127"/>
              </a:rPr>
              <a:t>InterDigital Communications LLC</a:t>
            </a:r>
            <a:r>
              <a:rPr lang="en-US" altLang="ko-KR" sz="2000" dirty="0" smtClean="0">
                <a:ea typeface="굴림" pitchFamily="50" charset="-127"/>
              </a:rPr>
              <a:t>]</a:t>
            </a:r>
            <a:endParaRPr lang="en-US" altLang="ko-KR" sz="2000" dirty="0">
              <a:solidFill>
                <a:schemeClr val="tx2"/>
              </a:solidFill>
              <a:ea typeface="굴림" pitchFamily="50" charset="-127"/>
            </a:endParaRPr>
          </a:p>
          <a:p>
            <a:pPr>
              <a:defRPr/>
            </a:pPr>
            <a:r>
              <a:rPr lang="en-US" altLang="ko-KR" sz="2000" dirty="0" smtClean="0">
                <a:solidFill>
                  <a:schemeClr val="tx2"/>
                </a:solidFill>
                <a:ea typeface="굴림" pitchFamily="50" charset="-127"/>
              </a:rPr>
              <a:t>  Address: 						 </a:t>
            </a:r>
          </a:p>
          <a:p>
            <a:pPr>
              <a:defRPr/>
            </a:pPr>
            <a:r>
              <a:rPr lang="en-US" altLang="ko-KR" sz="2000" dirty="0" smtClean="0">
                <a:solidFill>
                  <a:schemeClr val="tx2"/>
                </a:solidFill>
                <a:ea typeface="굴림" pitchFamily="50" charset="-127"/>
              </a:rPr>
              <a:t>  E-Mail:  [</a:t>
            </a:r>
            <a:r>
              <a:rPr lang="en-US" altLang="ko-KR" sz="2000" dirty="0" smtClean="0">
                <a:solidFill>
                  <a:srgbClr val="FF0000"/>
                </a:solidFill>
                <a:ea typeface="굴림" pitchFamily="50" charset="-127"/>
              </a:rPr>
              <a:t>Eldad.Zeira@InterDigital.com</a:t>
            </a:r>
            <a:r>
              <a:rPr lang="en-US" altLang="ko-KR" sz="2000" dirty="0" smtClean="0">
                <a:solidFill>
                  <a:schemeClr val="tx2"/>
                </a:solidFill>
                <a:ea typeface="굴림" pitchFamily="50" charset="-127"/>
              </a:rPr>
              <a:t>]		           	</a:t>
            </a:r>
          </a:p>
          <a:p>
            <a:pPr>
              <a:spcBef>
                <a:spcPts val="600"/>
              </a:spcBef>
              <a:spcAft>
                <a:spcPts val="600"/>
              </a:spcAft>
              <a:defRPr/>
            </a:pPr>
            <a:r>
              <a:rPr lang="en-US" altLang="ko-KR" sz="2000" b="1" dirty="0" smtClean="0">
                <a:solidFill>
                  <a:schemeClr val="tx2"/>
                </a:solidFill>
                <a:ea typeface="굴림" pitchFamily="50" charset="-127"/>
              </a:rPr>
              <a:t>Re</a:t>
            </a:r>
            <a:r>
              <a:rPr lang="en-US" altLang="ko-KR" sz="2000" b="1" dirty="0">
                <a:solidFill>
                  <a:schemeClr val="tx2"/>
                </a:solidFill>
                <a:ea typeface="굴림" pitchFamily="50" charset="-127"/>
              </a:rPr>
              <a:t>:</a:t>
            </a:r>
            <a:r>
              <a:rPr lang="en-US" altLang="ko-KR" sz="2000" dirty="0">
                <a:solidFill>
                  <a:schemeClr val="tx2"/>
                </a:solidFill>
                <a:ea typeface="굴림" pitchFamily="50" charset="-127"/>
              </a:rPr>
              <a:t> </a:t>
            </a:r>
            <a:r>
              <a:rPr lang="en-US" altLang="ko-KR" sz="2000" dirty="0" smtClean="0">
                <a:solidFill>
                  <a:schemeClr val="tx2"/>
                </a:solidFill>
                <a:ea typeface="굴림" pitchFamily="50" charset="-127"/>
              </a:rPr>
              <a:t>[</a:t>
            </a:r>
            <a:r>
              <a:rPr lang="en-US" altLang="ko-KR" sz="2000" dirty="0" smtClean="0">
                <a:solidFill>
                  <a:srgbClr val="FF0000"/>
                </a:solidFill>
                <a:ea typeface="굴림" pitchFamily="50" charset="-127"/>
              </a:rPr>
              <a:t>Discussion of 15.8 requirements</a:t>
            </a:r>
            <a:r>
              <a:rPr lang="en-US" altLang="ko-KR" sz="20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2000" b="1" dirty="0">
                <a:solidFill>
                  <a:schemeClr val="tx2"/>
                </a:solidFill>
                <a:ea typeface="굴림" pitchFamily="50" charset="-127"/>
              </a:rPr>
              <a:t>Abstract</a:t>
            </a:r>
            <a:r>
              <a:rPr lang="en-US" altLang="ko-KR" sz="2000" b="1" dirty="0" smtClean="0">
                <a:solidFill>
                  <a:schemeClr val="tx2"/>
                </a:solidFill>
                <a:ea typeface="굴림" pitchFamily="50" charset="-127"/>
              </a:rPr>
              <a:t>:</a:t>
            </a:r>
            <a:r>
              <a:rPr lang="en-US" altLang="ko-KR" sz="2000" dirty="0">
                <a:solidFill>
                  <a:schemeClr val="tx2"/>
                </a:solidFill>
                <a:ea typeface="굴림" pitchFamily="50" charset="-127"/>
              </a:rPr>
              <a:t> </a:t>
            </a:r>
            <a:r>
              <a:rPr lang="en-US" altLang="ko-KR" sz="2000" dirty="0" smtClean="0">
                <a:solidFill>
                  <a:schemeClr val="tx2"/>
                </a:solidFill>
                <a:ea typeface="굴림" pitchFamily="50" charset="-127"/>
              </a:rPr>
              <a:t>	</a:t>
            </a:r>
            <a:r>
              <a:rPr lang="en-US" altLang="ko-KR" sz="2000" dirty="0" smtClean="0">
                <a:solidFill>
                  <a:schemeClr val="tx2"/>
                </a:solidFill>
                <a:ea typeface="굴림" pitchFamily="50" charset="-127"/>
              </a:rPr>
              <a:t>[</a:t>
            </a:r>
            <a:r>
              <a:rPr lang="en-US" altLang="ko-KR" sz="2000" dirty="0" smtClean="0">
                <a:solidFill>
                  <a:srgbClr val="FF0000"/>
                </a:solidFill>
                <a:ea typeface="굴림" pitchFamily="50" charset="-127"/>
              </a:rPr>
              <a:t>This document presents </a:t>
            </a:r>
            <a:r>
              <a:rPr lang="en-US" altLang="ko-KR" sz="2000" dirty="0" smtClean="0">
                <a:solidFill>
                  <a:srgbClr val="FF0000"/>
                </a:solidFill>
                <a:ea typeface="굴림" pitchFamily="50" charset="-127"/>
              </a:rPr>
              <a:t>operational constraints and derived 			potential  </a:t>
            </a:r>
            <a:r>
              <a:rPr lang="en-US" altLang="ko-KR" sz="2000" dirty="0" smtClean="0">
                <a:solidFill>
                  <a:srgbClr val="FF0000"/>
                </a:solidFill>
                <a:ea typeface="굴림" pitchFamily="50" charset="-127"/>
              </a:rPr>
              <a:t>requirements for the TGD</a:t>
            </a:r>
            <a:r>
              <a:rPr lang="en-US" altLang="ko-KR" sz="2000" dirty="0" smtClean="0">
                <a:solidFill>
                  <a:schemeClr val="tx2"/>
                </a:solidFill>
                <a:ea typeface="굴림" pitchFamily="50" charset="-127"/>
              </a:rPr>
              <a:t>]</a:t>
            </a:r>
            <a:endParaRPr lang="en-US" altLang="ko-KR" sz="2000" dirty="0">
              <a:solidFill>
                <a:schemeClr val="tx2"/>
              </a:solidFill>
              <a:ea typeface="굴림" pitchFamily="50" charset="-127"/>
            </a:endParaRPr>
          </a:p>
          <a:p>
            <a:pPr>
              <a:spcBef>
                <a:spcPts val="600"/>
              </a:spcBef>
              <a:spcAft>
                <a:spcPts val="600"/>
              </a:spcAft>
              <a:defRPr/>
            </a:pPr>
            <a:r>
              <a:rPr lang="en-US" altLang="ko-KR" sz="2000" b="1" dirty="0">
                <a:solidFill>
                  <a:schemeClr val="tx2"/>
                </a:solidFill>
                <a:ea typeface="굴림" pitchFamily="50" charset="-127"/>
              </a:rPr>
              <a:t>Purpose:</a:t>
            </a:r>
            <a:r>
              <a:rPr lang="en-US" altLang="ko-KR" sz="2000" dirty="0">
                <a:solidFill>
                  <a:schemeClr val="tx2"/>
                </a:solidFill>
                <a:ea typeface="굴림" pitchFamily="50" charset="-127"/>
              </a:rPr>
              <a:t>	</a:t>
            </a:r>
            <a:r>
              <a:rPr lang="en-US" altLang="ko-KR" sz="2000" dirty="0" smtClean="0">
                <a:solidFill>
                  <a:schemeClr val="tx2"/>
                </a:solidFill>
                <a:ea typeface="굴림" pitchFamily="50" charset="-127"/>
              </a:rPr>
              <a:t>[</a:t>
            </a:r>
            <a:r>
              <a:rPr lang="en-US" altLang="ko-KR" sz="2000" dirty="0" smtClean="0">
                <a:solidFill>
                  <a:srgbClr val="FF0000"/>
                </a:solidFill>
                <a:ea typeface="굴림" pitchFamily="50" charset="-127"/>
              </a:rPr>
              <a:t>To be discussed and adopted by 802.15.8 PAC</a:t>
            </a:r>
            <a:r>
              <a:rPr lang="en-US" altLang="ko-KR" sz="2000" dirty="0" smtClean="0">
                <a:solidFill>
                  <a:schemeClr val="tx2"/>
                </a:solidFill>
                <a:ea typeface="굴림" pitchFamily="50" charset="-127"/>
              </a:rPr>
              <a:t>]</a:t>
            </a:r>
            <a:endParaRPr lang="en-US" altLang="ko-KR" sz="2000" dirty="0">
              <a:solidFill>
                <a:schemeClr val="tx2"/>
              </a:solidFill>
              <a:ea typeface="굴림" pitchFamily="50" charset="-127"/>
            </a:endParaRPr>
          </a:p>
          <a:p>
            <a:pPr>
              <a:defRPr/>
            </a:pPr>
            <a:r>
              <a:rPr lang="en-US" altLang="ko-KR" sz="2000" b="1" dirty="0">
                <a:solidFill>
                  <a:schemeClr val="tx2"/>
                </a:solidFill>
                <a:ea typeface="굴림" pitchFamily="50" charset="-127"/>
              </a:rPr>
              <a:t>Notice:</a:t>
            </a:r>
            <a:r>
              <a:rPr lang="en-US" altLang="ko-KR" sz="2000" dirty="0">
                <a:solidFill>
                  <a:schemeClr val="tx2"/>
                </a:solidFill>
                <a:ea typeface="굴림" pitchFamily="50" charset="-127"/>
              </a:rPr>
              <a:t>	</a:t>
            </a:r>
            <a:r>
              <a:rPr lang="en-US" altLang="ko-KR" sz="1800" dirty="0">
                <a:solidFill>
                  <a:schemeClr val="tx2"/>
                </a:solidFill>
                <a:ea typeface="굴림" pitchFamily="50" charset="-127"/>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800" b="1" dirty="0">
                <a:solidFill>
                  <a:schemeClr val="tx2"/>
                </a:solidFill>
                <a:ea typeface="굴림" pitchFamily="50" charset="-127"/>
              </a:rPr>
              <a:t>Release:</a:t>
            </a:r>
            <a:r>
              <a:rPr lang="en-US" altLang="ko-KR" sz="1800" dirty="0">
                <a:solidFill>
                  <a:schemeClr val="tx2"/>
                </a:solidFill>
                <a:ea typeface="굴림" pitchFamily="50" charset="-127"/>
              </a:rPr>
              <a:t>	The contributor acknowledges and accepts that this contribution becomes the property of IEEE and may be made publicly available by P802.15.</a:t>
            </a:r>
            <a:r>
              <a:rPr lang="en-US" altLang="ko-KR" sz="1600" dirty="0">
                <a:solidFill>
                  <a:schemeClr val="tx2"/>
                </a:solidFill>
                <a:ea typeface="굴림" pitchFamily="50" charset="-127"/>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510952"/>
          </a:xfrm>
        </p:spPr>
        <p:txBody>
          <a:bodyPr/>
          <a:lstStyle/>
          <a:p>
            <a:r>
              <a:rPr lang="en-US" dirty="0" smtClean="0"/>
              <a:t>PAC topology</a:t>
            </a:r>
            <a:endParaRPr lang="en-US" dirty="0"/>
          </a:p>
        </p:txBody>
      </p:sp>
      <p:sp>
        <p:nvSpPr>
          <p:cNvPr id="8" name="Content Placeholder 7"/>
          <p:cNvSpPr>
            <a:spLocks noGrp="1"/>
          </p:cNvSpPr>
          <p:nvPr>
            <p:ph idx="1"/>
          </p:nvPr>
        </p:nvSpPr>
        <p:spPr>
          <a:xfrm>
            <a:off x="0" y="1268760"/>
            <a:ext cx="9144000" cy="4896544"/>
          </a:xfrm>
        </p:spPr>
        <p:txBody>
          <a:bodyPr/>
          <a:lstStyle/>
          <a:p>
            <a:r>
              <a:rPr lang="en-US" sz="2400" dirty="0" smtClean="0"/>
              <a:t>Single device type (unlike e.g. 15.4 “controller” mode)</a:t>
            </a:r>
          </a:p>
          <a:p>
            <a:r>
              <a:rPr lang="en-US" sz="2400" dirty="0" smtClean="0"/>
              <a:t>Any device could act as bridge to infrastructure but none has to</a:t>
            </a:r>
          </a:p>
          <a:p>
            <a:pPr lvl="1"/>
            <a:r>
              <a:rPr lang="en-US" sz="2000" dirty="0" smtClean="0"/>
              <a:t>Infrastructure access itself not specified by 802.15</a:t>
            </a:r>
          </a:p>
          <a:p>
            <a:r>
              <a:rPr lang="en-US" sz="2400" dirty="0" smtClean="0"/>
              <a:t>Infrastructure availability: intermittent (in time) and sporadic (in devices)</a:t>
            </a:r>
          </a:p>
          <a:p>
            <a:pPr lvl="1"/>
            <a:r>
              <a:rPr lang="en-US" sz="2000" dirty="0" smtClean="0"/>
              <a:t>Smart phones are an example of ubiquitous access but ubiquity </a:t>
            </a:r>
            <a:r>
              <a:rPr lang="en-US" sz="2000" dirty="0" smtClean="0"/>
              <a:t>is not </a:t>
            </a:r>
            <a:r>
              <a:rPr lang="en-US" sz="2000" dirty="0" smtClean="0"/>
              <a:t>a general property of PAC deployments</a:t>
            </a:r>
          </a:p>
          <a:p>
            <a:r>
              <a:rPr lang="en-US" sz="2400" dirty="0" smtClean="0"/>
              <a:t>Access enables security without </a:t>
            </a:r>
            <a:r>
              <a:rPr lang="en-US" sz="2400" dirty="0" smtClean="0"/>
              <a:t>necessity of provisioning </a:t>
            </a:r>
            <a:r>
              <a:rPr lang="en-US" sz="2400" dirty="0" smtClean="0"/>
              <a:t>in the field</a:t>
            </a:r>
          </a:p>
          <a:p>
            <a:r>
              <a:rPr lang="en-US" sz="2400" dirty="0" smtClean="0"/>
              <a:t>Multi-hop relaying </a:t>
            </a:r>
            <a:r>
              <a:rPr lang="en-US" sz="2400" dirty="0" smtClean="0"/>
              <a:t>is required </a:t>
            </a:r>
            <a:r>
              <a:rPr lang="en-US" sz="2400" dirty="0" smtClean="0"/>
              <a:t>(and </a:t>
            </a:r>
            <a:r>
              <a:rPr lang="en-US" sz="2400" dirty="0" smtClean="0"/>
              <a:t>is a </a:t>
            </a:r>
            <a:r>
              <a:rPr lang="en-US" sz="2400" dirty="0" smtClean="0"/>
              <a:t>requirement)</a:t>
            </a:r>
          </a:p>
        </p:txBody>
      </p:sp>
      <p:sp>
        <p:nvSpPr>
          <p:cNvPr id="5" name="Footer Placeholder 4"/>
          <p:cNvSpPr>
            <a:spLocks noGrp="1"/>
          </p:cNvSpPr>
          <p:nvPr>
            <p:ph type="ftr" sz="quarter" idx="11"/>
          </p:nvPr>
        </p:nvSpPr>
        <p:spPr/>
        <p:txBody>
          <a:bodyPr/>
          <a:lstStyle/>
          <a:p>
            <a:pPr>
              <a:defRPr/>
            </a:pPr>
            <a:r>
              <a:rPr lang="en-US" altLang="ko-KR" dirty="0" smtClean="0"/>
              <a:t>EZ, InterDigital</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a:t>
            </a:fld>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510952"/>
          </a:xfrm>
        </p:spPr>
        <p:txBody>
          <a:bodyPr/>
          <a:lstStyle/>
          <a:p>
            <a:r>
              <a:rPr lang="en-US" dirty="0" smtClean="0"/>
              <a:t>PAC interoperability</a:t>
            </a:r>
            <a:endParaRPr lang="en-US" dirty="0"/>
          </a:p>
        </p:txBody>
      </p:sp>
      <p:sp>
        <p:nvSpPr>
          <p:cNvPr id="8" name="Content Placeholder 7"/>
          <p:cNvSpPr>
            <a:spLocks noGrp="1"/>
          </p:cNvSpPr>
          <p:nvPr>
            <p:ph idx="1"/>
          </p:nvPr>
        </p:nvSpPr>
        <p:spPr>
          <a:xfrm>
            <a:off x="0" y="1268760"/>
            <a:ext cx="9144000" cy="4896544"/>
          </a:xfrm>
        </p:spPr>
        <p:txBody>
          <a:bodyPr/>
          <a:lstStyle/>
          <a:p>
            <a:r>
              <a:rPr lang="en-US" sz="2800" dirty="0" smtClean="0"/>
              <a:t>Many 802.15.4 amendments include multiple modes</a:t>
            </a:r>
          </a:p>
          <a:p>
            <a:r>
              <a:rPr lang="en-US" sz="2800" dirty="0" smtClean="0"/>
              <a:t>Vendors select which mode(s) to implement </a:t>
            </a:r>
          </a:p>
          <a:p>
            <a:r>
              <a:rPr lang="en-US" sz="2800" dirty="0" smtClean="0"/>
              <a:t>Deployment </a:t>
            </a:r>
            <a:r>
              <a:rPr lang="en-US" sz="2800" dirty="0" smtClean="0"/>
              <a:t>is often </a:t>
            </a:r>
            <a:r>
              <a:rPr lang="en-US" sz="2800" dirty="0" smtClean="0"/>
              <a:t>in “closed systems”: same coordinator for all end devices</a:t>
            </a:r>
          </a:p>
          <a:p>
            <a:r>
              <a:rPr lang="en-US" sz="2800" dirty="0" smtClean="0"/>
              <a:t>Social use cases in 802.15.8-PAC imply that “universal interoperability” is desirable.</a:t>
            </a:r>
          </a:p>
          <a:p>
            <a:r>
              <a:rPr lang="en-US" sz="2800" dirty="0" smtClean="0"/>
              <a:t>Important “side” benefit: </a:t>
            </a:r>
            <a:r>
              <a:rPr lang="en-US" sz="2800" dirty="0" smtClean="0"/>
              <a:t>Universal </a:t>
            </a:r>
            <a:r>
              <a:rPr lang="en-US" sz="2800" dirty="0" smtClean="0"/>
              <a:t>interoperability helps with infrastructure access</a:t>
            </a:r>
            <a:endParaRPr lang="en-US" sz="2800" dirty="0"/>
          </a:p>
        </p:txBody>
      </p:sp>
      <p:sp>
        <p:nvSpPr>
          <p:cNvPr id="5" name="Footer Placeholder 4"/>
          <p:cNvSpPr>
            <a:spLocks noGrp="1"/>
          </p:cNvSpPr>
          <p:nvPr>
            <p:ph type="ftr" sz="quarter" idx="11"/>
          </p:nvPr>
        </p:nvSpPr>
        <p:spPr/>
        <p:txBody>
          <a:bodyPr/>
          <a:lstStyle/>
          <a:p>
            <a:pPr>
              <a:defRPr/>
            </a:pPr>
            <a:r>
              <a:rPr lang="en-US" altLang="ko-KR" dirty="0" smtClean="0"/>
              <a:t>EZ, InterDigital</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510952"/>
          </a:xfrm>
        </p:spPr>
        <p:txBody>
          <a:bodyPr/>
          <a:lstStyle/>
          <a:p>
            <a:r>
              <a:rPr lang="en-US" sz="3200" dirty="0" smtClean="0"/>
              <a:t>PAC security and user’s identity</a:t>
            </a:r>
            <a:endParaRPr lang="en-US" sz="3200" dirty="0"/>
          </a:p>
        </p:txBody>
      </p:sp>
      <p:sp>
        <p:nvSpPr>
          <p:cNvPr id="8" name="Content Placeholder 7"/>
          <p:cNvSpPr>
            <a:spLocks noGrp="1"/>
          </p:cNvSpPr>
          <p:nvPr>
            <p:ph idx="1"/>
          </p:nvPr>
        </p:nvSpPr>
        <p:spPr>
          <a:xfrm>
            <a:off x="0" y="1268760"/>
            <a:ext cx="9144000" cy="4896544"/>
          </a:xfrm>
        </p:spPr>
        <p:txBody>
          <a:bodyPr/>
          <a:lstStyle/>
          <a:p>
            <a:r>
              <a:rPr lang="en-US" sz="2800" dirty="0" smtClean="0"/>
              <a:t>User’s Data:</a:t>
            </a:r>
          </a:p>
          <a:p>
            <a:pPr lvl="1"/>
            <a:r>
              <a:rPr lang="en-US" sz="2400" dirty="0" smtClean="0"/>
              <a:t>Confidentiality required for most applications </a:t>
            </a:r>
          </a:p>
          <a:p>
            <a:pPr lvl="2"/>
            <a:r>
              <a:rPr lang="en-US" sz="2000" dirty="0" smtClean="0"/>
              <a:t>E.g. at the level provided by cellular carriers</a:t>
            </a:r>
          </a:p>
          <a:p>
            <a:pPr lvl="1"/>
            <a:r>
              <a:rPr lang="en-US" sz="2400" dirty="0" smtClean="0"/>
              <a:t>Data integrity required for some applications (e.g. emergency notifications</a:t>
            </a:r>
            <a:r>
              <a:rPr lang="en-US" sz="2400" dirty="0" smtClean="0"/>
              <a:t>) </a:t>
            </a:r>
            <a:endParaRPr lang="en-US" sz="2400" dirty="0" smtClean="0"/>
          </a:p>
          <a:p>
            <a:r>
              <a:rPr lang="en-US" sz="2800" dirty="0" smtClean="0"/>
              <a:t>User’s identity:</a:t>
            </a:r>
          </a:p>
          <a:p>
            <a:pPr lvl="1"/>
            <a:r>
              <a:rPr lang="en-US" sz="2400" dirty="0" smtClean="0"/>
              <a:t>User’s ID defined in terms of an application (e.g. a game handle)</a:t>
            </a:r>
          </a:p>
          <a:p>
            <a:pPr lvl="1"/>
            <a:r>
              <a:rPr lang="en-US" sz="2400" dirty="0" smtClean="0"/>
              <a:t>Multiple </a:t>
            </a:r>
            <a:r>
              <a:rPr lang="en-US" sz="2400" dirty="0" smtClean="0"/>
              <a:t>(per application) identities possible</a:t>
            </a:r>
          </a:p>
          <a:p>
            <a:pPr lvl="1"/>
            <a:r>
              <a:rPr lang="en-US" sz="2400" dirty="0" smtClean="0"/>
              <a:t>Prevent </a:t>
            </a:r>
            <a:r>
              <a:rPr lang="en-US" sz="2400" dirty="0" smtClean="0"/>
              <a:t>disclosure of user’s application identity over the air or to 3’rd parties (other than the application provider)</a:t>
            </a:r>
          </a:p>
          <a:p>
            <a:pPr lvl="1"/>
            <a:r>
              <a:rPr lang="en-US" sz="2400" dirty="0" smtClean="0"/>
              <a:t>System must prevent impersonation</a:t>
            </a:r>
          </a:p>
        </p:txBody>
      </p:sp>
      <p:sp>
        <p:nvSpPr>
          <p:cNvPr id="5" name="Footer Placeholder 4"/>
          <p:cNvSpPr>
            <a:spLocks noGrp="1"/>
          </p:cNvSpPr>
          <p:nvPr>
            <p:ph type="ftr" sz="quarter" idx="11"/>
          </p:nvPr>
        </p:nvSpPr>
        <p:spPr/>
        <p:txBody>
          <a:bodyPr/>
          <a:lstStyle/>
          <a:p>
            <a:pPr>
              <a:defRPr/>
            </a:pPr>
            <a:r>
              <a:rPr lang="en-US" altLang="ko-KR" dirty="0" smtClean="0"/>
              <a:t>EZ, InterDigital</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685800"/>
            <a:ext cx="7772400" cy="438944"/>
          </a:xfrm>
        </p:spPr>
        <p:txBody>
          <a:bodyPr/>
          <a:lstStyle/>
          <a:p>
            <a:r>
              <a:rPr lang="en-US" dirty="0" smtClean="0"/>
              <a:t>How could it work?</a:t>
            </a:r>
            <a:endParaRPr lang="en-US" dirty="0"/>
          </a:p>
        </p:txBody>
      </p:sp>
      <p:sp>
        <p:nvSpPr>
          <p:cNvPr id="9" name="Content Placeholder 8"/>
          <p:cNvSpPr>
            <a:spLocks noGrp="1"/>
          </p:cNvSpPr>
          <p:nvPr>
            <p:ph idx="1"/>
          </p:nvPr>
        </p:nvSpPr>
        <p:spPr>
          <a:xfrm>
            <a:off x="0" y="1268760"/>
            <a:ext cx="9144000" cy="4827240"/>
          </a:xfrm>
        </p:spPr>
        <p:txBody>
          <a:bodyPr/>
          <a:lstStyle/>
          <a:p>
            <a:r>
              <a:rPr lang="en-US" sz="2400" dirty="0" smtClean="0">
                <a:sym typeface="Wingdings" pitchFamily="2" charset="2"/>
              </a:rPr>
              <a:t>PDs may be </a:t>
            </a:r>
            <a:r>
              <a:rPr lang="en-US" sz="2400" dirty="0" smtClean="0">
                <a:sym typeface="Wingdings" pitchFamily="2" charset="2"/>
              </a:rPr>
              <a:t>provisioned </a:t>
            </a:r>
            <a:r>
              <a:rPr lang="en-US" sz="2400" dirty="0" smtClean="0">
                <a:sym typeface="Wingdings" pitchFamily="2" charset="2"/>
              </a:rPr>
              <a:t>with shared secrets that allow them to form SOME level of </a:t>
            </a:r>
            <a:r>
              <a:rPr lang="en-US" sz="2400" dirty="0" smtClean="0">
                <a:sym typeface="Wingdings" pitchFamily="2" charset="2"/>
              </a:rPr>
              <a:t>connectivity, e.g. by group</a:t>
            </a:r>
            <a:endParaRPr lang="en-US" sz="2400" dirty="0" smtClean="0">
              <a:sym typeface="Wingdings" pitchFamily="2" charset="2"/>
            </a:endParaRPr>
          </a:p>
          <a:p>
            <a:pPr lvl="1"/>
            <a:r>
              <a:rPr lang="en-US" sz="2000" dirty="0" smtClean="0">
                <a:sym typeface="Wingdings" pitchFamily="2" charset="2"/>
              </a:rPr>
              <a:t>e.g. establish a secured relayed link to infrastructure</a:t>
            </a:r>
          </a:p>
          <a:p>
            <a:r>
              <a:rPr lang="en-US" sz="2400" dirty="0" smtClean="0">
                <a:sym typeface="Wingdings" pitchFamily="2" charset="2"/>
              </a:rPr>
              <a:t>PDs attempt to connect to application server where a user can establish his or her identity</a:t>
            </a:r>
            <a:endParaRPr lang="en-US" sz="2000" dirty="0" smtClean="0">
              <a:sym typeface="Wingdings" pitchFamily="2" charset="2"/>
            </a:endParaRPr>
          </a:p>
          <a:p>
            <a:r>
              <a:rPr lang="en-US" sz="2400" dirty="0" smtClean="0">
                <a:sym typeface="Wingdings" pitchFamily="2" charset="2"/>
              </a:rPr>
              <a:t>PDs </a:t>
            </a:r>
            <a:r>
              <a:rPr lang="en-US" sz="2400" dirty="0" smtClean="0">
                <a:sym typeface="Wingdings" pitchFamily="2" charset="2"/>
              </a:rPr>
              <a:t>obtain </a:t>
            </a:r>
            <a:r>
              <a:rPr lang="en-US" sz="2400" dirty="0" smtClean="0">
                <a:sym typeface="Wingdings" pitchFamily="2" charset="2"/>
              </a:rPr>
              <a:t>own as well as desired peer temporary ID’s for discovery</a:t>
            </a:r>
          </a:p>
          <a:p>
            <a:r>
              <a:rPr lang="en-US" sz="2400" dirty="0" smtClean="0">
                <a:sym typeface="Wingdings" pitchFamily="2" charset="2"/>
              </a:rPr>
              <a:t>Identity information needs to be cryptographically </a:t>
            </a:r>
            <a:r>
              <a:rPr lang="en-US" sz="2400" dirty="0" smtClean="0">
                <a:sym typeface="Wingdings" pitchFamily="2" charset="2"/>
              </a:rPr>
              <a:t>secure</a:t>
            </a:r>
            <a:endParaRPr lang="en-US" sz="2400" dirty="0" smtClean="0">
              <a:sym typeface="Wingdings" pitchFamily="2" charset="2"/>
            </a:endParaRPr>
          </a:p>
          <a:p>
            <a:r>
              <a:rPr lang="en-US" sz="2400" dirty="0" smtClean="0">
                <a:sym typeface="Wingdings" pitchFamily="2" charset="2"/>
              </a:rPr>
              <a:t>PDs </a:t>
            </a:r>
            <a:r>
              <a:rPr lang="en-US" sz="2400" dirty="0" smtClean="0">
                <a:sym typeface="Wingdings" pitchFamily="2" charset="2"/>
              </a:rPr>
              <a:t>also receive </a:t>
            </a:r>
            <a:r>
              <a:rPr lang="en-US" sz="2400" dirty="0" smtClean="0">
                <a:sym typeface="Wingdings" pitchFamily="2" charset="2"/>
              </a:rPr>
              <a:t>keys for data encryption, if needed</a:t>
            </a:r>
          </a:p>
          <a:p>
            <a:r>
              <a:rPr lang="en-US" sz="2400" dirty="0" smtClean="0">
                <a:sym typeface="Wingdings" pitchFamily="2" charset="2"/>
              </a:rPr>
              <a:t>ID’s, keys etc. retained through absence of infrastructure (for some time)</a:t>
            </a:r>
          </a:p>
          <a:p>
            <a:r>
              <a:rPr lang="en-US" sz="2400" dirty="0" smtClean="0">
                <a:sym typeface="Wingdings" pitchFamily="2" charset="2"/>
              </a:rPr>
              <a:t>ID is used for discovery</a:t>
            </a:r>
            <a:endParaRPr lang="en-US" sz="2800" dirty="0" smtClean="0">
              <a:sym typeface="Wingdings" pitchFamily="2" charset="2"/>
            </a:endParaRPr>
          </a:p>
        </p:txBody>
      </p:sp>
      <p:sp>
        <p:nvSpPr>
          <p:cNvPr id="5" name="Footer Placeholder 4"/>
          <p:cNvSpPr>
            <a:spLocks noGrp="1"/>
          </p:cNvSpPr>
          <p:nvPr>
            <p:ph type="ftr" sz="quarter" idx="11"/>
          </p:nvPr>
        </p:nvSpPr>
        <p:spPr/>
        <p:txBody>
          <a:bodyPr/>
          <a:lstStyle/>
          <a:p>
            <a:pPr>
              <a:defRPr/>
            </a:pPr>
            <a:r>
              <a:rPr lang="en-US" altLang="ko-KR" dirty="0" smtClean="0"/>
              <a:t>EZ, InterDigital</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438944"/>
          </a:xfrm>
        </p:spPr>
        <p:txBody>
          <a:bodyPr/>
          <a:lstStyle/>
          <a:p>
            <a:r>
              <a:rPr lang="en-US" dirty="0" smtClean="0"/>
              <a:t>Additional Requirements </a:t>
            </a:r>
            <a:endParaRPr lang="en-US" dirty="0"/>
          </a:p>
        </p:txBody>
      </p:sp>
      <p:sp>
        <p:nvSpPr>
          <p:cNvPr id="8" name="Content Placeholder 7"/>
          <p:cNvSpPr>
            <a:spLocks noGrp="1"/>
          </p:cNvSpPr>
          <p:nvPr>
            <p:ph idx="1"/>
          </p:nvPr>
        </p:nvSpPr>
        <p:spPr>
          <a:xfrm>
            <a:off x="179512" y="1268760"/>
            <a:ext cx="8784976" cy="4896544"/>
          </a:xfrm>
        </p:spPr>
        <p:txBody>
          <a:bodyPr/>
          <a:lstStyle/>
          <a:p>
            <a:r>
              <a:rPr lang="en-US" sz="2400" dirty="0" smtClean="0"/>
              <a:t>All PDs shall support (at least one) common communication mode</a:t>
            </a:r>
          </a:p>
          <a:p>
            <a:r>
              <a:rPr lang="en-US" sz="2400" dirty="0" smtClean="0"/>
              <a:t>The </a:t>
            </a:r>
            <a:r>
              <a:rPr lang="en-US" sz="2400" dirty="0" smtClean="0"/>
              <a:t>discovery identity (DID) of a PD is derived from higher </a:t>
            </a:r>
            <a:r>
              <a:rPr lang="en-US" sz="2400" dirty="0" smtClean="0"/>
              <a:t>layers</a:t>
            </a:r>
          </a:p>
          <a:p>
            <a:r>
              <a:rPr lang="en-US" sz="2400" dirty="0" smtClean="0"/>
              <a:t>PD relaying groups could be provisioned</a:t>
            </a:r>
            <a:endParaRPr lang="en-US" sz="2400" dirty="0" smtClean="0"/>
          </a:p>
          <a:p>
            <a:r>
              <a:rPr lang="en-US" sz="2400" dirty="0" smtClean="0"/>
              <a:t>A PD could have multiple DID at the same time</a:t>
            </a:r>
          </a:p>
          <a:p>
            <a:r>
              <a:rPr lang="en-US" sz="2400" dirty="0" smtClean="0"/>
              <a:t>PDs may be pre-configured with DID </a:t>
            </a:r>
            <a:r>
              <a:rPr lang="en-US" sz="2400" dirty="0" smtClean="0"/>
              <a:t>e.g. for </a:t>
            </a:r>
            <a:r>
              <a:rPr lang="en-US" sz="2400" dirty="0" smtClean="0"/>
              <a:t>the purpose of relaying</a:t>
            </a:r>
          </a:p>
          <a:p>
            <a:r>
              <a:rPr lang="en-US" sz="2400" dirty="0" smtClean="0"/>
              <a:t>How to handle discovery and peering in the absence of higher layers DID is out of scope for 802.15.8-PAC (and could be </a:t>
            </a:r>
            <a:r>
              <a:rPr lang="en-US" sz="2400" dirty="0" smtClean="0"/>
              <a:t>provisioned and </a:t>
            </a:r>
            <a:r>
              <a:rPr lang="en-US" sz="2400" dirty="0" smtClean="0"/>
              <a:t>subject to user’s control)</a:t>
            </a:r>
            <a:endParaRPr lang="en-US" sz="2400"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dirty="0"/>
          </a:p>
        </p:txBody>
      </p:sp>
      <p:sp>
        <p:nvSpPr>
          <p:cNvPr id="9" name="Footer Placeholder 4"/>
          <p:cNvSpPr>
            <a:spLocks noGrp="1"/>
          </p:cNvSpPr>
          <p:nvPr>
            <p:ph type="ftr" sz="quarter" idx="11"/>
          </p:nvPr>
        </p:nvSpPr>
        <p:spPr>
          <a:xfrm>
            <a:off x="5214938" y="6475413"/>
            <a:ext cx="3395662" cy="184666"/>
          </a:xfrm>
        </p:spPr>
        <p:txBody>
          <a:bodyPr/>
          <a:lstStyle/>
          <a:p>
            <a:pPr>
              <a:defRPr/>
            </a:pPr>
            <a:r>
              <a:rPr lang="en-US" altLang="ko-KR" dirty="0" smtClean="0"/>
              <a:t>EZ, InterDigital</a:t>
            </a:r>
            <a:endParaRPr lang="en-US" altLang="ko-K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Thank You!</a:t>
            </a:r>
            <a:endParaRPr lang="ko-KR" altLang="en-US" dirty="0"/>
          </a:p>
        </p:txBody>
      </p:sp>
      <p:sp>
        <p:nvSpPr>
          <p:cNvPr id="3" name="부제목 2"/>
          <p:cNvSpPr>
            <a:spLocks noGrp="1"/>
          </p:cNvSpPr>
          <p:nvPr>
            <p:ph type="subTitle" idx="1"/>
          </p:nvPr>
        </p:nvSpPr>
        <p:spPr/>
        <p:txBody>
          <a:bodyPr/>
          <a:lstStyle/>
          <a:p>
            <a:r>
              <a:rPr lang="en-US" altLang="ko-KR" b="1" dirty="0" smtClean="0"/>
              <a:t>  </a:t>
            </a:r>
            <a:endParaRPr lang="ko-KR" altLang="en-US" b="1" dirty="0"/>
          </a:p>
        </p:txBody>
      </p:sp>
      <p:sp>
        <p:nvSpPr>
          <p:cNvPr id="6" name="슬라이드 번호 개체 틀 5"/>
          <p:cNvSpPr>
            <a:spLocks noGrp="1"/>
          </p:cNvSpPr>
          <p:nvPr>
            <p:ph type="sldNum" sz="quarter" idx="12"/>
          </p:nvPr>
        </p:nvSpPr>
        <p:spPr/>
        <p:txBody>
          <a:bodyPr/>
          <a:lstStyle/>
          <a:p>
            <a:pPr>
              <a:defRPr/>
            </a:pPr>
            <a:r>
              <a:rPr lang="en-US" altLang="ko-KR" dirty="0" smtClean="0"/>
              <a:t>Slide </a:t>
            </a:r>
            <a:fld id="{B8505083-D182-4BF7-B1A7-D3F76AEDD19D}" type="slidenum">
              <a:rPr lang="en-US" altLang="ko-KR" smtClean="0"/>
              <a:pPr>
                <a:defRPr/>
              </a:pPr>
              <a:t>7</a:t>
            </a:fld>
            <a:endParaRPr lang="en-US" altLang="ko-KR" dirty="0"/>
          </a:p>
        </p:txBody>
      </p:sp>
      <p:sp>
        <p:nvSpPr>
          <p:cNvPr id="7" name="바닥글 개체 틀 2"/>
          <p:cNvSpPr>
            <a:spLocks noGrp="1"/>
          </p:cNvSpPr>
          <p:nvPr>
            <p:ph type="ftr" sz="quarter" idx="11"/>
          </p:nvPr>
        </p:nvSpPr>
        <p:spPr>
          <a:xfrm>
            <a:off x="5143500" y="6475413"/>
            <a:ext cx="3467100" cy="184666"/>
          </a:xfrm>
          <a:noFill/>
        </p:spPr>
        <p:txBody>
          <a:bodyPr/>
          <a:lstStyle/>
          <a:p>
            <a:r>
              <a:rPr lang="en-US" altLang="ko-KR" dirty="0" smtClean="0">
                <a:ea typeface="굴림" charset="-127"/>
              </a:rPr>
              <a:t>EZ (InterDigital)</a:t>
            </a:r>
            <a:endParaRPr lang="en-US" altLang="ko-KR" dirty="0">
              <a:ea typeface="굴림"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6B53C503D2EF4B94F229D8E339B482" ma:contentTypeVersion="0" ma:contentTypeDescription="Create a new document." ma:contentTypeScope="" ma:versionID="19a43dde692bbfa871f5ed482cf2d88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82C791-154F-4393-AE6D-5512FCD317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31F4D79C-40EB-4C47-9721-A48AEA0C6885}">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1B6857F7-59B2-4F42-9B4C-489D6236EF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28752</TotalTime>
  <Words>515</Words>
  <Application>Microsoft Office PowerPoint</Application>
  <PresentationFormat>On-screen Show (4:3)</PresentationFormat>
  <Paragraphs>77</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Blank Presentation</vt:lpstr>
      <vt:lpstr>Slide 1</vt:lpstr>
      <vt:lpstr>PAC topology</vt:lpstr>
      <vt:lpstr>PAC interoperability</vt:lpstr>
      <vt:lpstr>PAC security and user’s identity</vt:lpstr>
      <vt:lpstr>How could it work?</vt:lpstr>
      <vt:lpstr>Additional Requirements </vt:lpstr>
      <vt:lpstr>Thank You!</vt:lpstr>
    </vt:vector>
  </TitlesOfParts>
  <Company>InterDigital</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PAC</dc:subject>
  <dc:creator>Qing Li</dc:creator>
  <cp:lastModifiedBy>zeiraem</cp:lastModifiedBy>
  <cp:revision>1115</cp:revision>
  <cp:lastPrinted>1998-02-10T13:28:06Z</cp:lastPrinted>
  <dcterms:created xsi:type="dcterms:W3CDTF">1999-11-08T18:59:45Z</dcterms:created>
  <dcterms:modified xsi:type="dcterms:W3CDTF">2012-10-02T18:46:49Z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0x010100D36B53C503D2EF4B94F229D8E339B482</vt:lpwstr>
  </property>
</Properties>
</file>