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59" r:id="rId2"/>
    <p:sldId id="347" r:id="rId3"/>
    <p:sldId id="350" r:id="rId4"/>
    <p:sldId id="348" r:id="rId5"/>
    <p:sldId id="354" r:id="rId6"/>
    <p:sldId id="352" r:id="rId7"/>
    <p:sldId id="349"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8E8F6"/>
    <a:srgbClr val="CDCDEC"/>
    <a:srgbClr val="FF0000"/>
  </p:clrMru>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8413" autoAdjust="0"/>
    <p:restoredTop sz="91709" autoAdjust="0"/>
  </p:normalViewPr>
  <p:slideViewPr>
    <p:cSldViewPr>
      <p:cViewPr>
        <p:scale>
          <a:sx n="80" d="100"/>
          <a:sy n="80" d="100"/>
        </p:scale>
        <p:origin x="-606" y="474"/>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896" y="-96"/>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pitchFamily="50" charset="-127"/>
              </a:defRPr>
            </a:lvl1pPr>
          </a:lstStyle>
          <a:p>
            <a:pPr>
              <a:defRPr/>
            </a:pPr>
            <a:r>
              <a:rPr lang="en-US" altLang="ko-KR" smtClean="0"/>
              <a:t>&lt;Myung Lee&gt;, &lt;CUNY&gt;</a:t>
            </a:r>
            <a:endParaRPr lang="en-US" altLang="ko-K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pitchFamily="50" charset="-127"/>
              </a:defRPr>
            </a:lvl1pPr>
          </a:lstStyle>
          <a:p>
            <a:pPr>
              <a:defRPr/>
            </a:pPr>
            <a:r>
              <a:rPr lang="en-US" altLang="ko-KR"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defRPr/>
            </a:pPr>
            <a:r>
              <a:rPr lang="en-US" altLang="ko-KR" smtClean="0"/>
              <a:t>&lt;Myung Lee&gt;, &lt;CUNY&gt;</a:t>
            </a:r>
            <a:endParaRPr lang="en-US" altLang="ko-K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ltLang="ko-KR" smtClean="0">
                <a:ea typeface="굴림" charset="-127"/>
              </a:rPr>
              <a:t>doc.: IEEE 802.15-&lt;doc#&gt;</a:t>
            </a:r>
          </a:p>
        </p:txBody>
      </p:sp>
      <p:sp>
        <p:nvSpPr>
          <p:cNvPr id="13315" name="Rectangle 3"/>
          <p:cNvSpPr>
            <a:spLocks noGrp="1" noChangeArrowheads="1"/>
          </p:cNvSpPr>
          <p:nvPr>
            <p:ph type="dt" sz="quarter" idx="1"/>
          </p:nvPr>
        </p:nvSpPr>
        <p:spPr>
          <a:noFill/>
        </p:spPr>
        <p:txBody>
          <a:bodyPr/>
          <a:lstStyle/>
          <a:p>
            <a:r>
              <a:rPr lang="en-US" altLang="ko-KR" smtClean="0">
                <a:ea typeface="굴림" charset="-127"/>
              </a:rPr>
              <a:t>&lt;month year&gt;</a:t>
            </a:r>
          </a:p>
        </p:txBody>
      </p:sp>
      <p:sp>
        <p:nvSpPr>
          <p:cNvPr id="13316" name="Rectangle 6"/>
          <p:cNvSpPr>
            <a:spLocks noGrp="1" noChangeArrowheads="1"/>
          </p:cNvSpPr>
          <p:nvPr>
            <p:ph type="ftr" sz="quarter" idx="4"/>
          </p:nvPr>
        </p:nvSpPr>
        <p:spPr>
          <a:noFill/>
        </p:spPr>
        <p:txBody>
          <a:bodyPr/>
          <a:lstStyle/>
          <a:p>
            <a:pPr lvl="4"/>
            <a:r>
              <a:rPr lang="en-US" altLang="ko-KR" smtClean="0">
                <a:ea typeface="굴림" charset="-127"/>
              </a:rPr>
              <a:t>&lt;Myung Lee&gt;, &lt;CUNY&gt;</a:t>
            </a:r>
          </a:p>
        </p:txBody>
      </p:sp>
      <p:sp>
        <p:nvSpPr>
          <p:cNvPr id="13317" name="Rectangle 7"/>
          <p:cNvSpPr>
            <a:spLocks noGrp="1" noChangeArrowheads="1"/>
          </p:cNvSpPr>
          <p:nvPr>
            <p:ph type="sldNum" sz="quarter" idx="5"/>
          </p:nvPr>
        </p:nvSpPr>
        <p:spPr>
          <a:noFill/>
        </p:spPr>
        <p:txBody>
          <a:bodyPr/>
          <a:lstStyle/>
          <a:p>
            <a:r>
              <a:rPr lang="en-US" altLang="ko-KR" smtClean="0">
                <a:ea typeface="굴림" charset="-127"/>
              </a:rPr>
              <a:t>Page </a:t>
            </a:r>
            <a:fld id="{11F965A4-AC5D-436E-8BA6-21F1A808BD1D}" type="slidenum">
              <a:rPr lang="en-US" altLang="ko-KR" smtClean="0">
                <a:ea typeface="굴림" charset="-127"/>
              </a:rPr>
              <a:pPr/>
              <a:t>1</a:t>
            </a:fld>
            <a:endParaRPr lang="en-US" altLang="ko-KR" smtClean="0">
              <a:ea typeface="굴림" charset="-127"/>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ko-KR" altLang="ko-K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3</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ko-KR" smtClean="0"/>
              <a:t>doc.: IEEE 802.15-&lt;doc#&gt;</a:t>
            </a:r>
            <a:endParaRPr lang="en-US" altLang="ko-KR"/>
          </a:p>
        </p:txBody>
      </p:sp>
      <p:sp>
        <p:nvSpPr>
          <p:cNvPr id="5" name="Date Placeholder 4"/>
          <p:cNvSpPr>
            <a:spLocks noGrp="1"/>
          </p:cNvSpPr>
          <p:nvPr>
            <p:ph type="dt" idx="11"/>
          </p:nvPr>
        </p:nvSpPr>
        <p:spPr/>
        <p:txBody>
          <a:bodyPr/>
          <a:lstStyle/>
          <a:p>
            <a:pPr>
              <a:defRPr/>
            </a:pPr>
            <a:r>
              <a:rPr lang="en-US" altLang="ko-KR" smtClean="0"/>
              <a:t>&lt;month year&gt;</a:t>
            </a:r>
            <a:endParaRPr lang="en-US" altLang="ko-KR"/>
          </a:p>
        </p:txBody>
      </p:sp>
      <p:sp>
        <p:nvSpPr>
          <p:cNvPr id="6" name="Footer Placeholder 5"/>
          <p:cNvSpPr>
            <a:spLocks noGrp="1"/>
          </p:cNvSpPr>
          <p:nvPr>
            <p:ph type="ftr" sz="quarter" idx="12"/>
          </p:nvPr>
        </p:nvSpPr>
        <p:spPr/>
        <p:txBody>
          <a:bodyPr/>
          <a:lstStyle/>
          <a:p>
            <a:pPr lvl="4">
              <a:defRPr/>
            </a:pPr>
            <a:r>
              <a:rPr lang="en-US" altLang="ko-KR" smtClean="0"/>
              <a:t>&lt;Myung Lee&gt;, &lt;CUNY&gt;</a:t>
            </a:r>
            <a:endParaRPr lang="en-US" altLang="ko-KR"/>
          </a:p>
        </p:txBody>
      </p:sp>
      <p:sp>
        <p:nvSpPr>
          <p:cNvPr id="7" name="Slide Number Placeholder 6"/>
          <p:cNvSpPr>
            <a:spLocks noGrp="1"/>
          </p:cNvSpPr>
          <p:nvPr>
            <p:ph type="sldNum" sz="quarter" idx="13"/>
          </p:nvPr>
        </p:nvSpPr>
        <p:spPr/>
        <p:txBody>
          <a:bodyPr/>
          <a:lstStyle/>
          <a:p>
            <a:pPr>
              <a:defRPr/>
            </a:pPr>
            <a:r>
              <a:rPr lang="en-US" altLang="ko-KR" smtClean="0"/>
              <a:t>Page </a:t>
            </a:r>
            <a:fld id="{D9D5E8B8-2455-4602-8B1C-152953E2E95B}" type="slidenum">
              <a:rPr lang="en-US" altLang="ko-KR" smtClean="0"/>
              <a:pPr>
                <a:defRPr/>
              </a:pPr>
              <a:t>4</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5" name="바닥글 개체 틀 4"/>
          <p:cNvSpPr>
            <a:spLocks noGrp="1"/>
          </p:cNvSpPr>
          <p:nvPr>
            <p:ph type="ftr" sz="quarter" idx="11"/>
          </p:nvPr>
        </p:nvSpPr>
        <p:spPr>
          <a:xfrm>
            <a:off x="5214938" y="6475413"/>
            <a:ext cx="3395662" cy="369887"/>
          </a:xfrm>
        </p:spPr>
        <p:txBody>
          <a:bodyPr/>
          <a:lstStyle>
            <a:lvl1pPr>
              <a:defRPr/>
            </a:lvl1pPr>
          </a:lstStyle>
          <a:p>
            <a:pPr>
              <a:defRPr/>
            </a:pPr>
            <a:r>
              <a:rPr lang="en-US" altLang="ko-KR" smtClean="0"/>
              <a:t>Myung Lee, CUNY</a:t>
            </a:r>
            <a:endParaRPr lang="en-US" altLang="ko-KR"/>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&lt;September 2012&gt;</a:t>
            </a:r>
            <a:endParaRPr lang="en-US" altLang="ko-KR"/>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Myung Lee, CUNY</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&lt;September 2012&gt;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Myung Lee, CUNY</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2012&gt;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smtClean="0"/>
              <a:t>Myung Lee, CUNY</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a:t>
            </a:r>
            <a:r>
              <a:rPr lang="en-US" sz="1400" b="1" i="0" kern="1200" baseline="0" dirty="0" smtClean="0">
                <a:solidFill>
                  <a:schemeClr val="tx1"/>
                </a:solidFill>
                <a:latin typeface="Times New Roman" pitchFamily="18" charset="0"/>
                <a:ea typeface="+mn-ea"/>
                <a:cs typeface="+mn-cs"/>
              </a:rPr>
              <a:t>15-12-0551-00-0008</a:t>
            </a:r>
            <a:endParaRPr lang="en-US" altLang="ko-KR" sz="1400" b="1" baseline="0"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3200">
          <a:solidFill>
            <a:schemeClr val="tx1"/>
          </a:solidFill>
          <a:latin typeface="Lucida Bright" pitchFamily="18" charset="0"/>
          <a:ea typeface="+mn-ea"/>
          <a:cs typeface="Narkisim" pitchFamily="34" charset="-79"/>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cs typeface="Times New Roman" pitchFamily="18" charset="0"/>
        </a:defRPr>
      </a:lvl2pPr>
      <a:lvl3pPr marL="1085850" indent="-228600" algn="l" rtl="0" eaLnBrk="0" fontAlgn="base" hangingPunct="0">
        <a:spcBef>
          <a:spcPct val="20000"/>
        </a:spcBef>
        <a:spcAft>
          <a:spcPct val="0"/>
        </a:spcAft>
        <a:buClr>
          <a:srgbClr val="C00000"/>
        </a:buClr>
        <a:buChar char="•"/>
        <a:defRPr sz="2400">
          <a:solidFill>
            <a:schemeClr val="tx1"/>
          </a:solidFill>
          <a:latin typeface="Times New Roman" pitchFamily="18" charset="0"/>
          <a:cs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날짜 개체 틀 1"/>
          <p:cNvSpPr>
            <a:spLocks noGrp="1"/>
          </p:cNvSpPr>
          <p:nvPr>
            <p:ph type="dt" sz="quarter" idx="10"/>
          </p:nvPr>
        </p:nvSpPr>
        <p:spPr>
          <a:noFill/>
        </p:spPr>
        <p:txBody>
          <a:bodyPr/>
          <a:lstStyle/>
          <a:p>
            <a:r>
              <a:rPr lang="en-US" altLang="ko-KR" smtClean="0">
                <a:ea typeface="굴림" charset="-127"/>
              </a:rPr>
              <a:t>&lt;September 2012&gt;</a:t>
            </a:r>
            <a:endParaRPr lang="en-US" altLang="ko-KR" dirty="0">
              <a:ea typeface="굴림" charset="-127"/>
            </a:endParaRPr>
          </a:p>
        </p:txBody>
      </p:sp>
      <p:sp>
        <p:nvSpPr>
          <p:cNvPr id="4099" name="바닥글 개체 틀 2"/>
          <p:cNvSpPr>
            <a:spLocks noGrp="1"/>
          </p:cNvSpPr>
          <p:nvPr>
            <p:ph type="ftr" sz="quarter" idx="11"/>
          </p:nvPr>
        </p:nvSpPr>
        <p:spPr>
          <a:noFill/>
        </p:spPr>
        <p:txBody>
          <a:bodyPr/>
          <a:lstStyle/>
          <a:p>
            <a:r>
              <a:rPr lang="en-US" altLang="ko-KR" smtClean="0">
                <a:ea typeface="굴림" charset="-127"/>
              </a:rPr>
              <a:t>Myung Lee, CUNY</a:t>
            </a:r>
            <a:endParaRPr lang="en-US" altLang="ko-KR">
              <a:ea typeface="굴림" charset="-127"/>
            </a:endParaRPr>
          </a:p>
        </p:txBody>
      </p:sp>
      <p:sp>
        <p:nvSpPr>
          <p:cNvPr id="4100" name="슬라이드 번호 개체 틀 3"/>
          <p:cNvSpPr>
            <a:spLocks noGrp="1"/>
          </p:cNvSpPr>
          <p:nvPr>
            <p:ph type="sldNum" sz="quarter" idx="12"/>
          </p:nvPr>
        </p:nvSpPr>
        <p:spPr>
          <a:noFill/>
        </p:spPr>
        <p:txBody>
          <a:bodyPr/>
          <a:lstStyle/>
          <a:p>
            <a:r>
              <a:rPr lang="en-US" altLang="ko-KR" smtClean="0">
                <a:ea typeface="굴림" charset="-127"/>
              </a:rPr>
              <a:t>Slide </a:t>
            </a:r>
            <a:fld id="{825B8318-F5FE-4708-835F-FCE426F82977}" type="slidenum">
              <a:rPr lang="en-US" altLang="ko-KR" smtClean="0">
                <a:ea typeface="굴림" charset="-127"/>
              </a:rPr>
              <a:pPr/>
              <a:t>1</a:t>
            </a:fld>
            <a:endParaRPr lang="en-US" altLang="ko-KR" smtClean="0">
              <a:ea typeface="굴림" charset="-127"/>
            </a:endParaRPr>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defRPr/>
            </a:pPr>
            <a:r>
              <a:rPr lang="en-US" altLang="ko-KR" sz="1800" b="1" u="sng" dirty="0">
                <a:solidFill>
                  <a:schemeClr val="tx2"/>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2"/>
              </a:solidFill>
              <a:ea typeface="굴림" pitchFamily="50" charset="-127"/>
            </a:endParaRPr>
          </a:p>
          <a:p>
            <a:pPr>
              <a:defRPr/>
            </a:pP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Submission Title: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TG8 Closing Report</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Date Submitted:  </a:t>
            </a:r>
            <a:r>
              <a:rPr lang="en-US" altLang="ko-KR" sz="1600" b="1" dirty="0" smtClean="0">
                <a:solidFill>
                  <a:schemeClr val="tx2"/>
                </a:solidFill>
                <a:ea typeface="굴림" pitchFamily="50" charset="-127"/>
              </a:rPr>
              <a:t>[</a:t>
            </a:r>
            <a:r>
              <a:rPr lang="en-US" altLang="ko-KR" sz="1600" b="1" dirty="0" smtClean="0">
                <a:solidFill>
                  <a:srgbClr val="FF0000"/>
                </a:solidFill>
                <a:ea typeface="굴림" pitchFamily="50" charset="-127"/>
              </a:rPr>
              <a:t>September 20,</a:t>
            </a:r>
            <a:r>
              <a:rPr lang="en-US" altLang="ko-KR" sz="1600" dirty="0" smtClean="0">
                <a:solidFill>
                  <a:srgbClr val="FF0000"/>
                </a:solidFill>
                <a:ea typeface="굴림" pitchFamily="50" charset="-127"/>
              </a:rPr>
              <a:t> 2012</a:t>
            </a:r>
            <a:r>
              <a:rPr lang="en-US" altLang="ko-KR" sz="1600" dirty="0" smtClean="0">
                <a:solidFill>
                  <a:schemeClr val="tx2"/>
                </a:solidFill>
                <a:ea typeface="굴림" pitchFamily="50" charset="-127"/>
              </a:rPr>
              <a:t>]</a:t>
            </a:r>
            <a:r>
              <a:rPr lang="en-US" altLang="ko-KR" sz="1600" dirty="0">
                <a:solidFill>
                  <a:schemeClr val="tx2"/>
                </a:solidFill>
                <a:ea typeface="굴림" pitchFamily="50" charset="-127"/>
              </a:rPr>
              <a:t>	</a:t>
            </a:r>
          </a:p>
          <a:p>
            <a:pPr>
              <a:defRPr/>
            </a:pPr>
            <a:r>
              <a:rPr lang="en-US" altLang="ko-KR" sz="1600" b="1" dirty="0">
                <a:solidFill>
                  <a:schemeClr val="tx2"/>
                </a:solidFill>
                <a:ea typeface="굴림" pitchFamily="50" charset="-127"/>
              </a:rPr>
              <a:t>Source:</a:t>
            </a:r>
            <a:r>
              <a:rPr lang="en-US" altLang="ko-KR" sz="1600" dirty="0">
                <a:solidFill>
                  <a:schemeClr val="tx2"/>
                </a:solidFill>
                <a:ea typeface="굴림" pitchFamily="50" charset="-127"/>
              </a:rPr>
              <a:t> </a:t>
            </a:r>
            <a:r>
              <a:rPr lang="en-US" altLang="ko-KR" sz="1600" dirty="0" err="1" smtClean="0">
                <a:solidFill>
                  <a:schemeClr val="tx2"/>
                </a:solidFill>
                <a:ea typeface="굴림" pitchFamily="50" charset="-127"/>
              </a:rPr>
              <a:t>Myung-Jong</a:t>
            </a:r>
            <a:r>
              <a:rPr lang="en-US" altLang="ko-KR" sz="1600" dirty="0" smtClean="0">
                <a:solidFill>
                  <a:schemeClr val="tx2"/>
                </a:solidFill>
                <a:ea typeface="굴림" pitchFamily="50" charset="-127"/>
              </a:rPr>
              <a:t> Lee</a:t>
            </a:r>
            <a:r>
              <a:rPr lang="en-US" altLang="ko-KR" sz="1600" baseline="30000" dirty="0" smtClean="0">
                <a:solidFill>
                  <a:schemeClr val="tx2"/>
                </a:solidFill>
                <a:ea typeface="굴림" pitchFamily="50" charset="-127"/>
              </a:rPr>
              <a:t>7</a:t>
            </a:r>
          </a:p>
          <a:p>
            <a:pPr>
              <a:defRPr/>
            </a:pPr>
            <a:r>
              <a:rPr lang="en-US" altLang="ko-KR" sz="1600" dirty="0" smtClean="0">
                <a:solidFill>
                  <a:schemeClr val="tx2"/>
                </a:solidFill>
                <a:ea typeface="굴림" pitchFamily="50" charset="-127"/>
              </a:rPr>
              <a:t>Company </a:t>
            </a:r>
            <a:r>
              <a:rPr lang="en-US" altLang="ko-KR" sz="1600" dirty="0" smtClean="0">
                <a:solidFill>
                  <a:srgbClr val="FF0000"/>
                </a:solidFill>
                <a:ea typeface="굴림" pitchFamily="50" charset="-127"/>
              </a:rPr>
              <a:t> </a:t>
            </a:r>
            <a:r>
              <a:rPr lang="en-US" altLang="ko-KR" sz="1600" dirty="0" smtClean="0">
                <a:solidFill>
                  <a:schemeClr val="tx2"/>
                </a:solidFill>
                <a:ea typeface="굴림" pitchFamily="50" charset="-127"/>
              </a:rPr>
              <a:t>[CUNY]</a:t>
            </a:r>
            <a:endParaRPr lang="en-US" altLang="ko-KR" sz="1600" dirty="0">
              <a:solidFill>
                <a:schemeClr val="tx2"/>
              </a:solidFill>
              <a:ea typeface="굴림" pitchFamily="50" charset="-127"/>
            </a:endParaRPr>
          </a:p>
          <a:p>
            <a:pPr>
              <a:defRPr/>
            </a:pPr>
            <a:r>
              <a:rPr lang="en-US" altLang="ko-KR" sz="1600" dirty="0">
                <a:solidFill>
                  <a:schemeClr val="tx2"/>
                </a:solidFill>
                <a:ea typeface="굴림" pitchFamily="50" charset="-127"/>
              </a:rPr>
              <a:t>Address </a:t>
            </a:r>
            <a:r>
              <a:rPr lang="en-US" altLang="ko-KR" sz="1600" dirty="0" smtClean="0">
                <a:solidFill>
                  <a:schemeClr val="tx2"/>
                </a:solidFill>
                <a:ea typeface="굴림" pitchFamily="50" charset="-127"/>
              </a:rPr>
              <a:t>[Dept of EE, CUNY, 140</a:t>
            </a:r>
            <a:r>
              <a:rPr lang="en-US" altLang="ko-KR" sz="1600" baseline="30000" dirty="0" smtClean="0">
                <a:solidFill>
                  <a:schemeClr val="tx2"/>
                </a:solidFill>
                <a:ea typeface="굴림" pitchFamily="50" charset="-127"/>
              </a:rPr>
              <a:t>th</a:t>
            </a:r>
            <a:r>
              <a:rPr lang="en-US" altLang="ko-KR" sz="1600" dirty="0" smtClean="0">
                <a:solidFill>
                  <a:schemeClr val="tx2"/>
                </a:solidFill>
                <a:ea typeface="굴림" pitchFamily="50" charset="-127"/>
              </a:rPr>
              <a:t> St, New York, NY 10031] Voice:[+1-212-650-7260], </a:t>
            </a:r>
            <a:r>
              <a:rPr lang="en-US" altLang="ko-KR" sz="1600" dirty="0">
                <a:solidFill>
                  <a:schemeClr val="tx2"/>
                </a:solidFill>
                <a:ea typeface="굴림" pitchFamily="50" charset="-127"/>
              </a:rPr>
              <a:t>FAX: </a:t>
            </a:r>
            <a:r>
              <a:rPr lang="en-US" altLang="ko-KR" sz="1600" dirty="0" smtClean="0">
                <a:solidFill>
                  <a:schemeClr val="tx2"/>
                </a:solidFill>
                <a:ea typeface="굴림" pitchFamily="50" charset="-127"/>
              </a:rPr>
              <a:t>[], </a:t>
            </a:r>
          </a:p>
          <a:p>
            <a:pPr>
              <a:defRPr/>
            </a:pPr>
            <a:r>
              <a:rPr lang="en-US" altLang="ko-KR" sz="1600" dirty="0" smtClean="0">
                <a:solidFill>
                  <a:schemeClr val="tx2"/>
                </a:solidFill>
                <a:ea typeface="굴림" pitchFamily="50" charset="-127"/>
              </a:rPr>
              <a:t>E-Mail:[</a:t>
            </a:r>
            <a:r>
              <a:rPr lang="en-US" altLang="ko-KR" sz="1600" dirty="0" smtClean="0">
                <a:ea typeface="굴림" pitchFamily="50" charset="-127"/>
              </a:rPr>
              <a:t>lee@ccny.cuny.edu</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Re:</a:t>
            </a:r>
            <a:r>
              <a:rPr lang="en-US" altLang="ko-KR" sz="1600" dirty="0">
                <a:solidFill>
                  <a:schemeClr val="tx2"/>
                </a:solidFill>
                <a:ea typeface="굴림" pitchFamily="50" charset="-127"/>
              </a:rPr>
              <a:t> [</a:t>
            </a:r>
            <a:r>
              <a:rPr lang="en-US" altLang="ko-KR" sz="1600" dirty="0">
                <a:solidFill>
                  <a:srgbClr val="FF0000"/>
                </a:solidFill>
                <a:ea typeface="굴림" pitchFamily="50" charset="-127"/>
              </a:rPr>
              <a:t>.</a:t>
            </a:r>
            <a:r>
              <a:rPr lang="en-US" altLang="ko-KR" sz="1600" dirty="0">
                <a:solidFill>
                  <a:schemeClr val="tx2"/>
                </a:solidFill>
                <a:ea typeface="굴림" pitchFamily="50" charset="-127"/>
              </a:rPr>
              <a:t>]</a:t>
            </a:r>
          </a:p>
          <a:p>
            <a:pPr>
              <a:spcBef>
                <a:spcPts val="100"/>
              </a:spcBef>
              <a:spcAft>
                <a:spcPts val="100"/>
              </a:spcAft>
              <a:defRPr/>
            </a:pPr>
            <a:r>
              <a:rPr lang="en-US" altLang="ko-KR" dirty="0">
                <a:solidFill>
                  <a:schemeClr val="accent2"/>
                </a:solidFill>
                <a:ea typeface="굴림" pitchFamily="50" charset="-127"/>
              </a:rPr>
              <a:t>	</a:t>
            </a:r>
            <a:endParaRPr lang="en-US" altLang="ko-KR"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Abstract:</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spcBef>
                <a:spcPts val="600"/>
              </a:spcBef>
              <a:spcAft>
                <a:spcPts val="600"/>
              </a:spcAft>
              <a:defRPr/>
            </a:pPr>
            <a:r>
              <a:rPr lang="en-US" altLang="ko-KR" sz="1600" b="1" dirty="0">
                <a:solidFill>
                  <a:schemeClr val="tx2"/>
                </a:solidFill>
                <a:ea typeface="굴림" pitchFamily="50" charset="-127"/>
              </a:rPr>
              <a:t>Purpose:</a:t>
            </a:r>
            <a:r>
              <a:rPr lang="en-US" altLang="ko-KR" sz="1600" dirty="0">
                <a:solidFill>
                  <a:schemeClr val="tx2"/>
                </a:solidFill>
                <a:ea typeface="굴림" pitchFamily="50" charset="-127"/>
              </a:rPr>
              <a:t>	</a:t>
            </a:r>
            <a:r>
              <a:rPr lang="en-US" altLang="ko-KR" sz="1600" dirty="0" smtClean="0">
                <a:solidFill>
                  <a:schemeClr val="tx2"/>
                </a:solidFill>
                <a:ea typeface="굴림" pitchFamily="50" charset="-127"/>
              </a:rPr>
              <a:t>[</a:t>
            </a:r>
            <a:r>
              <a:rPr lang="en-US" altLang="ko-KR" sz="1600" dirty="0" smtClean="0">
                <a:solidFill>
                  <a:srgbClr val="FF0000"/>
                </a:solidFill>
                <a:ea typeface="굴림" pitchFamily="50" charset="-127"/>
              </a:rPr>
              <a:t>Report of TG8 activities during  September 2012 Interim meeting at Palm Springs, CA</a:t>
            </a:r>
            <a:r>
              <a:rPr lang="en-US" altLang="ko-KR" sz="1600" dirty="0" smtClean="0">
                <a:solidFill>
                  <a:schemeClr val="tx2"/>
                </a:solidFill>
                <a:ea typeface="굴림" pitchFamily="50" charset="-127"/>
              </a:rPr>
              <a:t>]</a:t>
            </a:r>
            <a:endParaRPr lang="en-US" altLang="ko-KR" sz="1600" dirty="0">
              <a:solidFill>
                <a:schemeClr val="tx2"/>
              </a:solidFill>
              <a:ea typeface="굴림" pitchFamily="50" charset="-127"/>
            </a:endParaRPr>
          </a:p>
          <a:p>
            <a:pPr>
              <a:defRPr/>
            </a:pPr>
            <a:r>
              <a:rPr lang="en-US" altLang="ko-KR" sz="1600" b="1" dirty="0">
                <a:solidFill>
                  <a:schemeClr val="tx2"/>
                </a:solidFill>
                <a:ea typeface="굴림" pitchFamily="50" charset="-127"/>
              </a:rPr>
              <a:t>Notice:</a:t>
            </a:r>
            <a:r>
              <a:rPr lang="en-US" altLang="ko-KR" sz="1600" dirty="0">
                <a:solidFill>
                  <a:schemeClr val="tx2"/>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b="1" dirty="0">
                <a:solidFill>
                  <a:schemeClr val="tx2"/>
                </a:solidFill>
                <a:ea typeface="굴림" pitchFamily="50" charset="-127"/>
              </a:rPr>
              <a:t>Release:</a:t>
            </a:r>
            <a:r>
              <a:rPr lang="en-US" altLang="ko-KR" sz="1600" dirty="0">
                <a:solidFill>
                  <a:schemeClr val="tx2"/>
                </a:solidFill>
                <a:ea typeface="굴림" pitchFamily="50"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TG8 PAC Closing Report</a:t>
            </a:r>
            <a:endParaRPr lang="en-US" dirty="0"/>
          </a:p>
        </p:txBody>
      </p:sp>
      <p:sp>
        <p:nvSpPr>
          <p:cNvPr id="3" name="Subtitle 2"/>
          <p:cNvSpPr>
            <a:spLocks noGrp="1"/>
          </p:cNvSpPr>
          <p:nvPr>
            <p:ph type="subTitle" idx="1"/>
          </p:nvPr>
        </p:nvSpPr>
        <p:spPr/>
        <p:txBody>
          <a:bodyPr/>
          <a:lstStyle/>
          <a:p>
            <a:r>
              <a:rPr lang="en-US" sz="2800" dirty="0" smtClean="0"/>
              <a:t>September 20, 2012</a:t>
            </a:r>
          </a:p>
          <a:p>
            <a:endParaRPr lang="en-US" sz="2800" dirty="0" smtClean="0"/>
          </a:p>
          <a:p>
            <a:r>
              <a:rPr lang="en-US" sz="2800" dirty="0" smtClean="0"/>
              <a:t>Myung Lee</a:t>
            </a:r>
            <a:endParaRPr lang="en-US" sz="2800" dirty="0"/>
          </a:p>
        </p:txBody>
      </p:sp>
      <p:sp>
        <p:nvSpPr>
          <p:cNvPr id="4" name="Date Placeholder 3"/>
          <p:cNvSpPr>
            <a:spLocks noGrp="1"/>
          </p:cNvSpPr>
          <p:nvPr>
            <p:ph type="dt" sz="half" idx="10"/>
          </p:nvPr>
        </p:nvSpPr>
        <p:spPr/>
        <p:txBody>
          <a:bodyPr/>
          <a:lstStyle/>
          <a:p>
            <a:pPr>
              <a:defRPr/>
            </a:pPr>
            <a:r>
              <a:rPr lang="en-US" altLang="ko-KR" smtClean="0"/>
              <a:t>&lt;September 2012&gt;</a:t>
            </a:r>
            <a:endParaRPr lang="en-US" altLang="ko-KR" dirty="0"/>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Objectives</a:t>
            </a:r>
            <a:endParaRPr lang="en-US" dirty="0"/>
          </a:p>
        </p:txBody>
      </p:sp>
      <p:sp>
        <p:nvSpPr>
          <p:cNvPr id="3" name="Content Placeholder 2"/>
          <p:cNvSpPr>
            <a:spLocks noGrp="1"/>
          </p:cNvSpPr>
          <p:nvPr>
            <p:ph idx="1"/>
          </p:nvPr>
        </p:nvSpPr>
        <p:spPr>
          <a:xfrm>
            <a:off x="642910" y="1571612"/>
            <a:ext cx="7772400" cy="4114800"/>
          </a:xfrm>
        </p:spPr>
        <p:txBody>
          <a:bodyPr/>
          <a:lstStyle/>
          <a:p>
            <a:endParaRPr lang="en-US" sz="2000" dirty="0" smtClean="0"/>
          </a:p>
          <a:p>
            <a:r>
              <a:rPr lang="en-US" sz="2000" dirty="0" smtClean="0"/>
              <a:t>Completion of Applications Matrix </a:t>
            </a:r>
          </a:p>
          <a:p>
            <a:r>
              <a:rPr lang="en-US" sz="2000" dirty="0" smtClean="0"/>
              <a:t>Completion of Technical Guidance Document (TGD) </a:t>
            </a:r>
          </a:p>
          <a:p>
            <a:r>
              <a:rPr lang="en-US" sz="2000" dirty="0" smtClean="0"/>
              <a:t>Issue Call for Proposal</a:t>
            </a:r>
          </a:p>
        </p:txBody>
      </p:sp>
      <p:sp>
        <p:nvSpPr>
          <p:cNvPr id="4" name="Date Placeholder 3"/>
          <p:cNvSpPr>
            <a:spLocks noGrp="1"/>
          </p:cNvSpPr>
          <p:nvPr>
            <p:ph type="dt" sz="half" idx="10"/>
          </p:nvPr>
        </p:nvSpPr>
        <p:spPr/>
        <p:txBody>
          <a:bodyPr/>
          <a:lstStyle/>
          <a:p>
            <a:pPr>
              <a:defRPr/>
            </a:pPr>
            <a:r>
              <a:rPr lang="en-US" altLang="ko-KR" smtClean="0"/>
              <a:t>&lt;September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Achievements</a:t>
            </a:r>
            <a:endParaRPr lang="en-US" dirty="0"/>
          </a:p>
        </p:txBody>
      </p:sp>
      <p:sp>
        <p:nvSpPr>
          <p:cNvPr id="3" name="Content Placeholder 2"/>
          <p:cNvSpPr>
            <a:spLocks noGrp="1"/>
          </p:cNvSpPr>
          <p:nvPr>
            <p:ph idx="1"/>
          </p:nvPr>
        </p:nvSpPr>
        <p:spPr>
          <a:xfrm>
            <a:off x="642910" y="1571612"/>
            <a:ext cx="7772400" cy="4114800"/>
          </a:xfrm>
        </p:spPr>
        <p:txBody>
          <a:bodyPr/>
          <a:lstStyle/>
          <a:p>
            <a:r>
              <a:rPr lang="en-US" sz="2000" dirty="0" smtClean="0"/>
              <a:t>8 time slots at this meeting</a:t>
            </a:r>
          </a:p>
          <a:p>
            <a:r>
              <a:rPr lang="en-US" sz="2000" dirty="0" smtClean="0"/>
              <a:t>Presentations on Application Matrix &amp; Technical Guidance Document (TGD)</a:t>
            </a:r>
            <a:endParaRPr lang="en-US" sz="1600" dirty="0" smtClean="0"/>
          </a:p>
          <a:p>
            <a:pPr lvl="1"/>
            <a:r>
              <a:rPr lang="en-US" sz="2000" dirty="0" smtClean="0"/>
              <a:t>Shannon Park (Samsung): Doc.</a:t>
            </a:r>
            <a:r>
              <a:rPr lang="en-GB" sz="2000" dirty="0" smtClean="0"/>
              <a:t>0476r0, 509r2, 385r5 (TGD)</a:t>
            </a:r>
          </a:p>
          <a:p>
            <a:pPr lvl="1"/>
            <a:r>
              <a:rPr lang="en-GB" sz="2000" dirty="0" err="1" smtClean="0"/>
              <a:t>Huan</a:t>
            </a:r>
            <a:r>
              <a:rPr lang="en-GB" sz="2000" dirty="0" smtClean="0"/>
              <a:t>-Bang Li (NICT): Doc. 15-12-0487r0</a:t>
            </a:r>
            <a:endParaRPr lang="en-US" sz="2000" dirty="0" smtClean="0"/>
          </a:p>
          <a:p>
            <a:pPr lvl="1"/>
            <a:r>
              <a:rPr lang="en-US" sz="2000" dirty="0" smtClean="0"/>
              <a:t>Marco Hernandez (NICT): Doc. 15-12-0459r1, 533r0</a:t>
            </a:r>
            <a:endParaRPr lang="en-GB" sz="2000" dirty="0" smtClean="0"/>
          </a:p>
          <a:p>
            <a:pPr lvl="1"/>
            <a:r>
              <a:rPr lang="en-US" sz="2000" dirty="0" err="1" smtClean="0"/>
              <a:t>Seunggeun</a:t>
            </a:r>
            <a:r>
              <a:rPr lang="en-US" sz="2000" dirty="0" smtClean="0"/>
              <a:t> Jin (ETRI): Doc. 478r0, 350r3 (AM)</a:t>
            </a:r>
          </a:p>
          <a:p>
            <a:r>
              <a:rPr lang="en-US" sz="2000" dirty="0" smtClean="0"/>
              <a:t>Completed Application Matrix (AM) </a:t>
            </a:r>
          </a:p>
          <a:p>
            <a:r>
              <a:rPr lang="en-US" sz="2000" dirty="0" smtClean="0"/>
              <a:t>Discussed and modified Technical Guidance Document (TGD) Doc: 385r5</a:t>
            </a:r>
          </a:p>
          <a:p>
            <a:r>
              <a:rPr lang="en-US" sz="2000" dirty="0" smtClean="0"/>
              <a:t>Setup two teleconferences during October</a:t>
            </a:r>
          </a:p>
          <a:p>
            <a:pPr lvl="1"/>
            <a:endParaRPr lang="en-US" sz="2000" dirty="0" smtClean="0"/>
          </a:p>
        </p:txBody>
      </p:sp>
      <p:sp>
        <p:nvSpPr>
          <p:cNvPr id="4" name="Date Placeholder 3"/>
          <p:cNvSpPr>
            <a:spLocks noGrp="1"/>
          </p:cNvSpPr>
          <p:nvPr>
            <p:ph type="dt" sz="half" idx="10"/>
          </p:nvPr>
        </p:nvSpPr>
        <p:spPr/>
        <p:txBody>
          <a:bodyPr/>
          <a:lstStyle/>
          <a:p>
            <a:pPr>
              <a:defRPr/>
            </a:pPr>
            <a:r>
              <a:rPr lang="en-US" altLang="ko-KR" smtClean="0"/>
              <a:t>&lt;September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a:p>
        </p:txBody>
      </p:sp>
      <p:sp>
        <p:nvSpPr>
          <p:cNvPr id="6" name="Slide Number Placeholder 5"/>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Timeline</a:t>
            </a:r>
            <a:endParaRPr lang="ko-KR" altLang="en-US" dirty="0"/>
          </a:p>
        </p:txBody>
      </p:sp>
      <p:sp>
        <p:nvSpPr>
          <p:cNvPr id="3" name="내용 개체 틀 2"/>
          <p:cNvSpPr>
            <a:spLocks noGrp="1"/>
          </p:cNvSpPr>
          <p:nvPr>
            <p:ph idx="1"/>
          </p:nvPr>
        </p:nvSpPr>
        <p:spPr>
          <a:xfrm>
            <a:off x="428596" y="1571612"/>
            <a:ext cx="8229600" cy="4843482"/>
          </a:xfrm>
        </p:spPr>
        <p:txBody>
          <a:bodyPr>
            <a:normAutofit/>
          </a:bodyPr>
          <a:lstStyle/>
          <a:p>
            <a:r>
              <a:rPr lang="en-US" altLang="ko-KR" sz="2000" dirty="0" smtClean="0">
                <a:solidFill>
                  <a:srgbClr val="FF0000"/>
                </a:solidFill>
              </a:rPr>
              <a:t>TG formation					         Mar 12</a:t>
            </a:r>
          </a:p>
          <a:p>
            <a:r>
              <a:rPr lang="en-US" altLang="ko-KR" sz="2000" dirty="0" smtClean="0">
                <a:solidFill>
                  <a:srgbClr val="FF0000"/>
                </a:solidFill>
              </a:rPr>
              <a:t>Call for Application				        April 12</a:t>
            </a:r>
          </a:p>
          <a:p>
            <a:r>
              <a:rPr lang="en-US" altLang="ko-KR" sz="2000" dirty="0" smtClean="0">
                <a:solidFill>
                  <a:srgbClr val="FF0000"/>
                </a:solidFill>
              </a:rPr>
              <a:t>Application presentation				         May 12</a:t>
            </a:r>
          </a:p>
          <a:p>
            <a:r>
              <a:rPr lang="en-US" altLang="ko-KR" sz="2000" dirty="0" smtClean="0"/>
              <a:t>TGD approval/Call for proposal			         </a:t>
            </a:r>
            <a:r>
              <a:rPr lang="en-US" altLang="ko-KR" sz="2000" dirty="0" smtClean="0"/>
              <a:t>Nov </a:t>
            </a:r>
            <a:r>
              <a:rPr lang="en-US" altLang="ko-KR" sz="2000" dirty="0" smtClean="0"/>
              <a:t>12</a:t>
            </a:r>
          </a:p>
          <a:p>
            <a:r>
              <a:rPr lang="en-US" altLang="ko-KR" sz="2000" dirty="0" smtClean="0"/>
              <a:t>Preliminary proposal presentation			         </a:t>
            </a:r>
            <a:r>
              <a:rPr lang="en-US" altLang="ko-KR" sz="2000" dirty="0" smtClean="0"/>
              <a:t>Jan  13</a:t>
            </a:r>
            <a:endParaRPr lang="en-US" altLang="ko-KR" sz="2000" dirty="0" smtClean="0"/>
          </a:p>
          <a:p>
            <a:r>
              <a:rPr lang="en-US" altLang="ko-KR" sz="2000" dirty="0" smtClean="0"/>
              <a:t>Final proposal presentation			         </a:t>
            </a:r>
            <a:r>
              <a:rPr lang="en-US" altLang="ko-KR" sz="2000" dirty="0" smtClean="0"/>
              <a:t>Mar</a:t>
            </a:r>
            <a:r>
              <a:rPr lang="en-US" altLang="ko-KR" sz="2000" dirty="0" smtClean="0"/>
              <a:t> </a:t>
            </a:r>
            <a:r>
              <a:rPr lang="en-US" altLang="ko-KR" sz="2000" dirty="0" smtClean="0"/>
              <a:t>13</a:t>
            </a:r>
          </a:p>
          <a:p>
            <a:r>
              <a:rPr lang="en-US" altLang="ko-KR" sz="2000" dirty="0" smtClean="0"/>
              <a:t>PAC Framework Document/Call for contribution	         May 13</a:t>
            </a:r>
          </a:p>
          <a:p>
            <a:r>
              <a:rPr lang="en-US" altLang="ko-KR" sz="2000" dirty="0" smtClean="0"/>
              <a:t>Contribution presentation				         July 13</a:t>
            </a:r>
          </a:p>
          <a:p>
            <a:r>
              <a:rPr lang="en-US" altLang="ko-KR" sz="2000" dirty="0" smtClean="0"/>
              <a:t>Draft spec (P802.15.8 D1.0) complete/Letter Ballot       Mar 14</a:t>
            </a:r>
          </a:p>
          <a:p>
            <a:r>
              <a:rPr lang="en-US" altLang="ko-KR" sz="2000" dirty="0" smtClean="0"/>
              <a:t>LB Comment resolution/ LB recirculation		         May 14</a:t>
            </a:r>
          </a:p>
          <a:p>
            <a:r>
              <a:rPr lang="en-US" altLang="ko-KR" sz="2000" dirty="0" smtClean="0"/>
              <a:t>Sponsor Ballot 					         Jan 15</a:t>
            </a:r>
          </a:p>
          <a:p>
            <a:r>
              <a:rPr lang="en-US" altLang="ko-KR" sz="2000" dirty="0" err="1" smtClean="0"/>
              <a:t>RevCom</a:t>
            </a:r>
            <a:r>
              <a:rPr lang="en-US" altLang="ko-KR" sz="2000" dirty="0" smtClean="0"/>
              <a:t> submission 				         July 15</a:t>
            </a:r>
          </a:p>
        </p:txBody>
      </p:sp>
      <p:sp>
        <p:nvSpPr>
          <p:cNvPr id="5" name="TextBox 4"/>
          <p:cNvSpPr txBox="1">
            <a:spLocks noChangeArrowheads="1"/>
          </p:cNvSpPr>
          <p:nvPr/>
        </p:nvSpPr>
        <p:spPr bwMode="auto">
          <a:xfrm>
            <a:off x="4191000" y="6324600"/>
            <a:ext cx="687388" cy="307975"/>
          </a:xfrm>
          <a:prstGeom prst="rect">
            <a:avLst/>
          </a:prstGeom>
          <a:noFill/>
          <a:ln w="9525">
            <a:noFill/>
            <a:miter lim="800000"/>
            <a:headEnd/>
            <a:tailEnd/>
          </a:ln>
        </p:spPr>
        <p:txBody>
          <a:bodyPr wrap="none">
            <a:spAutoFit/>
          </a:bodyPr>
          <a:lstStyle/>
          <a:p>
            <a:pPr latinLnBrk="0"/>
            <a:r>
              <a:rPr kumimoji="0" lang="en-US" altLang="ko-KR" sz="1400" dirty="0">
                <a:latin typeface="Times New Roman" pitchFamily="18" charset="0"/>
                <a:cs typeface="Times New Roman" pitchFamily="18" charset="0"/>
              </a:rPr>
              <a:t>Slide </a:t>
            </a:r>
            <a:r>
              <a:rPr kumimoji="0" lang="en-US" altLang="ko-KR" sz="1400" dirty="0" smtClean="0">
                <a:latin typeface="Times New Roman" pitchFamily="18" charset="0"/>
                <a:cs typeface="Times New Roman" pitchFamily="18" charset="0"/>
              </a:rPr>
              <a:t>5</a:t>
            </a:r>
            <a:endParaRPr kumimoji="0" lang="en-US" altLang="ko-KR" sz="1400" dirty="0">
              <a:latin typeface="Times New Roman" pitchFamily="18" charset="0"/>
              <a:cs typeface="Times New Roman" pitchFamily="18" charset="0"/>
            </a:endParaRPr>
          </a:p>
        </p:txBody>
      </p:sp>
      <p:sp>
        <p:nvSpPr>
          <p:cNvPr id="6" name="Date Placeholder 5"/>
          <p:cNvSpPr>
            <a:spLocks noGrp="1"/>
          </p:cNvSpPr>
          <p:nvPr>
            <p:ph type="dt" sz="half" idx="10"/>
          </p:nvPr>
        </p:nvSpPr>
        <p:spPr/>
        <p:txBody>
          <a:bodyPr/>
          <a:lstStyle/>
          <a:p>
            <a:pPr>
              <a:defRPr/>
            </a:pPr>
            <a:r>
              <a:rPr lang="en-US" altLang="ko-KR" smtClean="0"/>
              <a:t>&lt;September 2012&gt;</a:t>
            </a:r>
            <a:endParaRPr lang="en-US" altLang="ko-KR"/>
          </a:p>
        </p:txBody>
      </p:sp>
      <p:sp>
        <p:nvSpPr>
          <p:cNvPr id="7" name="Slide Number Placeholder 6"/>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5</a:t>
            </a:fld>
            <a:endParaRPr lang="en-US" altLang="ko-KR"/>
          </a:p>
        </p:txBody>
      </p:sp>
      <p:sp>
        <p:nvSpPr>
          <p:cNvPr id="8" name="Footer Placeholder 7"/>
          <p:cNvSpPr>
            <a:spLocks noGrp="1"/>
          </p:cNvSpPr>
          <p:nvPr>
            <p:ph type="ftr" sz="quarter" idx="11"/>
          </p:nvPr>
        </p:nvSpPr>
        <p:spPr/>
        <p:txBody>
          <a:bodyPr/>
          <a:lstStyle/>
          <a:p>
            <a:pPr>
              <a:defRPr/>
            </a:pPr>
            <a:r>
              <a:rPr lang="en-US" altLang="ko-KR" smtClean="0"/>
              <a:t>Myung Lee, CUNY</a:t>
            </a:r>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TG8 PAC Officers </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Chair: </a:t>
            </a:r>
          </a:p>
          <a:p>
            <a:pPr>
              <a:buNone/>
            </a:pPr>
            <a:r>
              <a:rPr lang="en-US" sz="2400" dirty="0" smtClean="0"/>
              <a:t>    </a:t>
            </a:r>
            <a:r>
              <a:rPr lang="en-US" sz="2000" dirty="0" smtClean="0"/>
              <a:t>Myung Lee (CUNY)</a:t>
            </a:r>
            <a:endParaRPr lang="en-US" sz="2400" dirty="0" smtClean="0"/>
          </a:p>
          <a:p>
            <a:r>
              <a:rPr lang="en-US" sz="2400" dirty="0" smtClean="0"/>
              <a:t>Vice Chair: </a:t>
            </a:r>
          </a:p>
          <a:p>
            <a:pPr>
              <a:buNone/>
            </a:pPr>
            <a:r>
              <a:rPr lang="en-US" sz="2400" dirty="0" smtClean="0"/>
              <a:t>	</a:t>
            </a:r>
            <a:r>
              <a:rPr lang="en-US" sz="2000" dirty="0" err="1" smtClean="0"/>
              <a:t>Huan</a:t>
            </a:r>
            <a:r>
              <a:rPr lang="en-US" sz="2000" dirty="0" smtClean="0"/>
              <a:t>-Bang Li (NICT), </a:t>
            </a:r>
            <a:r>
              <a:rPr lang="en-US" sz="2000" dirty="0" err="1" smtClean="0"/>
              <a:t>Suhwook</a:t>
            </a:r>
            <a:r>
              <a:rPr lang="en-US" sz="2000" dirty="0" smtClean="0"/>
              <a:t> Kim (LGE)</a:t>
            </a:r>
            <a:endParaRPr lang="en-US" sz="2400" dirty="0" smtClean="0"/>
          </a:p>
          <a:p>
            <a:r>
              <a:rPr lang="en-US" sz="2400" dirty="0" smtClean="0"/>
              <a:t>Editors: </a:t>
            </a:r>
          </a:p>
          <a:p>
            <a:pPr>
              <a:buNone/>
            </a:pPr>
            <a:r>
              <a:rPr lang="en-US" sz="2400" dirty="0" smtClean="0"/>
              <a:t>    </a:t>
            </a:r>
            <a:r>
              <a:rPr lang="en-US" sz="2000" dirty="0" smtClean="0"/>
              <a:t>Shannon Park (Samsung), Sunggeun Jin (ETRI</a:t>
            </a:r>
            <a:r>
              <a:rPr lang="en-US" sz="2400" dirty="0" smtClean="0"/>
              <a:t>)</a:t>
            </a:r>
          </a:p>
          <a:p>
            <a:r>
              <a:rPr lang="en-US" sz="2400" dirty="0" smtClean="0"/>
              <a:t>Secretary pro tem</a:t>
            </a:r>
            <a:endParaRPr lang="en-US" sz="1200" dirty="0" smtClean="0"/>
          </a:p>
          <a:p>
            <a:pPr>
              <a:buNone/>
            </a:pPr>
            <a:r>
              <a:rPr lang="en-US" sz="2400" dirty="0" smtClean="0"/>
              <a:t>    </a:t>
            </a:r>
            <a:r>
              <a:rPr lang="en-US" sz="2000" dirty="0" err="1" smtClean="0"/>
              <a:t>Chanho</a:t>
            </a:r>
            <a:r>
              <a:rPr lang="en-US" sz="2000" dirty="0" smtClean="0"/>
              <a:t> Yoon (ETRI)</a:t>
            </a:r>
            <a:endParaRPr lang="en-US" sz="2400" dirty="0" smtClean="0"/>
          </a:p>
          <a:p>
            <a:pPr>
              <a:buNone/>
            </a:pPr>
            <a:endParaRPr lang="en-US" sz="2400" dirty="0" smtClean="0"/>
          </a:p>
        </p:txBody>
      </p:sp>
      <p:sp>
        <p:nvSpPr>
          <p:cNvPr id="4" name="Date Placeholder 3"/>
          <p:cNvSpPr>
            <a:spLocks noGrp="1"/>
          </p:cNvSpPr>
          <p:nvPr>
            <p:ph type="dt" sz="half" idx="10"/>
          </p:nvPr>
        </p:nvSpPr>
        <p:spPr/>
        <p:txBody>
          <a:bodyPr/>
          <a:lstStyle/>
          <a:p>
            <a:pPr>
              <a:defRPr/>
            </a:pPr>
            <a:r>
              <a:rPr lang="en-US" altLang="ko-KR" smtClean="0"/>
              <a:t>&lt;September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6</a:t>
            </a:fld>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 for San Antonio</a:t>
            </a:r>
            <a:endParaRPr lang="en-US" dirty="0"/>
          </a:p>
        </p:txBody>
      </p:sp>
      <p:sp>
        <p:nvSpPr>
          <p:cNvPr id="3" name="Content Placeholder 2"/>
          <p:cNvSpPr>
            <a:spLocks noGrp="1"/>
          </p:cNvSpPr>
          <p:nvPr>
            <p:ph idx="1"/>
          </p:nvPr>
        </p:nvSpPr>
        <p:spPr>
          <a:xfrm>
            <a:off x="714348" y="1571612"/>
            <a:ext cx="7772400" cy="4114800"/>
          </a:xfrm>
        </p:spPr>
        <p:txBody>
          <a:bodyPr/>
          <a:lstStyle/>
          <a:p>
            <a:r>
              <a:rPr lang="en-US" sz="2400" dirty="0" smtClean="0"/>
              <a:t>Teleconference before November meeting</a:t>
            </a:r>
          </a:p>
          <a:p>
            <a:pPr lvl="1"/>
            <a:r>
              <a:rPr lang="en-US" sz="2000" dirty="0" err="1" smtClean="0"/>
              <a:t>Teleconf</a:t>
            </a:r>
            <a:r>
              <a:rPr lang="en-US" sz="2000" dirty="0" smtClean="0"/>
              <a:t>. bridge provided by LGE  </a:t>
            </a:r>
          </a:p>
          <a:p>
            <a:pPr lvl="1"/>
            <a:r>
              <a:rPr lang="en-US" sz="2000" dirty="0" smtClean="0"/>
              <a:t>International: 1-877-668-4493 Access code: 627805157</a:t>
            </a:r>
          </a:p>
          <a:p>
            <a:pPr lvl="1"/>
            <a:r>
              <a:rPr lang="en-US" sz="2000" dirty="0" smtClean="0"/>
              <a:t>1</a:t>
            </a:r>
            <a:r>
              <a:rPr lang="en-US" sz="2000" baseline="30000" dirty="0" smtClean="0"/>
              <a:t>st</a:t>
            </a:r>
            <a:r>
              <a:rPr lang="en-US" sz="2000" dirty="0" smtClean="0"/>
              <a:t> teleconference: October 9 (Tuesday), US EST</a:t>
            </a:r>
          </a:p>
          <a:p>
            <a:pPr lvl="2"/>
            <a:r>
              <a:rPr lang="en-US" sz="1600" dirty="0" smtClean="0"/>
              <a:t>US EST 8:00pm , 5:00pm PST, Japan, Korea: 9:00am, China: 8:00am </a:t>
            </a:r>
          </a:p>
          <a:p>
            <a:pPr lvl="2"/>
            <a:r>
              <a:rPr lang="en-US" sz="1600" dirty="0" smtClean="0"/>
              <a:t>TGD Discussion  </a:t>
            </a:r>
          </a:p>
          <a:p>
            <a:pPr lvl="1"/>
            <a:r>
              <a:rPr lang="en-US" sz="2000" dirty="0" smtClean="0"/>
              <a:t>2</a:t>
            </a:r>
            <a:r>
              <a:rPr lang="en-US" sz="2000" baseline="30000" dirty="0" smtClean="0"/>
              <a:t>nd</a:t>
            </a:r>
            <a:r>
              <a:rPr lang="en-US" sz="2000" dirty="0" smtClean="0"/>
              <a:t>  teleconference October 30 (Tuesday), US EST</a:t>
            </a:r>
          </a:p>
          <a:p>
            <a:pPr lvl="2"/>
            <a:r>
              <a:rPr lang="en-US" sz="1600" dirty="0" smtClean="0"/>
              <a:t>US EST 9:00am, PST 6:00am, Japan, Korea, 10:00 pm, China 9:00pm. </a:t>
            </a:r>
          </a:p>
          <a:p>
            <a:pPr lvl="2"/>
            <a:r>
              <a:rPr lang="en-US" sz="1600" dirty="0" smtClean="0"/>
              <a:t>Discussion </a:t>
            </a:r>
            <a:r>
              <a:rPr lang="en-US" sz="1600" dirty="0" err="1" smtClean="0"/>
              <a:t>forTGD</a:t>
            </a:r>
            <a:r>
              <a:rPr lang="en-US" sz="1600" dirty="0" smtClean="0"/>
              <a:t> and CFP</a:t>
            </a:r>
          </a:p>
          <a:p>
            <a:pPr lvl="2"/>
            <a:r>
              <a:rPr lang="en-US" sz="1600" dirty="0" smtClean="0"/>
              <a:t>Plan for November meeting</a:t>
            </a:r>
          </a:p>
          <a:p>
            <a:r>
              <a:rPr lang="en-US" sz="2400" dirty="0" smtClean="0"/>
              <a:t>At November Meeting (8 time slots)</a:t>
            </a:r>
          </a:p>
          <a:p>
            <a:pPr lvl="1"/>
            <a:r>
              <a:rPr lang="en-US" sz="2000" dirty="0" smtClean="0"/>
              <a:t> Technical Guidance Document (TGD)</a:t>
            </a:r>
          </a:p>
          <a:p>
            <a:pPr lvl="1"/>
            <a:r>
              <a:rPr lang="en-US" sz="2000" dirty="0" smtClean="0"/>
              <a:t>To Issue the Call for Proposals (CFP)</a:t>
            </a:r>
          </a:p>
        </p:txBody>
      </p:sp>
      <p:sp>
        <p:nvSpPr>
          <p:cNvPr id="4" name="Date Placeholder 3"/>
          <p:cNvSpPr>
            <a:spLocks noGrp="1"/>
          </p:cNvSpPr>
          <p:nvPr>
            <p:ph type="dt" sz="half" idx="10"/>
          </p:nvPr>
        </p:nvSpPr>
        <p:spPr/>
        <p:txBody>
          <a:bodyPr/>
          <a:lstStyle/>
          <a:p>
            <a:pPr>
              <a:defRPr/>
            </a:pPr>
            <a:r>
              <a:rPr lang="en-US" altLang="ko-KR" smtClean="0"/>
              <a:t>&lt;September 2012&gt;</a:t>
            </a:r>
            <a:endParaRPr lang="en-US" altLang="ko-KR"/>
          </a:p>
        </p:txBody>
      </p:sp>
      <p:sp>
        <p:nvSpPr>
          <p:cNvPr id="5" name="Footer Placeholder 4"/>
          <p:cNvSpPr>
            <a:spLocks noGrp="1"/>
          </p:cNvSpPr>
          <p:nvPr>
            <p:ph type="ftr" sz="quarter" idx="11"/>
          </p:nvPr>
        </p:nvSpPr>
        <p:spPr/>
        <p:txBody>
          <a:bodyPr/>
          <a:lstStyle/>
          <a:p>
            <a:pPr>
              <a:defRPr/>
            </a:pPr>
            <a:r>
              <a:rPr lang="en-US" altLang="ko-KR" smtClean="0"/>
              <a:t>Myung Lee, CUNY</a:t>
            </a:r>
            <a:endParaRPr lang="en-US" altLang="ko-KR" dirty="0"/>
          </a:p>
        </p:txBody>
      </p:sp>
      <p:sp>
        <p:nvSpPr>
          <p:cNvPr id="6" name="Slide Number Placeholder 5"/>
          <p:cNvSpPr>
            <a:spLocks noGrp="1"/>
          </p:cNvSpPr>
          <p:nvPr>
            <p:ph type="sldNum" sz="quarter" idx="12"/>
          </p:nvPr>
        </p:nvSpPr>
        <p:spPr/>
        <p:txBody>
          <a:bodyPr/>
          <a:lstStyle/>
          <a:p>
            <a:pPr>
              <a:defRPr/>
            </a:pPr>
            <a:r>
              <a:rPr lang="en-US" altLang="ko-KR" dirty="0" smtClean="0"/>
              <a:t>Slide </a:t>
            </a:r>
            <a:fld id="{C164B3C6-2D55-496E-8471-DD3723B83220}" type="slidenum">
              <a:rPr lang="en-US" altLang="ko-KR" smtClean="0"/>
              <a:pPr>
                <a:defRPr/>
              </a:pPr>
              <a:t>7</a:t>
            </a:fld>
            <a:endParaRPr lang="en-US" altLang="ko-K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26575</TotalTime>
  <Words>392</Words>
  <Application>Microsoft Office PowerPoint</Application>
  <PresentationFormat>On-screen Show (4:3)</PresentationFormat>
  <Paragraphs>103</Paragraphs>
  <Slides>7</Slides>
  <Notes>3</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 Presentation</vt:lpstr>
      <vt:lpstr>Slide 1</vt:lpstr>
      <vt:lpstr>TG8 PAC Closing Report</vt:lpstr>
      <vt:lpstr>Meeting Objectives</vt:lpstr>
      <vt:lpstr>Achievements</vt:lpstr>
      <vt:lpstr>Timeline</vt:lpstr>
      <vt:lpstr>TG8 PAC Officers </vt:lpstr>
      <vt:lpstr>Plan for San Antonio</vt:lpstr>
    </vt:vector>
  </TitlesOfParts>
  <Company>Self: Consultant</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mjlee999</cp:lastModifiedBy>
  <cp:revision>861</cp:revision>
  <cp:lastPrinted>1998-02-10T13:28:06Z</cp:lastPrinted>
  <dcterms:created xsi:type="dcterms:W3CDTF">1999-11-08T18:59:45Z</dcterms:created>
  <dcterms:modified xsi:type="dcterms:W3CDTF">2012-09-21T00:48:42Z</dcterms:modified>
</cp:coreProperties>
</file>