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handoutMasterIdLst>
    <p:handoutMasterId r:id="rId8"/>
  </p:handoutMasterIdLst>
  <p:sldIdLst>
    <p:sldId id="370" r:id="rId2"/>
    <p:sldId id="372" r:id="rId3"/>
    <p:sldId id="373" r:id="rId4"/>
    <p:sldId id="379" r:id="rId5"/>
    <p:sldId id="380" r:id="rId6"/>
  </p:sldIdLst>
  <p:sldSz cx="9144000" cy="6858000" type="screen4x3"/>
  <p:notesSz cx="6858000" cy="9236075"/>
  <p:defaultTextStyle>
    <a:defPPr>
      <a:defRPr lang="en-US"/>
    </a:defPPr>
    <a:lvl1pPr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1pPr>
    <a:lvl2pPr marL="4572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2pPr>
    <a:lvl3pPr marL="9144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3pPr>
    <a:lvl4pPr marL="13716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4pPr>
    <a:lvl5pPr marL="18288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5pPr>
    <a:lvl6pPr marL="2286000" algn="l" defTabSz="914400" rtl="0" eaLnBrk="1" latinLnBrk="0" hangingPunct="1">
      <a:defRPr sz="1200" kern="1200">
        <a:solidFill>
          <a:schemeClr val="tx1"/>
        </a:solidFill>
        <a:latin typeface="Times New Roman" pitchFamily="18" charset="0"/>
        <a:ea typeface="ＭＳ Ｐゴシック" pitchFamily="-65" charset="-128"/>
        <a:cs typeface="+mn-cs"/>
      </a:defRPr>
    </a:lvl6pPr>
    <a:lvl7pPr marL="2743200" algn="l" defTabSz="914400" rtl="0" eaLnBrk="1" latinLnBrk="0" hangingPunct="1">
      <a:defRPr sz="1200" kern="1200">
        <a:solidFill>
          <a:schemeClr val="tx1"/>
        </a:solidFill>
        <a:latin typeface="Times New Roman" pitchFamily="18" charset="0"/>
        <a:ea typeface="ＭＳ Ｐゴシック" pitchFamily="-65" charset="-128"/>
        <a:cs typeface="+mn-cs"/>
      </a:defRPr>
    </a:lvl7pPr>
    <a:lvl8pPr marL="3200400" algn="l" defTabSz="914400" rtl="0" eaLnBrk="1" latinLnBrk="0" hangingPunct="1">
      <a:defRPr sz="1200" kern="1200">
        <a:solidFill>
          <a:schemeClr val="tx1"/>
        </a:solidFill>
        <a:latin typeface="Times New Roman" pitchFamily="18" charset="0"/>
        <a:ea typeface="ＭＳ Ｐゴシック" pitchFamily="-65" charset="-128"/>
        <a:cs typeface="+mn-cs"/>
      </a:defRPr>
    </a:lvl8pPr>
    <a:lvl9pPr marL="3657600" algn="l" defTabSz="914400" rtl="0" eaLnBrk="1" latinLnBrk="0" hangingPunct="1">
      <a:defRPr sz="1200" kern="1200">
        <a:solidFill>
          <a:schemeClr val="tx1"/>
        </a:solidFill>
        <a:latin typeface="Times New Roman" pitchFamily="18" charset="0"/>
        <a:ea typeface="ＭＳ Ｐゴシック"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FFFF00"/>
    <a:srgbClr val="006666"/>
    <a:srgbClr val="FF3300"/>
    <a:srgbClr val="000000"/>
    <a:srgbClr val="0066FF"/>
    <a:srgbClr val="CC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3" d="100"/>
          <a:sy n="73" d="100"/>
        </p:scale>
        <p:origin x="-3416" y="-104"/>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780" y="102"/>
      </p:cViewPr>
      <p:guideLst>
        <p:guide orient="horz" pos="2909"/>
        <p:guide pos="2160"/>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handoutMaster" Target="handoutMasters/handout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BF625501-83C4-4FE1-AD22-F803A1F0B93B}" type="datetime1">
              <a:rPr lang="en-US"/>
              <a:pPr>
                <a:defRPr/>
              </a:pPr>
              <a:t>9/21/12</a:t>
            </a:fld>
            <a:endParaRPr lang="en-US"/>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z="1000"/>
            </a:lvl1pPr>
          </a:lstStyle>
          <a:p>
            <a:pPr>
              <a:defRPr/>
            </a:pPr>
            <a:endParaRPr lang="en-US"/>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eaLnBrk="0" hangingPunct="0">
              <a:defRPr sz="1000"/>
            </a:lvl1pPr>
          </a:lstStyle>
          <a:p>
            <a:pPr>
              <a:defRPr/>
            </a:pPr>
            <a:r>
              <a:rPr lang="en-US"/>
              <a:t>Page </a:t>
            </a:r>
            <a:fld id="{951E65AB-8E6F-4503-8FC8-F7A01A5D7A27}" type="slidenum">
              <a:rPr lang="en-US"/>
              <a:pPr>
                <a:defRPr/>
              </a:pPr>
              <a:t>‹#›</a:t>
            </a:fld>
            <a:endParaRPr lang="en-US"/>
          </a:p>
        </p:txBody>
      </p:sp>
      <p:sp>
        <p:nvSpPr>
          <p:cNvPr id="307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3079" name="Rectangle 7"/>
          <p:cNvSpPr>
            <a:spLocks noChangeArrowheads="1"/>
          </p:cNvSpPr>
          <p:nvPr/>
        </p:nvSpPr>
        <p:spPr bwMode="auto">
          <a:xfrm>
            <a:off x="685800" y="8610600"/>
            <a:ext cx="2209800" cy="184150"/>
          </a:xfrm>
          <a:prstGeom prst="rect">
            <a:avLst/>
          </a:prstGeom>
          <a:noFill/>
          <a:ln w="9525">
            <a:noFill/>
            <a:miter lim="800000"/>
            <a:headEnd/>
            <a:tailEnd/>
          </a:ln>
          <a:effectLst/>
        </p:spPr>
        <p:txBody>
          <a:bodyPr lIns="0" tIns="0" rIns="0" bIns="0">
            <a:spAutoFit/>
          </a:bodyPr>
          <a:lstStyle/>
          <a:p>
            <a:pPr eaLnBrk="0" hangingPunct="0">
              <a:defRPr/>
            </a:pPr>
            <a:r>
              <a:rPr lang="en-US"/>
              <a:t>Tentative agenda Full WG</a:t>
            </a:r>
          </a:p>
        </p:txBody>
      </p:sp>
      <p:sp>
        <p:nvSpPr>
          <p:cNvPr id="308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extLst>
      <p:ext uri="{BB962C8B-B14F-4D97-AF65-F5344CB8AC3E}">
        <p14:creationId xmlns:p14="http://schemas.microsoft.com/office/powerpoint/2010/main" val="331500356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2051" name="Rectangle 3"/>
          <p:cNvSpPr>
            <a:spLocks noGrp="1" noChangeArrowheads="1"/>
          </p:cNvSpPr>
          <p:nvPr>
            <p:ph type="dt" idx="1"/>
          </p:nvPr>
        </p:nvSpPr>
        <p:spPr bwMode="auto">
          <a:xfrm>
            <a:off x="646113" y="96838"/>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03DED637-EA47-45A5-83D7-ECE46B1D3D47}" type="datetime1">
              <a:rPr lang="en-US"/>
              <a:pPr>
                <a:defRPr/>
              </a:pPr>
              <a:t>9/21/12</a:t>
            </a:fld>
            <a:endParaRPr lang="en-US"/>
          </a:p>
        </p:txBody>
      </p:sp>
      <p:sp>
        <p:nvSpPr>
          <p:cNvPr id="4100"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eaLnBrk="0" hangingPunct="0">
              <a:defRPr sz="1000"/>
            </a:lvl5pPr>
          </a:lstStyle>
          <a:p>
            <a:pPr lvl="4">
              <a:defRPr/>
            </a:pPr>
            <a:endParaRPr lang="en-US"/>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Page </a:t>
            </a:r>
            <a:fld id="{A66DDB62-EBFD-45D4-918B-C30CE6E35ABF}" type="slidenum">
              <a:rPr lang="en-US"/>
              <a:pPr>
                <a:defRPr/>
              </a:pPr>
              <a:t>‹#›</a:t>
            </a:fld>
            <a:endParaRPr lang="en-US"/>
          </a:p>
        </p:txBody>
      </p:sp>
      <p:sp>
        <p:nvSpPr>
          <p:cNvPr id="2056" name="Rectangle 8"/>
          <p:cNvSpPr>
            <a:spLocks noChangeArrowheads="1"/>
          </p:cNvSpPr>
          <p:nvPr/>
        </p:nvSpPr>
        <p:spPr bwMode="auto">
          <a:xfrm>
            <a:off x="715963" y="8942388"/>
            <a:ext cx="2255837" cy="182562"/>
          </a:xfrm>
          <a:prstGeom prst="rect">
            <a:avLst/>
          </a:prstGeom>
          <a:noFill/>
          <a:ln w="9525">
            <a:noFill/>
            <a:miter lim="800000"/>
            <a:headEnd/>
            <a:tailEnd/>
          </a:ln>
          <a:effectLst/>
        </p:spPr>
        <p:txBody>
          <a:bodyPr lIns="0" tIns="0" rIns="0" bIns="0">
            <a:spAutoFit/>
          </a:bodyPr>
          <a:lstStyle/>
          <a:p>
            <a:pPr defTabSz="895350" eaLnBrk="0" hangingPunct="0">
              <a:defRPr/>
            </a:pPr>
            <a:r>
              <a:rPr lang="en-US"/>
              <a:t>Tentative agenda Full WG</a:t>
            </a:r>
          </a:p>
        </p:txBody>
      </p:sp>
      <p:sp>
        <p:nvSpPr>
          <p:cNvPr id="205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205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extLst>
      <p:ext uri="{BB962C8B-B14F-4D97-AF65-F5344CB8AC3E}">
        <p14:creationId xmlns:p14="http://schemas.microsoft.com/office/powerpoint/2010/main" val="2792951465"/>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ＭＳ Ｐゴシック" pitchFamily="-106" charset="-128"/>
      </a:defRPr>
    </a:lvl1pPr>
    <a:lvl2pPr marL="1143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2pPr>
    <a:lvl3pPr marL="2286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3pPr>
    <a:lvl4pPr marL="3429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4pPr>
    <a:lvl5pPr marL="4572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
          </p:nvPr>
        </p:nvSpPr>
        <p:spPr>
          <a:noFill/>
        </p:spPr>
        <p:txBody>
          <a:bodyPr/>
          <a:lstStyle/>
          <a:p>
            <a:fld id="{4CD4C032-4712-4B43-A1FF-2A8FC53EF34A}" type="datetime6">
              <a:rPr lang="en-US" smtClean="0"/>
              <a:pPr/>
              <a:t>September 12</a:t>
            </a:fld>
            <a:endParaRPr lang="en-US" smtClean="0"/>
          </a:p>
        </p:txBody>
      </p:sp>
      <p:sp>
        <p:nvSpPr>
          <p:cNvPr id="5123" name="Rectangle 7"/>
          <p:cNvSpPr>
            <a:spLocks noGrp="1" noChangeArrowheads="1"/>
          </p:cNvSpPr>
          <p:nvPr>
            <p:ph type="sldNum" sz="quarter" idx="5"/>
          </p:nvPr>
        </p:nvSpPr>
        <p:spPr>
          <a:noFill/>
        </p:spPr>
        <p:txBody>
          <a:bodyPr/>
          <a:lstStyle/>
          <a:p>
            <a:r>
              <a:rPr lang="en-US" smtClean="0"/>
              <a:t>Page </a:t>
            </a:r>
            <a:fld id="{16A65FD1-F82D-474B-A22C-6258812C8828}" type="slidenum">
              <a:rPr lang="en-US" smtClean="0"/>
              <a:pPr/>
              <a:t>1</a:t>
            </a:fld>
            <a:endParaRPr lang="en-US" smtClean="0"/>
          </a:p>
        </p:txBody>
      </p:sp>
      <p:sp>
        <p:nvSpPr>
          <p:cNvPr id="5124" name="Rectangle 2"/>
          <p:cNvSpPr>
            <a:spLocks noGrp="1" noRot="1" noChangeAspect="1" noChangeArrowheads="1" noTextEdit="1"/>
          </p:cNvSpPr>
          <p:nvPr>
            <p:ph type="sldImg"/>
          </p:nvPr>
        </p:nvSpPr>
        <p:spPr>
          <a:ln/>
        </p:spPr>
      </p:sp>
      <p:sp>
        <p:nvSpPr>
          <p:cNvPr id="5125" name="Rectangle 3"/>
          <p:cNvSpPr>
            <a:spLocks noGrp="1" noChangeArrowheads="1"/>
          </p:cNvSpPr>
          <p:nvPr>
            <p:ph type="body" idx="1"/>
          </p:nvPr>
        </p:nvSpPr>
        <p:spPr>
          <a:noFill/>
          <a:ln/>
        </p:spPr>
        <p:txBody>
          <a:bodyPr/>
          <a:lstStyle/>
          <a:p>
            <a:endParaRPr lang="en-GB" smtClean="0">
              <a:latin typeface="Times New Roman" pitchFamily="18" charset="0"/>
              <a:ea typeface="ＭＳ Ｐゴシック" pitchFamily="-65"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BC235CB6-6686-4592-8327-6B57EBBFE24C}"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September 2012</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9B1A488B-1F08-493A-9835-BFBA87B466B1}"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September 2012</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0800" y="-2209800"/>
            <a:ext cx="2133600" cy="487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209800"/>
            <a:ext cx="6248400" cy="487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5B33BBEB-2900-4620-858E-301CA3EBAB69}"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September 2012</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20BF9FFC-8CD3-4AAA-B38D-07ABB91CB607}"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September 2012</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D405F665-F0FE-47FE-8C37-FBE87AF7B451}"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September 2012</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BB927895-F05F-4216-BEFE-D7A1E5C0CAEF}"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smtClean="0"/>
              <a:t>September 2012</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8" name="Rectangle 6"/>
          <p:cNvSpPr>
            <a:spLocks noGrp="1" noChangeArrowheads="1"/>
          </p:cNvSpPr>
          <p:nvPr>
            <p:ph type="sldNum" sz="quarter" idx="11"/>
          </p:nvPr>
        </p:nvSpPr>
        <p:spPr>
          <a:ln/>
        </p:spPr>
        <p:txBody>
          <a:bodyPr/>
          <a:lstStyle>
            <a:lvl1pPr>
              <a:defRPr/>
            </a:lvl1pPr>
          </a:lstStyle>
          <a:p>
            <a:pPr>
              <a:defRPr/>
            </a:pPr>
            <a:r>
              <a:rPr lang="en-US"/>
              <a:t>Slide </a:t>
            </a:r>
            <a:fld id="{D1FE8802-DF77-4A05-9464-A59FE5D4298D}" type="slidenum">
              <a:rPr lang="en-US"/>
              <a:pPr>
                <a:defRPr/>
              </a:pPr>
              <a:t>‹#›</a:t>
            </a:fld>
            <a:endParaRPr lang="en-US"/>
          </a:p>
        </p:txBody>
      </p:sp>
      <p:sp>
        <p:nvSpPr>
          <p:cNvPr id="9" name="Rectangle 13"/>
          <p:cNvSpPr>
            <a:spLocks noGrp="1" noChangeArrowheads="1"/>
          </p:cNvSpPr>
          <p:nvPr>
            <p:ph type="dt" sz="half" idx="12"/>
          </p:nvPr>
        </p:nvSpPr>
        <p:spPr>
          <a:ln/>
        </p:spPr>
        <p:txBody>
          <a:bodyPr/>
          <a:lstStyle>
            <a:lvl1pPr>
              <a:defRPr/>
            </a:lvl1pPr>
          </a:lstStyle>
          <a:p>
            <a:pPr>
              <a:defRPr/>
            </a:pPr>
            <a:r>
              <a:rPr lang="en-US" smtClean="0"/>
              <a:t>September 2012</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4" name="Rectangle 6"/>
          <p:cNvSpPr>
            <a:spLocks noGrp="1" noChangeArrowheads="1"/>
          </p:cNvSpPr>
          <p:nvPr>
            <p:ph type="sldNum" sz="quarter" idx="11"/>
          </p:nvPr>
        </p:nvSpPr>
        <p:spPr>
          <a:ln/>
        </p:spPr>
        <p:txBody>
          <a:bodyPr/>
          <a:lstStyle>
            <a:lvl1pPr>
              <a:defRPr/>
            </a:lvl1pPr>
          </a:lstStyle>
          <a:p>
            <a:pPr>
              <a:defRPr/>
            </a:pPr>
            <a:r>
              <a:rPr lang="en-US"/>
              <a:t>Slide </a:t>
            </a:r>
            <a:fld id="{C30793E3-C1FA-4583-B4B1-5D56CBE4208D}" type="slidenum">
              <a:rPr lang="en-US"/>
              <a:pPr>
                <a:defRPr/>
              </a:pPr>
              <a:t>‹#›</a:t>
            </a:fld>
            <a:endParaRPr lang="en-US"/>
          </a:p>
        </p:txBody>
      </p:sp>
      <p:sp>
        <p:nvSpPr>
          <p:cNvPr id="5" name="Rectangle 13"/>
          <p:cNvSpPr>
            <a:spLocks noGrp="1" noChangeArrowheads="1"/>
          </p:cNvSpPr>
          <p:nvPr>
            <p:ph type="dt" sz="half" idx="12"/>
          </p:nvPr>
        </p:nvSpPr>
        <p:spPr>
          <a:ln/>
        </p:spPr>
        <p:txBody>
          <a:bodyPr/>
          <a:lstStyle>
            <a:lvl1pPr>
              <a:defRPr/>
            </a:lvl1pPr>
          </a:lstStyle>
          <a:p>
            <a:pPr>
              <a:defRPr/>
            </a:pPr>
            <a:r>
              <a:rPr lang="en-US" smtClean="0"/>
              <a:t>September 2012</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t>Slide </a:t>
            </a:r>
            <a:fld id="{00FA1C97-96C4-45FC-B339-8BC240EED230}" type="slidenum">
              <a:rPr lang="en-US"/>
              <a:pPr>
                <a:defRPr/>
              </a:pPr>
              <a:t>‹#›</a:t>
            </a:fld>
            <a:endParaRPr lang="en-US"/>
          </a:p>
        </p:txBody>
      </p:sp>
      <p:sp>
        <p:nvSpPr>
          <p:cNvPr id="4" name="Rectangle 13"/>
          <p:cNvSpPr>
            <a:spLocks noGrp="1" noChangeArrowheads="1"/>
          </p:cNvSpPr>
          <p:nvPr>
            <p:ph type="dt" sz="half" idx="12"/>
          </p:nvPr>
        </p:nvSpPr>
        <p:spPr>
          <a:ln/>
        </p:spPr>
        <p:txBody>
          <a:bodyPr/>
          <a:lstStyle>
            <a:lvl1pPr>
              <a:defRPr/>
            </a:lvl1pPr>
          </a:lstStyle>
          <a:p>
            <a:pPr>
              <a:defRPr/>
            </a:pPr>
            <a:r>
              <a:rPr lang="en-US" smtClean="0"/>
              <a:t>September 2012</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8C5B60E9-83BC-4F48-AF35-4A84AFEFE05F}"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smtClean="0"/>
              <a:t>September 2012</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7FA6A43A-AF71-467F-8367-E7C936E8CFBD}"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smtClean="0"/>
              <a:t>September 2012</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676400"/>
            <a:ext cx="77724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6096000" y="6492875"/>
            <a:ext cx="2438400" cy="36512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Pat Kinney, Kinney Consulting LLC</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01070D35-7BF0-473D-8E7E-F99779B45C70}" type="slidenum">
              <a:rPr lang="en-US"/>
              <a:pPr>
                <a:defRPr/>
              </a:pPr>
              <a:t>‹#›</a:t>
            </a:fld>
            <a:endParaRPr lang="en-US"/>
          </a:p>
        </p:txBody>
      </p:sp>
      <p:sp>
        <p:nvSpPr>
          <p:cNvPr id="1031" name="Rectangle 7"/>
          <p:cNvSpPr>
            <a:spLocks noChangeArrowheads="1"/>
          </p:cNvSpPr>
          <p:nvPr/>
        </p:nvSpPr>
        <p:spPr bwMode="auto">
          <a:xfrm>
            <a:off x="4572000" y="381456"/>
            <a:ext cx="3962400" cy="215444"/>
          </a:xfrm>
          <a:prstGeom prst="rect">
            <a:avLst/>
          </a:prstGeom>
          <a:noFill/>
          <a:ln w="9525">
            <a:noFill/>
            <a:miter lim="800000"/>
            <a:headEnd/>
            <a:tailEnd/>
          </a:ln>
          <a:effectLst/>
        </p:spPr>
        <p:txBody>
          <a:bodyPr lIns="0" tIns="0" rIns="0" bIns="0" anchor="b">
            <a:spAutoFit/>
          </a:bodyPr>
          <a:lstStyle/>
          <a:p>
            <a:pPr marL="1428750" lvl="4" algn="r" eaLnBrk="0" hangingPunct="0">
              <a:defRPr/>
            </a:pPr>
            <a:r>
              <a:rPr lang="en-US" sz="1400" b="1" dirty="0"/>
              <a:t>doc.: IEEE </a:t>
            </a:r>
            <a:r>
              <a:rPr lang="en-US" b="1" dirty="0" smtClean="0"/>
              <a:t>15-12-0550-00-0000</a:t>
            </a:r>
            <a:endParaRPr lang="en-US" dirty="0"/>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3" name="Rectangle 9"/>
          <p:cNvSpPr>
            <a:spLocks noChangeArrowheads="1"/>
          </p:cNvSpPr>
          <p:nvPr/>
        </p:nvSpPr>
        <p:spPr bwMode="auto">
          <a:xfrm>
            <a:off x="685800" y="6475413"/>
            <a:ext cx="2895600" cy="184150"/>
          </a:xfrm>
          <a:prstGeom prst="rect">
            <a:avLst/>
          </a:prstGeom>
          <a:noFill/>
          <a:ln w="9525">
            <a:noFill/>
            <a:miter lim="800000"/>
            <a:headEnd/>
            <a:tailEnd/>
          </a:ln>
          <a:effectLst/>
        </p:spPr>
        <p:txBody>
          <a:bodyPr lIns="0" tIns="0" rIns="0" bIns="0">
            <a:spAutoFit/>
          </a:bodyPr>
          <a:lstStyle/>
          <a:p>
            <a:pPr eaLnBrk="0" hangingPunct="0">
              <a:defRPr/>
            </a:pPr>
            <a:r>
              <a:rPr lang="en-US" dirty="0"/>
              <a:t>SCWNG</a:t>
            </a:r>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7" name="Rectangle 13"/>
          <p:cNvSpPr>
            <a:spLocks noGrp="1" noChangeArrowheads="1"/>
          </p:cNvSpPr>
          <p:nvPr>
            <p:ph type="dt" sz="half" idx="2"/>
          </p:nvPr>
        </p:nvSpPr>
        <p:spPr bwMode="auto">
          <a:xfrm>
            <a:off x="609600" y="304800"/>
            <a:ext cx="19050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b="1" smtClean="0"/>
            </a:lvl1pPr>
          </a:lstStyle>
          <a:p>
            <a:pPr>
              <a:defRPr/>
            </a:pPr>
            <a:r>
              <a:rPr lang="en-US" smtClean="0"/>
              <a:t>September 2012</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000">
          <a:solidFill>
            <a:schemeClr val="tx2"/>
          </a:solidFill>
          <a:latin typeface="+mj-lt"/>
          <a:ea typeface="ＭＳ Ｐゴシック" pitchFamily="-106" charset="-128"/>
          <a:cs typeface="ＭＳ Ｐゴシック" pitchFamily="-106" charset="-128"/>
        </a:defRPr>
      </a:lvl1pPr>
      <a:lvl2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2pPr>
      <a:lvl3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3pPr>
      <a:lvl4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4pPr>
      <a:lvl5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5pPr>
      <a:lvl6pPr marL="457200" algn="ctr" rtl="0" eaLnBrk="0" fontAlgn="base" hangingPunct="0">
        <a:spcBef>
          <a:spcPct val="0"/>
        </a:spcBef>
        <a:spcAft>
          <a:spcPct val="0"/>
        </a:spcAft>
        <a:defRPr sz="4000">
          <a:solidFill>
            <a:schemeClr val="tx2"/>
          </a:solidFill>
          <a:latin typeface="Times New Roman" pitchFamily="-106" charset="0"/>
        </a:defRPr>
      </a:lvl6pPr>
      <a:lvl7pPr marL="914400" algn="ctr" rtl="0" eaLnBrk="0" fontAlgn="base" hangingPunct="0">
        <a:spcBef>
          <a:spcPct val="0"/>
        </a:spcBef>
        <a:spcAft>
          <a:spcPct val="0"/>
        </a:spcAft>
        <a:defRPr sz="4000">
          <a:solidFill>
            <a:schemeClr val="tx2"/>
          </a:solidFill>
          <a:latin typeface="Times New Roman" pitchFamily="-106" charset="0"/>
        </a:defRPr>
      </a:lvl7pPr>
      <a:lvl8pPr marL="1371600" algn="ctr" rtl="0" eaLnBrk="0" fontAlgn="base" hangingPunct="0">
        <a:spcBef>
          <a:spcPct val="0"/>
        </a:spcBef>
        <a:spcAft>
          <a:spcPct val="0"/>
        </a:spcAft>
        <a:defRPr sz="4000">
          <a:solidFill>
            <a:schemeClr val="tx2"/>
          </a:solidFill>
          <a:latin typeface="Times New Roman" pitchFamily="-106" charset="0"/>
        </a:defRPr>
      </a:lvl8pPr>
      <a:lvl9pPr marL="1828800" algn="ctr" rtl="0" eaLnBrk="0" fontAlgn="base" hangingPunct="0">
        <a:spcBef>
          <a:spcPct val="0"/>
        </a:spcBef>
        <a:spcAft>
          <a:spcPct val="0"/>
        </a:spcAft>
        <a:defRPr sz="4000">
          <a:solidFill>
            <a:schemeClr val="tx2"/>
          </a:solidFill>
          <a:latin typeface="Times New Roman" pitchFamily="-10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1"/>
          </p:nvPr>
        </p:nvSpPr>
        <p:spPr>
          <a:noFill/>
        </p:spPr>
        <p:txBody>
          <a:bodyPr/>
          <a:lstStyle/>
          <a:p>
            <a:r>
              <a:rPr lang="en-US" smtClean="0"/>
              <a:t>Slide </a:t>
            </a:r>
            <a:fld id="{C47BCDC1-E1AF-43C5-9B6B-24F2E4F465C2}" type="slidenum">
              <a:rPr lang="en-US" smtClean="0"/>
              <a:pPr/>
              <a:t>1</a:t>
            </a:fld>
            <a:endParaRPr lang="en-US" smtClean="0"/>
          </a:p>
        </p:txBody>
      </p:sp>
      <p:sp>
        <p:nvSpPr>
          <p:cNvPr id="2051" name="Rectangle 13"/>
          <p:cNvSpPr>
            <a:spLocks noGrp="1" noChangeArrowheads="1"/>
          </p:cNvSpPr>
          <p:nvPr>
            <p:ph type="dt" sz="quarter" idx="12"/>
          </p:nvPr>
        </p:nvSpPr>
        <p:spPr>
          <a:noFill/>
        </p:spPr>
        <p:txBody>
          <a:bodyPr/>
          <a:lstStyle/>
          <a:p>
            <a:r>
              <a:rPr lang="en-US" smtClean="0"/>
              <a:t>September 2012</a:t>
            </a:r>
            <a:endParaRPr lang="en-US"/>
          </a:p>
        </p:txBody>
      </p:sp>
      <p:sp>
        <p:nvSpPr>
          <p:cNvPr id="2052" name="Footer Placeholder 4"/>
          <p:cNvSpPr>
            <a:spLocks noGrp="1"/>
          </p:cNvSpPr>
          <p:nvPr>
            <p:ph type="ftr" sz="quarter" idx="10"/>
          </p:nvPr>
        </p:nvSpPr>
        <p:spPr>
          <a:xfrm>
            <a:off x="6248400" y="6477000"/>
            <a:ext cx="2438400" cy="182563"/>
          </a:xfrm>
          <a:noFill/>
        </p:spPr>
        <p:txBody>
          <a:bodyPr/>
          <a:lstStyle/>
          <a:p>
            <a:r>
              <a:rPr lang="en-US" smtClean="0"/>
              <a:t>Pat Kinney, Kinney Consulting LLC</a:t>
            </a:r>
          </a:p>
        </p:txBody>
      </p:sp>
      <p:sp>
        <p:nvSpPr>
          <p:cNvPr id="2053"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B65A9C39-45C4-4DF5-A78A-4A6A6116C84B}" type="slidenum">
              <a:rPr lang="en-US"/>
              <a:pPr algn="ctr" eaLnBrk="0" hangingPunct="0"/>
              <a:t>1</a:t>
            </a:fld>
            <a:endParaRPr lang="en-US"/>
          </a:p>
        </p:txBody>
      </p:sp>
      <p:sp>
        <p:nvSpPr>
          <p:cNvPr id="256004" name="Rectangle 4"/>
          <p:cNvSpPr>
            <a:spLocks noChangeArrowheads="1"/>
          </p:cNvSpPr>
          <p:nvPr/>
        </p:nvSpPr>
        <p:spPr bwMode="auto">
          <a:xfrm>
            <a:off x="533400" y="762000"/>
            <a:ext cx="8001000" cy="5447646"/>
          </a:xfrm>
          <a:prstGeom prst="rect">
            <a:avLst/>
          </a:prstGeom>
          <a:noFill/>
          <a:ln w="12700">
            <a:noFill/>
            <a:miter lim="800000"/>
            <a:headEnd type="none" w="sm" len="sm"/>
            <a:tailEnd type="none" w="sm" len="sm"/>
          </a:ln>
          <a:effectLst/>
        </p:spPr>
        <p:txBody>
          <a:bodyPr>
            <a:spAutoFit/>
          </a:bodyPr>
          <a:lstStyle/>
          <a:p>
            <a:pPr marL="914400" indent="-914400" eaLnBrk="0" hangingPunct="0">
              <a:defRPr/>
            </a:pPr>
            <a:r>
              <a:rPr lang="en-US" sz="2000" b="1" u="sng" dirty="0">
                <a:effectLst>
                  <a:outerShdw blurRad="38100" dist="38100" dir="2700000" algn="tl">
                    <a:srgbClr val="C0C0C0"/>
                  </a:outerShdw>
                </a:effectLst>
              </a:rPr>
              <a:t>Project: IEEE P802.15 Working Group for Wireless Personal Area Networks (WPANs)</a:t>
            </a:r>
            <a:endParaRPr lang="en-US" sz="2000" b="1" dirty="0"/>
          </a:p>
          <a:p>
            <a:pPr marL="914400" indent="-914400" eaLnBrk="0" hangingPunct="0">
              <a:defRPr/>
            </a:pPr>
            <a:endParaRPr lang="en-US" sz="2000" dirty="0"/>
          </a:p>
          <a:p>
            <a:pPr marL="914400" indent="-914400" eaLnBrk="0" hangingPunct="0">
              <a:defRPr/>
            </a:pPr>
            <a:r>
              <a:rPr lang="en-US" sz="1800" b="1" dirty="0"/>
              <a:t>Submission Title:</a:t>
            </a:r>
            <a:r>
              <a:rPr lang="en-US" sz="1800" dirty="0"/>
              <a:t>  </a:t>
            </a:r>
            <a:r>
              <a:rPr lang="en-US" sz="1800" dirty="0" smtClean="0"/>
              <a:t>SC WNG and </a:t>
            </a:r>
            <a:r>
              <a:rPr lang="en-US" sz="1800" dirty="0" err="1" smtClean="0"/>
              <a:t>SCMan</a:t>
            </a:r>
            <a:r>
              <a:rPr lang="en-US" sz="1800" dirty="0" smtClean="0"/>
              <a:t> Closing </a:t>
            </a:r>
            <a:r>
              <a:rPr lang="en-US" sz="1800" dirty="0"/>
              <a:t>Report for </a:t>
            </a:r>
            <a:r>
              <a:rPr lang="en-US" sz="1800" dirty="0" smtClean="0"/>
              <a:t>Sept 2012</a:t>
            </a:r>
            <a:endParaRPr lang="en-US" sz="1800" dirty="0"/>
          </a:p>
          <a:p>
            <a:pPr marL="914400" indent="-914400" eaLnBrk="0" hangingPunct="0">
              <a:defRPr/>
            </a:pPr>
            <a:r>
              <a:rPr lang="en-US" sz="1800" b="1" dirty="0"/>
              <a:t>Date Submitted: </a:t>
            </a:r>
            <a:r>
              <a:rPr lang="en-US" sz="1800" dirty="0" smtClean="0"/>
              <a:t>20 Sept2012</a:t>
            </a:r>
            <a:endParaRPr lang="en-US" sz="1800" dirty="0"/>
          </a:p>
          <a:p>
            <a:pPr marL="914400" indent="-914400" eaLnBrk="0" hangingPunct="0">
              <a:defRPr/>
            </a:pPr>
            <a:r>
              <a:rPr lang="en-US" sz="1800" b="1" dirty="0"/>
              <a:t>Source:</a:t>
            </a:r>
            <a:r>
              <a:rPr lang="en-US" sz="1800" dirty="0"/>
              <a:t> 	Pat Kinney, Kinney Consulting LLC </a:t>
            </a:r>
          </a:p>
          <a:p>
            <a:pPr marL="914400" indent="-914400" eaLnBrk="0" hangingPunct="0">
              <a:defRPr/>
            </a:pPr>
            <a:r>
              <a:rPr lang="en-US" sz="1800" b="1" dirty="0"/>
              <a:t>Contact: </a:t>
            </a:r>
            <a:r>
              <a:rPr lang="en-US" sz="1800" dirty="0"/>
              <a:t>Pat Kinney, Kinney Consulting LLC</a:t>
            </a:r>
          </a:p>
          <a:p>
            <a:pPr marL="914400" indent="-914400" eaLnBrk="0" hangingPunct="0">
              <a:defRPr/>
            </a:pPr>
            <a:r>
              <a:rPr lang="en-US" sz="1800" b="1" dirty="0"/>
              <a:t>Voice:</a:t>
            </a:r>
            <a:r>
              <a:rPr lang="en-US" sz="1800" dirty="0"/>
              <a:t> 	+1 847 960-3715, E-Mail: pat.kinney@ieee.org	</a:t>
            </a:r>
          </a:p>
          <a:p>
            <a:pPr marL="914400" indent="-914400" eaLnBrk="0" hangingPunct="0">
              <a:defRPr/>
            </a:pPr>
            <a:r>
              <a:rPr lang="en-US" sz="1800" b="1" dirty="0"/>
              <a:t>Re:</a:t>
            </a:r>
            <a:r>
              <a:rPr lang="en-US" sz="1800" dirty="0"/>
              <a:t> 	WNG </a:t>
            </a:r>
            <a:r>
              <a:rPr lang="en-US" sz="1800" dirty="0" smtClean="0"/>
              <a:t>and Maintenance Closing Reports </a:t>
            </a:r>
            <a:r>
              <a:rPr lang="en-US" sz="1800" dirty="0"/>
              <a:t>for </a:t>
            </a:r>
            <a:r>
              <a:rPr lang="en-US" sz="1800" dirty="0" smtClean="0"/>
              <a:t>Sept 2012 </a:t>
            </a:r>
            <a:r>
              <a:rPr lang="en-US" sz="1800" dirty="0"/>
              <a:t>Session</a:t>
            </a:r>
          </a:p>
          <a:p>
            <a:pPr marL="914400" indent="-914400" eaLnBrk="0" hangingPunct="0">
              <a:defRPr/>
            </a:pPr>
            <a:r>
              <a:rPr lang="en-US" sz="1800" b="1" dirty="0"/>
              <a:t>Abstract: </a:t>
            </a:r>
            <a:r>
              <a:rPr lang="en-US" sz="1800" dirty="0"/>
              <a:t>WNG and Maintenance Closing Reports for </a:t>
            </a:r>
            <a:r>
              <a:rPr lang="en-US" sz="1800" dirty="0" smtClean="0"/>
              <a:t>Palm Springs</a:t>
            </a:r>
            <a:endParaRPr lang="en-US" sz="1800" dirty="0"/>
          </a:p>
          <a:p>
            <a:pPr marL="914400" indent="-914400" eaLnBrk="0" hangingPunct="0">
              <a:defRPr/>
            </a:pPr>
            <a:r>
              <a:rPr lang="en-US" sz="1800" b="1" dirty="0"/>
              <a:t>Purpose: </a:t>
            </a:r>
            <a:r>
              <a:rPr lang="en-US" sz="1800" dirty="0"/>
              <a:t>Information to 802.15 WG</a:t>
            </a:r>
          </a:p>
          <a:p>
            <a:pPr marL="914400" indent="-914400" eaLnBrk="0" hangingPunct="0">
              <a:defRPr/>
            </a:pPr>
            <a:r>
              <a:rPr lang="en-US" sz="1800" b="1" dirty="0"/>
              <a:t>Notice:</a:t>
            </a:r>
            <a:r>
              <a:rPr lang="en-US" sz="18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eaLnBrk="0" hangingPunct="0">
              <a:defRPr/>
            </a:pPr>
            <a:r>
              <a:rPr lang="en-US" sz="1800" b="1" dirty="0"/>
              <a:t>Release:</a:t>
            </a:r>
            <a:r>
              <a:rPr lang="en-US" sz="1800" dirty="0"/>
              <a:t>	The contributor acknowledges and accepts that this contribution becomes the property of IEEE and may be made publicly available by P802.15.	</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01000" cy="762000"/>
          </a:xfrm>
        </p:spPr>
        <p:txBody>
          <a:bodyPr/>
          <a:lstStyle/>
          <a:p>
            <a:r>
              <a:rPr lang="en-US" dirty="0" smtClean="0"/>
              <a:t>Standing Committees</a:t>
            </a:r>
            <a:endParaRPr lang="en-US" dirty="0"/>
          </a:p>
        </p:txBody>
      </p:sp>
      <p:sp>
        <p:nvSpPr>
          <p:cNvPr id="3" name="Content Placeholder 2"/>
          <p:cNvSpPr>
            <a:spLocks noGrp="1"/>
          </p:cNvSpPr>
          <p:nvPr>
            <p:ph idx="1"/>
          </p:nvPr>
        </p:nvSpPr>
        <p:spPr>
          <a:xfrm>
            <a:off x="381000" y="1447800"/>
            <a:ext cx="8610600" cy="4876800"/>
          </a:xfrm>
        </p:spPr>
        <p:txBody>
          <a:bodyPr/>
          <a:lstStyle/>
          <a:p>
            <a:pPr marL="0" indent="0">
              <a:buNone/>
            </a:pPr>
            <a:r>
              <a:rPr lang="en-US" sz="2800" dirty="0" smtClean="0"/>
              <a:t>The SC WNG meeting had one presentation:</a:t>
            </a:r>
            <a:endParaRPr lang="en-US" sz="2800" dirty="0"/>
          </a:p>
          <a:p>
            <a:pPr lvl="1"/>
            <a:r>
              <a:rPr lang="en-US" dirty="0"/>
              <a:t>15-12-0495-00-wng0-secure-key-storage-and-true-random-number-generation by Rene </a:t>
            </a:r>
            <a:r>
              <a:rPr lang="en-US" dirty="0" err="1"/>
              <a:t>Struik</a:t>
            </a:r>
            <a:endParaRPr lang="en-US" sz="2400" dirty="0"/>
          </a:p>
          <a:p>
            <a:pPr marL="0" indent="0">
              <a:buNone/>
            </a:pPr>
            <a:endParaRPr lang="en-US" sz="2800" dirty="0" smtClean="0"/>
          </a:p>
          <a:p>
            <a:pPr marL="0" indent="0">
              <a:buNone/>
            </a:pPr>
            <a:r>
              <a:rPr lang="en-US" sz="2800" dirty="0" smtClean="0"/>
              <a:t>SC Maintenance:</a:t>
            </a:r>
          </a:p>
          <a:p>
            <a:r>
              <a:rPr lang="en-US" sz="2800" dirty="0" err="1" smtClean="0"/>
              <a:t>SCMan</a:t>
            </a:r>
            <a:r>
              <a:rPr lang="en-US" sz="2800" dirty="0" smtClean="0"/>
              <a:t> had one meeting with </a:t>
            </a:r>
            <a:r>
              <a:rPr lang="en-US" sz="2800" dirty="0"/>
              <a:t>objectives </a:t>
            </a:r>
            <a:r>
              <a:rPr lang="en-US" sz="2800" dirty="0" smtClean="0"/>
              <a:t>to </a:t>
            </a:r>
            <a:r>
              <a:rPr lang="en-US" sz="2800" dirty="0"/>
              <a:t>review </a:t>
            </a:r>
            <a:r>
              <a:rPr lang="en-US" sz="2800" dirty="0" smtClean="0"/>
              <a:t>the </a:t>
            </a:r>
            <a:r>
              <a:rPr lang="en-US" sz="2800" dirty="0"/>
              <a:t>process for this </a:t>
            </a:r>
            <a:r>
              <a:rPr lang="en-US" sz="2800" dirty="0" smtClean="0"/>
              <a:t>committee and to review a submission</a:t>
            </a:r>
            <a:endParaRPr lang="en-US" sz="2800" dirty="0"/>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2</a:t>
            </a:fld>
            <a:endParaRPr lang="en-US"/>
          </a:p>
        </p:txBody>
      </p:sp>
      <p:sp>
        <p:nvSpPr>
          <p:cNvPr id="6" name="Date Placeholder 5"/>
          <p:cNvSpPr>
            <a:spLocks noGrp="1"/>
          </p:cNvSpPr>
          <p:nvPr>
            <p:ph type="dt" sz="half" idx="12"/>
          </p:nvPr>
        </p:nvSpPr>
        <p:spPr/>
        <p:txBody>
          <a:bodyPr/>
          <a:lstStyle/>
          <a:p>
            <a:pPr>
              <a:defRPr/>
            </a:pPr>
            <a:r>
              <a:rPr lang="en-US" smtClean="0"/>
              <a:t>September 2012</a:t>
            </a:r>
            <a:endParaRPr lang="en-US" dirty="0"/>
          </a:p>
        </p:txBody>
      </p:sp>
    </p:spTree>
    <p:extLst>
      <p:ext uri="{BB962C8B-B14F-4D97-AF65-F5344CB8AC3E}">
        <p14:creationId xmlns:p14="http://schemas.microsoft.com/office/powerpoint/2010/main" val="270529611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38200"/>
            <a:ext cx="9067800" cy="762000"/>
          </a:xfrm>
        </p:spPr>
        <p:txBody>
          <a:bodyPr/>
          <a:lstStyle/>
          <a:p>
            <a:r>
              <a:rPr lang="en-US" sz="3200" dirty="0" smtClean="0"/>
              <a:t>Secure key</a:t>
            </a:r>
            <a:r>
              <a:rPr lang="en-US" sz="3200" dirty="0"/>
              <a:t>-storage-and-true-random-number-generation </a:t>
            </a:r>
            <a:endParaRPr lang="en-US" sz="3200" dirty="0"/>
          </a:p>
        </p:txBody>
      </p:sp>
      <p:sp>
        <p:nvSpPr>
          <p:cNvPr id="3" name="Content Placeholder 2"/>
          <p:cNvSpPr>
            <a:spLocks noGrp="1"/>
          </p:cNvSpPr>
          <p:nvPr>
            <p:ph idx="1"/>
          </p:nvPr>
        </p:nvSpPr>
        <p:spPr>
          <a:xfrm>
            <a:off x="228600" y="1981200"/>
            <a:ext cx="8610600" cy="2895600"/>
          </a:xfrm>
        </p:spPr>
        <p:txBody>
          <a:bodyPr/>
          <a:lstStyle/>
          <a:p>
            <a:r>
              <a:rPr lang="en-US" dirty="0"/>
              <a:t>15-12-0495-00-wng0-secure-key-storage-and-true-random-number-generation by Rene </a:t>
            </a:r>
            <a:r>
              <a:rPr lang="en-US" dirty="0" err="1" smtClean="0"/>
              <a:t>Struik</a:t>
            </a:r>
            <a:endParaRPr lang="en-US" sz="1400" dirty="0"/>
          </a:p>
          <a:p>
            <a:pPr lvl="1"/>
            <a:r>
              <a:rPr lang="en-US" dirty="0"/>
              <a:t>This presentation was intended to be informative only, </a:t>
            </a:r>
            <a:r>
              <a:rPr lang="en-US" dirty="0" smtClean="0"/>
              <a:t>i.e. to </a:t>
            </a:r>
            <a:r>
              <a:rPr lang="en-US" dirty="0"/>
              <a:t>make people aware of this technology.  This is not intended to be a MAC standard, rather it is meant to be information for H/W facilitators</a:t>
            </a:r>
            <a:r>
              <a:rPr lang="en-US" dirty="0"/>
              <a:t> </a:t>
            </a:r>
            <a:endParaRPr lang="en-US" dirty="0"/>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3</a:t>
            </a:fld>
            <a:endParaRPr lang="en-US"/>
          </a:p>
        </p:txBody>
      </p:sp>
      <p:sp>
        <p:nvSpPr>
          <p:cNvPr id="6" name="Date Placeholder 5"/>
          <p:cNvSpPr>
            <a:spLocks noGrp="1"/>
          </p:cNvSpPr>
          <p:nvPr>
            <p:ph type="dt" sz="half" idx="12"/>
          </p:nvPr>
        </p:nvSpPr>
        <p:spPr/>
        <p:txBody>
          <a:bodyPr/>
          <a:lstStyle/>
          <a:p>
            <a:pPr>
              <a:defRPr/>
            </a:pPr>
            <a:r>
              <a:rPr lang="en-US" smtClean="0"/>
              <a:t>September 2012</a:t>
            </a:r>
            <a:endParaRPr lang="en-US" dirty="0"/>
          </a:p>
        </p:txBody>
      </p:sp>
    </p:spTree>
    <p:extLst>
      <p:ext uri="{BB962C8B-B14F-4D97-AF65-F5344CB8AC3E}">
        <p14:creationId xmlns:p14="http://schemas.microsoft.com/office/powerpoint/2010/main" val="283609839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762000"/>
          </a:xfrm>
        </p:spPr>
        <p:txBody>
          <a:bodyPr/>
          <a:lstStyle/>
          <a:p>
            <a:r>
              <a:rPr lang="en-US" dirty="0" smtClean="0"/>
              <a:t>SC </a:t>
            </a:r>
            <a:r>
              <a:rPr lang="en-US" dirty="0" smtClean="0"/>
              <a:t>Maintenance (</a:t>
            </a:r>
            <a:r>
              <a:rPr lang="en-US" dirty="0" err="1" smtClean="0"/>
              <a:t>SCMan</a:t>
            </a:r>
            <a:r>
              <a:rPr lang="en-US" dirty="0" smtClean="0"/>
              <a:t>)</a:t>
            </a:r>
            <a:endParaRPr lang="en-US" dirty="0"/>
          </a:p>
        </p:txBody>
      </p:sp>
      <p:sp>
        <p:nvSpPr>
          <p:cNvPr id="3" name="Content Placeholder 2"/>
          <p:cNvSpPr>
            <a:spLocks noGrp="1"/>
          </p:cNvSpPr>
          <p:nvPr>
            <p:ph idx="1"/>
          </p:nvPr>
        </p:nvSpPr>
        <p:spPr>
          <a:xfrm>
            <a:off x="152400" y="1219200"/>
            <a:ext cx="8839200" cy="4267200"/>
          </a:xfrm>
        </p:spPr>
        <p:txBody>
          <a:bodyPr/>
          <a:lstStyle/>
          <a:p>
            <a:pPr lvl="0"/>
            <a:r>
              <a:rPr lang="en-US" dirty="0"/>
              <a:t>Attendees approved the addition of the maintenance process to the Operations Manual.</a:t>
            </a:r>
          </a:p>
          <a:p>
            <a:r>
              <a:rPr lang="en-US" dirty="0"/>
              <a:t>Motion: </a:t>
            </a:r>
            <a:r>
              <a:rPr lang="en-US" i="1" dirty="0"/>
              <a:t>to approve document 15-10-0235-09-000 as the Operations Manual for 802.15 WG</a:t>
            </a:r>
            <a:endParaRPr lang="en-US" dirty="0"/>
          </a:p>
          <a:p>
            <a:r>
              <a:rPr lang="en-US" dirty="0"/>
              <a:t>Moved by Pat Kinney, seconded by Michael McInnis</a:t>
            </a:r>
          </a:p>
          <a:p>
            <a:r>
              <a:rPr lang="en-US" dirty="0"/>
              <a:t>Upon neither discussion nor objection the motion carries with unanimous consent</a:t>
            </a:r>
            <a:r>
              <a:rPr lang="en-US" dirty="0" smtClean="0"/>
              <a:t>.</a:t>
            </a:r>
            <a:endParaRPr lang="en-US" dirty="0"/>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4</a:t>
            </a:fld>
            <a:endParaRPr lang="en-US"/>
          </a:p>
        </p:txBody>
      </p:sp>
      <p:sp>
        <p:nvSpPr>
          <p:cNvPr id="6" name="Date Placeholder 5"/>
          <p:cNvSpPr>
            <a:spLocks noGrp="1"/>
          </p:cNvSpPr>
          <p:nvPr>
            <p:ph type="dt" sz="half" idx="12"/>
          </p:nvPr>
        </p:nvSpPr>
        <p:spPr/>
        <p:txBody>
          <a:bodyPr/>
          <a:lstStyle/>
          <a:p>
            <a:pPr>
              <a:defRPr/>
            </a:pPr>
            <a:r>
              <a:rPr lang="en-US" smtClean="0"/>
              <a:t>September 2012</a:t>
            </a:r>
            <a:endParaRPr lang="en-US" dirty="0"/>
          </a:p>
        </p:txBody>
      </p:sp>
    </p:spTree>
    <p:extLst>
      <p:ext uri="{BB962C8B-B14F-4D97-AF65-F5344CB8AC3E}">
        <p14:creationId xmlns:p14="http://schemas.microsoft.com/office/powerpoint/2010/main" val="843537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762000"/>
          </a:xfrm>
        </p:spPr>
        <p:txBody>
          <a:bodyPr/>
          <a:lstStyle/>
          <a:p>
            <a:r>
              <a:rPr lang="en-US" dirty="0" smtClean="0"/>
              <a:t>SC Maintenance</a:t>
            </a:r>
            <a:endParaRPr lang="en-US" dirty="0"/>
          </a:p>
        </p:txBody>
      </p:sp>
      <p:sp>
        <p:nvSpPr>
          <p:cNvPr id="3" name="Content Placeholder 2"/>
          <p:cNvSpPr>
            <a:spLocks noGrp="1"/>
          </p:cNvSpPr>
          <p:nvPr>
            <p:ph idx="1"/>
          </p:nvPr>
        </p:nvSpPr>
        <p:spPr>
          <a:xfrm>
            <a:off x="152400" y="1219200"/>
            <a:ext cx="8839200" cy="4267200"/>
          </a:xfrm>
        </p:spPr>
        <p:txBody>
          <a:bodyPr/>
          <a:lstStyle/>
          <a:p>
            <a:pPr lvl="0"/>
            <a:r>
              <a:rPr lang="en-US" dirty="0" smtClean="0"/>
              <a:t>Attendees </a:t>
            </a:r>
            <a:r>
              <a:rPr lang="en-US" dirty="0"/>
              <a:t>recommend the following submission to accepted and be considered during the next revision of 802.15.4</a:t>
            </a:r>
            <a:r>
              <a:rPr lang="en-US" dirty="0" smtClean="0"/>
              <a:t>.</a:t>
            </a:r>
            <a:endParaRPr lang="en-US" dirty="0"/>
          </a:p>
          <a:p>
            <a:r>
              <a:rPr lang="en-US" dirty="0"/>
              <a:t>Document's </a:t>
            </a:r>
            <a:r>
              <a:rPr lang="en-US" dirty="0" smtClean="0"/>
              <a:t>title: </a:t>
            </a:r>
            <a:r>
              <a:rPr lang="en-US" dirty="0"/>
              <a:t>802.15.4e-2012 </a:t>
            </a:r>
            <a:endParaRPr lang="en-US" dirty="0" smtClean="0"/>
          </a:p>
          <a:p>
            <a:r>
              <a:rPr lang="en-US" dirty="0" smtClean="0"/>
              <a:t>Issue</a:t>
            </a:r>
            <a:r>
              <a:rPr lang="en-US" dirty="0"/>
              <a:t>, concern, or question:  In some of the IE descriptions it is not clear that the figures and text discuss only the IE content fields, excluding the IE descriptor.  </a:t>
            </a:r>
          </a:p>
          <a:p>
            <a:r>
              <a:rPr lang="en-US" dirty="0"/>
              <a:t>Proposed change:  Add "content" to IE </a:t>
            </a:r>
            <a:r>
              <a:rPr lang="en-US" dirty="0" smtClean="0"/>
              <a:t>format; </a:t>
            </a:r>
            <a:r>
              <a:rPr lang="en-US" dirty="0"/>
              <a:t>use "IE" in caption instead of "element" </a:t>
            </a:r>
            <a:r>
              <a:rPr lang="en-US" dirty="0" smtClean="0"/>
              <a:t>consistently</a:t>
            </a:r>
            <a:endParaRPr lang="en-US" dirty="0"/>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5</a:t>
            </a:fld>
            <a:endParaRPr lang="en-US"/>
          </a:p>
        </p:txBody>
      </p:sp>
      <p:sp>
        <p:nvSpPr>
          <p:cNvPr id="6" name="Date Placeholder 5"/>
          <p:cNvSpPr>
            <a:spLocks noGrp="1"/>
          </p:cNvSpPr>
          <p:nvPr>
            <p:ph type="dt" sz="half" idx="12"/>
          </p:nvPr>
        </p:nvSpPr>
        <p:spPr/>
        <p:txBody>
          <a:bodyPr/>
          <a:lstStyle/>
          <a:p>
            <a:pPr>
              <a:defRPr/>
            </a:pPr>
            <a:r>
              <a:rPr lang="en-US" smtClean="0"/>
              <a:t>September 2012</a:t>
            </a:r>
            <a:endParaRPr lang="en-US" dirty="0"/>
          </a:p>
        </p:txBody>
      </p:sp>
    </p:spTree>
    <p:extLst>
      <p:ext uri="{BB962C8B-B14F-4D97-AF65-F5344CB8AC3E}">
        <p14:creationId xmlns:p14="http://schemas.microsoft.com/office/powerpoint/2010/main" val="3423327555"/>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19274</TotalTime>
  <Words>322</Words>
  <Application>Microsoft Macintosh PowerPoint</Application>
  <PresentationFormat>On-screen Show (4:3)</PresentationFormat>
  <Paragraphs>49</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Default Design</vt:lpstr>
      <vt:lpstr>PowerPoint Presentation</vt:lpstr>
      <vt:lpstr>Standing Committees</vt:lpstr>
      <vt:lpstr>Secure key-storage-and-true-random-number-generation </vt:lpstr>
      <vt:lpstr>SC Maintenance (SCMan)</vt:lpstr>
      <vt:lpstr>SC Maintenance</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Standing Committees Closing Report</dc:title>
  <dc:subject/>
  <dc:creator>Pat Kinney</dc:creator>
  <cp:keywords/>
  <dc:description/>
  <cp:lastModifiedBy>Pat Kinney</cp:lastModifiedBy>
  <cp:revision>891</cp:revision>
  <cp:lastPrinted>2000-03-07T00:55:37Z</cp:lastPrinted>
  <dcterms:created xsi:type="dcterms:W3CDTF">2008-07-14T18:46:05Z</dcterms:created>
  <dcterms:modified xsi:type="dcterms:W3CDTF">2012-09-21T16:41:40Z</dcterms:modified>
  <cp:category>15-12-0422-00-wng0</cp:category>
</cp:coreProperties>
</file>