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9" r:id="rId3"/>
    <p:sldId id="290" r:id="rId4"/>
    <p:sldId id="264" r:id="rId5"/>
    <p:sldId id="296" r:id="rId6"/>
    <p:sldId id="291" r:id="rId7"/>
    <p:sldId id="288" r:id="rId8"/>
    <p:sldId id="293" r:id="rId9"/>
    <p:sldId id="295" r:id="rId10"/>
    <p:sldId id="298" r:id="rId11"/>
    <p:sldId id="297" r:id="rId12"/>
    <p:sldId id="29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34" autoAdjust="0"/>
  </p:normalViewPr>
  <p:slideViewPr>
    <p:cSldViewPr>
      <p:cViewPr>
        <p:scale>
          <a:sx n="99" d="100"/>
          <a:sy n="99" d="100"/>
        </p:scale>
        <p:origin x="-1624" y="-1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September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September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&lt;September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0546-</a:t>
            </a:r>
            <a:r>
              <a:rPr lang="en-US" b="1" dirty="0" smtClean="0"/>
              <a:t>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524316"/>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September </a:t>
            </a:r>
            <a:r>
              <a:rPr lang="en-US" sz="1600" dirty="0" smtClean="0">
                <a:solidFill>
                  <a:srgbClr val="FF0000"/>
                </a:solidFill>
                <a:latin typeface="Times New Roman" pitchFamily="18" charset="0"/>
                <a:ea typeface="ＭＳ Ｐゴシック" pitchFamily="-65" charset="-128"/>
                <a:cs typeface="+mn-cs"/>
              </a:rPr>
              <a:t>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20 Sep </a:t>
            </a:r>
            <a:r>
              <a:rPr lang="en-US" sz="1600" dirty="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Sep </a:t>
            </a:r>
            <a:r>
              <a:rPr lang="en-US" sz="1600" dirty="0" smtClean="0">
                <a:latin typeface="Times New Roman" pitchFamily="18" charset="0"/>
                <a:ea typeface="ＭＳ Ｐゴシック" pitchFamily="-65" charset="-128"/>
                <a:cs typeface="+mn-cs"/>
              </a:rPr>
              <a:t>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the Sep</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TG4k Motions</a:t>
            </a:r>
            <a:endParaRPr lang="en-US" dirty="0"/>
          </a:p>
        </p:txBody>
      </p:sp>
      <p:sp>
        <p:nvSpPr>
          <p:cNvPr id="3" name="Content Placeholder 2"/>
          <p:cNvSpPr>
            <a:spLocks noGrp="1"/>
          </p:cNvSpPr>
          <p:nvPr>
            <p:ph idx="1"/>
          </p:nvPr>
        </p:nvSpPr>
        <p:spPr>
          <a:xfrm>
            <a:off x="228600" y="1219200"/>
            <a:ext cx="8763000" cy="5257800"/>
          </a:xfrm>
        </p:spPr>
        <p:txBody>
          <a:bodyPr/>
          <a:lstStyle/>
          <a:p>
            <a:pPr marL="0" indent="0">
              <a:buNone/>
            </a:pPr>
            <a:r>
              <a:rPr lang="en-US" dirty="0" smtClean="0"/>
              <a:t>TG4k approves the resolutions contained in document 15-12-</a:t>
            </a:r>
            <a:r>
              <a:rPr lang="en-US" dirty="0" smtClean="0"/>
              <a:t>0490-</a:t>
            </a:r>
            <a:r>
              <a:rPr lang="en-US" dirty="0" smtClean="0"/>
              <a:t>07 and empowers the technical editor to modify </a:t>
            </a:r>
            <a:r>
              <a:rPr lang="en-US" dirty="0"/>
              <a:t>d1P802-15-</a:t>
            </a:r>
            <a:r>
              <a:rPr lang="en-US" dirty="0" smtClean="0"/>
              <a:t>4k_Draft_Standard as </a:t>
            </a:r>
            <a:r>
              <a:rPr lang="en-US" dirty="0" smtClean="0"/>
              <a:t>per the resolutions, posting the modified document as </a:t>
            </a:r>
            <a:r>
              <a:rPr lang="en-US" dirty="0" smtClean="0"/>
              <a:t>d2P802</a:t>
            </a:r>
            <a:r>
              <a:rPr lang="en-US" dirty="0" smtClean="0"/>
              <a:t>-15-4k_Draft_Standard, to the members only site.</a:t>
            </a:r>
          </a:p>
          <a:p>
            <a:pPr marL="0" indent="0">
              <a:buNone/>
            </a:pPr>
            <a:r>
              <a:rPr lang="en-US" dirty="0" smtClean="0"/>
              <a:t>TG4k </a:t>
            </a:r>
            <a:r>
              <a:rPr lang="en-US" dirty="0" smtClean="0"/>
              <a:t>requests that the 802.15 WG approve </a:t>
            </a:r>
            <a:r>
              <a:rPr lang="en-US" dirty="0" smtClean="0"/>
              <a:t>d2P802</a:t>
            </a:r>
            <a:r>
              <a:rPr lang="en-US" dirty="0" smtClean="0"/>
              <a:t>-15-4k_Draft_Standard for </a:t>
            </a:r>
            <a:r>
              <a:rPr lang="en-US" dirty="0" smtClean="0"/>
              <a:t>recirculation Letter </a:t>
            </a:r>
            <a:r>
              <a:rPr lang="en-US" dirty="0" smtClean="0"/>
              <a:t>Ballot upon completion of edits</a:t>
            </a:r>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3056926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Motions for 802.15 WG</a:t>
            </a:r>
            <a:endParaRPr lang="en-US" dirty="0"/>
          </a:p>
        </p:txBody>
      </p:sp>
      <p:sp>
        <p:nvSpPr>
          <p:cNvPr id="3" name="Content Placeholder 2"/>
          <p:cNvSpPr>
            <a:spLocks noGrp="1"/>
          </p:cNvSpPr>
          <p:nvPr>
            <p:ph idx="1"/>
          </p:nvPr>
        </p:nvSpPr>
        <p:spPr>
          <a:xfrm>
            <a:off x="228600" y="1219200"/>
            <a:ext cx="8763000" cy="5257800"/>
          </a:xfrm>
        </p:spPr>
        <p:txBody>
          <a:bodyPr/>
          <a:lstStyle/>
          <a:p>
            <a:r>
              <a:rPr lang="en-US" i="1" dirty="0" smtClean="0"/>
              <a:t>Move </a:t>
            </a:r>
            <a:r>
              <a:rPr lang="en-US" i="1" dirty="0"/>
              <a:t>that 802.15 WG start a WG Letter Ballot requesting approval to forward document d1P802-15-</a:t>
            </a:r>
            <a:r>
              <a:rPr lang="en-US" i="1" dirty="0" smtClean="0"/>
              <a:t>4k_Draft_Standard.pdf</a:t>
            </a:r>
            <a:r>
              <a:rPr lang="en-US" i="1" dirty="0"/>
              <a:t>, pending the completion and inclusion of edits in accordance with document 15-</a:t>
            </a:r>
            <a:r>
              <a:rPr lang="en-US" i="1" dirty="0" smtClean="0"/>
              <a:t>12-0409-07-004k, </a:t>
            </a:r>
            <a:r>
              <a:rPr lang="en-US" i="1" dirty="0"/>
              <a:t>to Sponsor Ballot.</a:t>
            </a:r>
            <a:endParaRPr lang="en-US" dirty="0"/>
          </a:p>
          <a:p>
            <a:r>
              <a:rPr lang="en-US" dirty="0"/>
              <a:t>Moved by </a:t>
            </a:r>
            <a:r>
              <a:rPr lang="en-US" dirty="0" smtClean="0"/>
              <a:t>Pat Kinney, </a:t>
            </a:r>
            <a:r>
              <a:rPr lang="en-US" dirty="0"/>
              <a:t>seconded by </a:t>
            </a:r>
            <a:r>
              <a:rPr lang="en-US" dirty="0" smtClean="0"/>
              <a:t>Ben Rolfe.</a:t>
            </a:r>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25484379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Motion </a:t>
            </a:r>
            <a:r>
              <a:rPr lang="en-US" dirty="0"/>
              <a:t>for 802.15 WG</a:t>
            </a:r>
            <a:endParaRPr lang="en-US" dirty="0"/>
          </a:p>
        </p:txBody>
      </p:sp>
      <p:sp>
        <p:nvSpPr>
          <p:cNvPr id="3" name="Content Placeholder 2"/>
          <p:cNvSpPr>
            <a:spLocks noGrp="1"/>
          </p:cNvSpPr>
          <p:nvPr>
            <p:ph idx="1"/>
          </p:nvPr>
        </p:nvSpPr>
        <p:spPr>
          <a:xfrm>
            <a:off x="228600" y="1143000"/>
            <a:ext cx="8763000" cy="5257800"/>
          </a:xfrm>
        </p:spPr>
        <p:txBody>
          <a:bodyPr/>
          <a:lstStyle/>
          <a:p>
            <a:r>
              <a:rPr lang="en-US" sz="2400" dirty="0"/>
              <a:t>Move that </a:t>
            </a:r>
            <a:r>
              <a:rPr lang="en-US" sz="2400" i="1" dirty="0"/>
              <a:t>802.15 WG approve the formation of a Ballot Resolution Committee (BRC) for the </a:t>
            </a:r>
            <a:r>
              <a:rPr lang="en-US" sz="2400" i="1" dirty="0" smtClean="0"/>
              <a:t>WG balloting of the 802.15.4k draft standard with </a:t>
            </a:r>
            <a:r>
              <a:rPr lang="en-US" sz="2400" i="1" dirty="0"/>
              <a:t>the following membership: </a:t>
            </a:r>
            <a:r>
              <a:rPr lang="en-US" sz="2400" i="1" dirty="0" err="1" smtClean="0"/>
              <a:t>Shu</a:t>
            </a:r>
            <a:r>
              <a:rPr lang="en-US" sz="2400" i="1" dirty="0" smtClean="0"/>
              <a:t> Kato, Pat Kinney, Ben Rolfe, Cristina Seibert, Monique Brown, Steve Jillings, </a:t>
            </a:r>
            <a:r>
              <a:rPr lang="en-US" sz="2400" i="1" dirty="0" err="1" smtClean="0"/>
              <a:t>Tuncer</a:t>
            </a:r>
            <a:r>
              <a:rPr lang="en-US" sz="2400" i="1" dirty="0" smtClean="0"/>
              <a:t> </a:t>
            </a:r>
            <a:r>
              <a:rPr lang="en-US" sz="2400" i="1" dirty="0" err="1" smtClean="0"/>
              <a:t>Baykas</a:t>
            </a:r>
            <a:r>
              <a:rPr lang="en-US" sz="2400" i="1" dirty="0" smtClean="0"/>
              <a:t>, </a:t>
            </a:r>
            <a:r>
              <a:rPr lang="en-US" sz="2400" i="1" dirty="0" err="1" smtClean="0"/>
              <a:t>Wun-Cheol</a:t>
            </a:r>
            <a:r>
              <a:rPr lang="en-US" sz="2400" i="1" dirty="0" smtClean="0"/>
              <a:t> </a:t>
            </a:r>
            <a:r>
              <a:rPr lang="en-US" sz="2400" i="1" dirty="0" err="1" smtClean="0"/>
              <a:t>Jeong</a:t>
            </a:r>
            <a:r>
              <a:rPr lang="en-US" sz="2400" i="1" dirty="0" smtClean="0"/>
              <a:t>, David Howard, James Gilb, Chang Sub Chin, MI-Kyung Oh, and </a:t>
            </a:r>
            <a:r>
              <a:rPr lang="en-US" sz="2400" i="1" dirty="0" err="1" smtClean="0"/>
              <a:t>Youcy</a:t>
            </a:r>
            <a:r>
              <a:rPr lang="en-US" sz="2400" i="1" dirty="0" smtClean="0"/>
              <a:t> Yang. </a:t>
            </a:r>
            <a:r>
              <a:rPr lang="en-US" sz="2400" i="1" dirty="0"/>
              <a:t>The </a:t>
            </a:r>
            <a:r>
              <a:rPr lang="en-US" sz="2400" i="1" dirty="0" smtClean="0"/>
              <a:t>802.15.4k </a:t>
            </a:r>
            <a:r>
              <a:rPr lang="en-US" sz="2400" i="1" dirty="0"/>
              <a:t>BRC is authorized to approve comment resolutions and to approve the start of recirculation ballots of the </a:t>
            </a:r>
            <a:r>
              <a:rPr lang="en-US" sz="2400" i="1" dirty="0" smtClean="0"/>
              <a:t>802.15.4k </a:t>
            </a:r>
            <a:r>
              <a:rPr lang="en-US" sz="2400" i="1" dirty="0"/>
              <a:t>draft on behalf of the 802.15 WG. Comment resolution on recirculation ballots between sessions will be conducted via reflector email and via teleconferences announced to the reflector at least 7 days in advance.</a:t>
            </a:r>
            <a:endParaRPr lang="en-US" sz="2400" dirty="0"/>
          </a:p>
          <a:p>
            <a:r>
              <a:rPr lang="en-US" sz="2400" dirty="0" smtClean="0"/>
              <a:t>Moved by</a:t>
            </a:r>
            <a:r>
              <a:rPr lang="en-US" sz="2400" dirty="0"/>
              <a:t> </a:t>
            </a:r>
            <a:r>
              <a:rPr lang="en-US" sz="2400" dirty="0" smtClean="0"/>
              <a:t>Pat Kinney; Seconded by </a:t>
            </a:r>
            <a:r>
              <a:rPr lang="en-US" sz="2400" dirty="0"/>
              <a:t> </a:t>
            </a:r>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41092465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a:t>
            </a:r>
            <a:r>
              <a:rPr lang="en-US" dirty="0" smtClean="0">
                <a:latin typeface="Times New Roman" charset="0"/>
                <a:ea typeface="ＭＳ Ｐゴシック" charset="0"/>
                <a:cs typeface="ＭＳ Ｐゴシック" charset="0"/>
              </a:rPr>
              <a:t>-479</a:t>
            </a:r>
            <a:r>
              <a:rPr lang="en-US" dirty="0" smtClean="0">
                <a:latin typeface="Times New Roman" charset="0"/>
                <a:ea typeface="ＭＳ Ｐゴシック" charset="0"/>
                <a:cs typeface="ＭＳ Ｐゴシック" charset="0"/>
              </a:rPr>
              <a:t>-01)</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8911" y="1295400"/>
            <a:ext cx="814548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a:t>Review voting and comments from LB83 and categorize comments for resolution effort</a:t>
            </a:r>
            <a:r>
              <a:rPr lang="en-US" sz="2800" dirty="0"/>
              <a:t> </a:t>
            </a:r>
          </a:p>
          <a:p>
            <a:pPr marL="457200" indent="-457200" eaLnBrk="0" fontAlgn="b" hangingPunct="0">
              <a:buClr>
                <a:srgbClr val="FF0000"/>
              </a:buClr>
              <a:buFont typeface="Wingdings" charset="2"/>
              <a:buChar char="ü"/>
            </a:pPr>
            <a:r>
              <a:rPr lang="en-US" sz="2800" b="1" dirty="0"/>
              <a:t>Form sub-groups responsible for resolving resolutions as per their category</a:t>
            </a:r>
            <a:r>
              <a:rPr lang="en-US" sz="2800" dirty="0"/>
              <a:t> </a:t>
            </a:r>
          </a:p>
          <a:p>
            <a:pPr marL="457200" indent="-457200" eaLnBrk="0" fontAlgn="b" hangingPunct="0">
              <a:buClr>
                <a:srgbClr val="FF0000"/>
              </a:buClr>
              <a:buFont typeface="Wingdings" charset="2"/>
              <a:buChar char="ü"/>
            </a:pPr>
            <a:r>
              <a:rPr lang="en-US" sz="2800" b="1" dirty="0"/>
              <a:t>Start resolving comments</a:t>
            </a:r>
            <a:r>
              <a:rPr lang="en-US" sz="2800" dirty="0"/>
              <a:t> </a:t>
            </a:r>
          </a:p>
          <a:p>
            <a:pPr marL="457200" indent="-457200" eaLnBrk="0" fontAlgn="b" hangingPunct="0">
              <a:buClr>
                <a:srgbClr val="FF0000"/>
              </a:buClr>
              <a:buFont typeface="Wingdings" charset="2"/>
              <a:buChar char="ü"/>
            </a:pPr>
            <a:r>
              <a:rPr lang="en-US" sz="2800" b="1" dirty="0"/>
              <a:t>Motion to approve resolved comments</a:t>
            </a:r>
            <a:r>
              <a:rPr lang="en-US" sz="2800" dirty="0"/>
              <a:t> </a:t>
            </a:r>
          </a:p>
          <a:p>
            <a:pPr marL="457200" indent="-457200" eaLnBrk="0" fontAlgn="b" hangingPunct="0">
              <a:buClr>
                <a:srgbClr val="FF0000"/>
              </a:buClr>
              <a:buFont typeface="Wingdings" charset="2"/>
              <a:buChar char="ü"/>
            </a:pPr>
            <a:r>
              <a:rPr lang="en-US" sz="2800" b="1" dirty="0"/>
              <a:t>Conditional WG motion to send revised draft to recirculation</a:t>
            </a:r>
            <a:r>
              <a:rPr lang="en-US" sz="2800" dirty="0"/>
              <a:t> </a:t>
            </a:r>
          </a:p>
          <a:p>
            <a:pPr marL="457200" indent="-457200" eaLnBrk="0" fontAlgn="b" hangingPunct="0">
              <a:buClr>
                <a:srgbClr val="FF0000"/>
              </a:buClr>
              <a:buFont typeface="Wingdings" charset="2"/>
              <a:buChar char="ü"/>
            </a:pPr>
            <a:r>
              <a:rPr lang="en-US" sz="2800" b="1" dirty="0"/>
              <a:t>Plan for conference calls to resolve comments</a:t>
            </a:r>
            <a:r>
              <a:rPr lang="en-US" sz="2800" dirty="0"/>
              <a:t>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LB83 Results</a:t>
            </a:r>
            <a:endParaRPr lang="en-US" dirty="0"/>
          </a:p>
        </p:txBody>
      </p:sp>
      <p:sp>
        <p:nvSpPr>
          <p:cNvPr id="3" name="Content Placeholder 2"/>
          <p:cNvSpPr>
            <a:spLocks noGrp="1"/>
          </p:cNvSpPr>
          <p:nvPr>
            <p:ph idx="1"/>
          </p:nvPr>
        </p:nvSpPr>
        <p:spPr>
          <a:xfrm>
            <a:off x="533400" y="1524000"/>
            <a:ext cx="8305800" cy="4114800"/>
          </a:xfrm>
        </p:spPr>
        <p:txBody>
          <a:bodyPr/>
          <a:lstStyle/>
          <a:p>
            <a:pPr marL="457200" indent="-457200" fontAlgn="b">
              <a:buClr>
                <a:schemeClr val="tx1"/>
              </a:buClr>
              <a:buFont typeface="Arial"/>
              <a:buChar char="•"/>
            </a:pPr>
            <a:r>
              <a:rPr lang="en-US" dirty="0" smtClean="0"/>
              <a:t>LB83 </a:t>
            </a:r>
            <a:r>
              <a:rPr lang="en-US" dirty="0"/>
              <a:t>concluded with </a:t>
            </a:r>
            <a:r>
              <a:rPr lang="en-US" dirty="0" smtClean="0"/>
              <a:t>results of:</a:t>
            </a:r>
          </a:p>
          <a:p>
            <a:pPr marL="854075" indent="-457200" fontAlgn="b">
              <a:buClr>
                <a:schemeClr val="tx1"/>
              </a:buClr>
              <a:buFont typeface="Arial"/>
              <a:buChar char="•"/>
            </a:pPr>
            <a:r>
              <a:rPr lang="en-US" dirty="0" smtClean="0"/>
              <a:t>94 </a:t>
            </a:r>
            <a:r>
              <a:rPr lang="en-US" dirty="0"/>
              <a:t>(65%) responded, </a:t>
            </a:r>
            <a:endParaRPr lang="en-US" dirty="0" smtClean="0"/>
          </a:p>
          <a:p>
            <a:pPr marL="854075" indent="-457200" fontAlgn="b">
              <a:buClr>
                <a:schemeClr val="tx1"/>
              </a:buClr>
              <a:buFont typeface="Arial"/>
              <a:buChar char="•"/>
            </a:pPr>
            <a:r>
              <a:rPr lang="en-US" dirty="0" smtClean="0"/>
              <a:t>82 </a:t>
            </a:r>
            <a:r>
              <a:rPr lang="en-US" dirty="0"/>
              <a:t>approved (92%</a:t>
            </a:r>
            <a:r>
              <a:rPr lang="en-US" dirty="0" smtClean="0"/>
              <a:t>) </a:t>
            </a:r>
          </a:p>
          <a:p>
            <a:pPr marL="854075" indent="-457200" fontAlgn="b">
              <a:buClr>
                <a:schemeClr val="tx1"/>
              </a:buClr>
              <a:buFont typeface="Arial"/>
              <a:buChar char="•"/>
            </a:pPr>
            <a:r>
              <a:rPr lang="en-US" dirty="0" smtClean="0"/>
              <a:t>8 disapproved</a:t>
            </a:r>
          </a:p>
          <a:p>
            <a:pPr marL="854075" indent="-457200" fontAlgn="b">
              <a:buClr>
                <a:schemeClr val="tx1"/>
              </a:buClr>
              <a:buFont typeface="Arial"/>
              <a:buChar char="•"/>
            </a:pPr>
            <a:r>
              <a:rPr lang="en-US" dirty="0" smtClean="0"/>
              <a:t>4 </a:t>
            </a:r>
            <a:r>
              <a:rPr lang="en-US" dirty="0"/>
              <a:t>abstained (4%</a:t>
            </a:r>
            <a:r>
              <a:rPr lang="en-US" dirty="0" smtClean="0"/>
              <a:t>)  </a:t>
            </a:r>
          </a:p>
          <a:p>
            <a:pPr marL="854075" indent="-457200" fontAlgn="b">
              <a:buClr>
                <a:schemeClr val="tx1"/>
              </a:buClr>
              <a:buFont typeface="Arial"/>
              <a:buChar char="•"/>
            </a:pPr>
            <a:r>
              <a:rPr lang="en-US" dirty="0" smtClean="0"/>
              <a:t>There </a:t>
            </a:r>
            <a:r>
              <a:rPr lang="en-US" dirty="0"/>
              <a:t>were 280 comments, 95 marked as must be satisfied. </a:t>
            </a:r>
          </a:p>
          <a:p>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180792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280 </a:t>
            </a:r>
            <a:r>
              <a:rPr lang="en-US" dirty="0" smtClean="0"/>
              <a:t>Comments </a:t>
            </a:r>
            <a:r>
              <a:rPr lang="en-US" sz="2800" dirty="0" smtClean="0"/>
              <a:t>(15-12</a:t>
            </a:r>
            <a:r>
              <a:rPr lang="en-US" sz="2800" dirty="0" smtClean="0"/>
              <a:t>-409-</a:t>
            </a:r>
            <a:r>
              <a:rPr lang="en-US" sz="2800" dirty="0" smtClean="0"/>
              <a:t>07)</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a:t>Clause 3	4</a:t>
            </a:r>
          </a:p>
          <a:p>
            <a:r>
              <a:rPr lang="en-US" dirty="0"/>
              <a:t>Clause 4	20</a:t>
            </a:r>
          </a:p>
          <a:p>
            <a:r>
              <a:rPr lang="en-US" dirty="0"/>
              <a:t>Clause 5	130</a:t>
            </a:r>
          </a:p>
          <a:p>
            <a:r>
              <a:rPr lang="en-US" dirty="0"/>
              <a:t>Clause 6	22</a:t>
            </a:r>
          </a:p>
          <a:p>
            <a:r>
              <a:rPr lang="en-US" dirty="0"/>
              <a:t>Clause 8	21</a:t>
            </a:r>
          </a:p>
          <a:p>
            <a:r>
              <a:rPr lang="en-US" dirty="0"/>
              <a:t>Clause 9	13</a:t>
            </a:r>
          </a:p>
          <a:p>
            <a:r>
              <a:rPr lang="en-US" dirty="0"/>
              <a:t>Clause 19	42</a:t>
            </a:r>
          </a:p>
          <a:p>
            <a:r>
              <a:rPr lang="en-US" dirty="0"/>
              <a:t>Annex P	26</a:t>
            </a:r>
          </a:p>
          <a:p>
            <a:r>
              <a:rPr lang="en-US" dirty="0"/>
              <a:t>Other		2</a:t>
            </a:r>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solidFill>
                  <a:srgbClr val="0000FF"/>
                </a:solidFill>
                <a:latin typeface="Arial" charset="0"/>
                <a:ea typeface="ＭＳ Ｐゴシック" charset="0"/>
              </a:rPr>
              <a:t>Final </a:t>
            </a:r>
            <a:r>
              <a:rPr lang="en-US" sz="1800" dirty="0" smtClean="0">
                <a:solidFill>
                  <a:srgbClr val="0000FF"/>
                </a:solidFill>
                <a:latin typeface="Arial" charset="0"/>
                <a:ea typeface="ＭＳ Ｐゴシック" charset="0"/>
              </a:rPr>
              <a:t>draft editing </a:t>
            </a:r>
            <a:r>
              <a:rPr lang="en-US" sz="1800" dirty="0">
                <a:solidFill>
                  <a:srgbClr val="0000FF"/>
                </a:solidFill>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solidFill>
                  <a:srgbClr val="0000FF"/>
                </a:solidFill>
                <a:latin typeface="Arial" charset="0"/>
                <a:ea typeface="ＭＳ Ｐゴシック" charset="0"/>
              </a:rPr>
              <a:t>Letter </a:t>
            </a:r>
            <a:r>
              <a:rPr lang="en-US" sz="1800" dirty="0" smtClean="0">
                <a:solidFill>
                  <a:srgbClr val="0000FF"/>
                </a:solidFill>
                <a:latin typeface="Arial" charset="0"/>
                <a:ea typeface="ＭＳ Ｐゴシック" charset="0"/>
              </a:rPr>
              <a:t>ballot comment resolution</a:t>
            </a:r>
            <a:r>
              <a:rPr lang="en-US" sz="1800" dirty="0">
                <a:solidFill>
                  <a:srgbClr val="0000FF"/>
                </a:solidFill>
                <a:latin typeface="Arial" charset="0"/>
                <a:ea typeface="ＭＳ Ｐゴシック" charset="0"/>
              </a:rPr>
              <a:t>		</a:t>
            </a:r>
            <a:r>
              <a:rPr lang="en-US" sz="1800" dirty="0" smtClean="0">
                <a:solidFill>
                  <a:srgbClr val="0000FF"/>
                </a:solidFill>
                <a:latin typeface="Arial" charset="0"/>
                <a:ea typeface="ＭＳ Ｐゴシック" charset="0"/>
              </a:rPr>
              <a:t>Sep/Nov </a:t>
            </a:r>
            <a:r>
              <a:rPr lang="en-US" sz="1800" dirty="0">
                <a:solidFill>
                  <a:srgbClr val="0000FF"/>
                </a:solidFill>
                <a:latin typeface="Arial" charset="0"/>
                <a:ea typeface="ＭＳ Ｐゴシック" charset="0"/>
              </a:rPr>
              <a:t>2012</a:t>
            </a:r>
          </a:p>
          <a:p>
            <a:pPr lvl="1"/>
            <a:r>
              <a:rPr lang="en-US" sz="1800" dirty="0">
                <a:latin typeface="Arial" charset="0"/>
                <a:ea typeface="ＭＳ Ｐゴシック" charset="0"/>
              </a:rPr>
              <a:t>Recirculation I comment resolution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dirty="0" smtClean="0"/>
              <a:t>BRC members as approved by TG4k</a:t>
            </a:r>
            <a:endParaRPr lang="en-US" dirty="0"/>
          </a:p>
        </p:txBody>
      </p:sp>
      <p:sp>
        <p:nvSpPr>
          <p:cNvPr id="3" name="Content Placeholder 2"/>
          <p:cNvSpPr>
            <a:spLocks noGrp="1"/>
          </p:cNvSpPr>
          <p:nvPr>
            <p:ph idx="1"/>
          </p:nvPr>
        </p:nvSpPr>
        <p:spPr>
          <a:xfrm>
            <a:off x="533400" y="1524000"/>
            <a:ext cx="3810000" cy="4114800"/>
          </a:xfrm>
        </p:spPr>
        <p:txBody>
          <a:bodyPr/>
          <a:lstStyle/>
          <a:p>
            <a:r>
              <a:rPr lang="en-US" dirty="0" err="1" smtClean="0"/>
              <a:t>Shu</a:t>
            </a:r>
            <a:r>
              <a:rPr lang="en-US" dirty="0" smtClean="0"/>
              <a:t> Kato</a:t>
            </a:r>
          </a:p>
          <a:p>
            <a:r>
              <a:rPr lang="en-US" dirty="0" smtClean="0"/>
              <a:t>Patrick Kinney</a:t>
            </a:r>
          </a:p>
          <a:p>
            <a:r>
              <a:rPr lang="en-US" dirty="0" smtClean="0"/>
              <a:t>Ben Rolfe</a:t>
            </a:r>
          </a:p>
          <a:p>
            <a:r>
              <a:rPr lang="en-US" dirty="0" smtClean="0"/>
              <a:t>Cristina Seibert</a:t>
            </a:r>
          </a:p>
          <a:p>
            <a:r>
              <a:rPr lang="en-US" dirty="0" smtClean="0"/>
              <a:t>Monique Brown</a:t>
            </a:r>
          </a:p>
          <a:p>
            <a:r>
              <a:rPr lang="en-US" dirty="0" smtClean="0"/>
              <a:t>Steve Jillings</a:t>
            </a:r>
          </a:p>
          <a:p>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
        <p:nvSpPr>
          <p:cNvPr id="8" name="TextBox 7"/>
          <p:cNvSpPr txBox="1"/>
          <p:nvPr/>
        </p:nvSpPr>
        <p:spPr>
          <a:xfrm>
            <a:off x="4419600" y="1600200"/>
            <a:ext cx="4191000" cy="3724096"/>
          </a:xfrm>
          <a:prstGeom prst="rect">
            <a:avLst/>
          </a:prstGeom>
          <a:noFill/>
        </p:spPr>
        <p:txBody>
          <a:bodyPr wrap="square" rtlCol="0">
            <a:spAutoFit/>
          </a:bodyPr>
          <a:lstStyle/>
          <a:p>
            <a:pPr marL="457200" indent="-457200">
              <a:buFont typeface="Arial"/>
              <a:buChar char="•"/>
            </a:pPr>
            <a:r>
              <a:rPr lang="en-US" sz="3200" dirty="0" err="1">
                <a:latin typeface="+mn-lt"/>
              </a:rPr>
              <a:t>Tuncer</a:t>
            </a:r>
            <a:r>
              <a:rPr lang="en-US" sz="3200" dirty="0">
                <a:latin typeface="+mn-lt"/>
              </a:rPr>
              <a:t> </a:t>
            </a:r>
            <a:r>
              <a:rPr lang="en-US" sz="3200" dirty="0" err="1" smtClean="0">
                <a:latin typeface="+mn-lt"/>
              </a:rPr>
              <a:t>Baykas</a:t>
            </a:r>
            <a:endParaRPr lang="en-US" sz="3200" dirty="0">
              <a:latin typeface="+mn-lt"/>
            </a:endParaRPr>
          </a:p>
          <a:p>
            <a:pPr marL="457200" indent="-457200">
              <a:buFont typeface="Arial"/>
              <a:buChar char="•"/>
            </a:pPr>
            <a:r>
              <a:rPr lang="en-US" sz="3200" dirty="0" err="1" smtClean="0">
                <a:latin typeface="+mn-lt"/>
              </a:rPr>
              <a:t>Wun-</a:t>
            </a:r>
            <a:r>
              <a:rPr lang="en-US" sz="3200" dirty="0" err="1">
                <a:latin typeface="+mn-lt"/>
              </a:rPr>
              <a:t>Cheol</a:t>
            </a:r>
            <a:r>
              <a:rPr lang="en-US" sz="3200" dirty="0">
                <a:latin typeface="+mn-lt"/>
              </a:rPr>
              <a:t> </a:t>
            </a:r>
            <a:r>
              <a:rPr lang="en-US" sz="3200" dirty="0" err="1">
                <a:latin typeface="+mn-lt"/>
              </a:rPr>
              <a:t>Jeong</a:t>
            </a:r>
            <a:endParaRPr lang="en-US" sz="3200" dirty="0">
              <a:latin typeface="+mn-lt"/>
            </a:endParaRPr>
          </a:p>
          <a:p>
            <a:pPr marL="457200" indent="-457200">
              <a:buFont typeface="Arial"/>
              <a:buChar char="•"/>
            </a:pPr>
            <a:r>
              <a:rPr lang="en-US" sz="3200" dirty="0">
                <a:latin typeface="+mn-lt"/>
              </a:rPr>
              <a:t>David Howard</a:t>
            </a:r>
          </a:p>
          <a:p>
            <a:pPr marL="457200" indent="-457200">
              <a:buFont typeface="Arial"/>
              <a:buChar char="•"/>
            </a:pPr>
            <a:r>
              <a:rPr lang="en-US" sz="3200" dirty="0">
                <a:latin typeface="+mn-lt"/>
              </a:rPr>
              <a:t>James Gilb</a:t>
            </a:r>
          </a:p>
          <a:p>
            <a:pPr marL="457200" indent="-457200">
              <a:buFont typeface="Arial"/>
              <a:buChar char="•"/>
            </a:pPr>
            <a:r>
              <a:rPr lang="en-US" sz="3200" dirty="0">
                <a:latin typeface="+mn-lt"/>
              </a:rPr>
              <a:t>Chang </a:t>
            </a:r>
            <a:r>
              <a:rPr lang="en-US" sz="3200" dirty="0" smtClean="0">
                <a:latin typeface="+mn-lt"/>
              </a:rPr>
              <a:t>Sub Shin</a:t>
            </a:r>
            <a:endParaRPr lang="en-US" sz="3200" dirty="0">
              <a:latin typeface="+mn-lt"/>
            </a:endParaRPr>
          </a:p>
          <a:p>
            <a:pPr marL="457200" indent="-457200">
              <a:buFont typeface="Arial"/>
              <a:buChar char="•"/>
            </a:pPr>
            <a:r>
              <a:rPr lang="en-US" sz="3200" dirty="0" err="1" smtClean="0">
                <a:latin typeface="+mn-lt"/>
              </a:rPr>
              <a:t>Mi</a:t>
            </a:r>
            <a:r>
              <a:rPr lang="en-US" sz="3200" dirty="0" smtClean="0">
                <a:latin typeface="+mn-lt"/>
              </a:rPr>
              <a:t>-Kyung </a:t>
            </a:r>
            <a:r>
              <a:rPr lang="en-US" sz="3200" dirty="0">
                <a:latin typeface="+mn-lt"/>
              </a:rPr>
              <a:t>Oh</a:t>
            </a:r>
          </a:p>
          <a:p>
            <a:pPr marL="457200" indent="-457200">
              <a:buFont typeface="Arial"/>
              <a:buChar char="•"/>
            </a:pPr>
            <a:r>
              <a:rPr lang="en-US" sz="3200" dirty="0" err="1">
                <a:latin typeface="+mn-lt"/>
              </a:rPr>
              <a:t>Youcy</a:t>
            </a:r>
            <a:r>
              <a:rPr lang="en-US" sz="3200" dirty="0">
                <a:latin typeface="+mn-lt"/>
              </a:rPr>
              <a:t> Yang</a:t>
            </a:r>
          </a:p>
          <a:p>
            <a:endParaRPr lang="en-US" dirty="0"/>
          </a:p>
        </p:txBody>
      </p:sp>
    </p:spTree>
    <p:extLst>
      <p:ext uri="{BB962C8B-B14F-4D97-AF65-F5344CB8AC3E}">
        <p14:creationId xmlns:p14="http://schemas.microsoft.com/office/powerpoint/2010/main" val="250855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calls</a:t>
            </a:r>
            <a:endParaRPr lang="en-US" dirty="0"/>
          </a:p>
        </p:txBody>
      </p:sp>
      <p:sp>
        <p:nvSpPr>
          <p:cNvPr id="3" name="Content Placeholder 2"/>
          <p:cNvSpPr>
            <a:spLocks noGrp="1"/>
          </p:cNvSpPr>
          <p:nvPr>
            <p:ph idx="1"/>
          </p:nvPr>
        </p:nvSpPr>
        <p:spPr/>
        <p:txBody>
          <a:bodyPr/>
          <a:lstStyle/>
          <a:p>
            <a:r>
              <a:rPr lang="en-US" dirty="0" smtClean="0"/>
              <a:t>Thursday </a:t>
            </a:r>
            <a:r>
              <a:rPr lang="en-US" dirty="0"/>
              <a:t>at 7:00pm </a:t>
            </a:r>
            <a:r>
              <a:rPr lang="en-US" dirty="0" smtClean="0"/>
              <a:t>Pacific</a:t>
            </a:r>
          </a:p>
          <a:p>
            <a:pPr lvl="1"/>
            <a:r>
              <a:rPr lang="en-US" dirty="0"/>
              <a:t>Date to be determined</a:t>
            </a:r>
          </a:p>
          <a:p>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400192024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11901</TotalTime>
  <Words>1018</Words>
  <Application>Microsoft Macintosh PowerPoint</Application>
  <PresentationFormat>On-screen Show (4:3)</PresentationFormat>
  <Paragraphs>149</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TG4k PAR Scope of Proposed Standard </vt:lpstr>
      <vt:lpstr>Purpose of Proposed Standard</vt:lpstr>
      <vt:lpstr>Meeting Goals (Agenda 15-12-479-01)</vt:lpstr>
      <vt:lpstr>LB83 Results</vt:lpstr>
      <vt:lpstr>Overview of 280 Comments (15-12-409-07)</vt:lpstr>
      <vt:lpstr>TG4k Schedule</vt:lpstr>
      <vt:lpstr>BRC members as approved by TG4k</vt:lpstr>
      <vt:lpstr>BRC conference calls</vt:lpstr>
      <vt:lpstr>TG4k Motions</vt:lpstr>
      <vt:lpstr>Motions for 802.15 WG</vt:lpstr>
      <vt:lpstr>Motion for 802.15 WG</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Palm Springs</dc:title>
  <dc:subject>IEEE 802.15 &lt;TG4k Closing Report&gt;</dc:subject>
  <dc:creator>Pat Kinney</dc:creator>
  <cp:keywords/>
  <dc:description>&lt;15-12-0546-00-004k&gt;</dc:description>
  <cp:lastModifiedBy>Pat Kinney</cp:lastModifiedBy>
  <cp:revision>421</cp:revision>
  <cp:lastPrinted>1998-02-10T13:28:06Z</cp:lastPrinted>
  <dcterms:created xsi:type="dcterms:W3CDTF">2009-07-12T16:25:16Z</dcterms:created>
  <dcterms:modified xsi:type="dcterms:W3CDTF">2012-09-20T23:40:25Z</dcterms:modified>
  <cp:category/>
</cp:coreProperties>
</file>