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9" r:id="rId2"/>
    <p:sldId id="334" r:id="rId3"/>
    <p:sldId id="408" r:id="rId4"/>
    <p:sldId id="390" r:id="rId5"/>
    <p:sldId id="392" r:id="rId6"/>
    <p:sldId id="393" r:id="rId7"/>
    <p:sldId id="394" r:id="rId8"/>
    <p:sldId id="396" r:id="rId9"/>
    <p:sldId id="397" r:id="rId10"/>
    <p:sldId id="398" r:id="rId11"/>
    <p:sldId id="399" r:id="rId12"/>
    <p:sldId id="404" r:id="rId13"/>
    <p:sldId id="401" r:id="rId14"/>
    <p:sldId id="402" r:id="rId15"/>
    <p:sldId id="409" r:id="rId16"/>
    <p:sldId id="403" r:id="rId17"/>
    <p:sldId id="405" r:id="rId18"/>
    <p:sldId id="406" r:id="rId19"/>
    <p:sldId id="407" r:id="rId20"/>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p:clrMru>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09" autoAdjust="0"/>
    <p:restoredTop sz="91709" autoAdjust="0"/>
  </p:normalViewPr>
  <p:slideViewPr>
    <p:cSldViewPr>
      <p:cViewPr varScale="1">
        <p:scale>
          <a:sx n="78" d="100"/>
          <a:sy n="78" d="100"/>
        </p:scale>
        <p:origin x="-1176" y="-84"/>
      </p:cViewPr>
      <p:guideLst>
        <p:guide orient="horz" pos="2205"/>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ea typeface="굴림" pitchFamily="50"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ea typeface="굴림" pitchFamily="50" charset="-127"/>
              </a:defRPr>
            </a:lvl1pPr>
          </a:lstStyle>
          <a:p>
            <a:pPr>
              <a:defRPr/>
            </a:pPr>
            <a:r>
              <a:rPr lang="en-US" altLang="ko-KR"/>
              <a:t>Page </a:t>
            </a:r>
            <a:fld id="{B4F8AD43-E402-41B7-B115-8DD5F30161B6}" type="slidenum">
              <a:rPr lang="en-US" altLang="ko-KR"/>
              <a:pPr>
                <a:defRPr/>
              </a:pPr>
              <a:t>‹#›</a:t>
            </a:fld>
            <a:endParaRPr lang="en-US" altLang="ko-KR"/>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defRPr/>
            </a:pPr>
            <a:r>
              <a:rPr lang="en-US" altLang="ko-KR" dirty="0">
                <a:ea typeface="굴림" pitchFamily="50" charset="-127"/>
              </a:rPr>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ea typeface="굴림" pitchFamily="50"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ea typeface="굴림" pitchFamily="50" charset="-127"/>
              </a:defRPr>
            </a:lvl1pPr>
          </a:lstStyle>
          <a:p>
            <a:pPr>
              <a:defRPr/>
            </a:pPr>
            <a:r>
              <a:rPr lang="en-US" altLang="ko-KR"/>
              <a:t>&lt;month year&gt;</a:t>
            </a:r>
          </a:p>
        </p:txBody>
      </p:sp>
      <p:sp>
        <p:nvSpPr>
          <p:cNvPr id="1229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ea typeface="굴림" pitchFamily="50"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ea typeface="굴림" pitchFamily="50" charset="-127"/>
              </a:defRPr>
            </a:lvl1pPr>
          </a:lstStyle>
          <a:p>
            <a:pPr>
              <a:defRPr/>
            </a:pPr>
            <a:r>
              <a:rPr lang="en-US" altLang="ko-KR"/>
              <a:t>Page </a:t>
            </a:r>
            <a:fld id="{D9D5E8B8-2455-4602-8B1C-152953E2E95B}" type="slidenum">
              <a:rPr lang="en-US" altLang="ko-KR"/>
              <a:pPr>
                <a:defRPr/>
              </a:pPr>
              <a:t>‹#›</a:t>
            </a:fld>
            <a:endParaRPr lang="en-US" altLang="ko-KR"/>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pPr>
              <a:defRPr/>
            </a:pPr>
            <a:endParaRPr lang="ko-KR"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ltLang="ko-KR" smtClean="0">
                <a:ea typeface="굴림" charset="-127"/>
              </a:rPr>
              <a:t>doc.: IEEE 802.15-&lt;doc#&gt;</a:t>
            </a:r>
          </a:p>
        </p:txBody>
      </p:sp>
      <p:sp>
        <p:nvSpPr>
          <p:cNvPr id="13315" name="Rectangle 3"/>
          <p:cNvSpPr>
            <a:spLocks noGrp="1" noChangeArrowheads="1"/>
          </p:cNvSpPr>
          <p:nvPr>
            <p:ph type="dt" sz="quarter" idx="1"/>
          </p:nvPr>
        </p:nvSpPr>
        <p:spPr>
          <a:noFill/>
        </p:spPr>
        <p:txBody>
          <a:bodyPr/>
          <a:lstStyle/>
          <a:p>
            <a:r>
              <a:rPr lang="en-US" altLang="ko-KR" smtClean="0">
                <a:ea typeface="굴림" charset="-127"/>
              </a:rPr>
              <a:t>&lt;month year&gt;</a:t>
            </a:r>
          </a:p>
        </p:txBody>
      </p:sp>
      <p:sp>
        <p:nvSpPr>
          <p:cNvPr id="13316" name="Rectangle 6"/>
          <p:cNvSpPr>
            <a:spLocks noGrp="1" noChangeArrowheads="1"/>
          </p:cNvSpPr>
          <p:nvPr>
            <p:ph type="ftr" sz="quarter" idx="4"/>
          </p:nvPr>
        </p:nvSpPr>
        <p:spPr>
          <a:noFill/>
        </p:spPr>
        <p:txBody>
          <a:bodyPr/>
          <a:lstStyle/>
          <a:p>
            <a:pPr lvl="4"/>
            <a:r>
              <a:rPr lang="en-US" altLang="ko-KR" smtClean="0">
                <a:ea typeface="굴림" charset="-127"/>
              </a:rPr>
              <a:t>&lt;author&gt;, &lt;company&gt;</a:t>
            </a:r>
          </a:p>
        </p:txBody>
      </p:sp>
      <p:sp>
        <p:nvSpPr>
          <p:cNvPr id="13317" name="Rectangle 7"/>
          <p:cNvSpPr>
            <a:spLocks noGrp="1" noChangeArrowheads="1"/>
          </p:cNvSpPr>
          <p:nvPr>
            <p:ph type="sldNum" sz="quarter" idx="5"/>
          </p:nvPr>
        </p:nvSpPr>
        <p:spPr>
          <a:noFill/>
        </p:spPr>
        <p:txBody>
          <a:bodyPr/>
          <a:lstStyle/>
          <a:p>
            <a:r>
              <a:rPr lang="en-US" altLang="ko-KR" smtClean="0">
                <a:ea typeface="굴림" charset="-127"/>
              </a:rPr>
              <a:t>Page </a:t>
            </a:r>
            <a:fld id="{11F965A4-AC5D-436E-8BA6-21F1A808BD1D}" type="slidenum">
              <a:rPr lang="en-US" altLang="ko-KR" smtClean="0">
                <a:ea typeface="굴림" charset="-127"/>
              </a:rPr>
              <a:pPr/>
              <a:t>1</a:t>
            </a:fld>
            <a:endParaRPr lang="en-US" altLang="ko-KR" smtClean="0">
              <a:ea typeface="굴림" charset="-127"/>
            </a:endParaRPr>
          </a:p>
        </p:txBody>
      </p:sp>
      <p:sp>
        <p:nvSpPr>
          <p:cNvPr id="13318" name="Rectangle 2"/>
          <p:cNvSpPr>
            <a:spLocks noGrp="1" noRot="1" noChangeAspect="1" noChangeArrowheads="1" noTextEdit="1"/>
          </p:cNvSpPr>
          <p:nvPr>
            <p:ph type="sldImg"/>
          </p:nvPr>
        </p:nvSpPr>
        <p:spPr>
          <a:xfrm>
            <a:off x="1000125" y="773113"/>
            <a:ext cx="5099050" cy="3825875"/>
          </a:xfrm>
          <a:ln/>
        </p:spPr>
      </p:sp>
      <p:sp>
        <p:nvSpPr>
          <p:cNvPr id="13319" name="Rectangle 3"/>
          <p:cNvSpPr>
            <a:spLocks noGrp="1" noChangeArrowheads="1"/>
          </p:cNvSpPr>
          <p:nvPr>
            <p:ph type="body" idx="1"/>
          </p:nvPr>
        </p:nvSpPr>
        <p:spPr>
          <a:noFill/>
          <a:ln/>
        </p:spPr>
        <p:txBody>
          <a:bodyPr/>
          <a:lstStyle/>
          <a:p>
            <a:endParaRPr lang="ko-KR"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000125" y="773113"/>
            <a:ext cx="5099050" cy="3825875"/>
          </a:xfrm>
        </p:spPr>
      </p:sp>
      <p:sp>
        <p:nvSpPr>
          <p:cNvPr id="3" name="슬라이드 노트 개체 틀 2"/>
          <p:cNvSpPr>
            <a:spLocks noGrp="1"/>
          </p:cNvSpPr>
          <p:nvPr>
            <p:ph type="body" idx="1"/>
          </p:nvPr>
        </p:nvSpPr>
        <p:spPr/>
        <p:txBody>
          <a:bodyPr>
            <a:normAutofit/>
          </a:bodyPr>
          <a:lstStyle/>
          <a:p>
            <a:endParaRPr lang="ko-KR" altLang="en-US"/>
          </a:p>
        </p:txBody>
      </p:sp>
      <p:sp>
        <p:nvSpPr>
          <p:cNvPr id="4" name="슬라이드 번호 개체 틀 3"/>
          <p:cNvSpPr>
            <a:spLocks noGrp="1"/>
          </p:cNvSpPr>
          <p:nvPr>
            <p:ph type="sldNum" sz="quarter" idx="10"/>
          </p:nvPr>
        </p:nvSpPr>
        <p:spPr>
          <a:xfrm>
            <a:off x="3003550" y="9908982"/>
            <a:ext cx="820776" cy="184666"/>
          </a:xfrm>
        </p:spPr>
        <p:txBody>
          <a:bodyPr/>
          <a:lstStyle/>
          <a:p>
            <a:pPr>
              <a:defRPr/>
            </a:pPr>
            <a:fld id="{FB124BCA-9760-4C50-B650-F8DE20CEA785}" type="slidenum">
              <a:rPr lang="ko-KR" altLang="en-US" smtClean="0">
                <a:solidFill>
                  <a:prstClr val="black"/>
                </a:solidFill>
              </a:rPr>
              <a:pPr>
                <a:defRPr/>
              </a:pPr>
              <a:t>2</a:t>
            </a:fld>
            <a:endParaRPr lang="ko-KR"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B8505083-D182-4BF7-B1A7-D3F76AEDD19D}" type="slidenum">
              <a:rPr lang="en-US" altLang="ko-KR"/>
              <a:pPr>
                <a:defRP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0BC50D84-1EAC-4A17-AF61-D7DD116B5736}"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5E3CA38D-8142-45EE-B811-9B3558A2F40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smtClean="0"/>
            </a:lvl1p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a:xfrm>
            <a:off x="5214938" y="6475413"/>
            <a:ext cx="3395662" cy="184666"/>
          </a:xfrm>
        </p:spPr>
        <p:txBody>
          <a:bodyPr/>
          <a:lstStyle>
            <a:lvl1pPr>
              <a:defRPr/>
            </a:lvl1p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lvl1pPr>
              <a:defRPr/>
            </a:lvl1pPr>
          </a:lstStyle>
          <a:p>
            <a:pPr>
              <a:defRPr/>
            </a:pPr>
            <a:r>
              <a:rPr lang="en-US" altLang="ko-KR"/>
              <a:t>Slide </a:t>
            </a:r>
            <a:fld id="{C164B3C6-2D55-496E-8471-DD3723B83220}"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620D5C4-2595-4CF8-89AE-D17BD365DF62}" type="slidenum">
              <a:rPr lang="en-US" altLang="ko-KR"/>
              <a:pPr>
                <a:defRP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BA83FC4-CD48-4352-B4FA-3C1682037BB9}" type="slidenum">
              <a:rPr lang="en-US" altLang="ko-KR"/>
              <a:pPr>
                <a:defRP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4DF77B46-506C-47ED-AD0C-182D0234B9C5}" type="slidenum">
              <a:rPr lang="en-US" altLang="ko-KR"/>
              <a:pPr>
                <a:defRP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F1506DB4-C36A-4456-BE78-7F29087315D5}" type="slidenum">
              <a:rPr lang="en-US" altLang="ko-KR"/>
              <a:pPr>
                <a:defRP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smtClean="0"/>
            </a:lvl1pPr>
          </a:lstStyle>
          <a:p>
            <a:pPr>
              <a:defRPr/>
            </a:pPr>
            <a:r>
              <a:rPr lang="en-US" altLang="ko-KR" smtClean="0"/>
              <a:t>&lt;September 2012&gt;</a:t>
            </a:r>
            <a:endParaRPr lang="en-US" altLang="ko-KR"/>
          </a:p>
        </p:txBody>
      </p:sp>
      <p:sp>
        <p:nvSpPr>
          <p:cNvPr id="3" name="바닥글 개체 틀 2"/>
          <p:cNvSpPr>
            <a:spLocks noGrp="1"/>
          </p:cNvSpPr>
          <p:nvPr>
            <p:ph type="ftr" sz="quarter" idx="11"/>
          </p:nvPr>
        </p:nvSpPr>
        <p:spPr>
          <a:xfrm>
            <a:off x="5143500" y="6475413"/>
            <a:ext cx="3467100" cy="184150"/>
          </a:xfrm>
        </p:spPr>
        <p:txBody>
          <a:bodyPr/>
          <a:lstStyle>
            <a:lvl1pPr>
              <a:defRPr smtClean="0"/>
            </a:lvl1pPr>
          </a:lstStyle>
          <a:p>
            <a:pPr>
              <a:defRPr/>
            </a:pPr>
            <a:r>
              <a:rPr lang="en-US" altLang="ko-KR" smtClean="0"/>
              <a:t>&lt;Seung-Hoon Park et.al.&gt;, &lt;Samsung Electronics&gt;</a:t>
            </a:r>
            <a:endParaRPr lang="en-US" altLang="ko-KR"/>
          </a:p>
        </p:txBody>
      </p:sp>
      <p:sp>
        <p:nvSpPr>
          <p:cNvPr id="4" name="슬라이드 번호 개체 틀 3"/>
          <p:cNvSpPr>
            <a:spLocks noGrp="1"/>
          </p:cNvSpPr>
          <p:nvPr>
            <p:ph type="sldNum" sz="quarter" idx="12"/>
          </p:nvPr>
        </p:nvSpPr>
        <p:spPr/>
        <p:txBody>
          <a:bodyPr/>
          <a:lstStyle>
            <a:lvl1pPr>
              <a:defRPr/>
            </a:lvl1pPr>
          </a:lstStyle>
          <a:p>
            <a:pPr>
              <a:defRPr/>
            </a:pPr>
            <a:r>
              <a:rPr lang="en-US" altLang="ko-KR"/>
              <a:t>Slide </a:t>
            </a:r>
            <a:fld id="{4E722527-479E-4D1A-B5FB-1AD46EC2B973}" type="slidenum">
              <a:rPr lang="en-US" altLang="ko-KR"/>
              <a:pPr>
                <a:defRP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BDF97633-195F-4C6F-AB4D-C85C17EB09CB}" type="slidenum">
              <a:rPr lang="en-US" altLang="ko-KR"/>
              <a:pPr>
                <a:defRP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&lt;September 2012&gt;</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smtClean="0"/>
              <a:t>&lt;Seung-Hoon Park et.al.&gt;, &lt;Samsung Electronics&gt;</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F2B6AA55-FD2B-4512-93D5-674D39FDB0D3}" type="slidenum">
              <a:rPr lang="en-US" altLang="ko-KR"/>
              <a:pPr>
                <a:defRP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ea typeface="굴림" pitchFamily="50" charset="-127"/>
              </a:defRPr>
            </a:lvl1pPr>
          </a:lstStyle>
          <a:p>
            <a:pPr>
              <a:defRPr/>
            </a:pPr>
            <a:r>
              <a:rPr lang="en-US" altLang="ko-KR" smtClean="0"/>
              <a:t>&lt;September 2012&gt;</a:t>
            </a:r>
            <a:endParaRPr lang="en-US" altLang="ko-KR" dirty="0"/>
          </a:p>
        </p:txBody>
      </p:sp>
      <p:sp>
        <p:nvSpPr>
          <p:cNvPr id="1029" name="Rectangle 5"/>
          <p:cNvSpPr>
            <a:spLocks noGrp="1" noChangeArrowheads="1"/>
          </p:cNvSpPr>
          <p:nvPr>
            <p:ph type="ftr" sz="quarter" idx="3"/>
          </p:nvPr>
        </p:nvSpPr>
        <p:spPr bwMode="auto">
          <a:xfrm>
            <a:off x="5286375" y="6475413"/>
            <a:ext cx="33242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pitchFamily="50" charset="-127"/>
              </a:defRPr>
            </a:lvl1pPr>
          </a:lstStyle>
          <a:p>
            <a:pPr>
              <a:defRPr/>
            </a:pPr>
            <a:r>
              <a:rPr lang="en-US" altLang="ko-KR" smtClean="0"/>
              <a:t>&lt;Seung-Hoon Park et.al.&gt;, &lt;Samsung Electronics&gt;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50" charset="-127"/>
              </a:defRPr>
            </a:lvl1pPr>
          </a:lstStyle>
          <a:p>
            <a:pPr>
              <a:defRPr/>
            </a:pPr>
            <a:r>
              <a:rPr lang="en-US" altLang="ko-KR"/>
              <a:t>Slide </a:t>
            </a:r>
            <a:fld id="{36554915-7DE9-4A2E-89A7-6EC8123C55CC}" type="slidenum">
              <a:rPr lang="en-US" altLang="ko-KR"/>
              <a:pPr>
                <a:defRPr/>
              </a:pPr>
              <a:t>‹#›</a:t>
            </a:fld>
            <a:endParaRPr lang="en-US" altLang="ko-KR"/>
          </a:p>
        </p:txBody>
      </p:sp>
      <p:sp>
        <p:nvSpPr>
          <p:cNvPr id="1031" name="Rectangle 7"/>
          <p:cNvSpPr>
            <a:spLocks noChangeArrowheads="1"/>
          </p:cNvSpPr>
          <p:nvPr/>
        </p:nvSpPr>
        <p:spPr bwMode="auto">
          <a:xfrm>
            <a:off x="3929063" y="394156"/>
            <a:ext cx="4757737" cy="215444"/>
          </a:xfrm>
          <a:prstGeom prst="rect">
            <a:avLst/>
          </a:prstGeom>
          <a:noFill/>
          <a:ln w="9525">
            <a:noFill/>
            <a:miter lim="800000"/>
            <a:headEnd/>
            <a:tailEnd/>
          </a:ln>
          <a:effectLst/>
        </p:spPr>
        <p:txBody>
          <a:bodyPr lIns="0" tIns="0" rIns="0" bIns="0" anchor="b">
            <a:spAutoFit/>
          </a:bodyPr>
          <a:lstStyle/>
          <a:p>
            <a:pPr lvl="4">
              <a:defRPr/>
            </a:pPr>
            <a:r>
              <a:rPr lang="en-US" altLang="ko-KR" sz="1400" b="1" dirty="0">
                <a:ea typeface="굴림" pitchFamily="50" charset="-127"/>
              </a:rPr>
              <a:t>doc.: IEEE 802. </a:t>
            </a:r>
            <a:r>
              <a:rPr lang="en-US" altLang="ko-KR" sz="1400" b="1" dirty="0" smtClean="0">
                <a:ea typeface="굴림" pitchFamily="50" charset="-127"/>
              </a:rPr>
              <a:t>15-12-0534-00-0008</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ko-KR" altLang="en-US"/>
          </a:p>
        </p:txBody>
      </p:sp>
    </p:spTree>
  </p:cSld>
  <p:clrMap bg1="lt1" tx1="dk1" bg2="lt2" tx2="dk2" accent1="accent1" accent2="accent2" accent3="accent3" accent4="accent4" accent5="accent5" accent6="accent6" hlink="hlink" folHlink="folHlink"/>
  <p:sldLayoutIdLst>
    <p:sldLayoutId id="2147483732" r:id="rId1"/>
    <p:sldLayoutId id="2147483741" r:id="rId2"/>
    <p:sldLayoutId id="2147483733" r:id="rId3"/>
    <p:sldLayoutId id="2147483734" r:id="rId4"/>
    <p:sldLayoutId id="2147483735" r:id="rId5"/>
    <p:sldLayoutId id="2147483736" r:id="rId6"/>
    <p:sldLayoutId id="2147483742" r:id="rId7"/>
    <p:sldLayoutId id="2147483737" r:id="rId8"/>
    <p:sldLayoutId id="2147483738" r:id="rId9"/>
    <p:sldLayoutId id="2147483739" r:id="rId10"/>
    <p:sldLayoutId id="2147483740" r:id="rId11"/>
  </p:sldLayoutIdLst>
  <p:hf hdr="0"/>
  <p:txStyles>
    <p:title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002060"/>
        </a:buClr>
        <a:buSzPct val="120000"/>
        <a:buFont typeface="Wingdings" pitchFamily="2" charset="2"/>
        <a:buChar char="§"/>
        <a:defRPr sz="3200">
          <a:solidFill>
            <a:schemeClr val="tx1"/>
          </a:solidFill>
          <a:latin typeface="Lucida Bright" pitchFamily="18" charset="0"/>
          <a:ea typeface="+mn-ea"/>
          <a:cs typeface="Narkisim" pitchFamily="34" charset="-79"/>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cs typeface="Times New Roman" pitchFamily="18" charset="0"/>
        </a:defRPr>
      </a:lvl2pPr>
      <a:lvl3pPr marL="1085850" indent="-228600" algn="l" rtl="0" eaLnBrk="0" fontAlgn="base" hangingPunct="0">
        <a:spcBef>
          <a:spcPct val="20000"/>
        </a:spcBef>
        <a:spcAft>
          <a:spcPct val="0"/>
        </a:spcAft>
        <a:buClr>
          <a:srgbClr val="C00000"/>
        </a:buClr>
        <a:buChar char="•"/>
        <a:defRPr sz="2400">
          <a:solidFill>
            <a:schemeClr val="tx1"/>
          </a:solidFill>
          <a:latin typeface="Times New Roman" pitchFamily="18" charset="0"/>
          <a:cs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cs typeface="Times New Roman" pitchFamily="18"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날짜 개체 틀 1"/>
          <p:cNvSpPr>
            <a:spLocks noGrp="1"/>
          </p:cNvSpPr>
          <p:nvPr>
            <p:ph type="dt" sz="quarter" idx="10"/>
          </p:nvPr>
        </p:nvSpPr>
        <p:spPr>
          <a:noFill/>
        </p:spPr>
        <p:txBody>
          <a:bodyPr/>
          <a:lstStyle/>
          <a:p>
            <a:r>
              <a:rPr lang="en-US" altLang="ko-KR" smtClean="0">
                <a:ea typeface="굴림" charset="-127"/>
              </a:rPr>
              <a:t>&lt;September 2012&gt;</a:t>
            </a:r>
            <a:endParaRPr lang="en-US" altLang="ko-KR" dirty="0">
              <a:ea typeface="굴림" charset="-127"/>
            </a:endParaRPr>
          </a:p>
        </p:txBody>
      </p:sp>
      <p:sp>
        <p:nvSpPr>
          <p:cNvPr id="4099" name="바닥글 개체 틀 2"/>
          <p:cNvSpPr>
            <a:spLocks noGrp="1"/>
          </p:cNvSpPr>
          <p:nvPr>
            <p:ph type="ftr" sz="quarter" idx="11"/>
          </p:nvPr>
        </p:nvSpPr>
        <p:spPr>
          <a:noFill/>
        </p:spPr>
        <p:txBody>
          <a:bodyPr/>
          <a:lstStyle/>
          <a:p>
            <a:r>
              <a:rPr lang="en-US" altLang="ko-KR" smtClean="0">
                <a:ea typeface="굴림" charset="-127"/>
              </a:rPr>
              <a:t>&lt;Seung-Hoon Park et.al.&gt;, &lt;Samsung Electronics&gt;</a:t>
            </a:r>
            <a:endParaRPr lang="en-US" altLang="ko-KR" dirty="0">
              <a:ea typeface="굴림" charset="-127"/>
            </a:endParaRPr>
          </a:p>
        </p:txBody>
      </p:sp>
      <p:sp>
        <p:nvSpPr>
          <p:cNvPr id="4100" name="슬라이드 번호 개체 틀 3"/>
          <p:cNvSpPr>
            <a:spLocks noGrp="1"/>
          </p:cNvSpPr>
          <p:nvPr>
            <p:ph type="sldNum" sz="quarter" idx="12"/>
          </p:nvPr>
        </p:nvSpPr>
        <p:spPr>
          <a:noFill/>
        </p:spPr>
        <p:txBody>
          <a:bodyPr/>
          <a:lstStyle/>
          <a:p>
            <a:r>
              <a:rPr lang="en-US" altLang="ko-KR" smtClean="0">
                <a:ea typeface="굴림" charset="-127"/>
              </a:rPr>
              <a:t>Slide </a:t>
            </a:r>
            <a:fld id="{825B8318-F5FE-4708-835F-FCE426F82977}" type="slidenum">
              <a:rPr lang="en-US" altLang="ko-KR" smtClean="0">
                <a:ea typeface="굴림" charset="-127"/>
              </a:rPr>
              <a:pPr/>
              <a:t>1</a:t>
            </a:fld>
            <a:endParaRPr lang="en-US" altLang="ko-KR" smtClean="0">
              <a:ea typeface="굴림" charset="-127"/>
            </a:endParaRPr>
          </a:p>
        </p:txBody>
      </p:sp>
      <p:sp>
        <p:nvSpPr>
          <p:cNvPr id="27651" name="Rectangle 3"/>
          <p:cNvSpPr>
            <a:spLocks noChangeArrowheads="1"/>
          </p:cNvSpPr>
          <p:nvPr/>
        </p:nvSpPr>
        <p:spPr bwMode="auto">
          <a:xfrm>
            <a:off x="152400" y="609600"/>
            <a:ext cx="8991600" cy="4980851"/>
          </a:xfrm>
          <a:prstGeom prst="rect">
            <a:avLst/>
          </a:prstGeom>
          <a:noFill/>
          <a:ln w="12700">
            <a:noFill/>
            <a:miter lim="800000"/>
            <a:headEnd type="none" w="sm" len="sm"/>
            <a:tailEnd type="none" w="sm" len="sm"/>
          </a:ln>
          <a:effectLst/>
        </p:spPr>
        <p:txBody>
          <a:bodyPr>
            <a:spAutoFit/>
          </a:bodyPr>
          <a:lstStyle/>
          <a:p>
            <a:pPr algn="ctr">
              <a:defRPr/>
            </a:pPr>
            <a:r>
              <a:rPr lang="en-US" altLang="ko-KR" sz="1800" b="1" u="sng" dirty="0">
                <a:solidFill>
                  <a:schemeClr val="tx2"/>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2"/>
              </a:solidFill>
              <a:ea typeface="굴림" pitchFamily="50" charset="-127"/>
            </a:endParaRPr>
          </a:p>
          <a:p>
            <a:pPr>
              <a:defRPr/>
            </a:pP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Submission Title: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Defining Peer Discovery and Group</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Date Submitted:  </a:t>
            </a:r>
            <a:r>
              <a:rPr lang="en-US" altLang="ko-KR" sz="1600" b="1" dirty="0" smtClean="0">
                <a:solidFill>
                  <a:schemeClr val="tx2"/>
                </a:solidFill>
                <a:ea typeface="굴림" pitchFamily="50" charset="-127"/>
              </a:rPr>
              <a:t>[</a:t>
            </a:r>
            <a:r>
              <a:rPr lang="en-US" altLang="ko-KR" sz="1600" dirty="0" smtClean="0">
                <a:solidFill>
                  <a:srgbClr val="FF0000"/>
                </a:solidFill>
                <a:ea typeface="굴림" pitchFamily="50" charset="-127"/>
              </a:rPr>
              <a:t>20 September 2012</a:t>
            </a:r>
            <a:r>
              <a:rPr lang="en-US" altLang="ko-KR" sz="1600" dirty="0" smtClean="0">
                <a:solidFill>
                  <a:schemeClr val="tx2"/>
                </a:solidFill>
                <a:ea typeface="굴림" pitchFamily="50" charset="-127"/>
              </a:rPr>
              <a:t>]</a:t>
            </a:r>
            <a:r>
              <a:rPr lang="en-US" altLang="ko-KR" sz="1600" dirty="0">
                <a:solidFill>
                  <a:schemeClr val="tx2"/>
                </a:solidFill>
                <a:ea typeface="굴림" pitchFamily="50" charset="-127"/>
              </a:rPr>
              <a:t>	</a:t>
            </a:r>
          </a:p>
          <a:p>
            <a:pPr>
              <a:defRPr/>
            </a:pPr>
            <a:r>
              <a:rPr lang="en-US" altLang="ko-KR" sz="1600" b="1" dirty="0">
                <a:solidFill>
                  <a:schemeClr val="tx2"/>
                </a:solidFill>
                <a:ea typeface="굴림" pitchFamily="50" charset="-127"/>
              </a:rPr>
              <a:t>Source: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err="1" smtClean="0">
                <a:solidFill>
                  <a:srgbClr val="FF0000"/>
                </a:solidFill>
                <a:ea typeface="굴림" pitchFamily="50" charset="-127"/>
              </a:rPr>
              <a:t>Seung-Hoon</a:t>
            </a:r>
            <a:r>
              <a:rPr lang="en-US" altLang="ko-KR" sz="1600" dirty="0" smtClean="0">
                <a:solidFill>
                  <a:srgbClr val="FF0000"/>
                </a:solidFill>
                <a:ea typeface="굴림" pitchFamily="50" charset="-127"/>
              </a:rPr>
              <a:t> Park, </a:t>
            </a:r>
            <a:r>
              <a:rPr lang="en-US" altLang="ko-KR" sz="1600" dirty="0" err="1" smtClean="0">
                <a:solidFill>
                  <a:srgbClr val="FF0000"/>
                </a:solidFill>
                <a:ea typeface="굴림" pitchFamily="50" charset="-127"/>
              </a:rPr>
              <a:t>Kyungkyu</a:t>
            </a:r>
            <a:r>
              <a:rPr lang="en-US" altLang="ko-KR" sz="1600" dirty="0" smtClean="0">
                <a:solidFill>
                  <a:srgbClr val="FF0000"/>
                </a:solidFill>
                <a:ea typeface="굴림" pitchFamily="50" charset="-127"/>
              </a:rPr>
              <a:t> Kim, </a:t>
            </a:r>
            <a:r>
              <a:rPr lang="en-US" altLang="ko-KR" sz="1600" dirty="0" err="1" smtClean="0">
                <a:solidFill>
                  <a:srgbClr val="FF0000"/>
                </a:solidFill>
                <a:ea typeface="굴림" pitchFamily="50" charset="-127"/>
              </a:rPr>
              <a:t>Chiwoo</a:t>
            </a:r>
            <a:r>
              <a:rPr lang="en-US" altLang="ko-KR" sz="1600" dirty="0" smtClean="0">
                <a:solidFill>
                  <a:srgbClr val="FF0000"/>
                </a:solidFill>
                <a:ea typeface="굴림" pitchFamily="50" charset="-127"/>
              </a:rPr>
              <a:t> Lim, </a:t>
            </a:r>
            <a:r>
              <a:rPr lang="en-US" altLang="ko-KR" sz="1600" dirty="0" err="1" smtClean="0">
                <a:solidFill>
                  <a:srgbClr val="FF0000"/>
                </a:solidFill>
                <a:ea typeface="굴림" pitchFamily="50" charset="-127"/>
              </a:rPr>
              <a:t>Hyunseok</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Ryu</a:t>
            </a:r>
            <a:r>
              <a:rPr lang="en-US" altLang="ko-KR" sz="1600" dirty="0" smtClean="0">
                <a:solidFill>
                  <a:srgbClr val="FF0000"/>
                </a:solidFill>
                <a:ea typeface="굴림" pitchFamily="50" charset="-127"/>
              </a:rPr>
              <a:t>, </a:t>
            </a:r>
            <a:r>
              <a:rPr lang="en-US" altLang="ko-KR" sz="1600" dirty="0" err="1" smtClean="0">
                <a:solidFill>
                  <a:srgbClr val="FF0000"/>
                </a:solidFill>
                <a:ea typeface="굴림" pitchFamily="50" charset="-127"/>
              </a:rPr>
              <a:t>Daegyun</a:t>
            </a:r>
            <a:r>
              <a:rPr lang="en-US" altLang="ko-KR" sz="1600" dirty="0" smtClean="0">
                <a:solidFill>
                  <a:srgbClr val="FF0000"/>
                </a:solidFill>
                <a:ea typeface="굴림" pitchFamily="50" charset="-127"/>
              </a:rPr>
              <a:t> Kim and Won-</a:t>
            </a:r>
            <a:r>
              <a:rPr lang="en-US" altLang="ko-KR" sz="1600" dirty="0" err="1" smtClean="0">
                <a:solidFill>
                  <a:srgbClr val="FF0000"/>
                </a:solidFill>
                <a:ea typeface="굴림" pitchFamily="50" charset="-127"/>
              </a:rPr>
              <a:t>il</a:t>
            </a:r>
            <a:r>
              <a:rPr lang="en-US" altLang="ko-KR" sz="1600" dirty="0" smtClean="0">
                <a:solidFill>
                  <a:srgbClr val="FF0000"/>
                </a:solidFill>
                <a:ea typeface="굴림" pitchFamily="50" charset="-127"/>
              </a:rPr>
              <a:t> </a:t>
            </a:r>
            <a:r>
              <a:rPr lang="en-US" altLang="ko-KR" sz="1600" dirty="0" err="1">
                <a:solidFill>
                  <a:srgbClr val="FF0000"/>
                </a:solidFill>
                <a:ea typeface="굴림" pitchFamily="50" charset="-127"/>
              </a:rPr>
              <a:t>Roh</a:t>
            </a:r>
            <a:r>
              <a:rPr lang="en-US" altLang="ko-KR" sz="1600" dirty="0">
                <a:solidFill>
                  <a:schemeClr val="tx2"/>
                </a:solidFill>
                <a:ea typeface="굴림" pitchFamily="50" charset="-127"/>
              </a:rPr>
              <a:t>] Company [</a:t>
            </a:r>
            <a:r>
              <a:rPr lang="en-US" altLang="ko-KR" sz="1600" dirty="0">
                <a:solidFill>
                  <a:srgbClr val="FF0000"/>
                </a:solidFill>
                <a:ea typeface="굴림" pitchFamily="50" charset="-127"/>
              </a:rPr>
              <a:t>Samsung Electronics</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dirty="0">
                <a:solidFill>
                  <a:schemeClr val="tx2"/>
                </a:solidFill>
                <a:ea typeface="굴림" pitchFamily="50" charset="-127"/>
              </a:rPr>
              <a:t>Address [</a:t>
            </a:r>
            <a:r>
              <a:rPr lang="en-US" altLang="ko-KR" sz="1600" dirty="0">
                <a:solidFill>
                  <a:srgbClr val="FF0000"/>
                </a:solidFill>
                <a:ea typeface="굴림" pitchFamily="50" charset="-127"/>
              </a:rPr>
              <a:t>416, Maetan-3Dong, </a:t>
            </a:r>
            <a:r>
              <a:rPr lang="en-US" altLang="ko-KR" sz="1600" dirty="0" err="1">
                <a:solidFill>
                  <a:srgbClr val="FF0000"/>
                </a:solidFill>
                <a:ea typeface="굴림" pitchFamily="50" charset="-127"/>
              </a:rPr>
              <a:t>Yeongtong-Gu</a:t>
            </a:r>
            <a:r>
              <a:rPr lang="en-US" altLang="ko-KR" sz="1600" dirty="0">
                <a:solidFill>
                  <a:srgbClr val="FF0000"/>
                </a:solidFill>
                <a:ea typeface="굴림" pitchFamily="50" charset="-127"/>
              </a:rPr>
              <a:t>, Suwon-Si, </a:t>
            </a:r>
            <a:r>
              <a:rPr lang="en-US" altLang="ko-KR" sz="1600" dirty="0" err="1">
                <a:solidFill>
                  <a:srgbClr val="FF0000"/>
                </a:solidFill>
                <a:ea typeface="굴림" pitchFamily="50" charset="-127"/>
              </a:rPr>
              <a:t>Gyeonggi</a:t>
            </a:r>
            <a:r>
              <a:rPr lang="en-US" altLang="ko-KR" sz="1600" dirty="0">
                <a:solidFill>
                  <a:srgbClr val="FF0000"/>
                </a:solidFill>
                <a:ea typeface="굴림" pitchFamily="50" charset="-127"/>
              </a:rPr>
              <a:t>-Do, 443-742, Korea</a:t>
            </a:r>
            <a:r>
              <a:rPr lang="en-US" altLang="ko-KR" sz="1600" dirty="0">
                <a:solidFill>
                  <a:schemeClr val="tx2"/>
                </a:solidFill>
                <a:ea typeface="굴림" pitchFamily="50" charset="-127"/>
              </a:rPr>
              <a:t>]</a:t>
            </a:r>
          </a:p>
          <a:p>
            <a:pPr>
              <a:defRPr/>
            </a:pPr>
            <a:r>
              <a:rPr lang="en-US" altLang="ko-KR" sz="1600" dirty="0">
                <a:solidFill>
                  <a:schemeClr val="tx2"/>
                </a:solidFill>
                <a:ea typeface="굴림" pitchFamily="50" charset="-127"/>
              </a:rPr>
              <a:t>Voice:[</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82-10-9349-9845</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FAX: [</a:t>
            </a:r>
            <a:r>
              <a:rPr lang="en-US" altLang="ko-KR" sz="1600" dirty="0">
                <a:solidFill>
                  <a:srgbClr val="FF0000"/>
                </a:solidFill>
                <a:ea typeface="굴림" pitchFamily="50" charset="-127"/>
              </a:rPr>
              <a:t>+</a:t>
            </a:r>
            <a:r>
              <a:rPr lang="en-US" altLang="ko-KR" sz="1600" dirty="0" smtClean="0">
                <a:solidFill>
                  <a:srgbClr val="FF0000"/>
                </a:solidFill>
                <a:ea typeface="굴림" pitchFamily="50" charset="-127"/>
              </a:rPr>
              <a:t>82-31-279-0813</a:t>
            </a:r>
            <a:r>
              <a:rPr lang="en-US" altLang="ko-KR" sz="1600" dirty="0" smtClean="0">
                <a:solidFill>
                  <a:schemeClr val="tx2"/>
                </a:solidFill>
                <a:ea typeface="굴림" pitchFamily="50" charset="-127"/>
              </a:rPr>
              <a:t>], </a:t>
            </a:r>
            <a:r>
              <a:rPr lang="en-US" altLang="ko-KR" sz="1600" dirty="0">
                <a:solidFill>
                  <a:schemeClr val="tx2"/>
                </a:solidFill>
                <a:ea typeface="굴림" pitchFamily="50" charset="-127"/>
              </a:rPr>
              <a:t>E-Mail</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shannon.park@samsung.com</a:t>
            </a:r>
            <a:r>
              <a:rPr lang="en-US" altLang="ko-KR" sz="1600" dirty="0">
                <a:solidFill>
                  <a:schemeClr val="tx2"/>
                </a:solidFill>
                <a:ea typeface="굴림" pitchFamily="50" charset="-127"/>
              </a:rPr>
              <a:t>] 	</a:t>
            </a:r>
          </a:p>
          <a:p>
            <a:pPr>
              <a:spcBef>
                <a:spcPts val="600"/>
              </a:spcBef>
              <a:spcAft>
                <a:spcPts val="600"/>
              </a:spcAft>
              <a:defRPr/>
            </a:pPr>
            <a:r>
              <a:rPr lang="en-US" altLang="ko-KR" sz="1600" b="1" dirty="0">
                <a:solidFill>
                  <a:schemeClr val="tx2"/>
                </a:solidFill>
                <a:ea typeface="굴림" pitchFamily="50" charset="-127"/>
              </a:rPr>
              <a:t>Re:</a:t>
            </a:r>
            <a:r>
              <a:rPr lang="en-US" altLang="ko-KR" sz="1600" dirty="0">
                <a:solidFill>
                  <a:schemeClr val="tx2"/>
                </a:solidFill>
                <a:ea typeface="굴림" pitchFamily="50" charset="-127"/>
              </a:rPr>
              <a:t> [</a:t>
            </a:r>
            <a:r>
              <a:rPr lang="en-US" altLang="ko-KR" sz="1600" dirty="0">
                <a:solidFill>
                  <a:srgbClr val="FF0000"/>
                </a:solidFill>
                <a:ea typeface="굴림" pitchFamily="50" charset="-127"/>
              </a:rPr>
              <a:t>.</a:t>
            </a:r>
            <a:r>
              <a:rPr lang="en-US" altLang="ko-KR" sz="1600" dirty="0">
                <a:solidFill>
                  <a:schemeClr val="tx2"/>
                </a:solidFill>
                <a:ea typeface="굴림" pitchFamily="50" charset="-127"/>
              </a:rPr>
              <a:t>]</a:t>
            </a:r>
          </a:p>
          <a:p>
            <a:pPr>
              <a:spcBef>
                <a:spcPts val="100"/>
              </a:spcBef>
              <a:spcAft>
                <a:spcPts val="100"/>
              </a:spcAft>
              <a:defRPr/>
            </a:pPr>
            <a:r>
              <a:rPr lang="en-US" altLang="ko-KR" dirty="0">
                <a:solidFill>
                  <a:schemeClr val="accent2"/>
                </a:solidFill>
                <a:ea typeface="굴림" pitchFamily="50" charset="-127"/>
              </a:rPr>
              <a:t>	</a:t>
            </a:r>
            <a:endParaRPr lang="en-US" altLang="ko-KR"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Abstract:</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Suggested definition of peer discovery without peering and group communication</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spcBef>
                <a:spcPts val="600"/>
              </a:spcBef>
              <a:spcAft>
                <a:spcPts val="600"/>
              </a:spcAft>
              <a:defRPr/>
            </a:pPr>
            <a:r>
              <a:rPr lang="en-US" altLang="ko-KR" sz="1600" b="1" dirty="0">
                <a:solidFill>
                  <a:schemeClr val="tx2"/>
                </a:solidFill>
                <a:ea typeface="굴림" pitchFamily="50" charset="-127"/>
              </a:rPr>
              <a:t>Purpose:</a:t>
            </a:r>
            <a:r>
              <a:rPr lang="en-US" altLang="ko-KR" sz="1600" dirty="0">
                <a:solidFill>
                  <a:schemeClr val="tx2"/>
                </a:solidFill>
                <a:ea typeface="굴림" pitchFamily="50" charset="-127"/>
              </a:rPr>
              <a:t>	</a:t>
            </a:r>
            <a:r>
              <a:rPr lang="en-US" altLang="ko-KR" sz="1600" dirty="0" smtClean="0">
                <a:solidFill>
                  <a:schemeClr val="tx2"/>
                </a:solidFill>
                <a:ea typeface="굴림" pitchFamily="50" charset="-127"/>
              </a:rPr>
              <a:t>[</a:t>
            </a:r>
            <a:r>
              <a:rPr lang="en-US" altLang="ko-KR" sz="1600" dirty="0" smtClean="0">
                <a:solidFill>
                  <a:srgbClr val="FF0000"/>
                </a:solidFill>
                <a:ea typeface="굴림" pitchFamily="50" charset="-127"/>
              </a:rPr>
              <a:t>To discuss and define the meaning of peer discovery and group</a:t>
            </a:r>
            <a:r>
              <a:rPr lang="en-US" altLang="ko-KR" sz="1600" dirty="0" smtClean="0">
                <a:solidFill>
                  <a:schemeClr val="tx2"/>
                </a:solidFill>
                <a:ea typeface="굴림" pitchFamily="50" charset="-127"/>
              </a:rPr>
              <a:t>]</a:t>
            </a:r>
            <a:endParaRPr lang="en-US" altLang="ko-KR" sz="1600" dirty="0">
              <a:solidFill>
                <a:schemeClr val="tx2"/>
              </a:solidFill>
              <a:ea typeface="굴림" pitchFamily="50" charset="-127"/>
            </a:endParaRPr>
          </a:p>
          <a:p>
            <a:pPr>
              <a:defRPr/>
            </a:pPr>
            <a:r>
              <a:rPr lang="en-US" altLang="ko-KR" sz="1600" b="1" dirty="0">
                <a:solidFill>
                  <a:schemeClr val="tx2"/>
                </a:solidFill>
                <a:ea typeface="굴림" pitchFamily="50" charset="-127"/>
              </a:rPr>
              <a:t>Notice:</a:t>
            </a:r>
            <a:r>
              <a:rPr lang="en-US" altLang="ko-KR" sz="1600" dirty="0">
                <a:solidFill>
                  <a:schemeClr val="tx2"/>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solidFill>
                  <a:schemeClr val="tx2"/>
                </a:solidFill>
                <a:ea typeface="굴림" pitchFamily="50" charset="-127"/>
              </a:rPr>
              <a:t>Release:</a:t>
            </a:r>
            <a:r>
              <a:rPr lang="en-US" altLang="ko-KR" sz="1600" dirty="0">
                <a:solidFill>
                  <a:schemeClr val="tx2"/>
                </a:solidFill>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 @ PAC</a:t>
            </a:r>
            <a:endParaRPr lang="ko-KR" altLang="en-US" dirty="0"/>
          </a:p>
        </p:txBody>
      </p:sp>
      <p:sp>
        <p:nvSpPr>
          <p:cNvPr id="3" name="내용 개체 틀 2"/>
          <p:cNvSpPr>
            <a:spLocks noGrp="1"/>
          </p:cNvSpPr>
          <p:nvPr>
            <p:ph idx="1"/>
          </p:nvPr>
        </p:nvSpPr>
        <p:spPr/>
        <p:txBody>
          <a:bodyPr/>
          <a:lstStyle/>
          <a:p>
            <a:r>
              <a:rPr lang="en-US" altLang="ko-KR" dirty="0" smtClean="0"/>
              <a:t>Suggested definition</a:t>
            </a:r>
          </a:p>
          <a:p>
            <a:pPr lvl="1"/>
            <a:r>
              <a:rPr lang="en-US" altLang="ko-KR" dirty="0" smtClean="0"/>
              <a:t>Discovery of peers </a:t>
            </a:r>
            <a:r>
              <a:rPr lang="en-US" altLang="ko-KR" dirty="0" smtClean="0">
                <a:solidFill>
                  <a:srgbClr val="0033CC"/>
                </a:solidFill>
              </a:rPr>
              <a:t>without peering</a:t>
            </a:r>
            <a:r>
              <a:rPr lang="en-US" altLang="ko-KR" dirty="0" smtClean="0"/>
              <a:t> through peer identity information sent from PDs in proximity</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10</a:t>
            </a:fld>
            <a:endParaRPr lang="en-US" altLang="ko-K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 peering (post-peering)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11</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Device</a:t>
            </a:r>
          </a:p>
          <a:p>
            <a:pPr algn="ctr"/>
            <a:r>
              <a:rPr lang="en-US" altLang="ko-KR" dirty="0" smtClean="0"/>
              <a:t>Discovery</a:t>
            </a:r>
            <a:endParaRPr lang="ko-KR" altLang="en-US" dirty="0"/>
          </a:p>
        </p:txBody>
      </p:sp>
      <p:sp>
        <p:nvSpPr>
          <p:cNvPr id="27" name="왼쪽 중괄호 26"/>
          <p:cNvSpPr/>
          <p:nvPr/>
        </p:nvSpPr>
        <p:spPr bwMode="auto">
          <a:xfrm>
            <a:off x="3143240" y="4000504"/>
            <a:ext cx="285752" cy="107157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sp>
        <p:nvSpPr>
          <p:cNvPr id="34" name="왼쪽 중괄호 33"/>
          <p:cNvSpPr/>
          <p:nvPr/>
        </p:nvSpPr>
        <p:spPr bwMode="auto">
          <a:xfrm>
            <a:off x="3143240" y="5143512"/>
            <a:ext cx="285752" cy="100013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rot="10800000">
            <a:off x="2693717" y="5133999"/>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41" name="모서리가 둥근 사각형 설명선 40"/>
          <p:cNvSpPr/>
          <p:nvPr/>
        </p:nvSpPr>
        <p:spPr bwMode="auto">
          <a:xfrm>
            <a:off x="214282" y="3143248"/>
            <a:ext cx="2000264" cy="714380"/>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device identifications such as device address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42" name="모서리가 둥근 사각형 설명선 41"/>
          <p:cNvSpPr/>
          <p:nvPr/>
        </p:nvSpPr>
        <p:spPr bwMode="auto">
          <a:xfrm>
            <a:off x="214282" y="5072074"/>
            <a:ext cx="2000264" cy="571504"/>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peer identities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grpSp>
        <p:nvGrpSpPr>
          <p:cNvPr id="98" name="그룹 97"/>
          <p:cNvGrpSpPr/>
          <p:nvPr/>
        </p:nvGrpSpPr>
        <p:grpSpPr>
          <a:xfrm>
            <a:off x="3428992" y="3857628"/>
            <a:ext cx="1895184" cy="442545"/>
            <a:chOff x="3428992" y="3857628"/>
            <a:chExt cx="1895184" cy="442545"/>
          </a:xfrm>
        </p:grpSpPr>
        <p:cxnSp>
          <p:nvCxnSpPr>
            <p:cNvPr id="87" name="직선 화살표 연결선 86"/>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cxnSp>
        <p:nvCxnSpPr>
          <p:cNvPr id="93" name="직선 화살표 연결선 92"/>
          <p:cNvCxnSpPr/>
          <p:nvPr/>
        </p:nvCxnSpPr>
        <p:spPr bwMode="auto">
          <a:xfrm flipH="1">
            <a:off x="3428992" y="4413501"/>
            <a:ext cx="378621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94" name="TextBox 93"/>
          <p:cNvSpPr txBox="1"/>
          <p:nvPr/>
        </p:nvSpPr>
        <p:spPr>
          <a:xfrm>
            <a:off x="4174908" y="4199187"/>
            <a:ext cx="2380093"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5" name="직선 화살표 연결선 94"/>
          <p:cNvCxnSpPr/>
          <p:nvPr/>
        </p:nvCxnSpPr>
        <p:spPr bwMode="auto">
          <a:xfrm flipH="1">
            <a:off x="3428992" y="4579047"/>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6" name="TextBox 95"/>
          <p:cNvSpPr txBox="1"/>
          <p:nvPr/>
        </p:nvSpPr>
        <p:spPr>
          <a:xfrm>
            <a:off x="4082038" y="4364733"/>
            <a:ext cx="2565837" cy="276999"/>
          </a:xfrm>
          <a:prstGeom prst="rect">
            <a:avLst/>
          </a:prstGeom>
          <a:noFill/>
        </p:spPr>
        <p:txBody>
          <a:bodyPr wrap="none" rtlCol="0">
            <a:spAutoFit/>
          </a:bodyPr>
          <a:lstStyle/>
          <a:p>
            <a:pPr algn="ctr"/>
            <a:r>
              <a:rPr lang="en-US" altLang="ko-KR" dirty="0" smtClean="0"/>
              <a:t>Peering Response</a:t>
            </a:r>
            <a:endParaRPr lang="ko-KR" altLang="en-US" dirty="0"/>
          </a:p>
        </p:txBody>
      </p:sp>
      <p:grpSp>
        <p:nvGrpSpPr>
          <p:cNvPr id="99" name="그룹 98"/>
          <p:cNvGrpSpPr/>
          <p:nvPr/>
        </p:nvGrpSpPr>
        <p:grpSpPr>
          <a:xfrm>
            <a:off x="5310764" y="4558091"/>
            <a:ext cx="1895184" cy="442545"/>
            <a:chOff x="3428992" y="3857628"/>
            <a:chExt cx="1895184" cy="442545"/>
          </a:xfrm>
        </p:grpSpPr>
        <p:cxnSp>
          <p:nvCxnSpPr>
            <p:cNvPr id="100" name="직선 화살표 연결선 99"/>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01" name="TextBox 100"/>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102" name="직선 화살표 연결선 101"/>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03" name="TextBox 102"/>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sp>
        <p:nvSpPr>
          <p:cNvPr id="118" name="모서리가 둥근 직사각형 117"/>
          <p:cNvSpPr/>
          <p:nvPr/>
        </p:nvSpPr>
        <p:spPr bwMode="auto">
          <a:xfrm>
            <a:off x="3357554" y="5214950"/>
            <a:ext cx="4000528" cy="714380"/>
          </a:xfrm>
          <a:prstGeom prst="round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0" i="0" u="none" strike="noStrike" cap="none" normalizeH="0" baseline="0" dirty="0" smtClean="0">
                <a:ln>
                  <a:noFill/>
                </a:ln>
                <a:solidFill>
                  <a:schemeClr val="tx1"/>
                </a:solidFill>
                <a:effectLst/>
                <a:latin typeface="Times New Roman" pitchFamily="18" charset="0"/>
              </a:rPr>
              <a:t>Higher layer peer</a:t>
            </a:r>
            <a:r>
              <a:rPr kumimoji="0" lang="en-US" altLang="ko-KR" sz="1400" b="0" i="0" u="none" strike="noStrike" cap="none" normalizeH="0" dirty="0" smtClean="0">
                <a:ln>
                  <a:noFill/>
                </a:ln>
                <a:solidFill>
                  <a:schemeClr val="tx1"/>
                </a:solidFill>
                <a:effectLst/>
                <a:latin typeface="Times New Roman" pitchFamily="18" charset="0"/>
              </a:rPr>
              <a:t> discovery protocol</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 peering (post-peering)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12</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Device</a:t>
            </a:r>
          </a:p>
          <a:p>
            <a:pPr algn="ctr"/>
            <a:r>
              <a:rPr lang="en-US" altLang="ko-KR" dirty="0" smtClean="0"/>
              <a:t>Discovery</a:t>
            </a:r>
            <a:endParaRPr lang="ko-KR" altLang="en-US" dirty="0"/>
          </a:p>
        </p:txBody>
      </p:sp>
      <p:sp>
        <p:nvSpPr>
          <p:cNvPr id="27" name="왼쪽 중괄호 26"/>
          <p:cNvSpPr/>
          <p:nvPr/>
        </p:nvSpPr>
        <p:spPr bwMode="auto">
          <a:xfrm>
            <a:off x="3143240" y="4000504"/>
            <a:ext cx="285752" cy="107157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sp>
        <p:nvSpPr>
          <p:cNvPr id="34" name="왼쪽 중괄호 33"/>
          <p:cNvSpPr/>
          <p:nvPr/>
        </p:nvSpPr>
        <p:spPr bwMode="auto">
          <a:xfrm>
            <a:off x="3143240" y="5143512"/>
            <a:ext cx="285752" cy="100013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TextBox 34"/>
          <p:cNvSpPr txBox="1"/>
          <p:nvPr/>
        </p:nvSpPr>
        <p:spPr>
          <a:xfrm rot="10800000">
            <a:off x="2693717" y="5133999"/>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41" name="모서리가 둥근 사각형 설명선 40"/>
          <p:cNvSpPr/>
          <p:nvPr/>
        </p:nvSpPr>
        <p:spPr bwMode="auto">
          <a:xfrm>
            <a:off x="214282" y="3143248"/>
            <a:ext cx="2000264" cy="714380"/>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device identifications such as device address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42" name="모서리가 둥근 사각형 설명선 41"/>
          <p:cNvSpPr/>
          <p:nvPr/>
        </p:nvSpPr>
        <p:spPr bwMode="auto">
          <a:xfrm>
            <a:off x="214282" y="5072074"/>
            <a:ext cx="2000264" cy="571504"/>
          </a:xfrm>
          <a:prstGeom prst="wedgeRoundRectCallout">
            <a:avLst>
              <a:gd name="adj1" fmla="val 78519"/>
              <a:gd name="adj2" fmla="val 1221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Discovery of peer identities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grpSp>
        <p:nvGrpSpPr>
          <p:cNvPr id="8" name="그룹 97"/>
          <p:cNvGrpSpPr/>
          <p:nvPr/>
        </p:nvGrpSpPr>
        <p:grpSpPr>
          <a:xfrm>
            <a:off x="3428992" y="3857628"/>
            <a:ext cx="1895184" cy="442545"/>
            <a:chOff x="3428992" y="3857628"/>
            <a:chExt cx="1895184" cy="442545"/>
          </a:xfrm>
        </p:grpSpPr>
        <p:cxnSp>
          <p:nvCxnSpPr>
            <p:cNvPr id="87" name="직선 화살표 연결선 86"/>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cxnSp>
        <p:nvCxnSpPr>
          <p:cNvPr id="93" name="직선 화살표 연결선 92"/>
          <p:cNvCxnSpPr/>
          <p:nvPr/>
        </p:nvCxnSpPr>
        <p:spPr bwMode="auto">
          <a:xfrm flipH="1">
            <a:off x="3428992" y="4413501"/>
            <a:ext cx="378621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94" name="TextBox 93"/>
          <p:cNvSpPr txBox="1"/>
          <p:nvPr/>
        </p:nvSpPr>
        <p:spPr>
          <a:xfrm>
            <a:off x="4174908" y="4199187"/>
            <a:ext cx="2380093"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5" name="직선 화살표 연결선 94"/>
          <p:cNvCxnSpPr/>
          <p:nvPr/>
        </p:nvCxnSpPr>
        <p:spPr bwMode="auto">
          <a:xfrm flipH="1">
            <a:off x="3428992" y="4579047"/>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6" name="TextBox 95"/>
          <p:cNvSpPr txBox="1"/>
          <p:nvPr/>
        </p:nvSpPr>
        <p:spPr>
          <a:xfrm>
            <a:off x="4082038" y="4364733"/>
            <a:ext cx="2565837" cy="276999"/>
          </a:xfrm>
          <a:prstGeom prst="rect">
            <a:avLst/>
          </a:prstGeom>
          <a:noFill/>
        </p:spPr>
        <p:txBody>
          <a:bodyPr wrap="none" rtlCol="0">
            <a:spAutoFit/>
          </a:bodyPr>
          <a:lstStyle/>
          <a:p>
            <a:pPr algn="ctr"/>
            <a:r>
              <a:rPr lang="en-US" altLang="ko-KR" dirty="0" smtClean="0"/>
              <a:t>Peering Response</a:t>
            </a:r>
            <a:endParaRPr lang="ko-KR" altLang="en-US" dirty="0"/>
          </a:p>
        </p:txBody>
      </p:sp>
      <p:grpSp>
        <p:nvGrpSpPr>
          <p:cNvPr id="10" name="그룹 98"/>
          <p:cNvGrpSpPr/>
          <p:nvPr/>
        </p:nvGrpSpPr>
        <p:grpSpPr>
          <a:xfrm>
            <a:off x="5310764" y="4558091"/>
            <a:ext cx="1895184" cy="442545"/>
            <a:chOff x="3428992" y="3857628"/>
            <a:chExt cx="1895184" cy="442545"/>
          </a:xfrm>
        </p:grpSpPr>
        <p:cxnSp>
          <p:nvCxnSpPr>
            <p:cNvPr id="100" name="직선 화살표 연결선 99"/>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01" name="TextBox 100"/>
            <p:cNvSpPr txBox="1"/>
            <p:nvPr/>
          </p:nvSpPr>
          <p:spPr>
            <a:xfrm>
              <a:off x="3802359" y="3857628"/>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102" name="직선 화살표 연결선 101"/>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03" name="TextBox 102"/>
            <p:cNvSpPr txBox="1"/>
            <p:nvPr/>
          </p:nvSpPr>
          <p:spPr>
            <a:xfrm>
              <a:off x="3755873" y="402317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grpSp>
      <p:grpSp>
        <p:nvGrpSpPr>
          <p:cNvPr id="12" name="그룹 103"/>
          <p:cNvGrpSpPr/>
          <p:nvPr/>
        </p:nvGrpSpPr>
        <p:grpSpPr>
          <a:xfrm>
            <a:off x="3428992" y="5016267"/>
            <a:ext cx="1895184" cy="442545"/>
            <a:chOff x="3428992" y="3857628"/>
            <a:chExt cx="1895184" cy="442545"/>
          </a:xfrm>
        </p:grpSpPr>
        <p:cxnSp>
          <p:nvCxnSpPr>
            <p:cNvPr id="105" name="직선 화살표 연결선 104"/>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06" name="TextBox 105"/>
            <p:cNvSpPr txBox="1"/>
            <p:nvPr/>
          </p:nvSpPr>
          <p:spPr>
            <a:xfrm>
              <a:off x="3565116" y="3857628"/>
              <a:ext cx="1665842"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07" name="직선 화살표 연결선 106"/>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08" name="TextBox 107"/>
            <p:cNvSpPr txBox="1"/>
            <p:nvPr/>
          </p:nvSpPr>
          <p:spPr>
            <a:xfrm>
              <a:off x="3518629" y="4023174"/>
              <a:ext cx="1758816"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cxnSp>
        <p:nvCxnSpPr>
          <p:cNvPr id="109" name="직선 화살표 연결선 108"/>
          <p:cNvCxnSpPr/>
          <p:nvPr/>
        </p:nvCxnSpPr>
        <p:spPr bwMode="auto">
          <a:xfrm flipH="1">
            <a:off x="3428992" y="5572140"/>
            <a:ext cx="378621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10" name="TextBox 109"/>
          <p:cNvSpPr txBox="1"/>
          <p:nvPr/>
        </p:nvSpPr>
        <p:spPr>
          <a:xfrm>
            <a:off x="4532034" y="5357826"/>
            <a:ext cx="1665841"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11" name="직선 화살표 연결선 110"/>
          <p:cNvCxnSpPr/>
          <p:nvPr/>
        </p:nvCxnSpPr>
        <p:spPr bwMode="auto">
          <a:xfrm flipH="1">
            <a:off x="3428992" y="573768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12" name="TextBox 111"/>
          <p:cNvSpPr txBox="1"/>
          <p:nvPr/>
        </p:nvSpPr>
        <p:spPr>
          <a:xfrm>
            <a:off x="4485549" y="5523372"/>
            <a:ext cx="1758815"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nvGrpSpPr>
          <p:cNvPr id="13" name="그룹 112"/>
          <p:cNvGrpSpPr/>
          <p:nvPr/>
        </p:nvGrpSpPr>
        <p:grpSpPr>
          <a:xfrm>
            <a:off x="5310764" y="5716730"/>
            <a:ext cx="1895184" cy="442545"/>
            <a:chOff x="3428992" y="3857628"/>
            <a:chExt cx="1895184" cy="442545"/>
          </a:xfrm>
        </p:grpSpPr>
        <p:cxnSp>
          <p:nvCxnSpPr>
            <p:cNvPr id="114" name="직선 화살표 연결선 113"/>
            <p:cNvCxnSpPr/>
            <p:nvPr/>
          </p:nvCxnSpPr>
          <p:spPr bwMode="auto">
            <a:xfrm flipH="1">
              <a:off x="3428992" y="4071942"/>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115" name="TextBox 114"/>
            <p:cNvSpPr txBox="1"/>
            <p:nvPr/>
          </p:nvSpPr>
          <p:spPr>
            <a:xfrm>
              <a:off x="3565115" y="3857628"/>
              <a:ext cx="1665841" cy="276999"/>
            </a:xfrm>
            <a:prstGeom prst="rect">
              <a:avLst/>
            </a:prstGeom>
            <a:noFill/>
          </p:spPr>
          <p:txBody>
            <a:bodyPr wrap="none" rtlCol="0">
              <a:spAutoFit/>
            </a:bodyPr>
            <a:lstStyle/>
            <a:p>
              <a:pPr algn="ctr"/>
              <a:r>
                <a:rPr lang="en-US" altLang="ko-KR" dirty="0" smtClean="0"/>
                <a:t>Peer Discovery Request</a:t>
              </a:r>
              <a:endParaRPr lang="ko-KR" altLang="en-US" dirty="0"/>
            </a:p>
          </p:txBody>
        </p:sp>
        <p:cxnSp>
          <p:nvCxnSpPr>
            <p:cNvPr id="116" name="직선 화살표 연결선 115"/>
            <p:cNvCxnSpPr/>
            <p:nvPr/>
          </p:nvCxnSpPr>
          <p:spPr bwMode="auto">
            <a:xfrm flipH="1">
              <a:off x="3428992" y="42374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17" name="TextBox 116"/>
            <p:cNvSpPr txBox="1"/>
            <p:nvPr/>
          </p:nvSpPr>
          <p:spPr>
            <a:xfrm>
              <a:off x="3518629" y="4023174"/>
              <a:ext cx="1758815" cy="276999"/>
            </a:xfrm>
            <a:prstGeom prst="rect">
              <a:avLst/>
            </a:prstGeom>
            <a:noFill/>
          </p:spPr>
          <p:txBody>
            <a:bodyPr wrap="none" rtlCol="0">
              <a:spAutoFit/>
            </a:bodyPr>
            <a:lstStyle/>
            <a:p>
              <a:pPr algn="ctr"/>
              <a:r>
                <a:rPr lang="en-US" altLang="ko-KR" dirty="0" smtClean="0"/>
                <a:t>Peer Discovery Response</a:t>
              </a:r>
              <a:endParaRPr lang="ko-KR" altLang="en-US" dirty="0"/>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without peering (pre-peering)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13</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sp>
        <p:nvSpPr>
          <p:cNvPr id="27" name="왼쪽 중괄호 26"/>
          <p:cNvSpPr/>
          <p:nvPr/>
        </p:nvSpPr>
        <p:spPr bwMode="auto">
          <a:xfrm>
            <a:off x="3143240" y="4286256"/>
            <a:ext cx="285752" cy="50006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41" name="모서리가 둥근 사각형 설명선 40"/>
          <p:cNvSpPr/>
          <p:nvPr/>
        </p:nvSpPr>
        <p:spPr bwMode="auto">
          <a:xfrm>
            <a:off x="214282" y="2857496"/>
            <a:ext cx="2000264" cy="714380"/>
          </a:xfrm>
          <a:prstGeom prst="wedgeRoundRectCallout">
            <a:avLst>
              <a:gd name="adj1" fmla="val 76690"/>
              <a:gd name="adj2" fmla="val 4293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Discovery of peer identities</a:t>
            </a:r>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87" name="직선 화살표 연결선 86"/>
          <p:cNvCxnSpPr/>
          <p:nvPr/>
        </p:nvCxnSpPr>
        <p:spPr bwMode="auto">
          <a:xfrm flipH="1">
            <a:off x="3428992" y="435769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4143380"/>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57200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35769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sp>
        <p:nvSpPr>
          <p:cNvPr id="65" name="모서리가 둥근 사각형 설명선 64"/>
          <p:cNvSpPr/>
          <p:nvPr/>
        </p:nvSpPr>
        <p:spPr bwMode="auto">
          <a:xfrm>
            <a:off x="357158" y="4857760"/>
            <a:ext cx="2000264" cy="1214446"/>
          </a:xfrm>
          <a:prstGeom prst="wedgeRoundRectCallout">
            <a:avLst>
              <a:gd name="adj1" fmla="val 71204"/>
              <a:gd name="adj2" fmla="val -39667"/>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PD1 and PD2 can obtain the device identification (e.g. device address) during peering, if required.</a:t>
            </a:r>
            <a:endParaRPr kumimoji="0" lang="ko-KR" altLang="en-US" sz="1400" b="0" i="0" u="none" strike="noStrike" cap="none" normalizeH="0" baseline="0" dirty="0" smtClean="0">
              <a:ln>
                <a:noFill/>
              </a:ln>
              <a:solidFill>
                <a:schemeClr val="tx1"/>
              </a:solidFill>
              <a:effectLst/>
              <a:latin typeface="Times New Roman" pitchFamily="18" charset="0"/>
            </a:endParaRPr>
          </a:p>
        </p:txBody>
      </p:sp>
      <p:sp>
        <p:nvSpPr>
          <p:cNvPr id="66" name="모서리가 둥근 사각형 설명선 65"/>
          <p:cNvSpPr/>
          <p:nvPr/>
        </p:nvSpPr>
        <p:spPr bwMode="auto">
          <a:xfrm>
            <a:off x="214282" y="3857628"/>
            <a:ext cx="2000264" cy="714380"/>
          </a:xfrm>
          <a:prstGeom prst="wedgeRoundRectCallout">
            <a:avLst>
              <a:gd name="adj1" fmla="val 84614"/>
              <a:gd name="adj2" fmla="val -32154"/>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PD1 identifies peer from peer identity information from PD2</a:t>
            </a:r>
          </a:p>
        </p:txBody>
      </p:sp>
      <p:sp>
        <p:nvSpPr>
          <p:cNvPr id="67" name="모서리가 둥근 사각형 설명선 66"/>
          <p:cNvSpPr/>
          <p:nvPr/>
        </p:nvSpPr>
        <p:spPr bwMode="auto">
          <a:xfrm>
            <a:off x="6786578" y="3929066"/>
            <a:ext cx="2000264" cy="714380"/>
          </a:xfrm>
          <a:prstGeom prst="wedgeRoundRectCallout">
            <a:avLst>
              <a:gd name="adj1" fmla="val -120795"/>
              <a:gd name="adj2" fmla="val 7099"/>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US" altLang="ko-KR" sz="1400" dirty="0" smtClean="0"/>
              <a:t>PD1 sends Peering Request with ID which PD2 can understand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Comparison of two ways </a:t>
            </a:r>
            <a:br>
              <a:rPr lang="en-US" altLang="ko-KR" dirty="0" smtClean="0"/>
            </a:br>
            <a:r>
              <a:rPr lang="en-US" altLang="ko-KR" dirty="0" smtClean="0"/>
              <a:t>for Peer Discovery</a:t>
            </a:r>
            <a:endParaRPr lang="ko-KR" altLang="en-US" dirty="0"/>
          </a:p>
        </p:txBody>
      </p:sp>
      <p:sp>
        <p:nvSpPr>
          <p:cNvPr id="3" name="내용 개체 틀 2"/>
          <p:cNvSpPr>
            <a:spLocks noGrp="1"/>
          </p:cNvSpPr>
          <p:nvPr>
            <p:ph idx="1"/>
          </p:nvPr>
        </p:nvSpPr>
        <p:spPr/>
        <p:txBody>
          <a:bodyPr/>
          <a:lstStyle/>
          <a:p>
            <a:r>
              <a:rPr lang="en-US" altLang="ko-KR" sz="2400" dirty="0" smtClean="0"/>
              <a:t>Peer discovery without peering (pre-peering)</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14</a:t>
            </a:fld>
            <a:endParaRPr lang="en-US" altLang="ko-KR"/>
          </a:p>
        </p:txBody>
      </p:sp>
      <p:cxnSp>
        <p:nvCxnSpPr>
          <p:cNvPr id="7" name="직선 연결선 6"/>
          <p:cNvCxnSpPr/>
          <p:nvPr/>
        </p:nvCxnSpPr>
        <p:spPr bwMode="auto">
          <a:xfrm>
            <a:off x="531076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81069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1" name="직선 연결선 20"/>
          <p:cNvCxnSpPr/>
          <p:nvPr/>
        </p:nvCxnSpPr>
        <p:spPr bwMode="auto">
          <a:xfrm>
            <a:off x="342899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292892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5" name="왼쪽 중괄호 24"/>
          <p:cNvSpPr/>
          <p:nvPr/>
        </p:nvSpPr>
        <p:spPr bwMode="auto">
          <a:xfrm>
            <a:off x="3143240" y="3214686"/>
            <a:ext cx="285752" cy="642942"/>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693717" y="3214687"/>
            <a:ext cx="553998" cy="725520"/>
          </a:xfrm>
          <a:prstGeom prst="rect">
            <a:avLst/>
          </a:prstGeom>
          <a:noFill/>
        </p:spPr>
        <p:txBody>
          <a:bodyPr vert="eaVert" wrap="none" rtlCol="0">
            <a:spAutoFit/>
          </a:bodyPr>
          <a:lstStyle/>
          <a:p>
            <a:pPr algn="ctr"/>
            <a:r>
              <a:rPr lang="en-US" altLang="ko-KR" dirty="0" smtClean="0"/>
              <a:t>Peer</a:t>
            </a:r>
          </a:p>
          <a:p>
            <a:pPr algn="ctr"/>
            <a:r>
              <a:rPr lang="en-US" altLang="ko-KR" dirty="0" smtClean="0"/>
              <a:t>Discovery</a:t>
            </a:r>
            <a:endParaRPr lang="ko-KR" altLang="en-US" dirty="0"/>
          </a:p>
        </p:txBody>
      </p:sp>
      <p:sp>
        <p:nvSpPr>
          <p:cNvPr id="27" name="왼쪽 중괄호 26"/>
          <p:cNvSpPr/>
          <p:nvPr/>
        </p:nvSpPr>
        <p:spPr bwMode="auto">
          <a:xfrm>
            <a:off x="3143240" y="4286256"/>
            <a:ext cx="285752" cy="50006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786050" y="4286256"/>
            <a:ext cx="369332" cy="563616"/>
          </a:xfrm>
          <a:prstGeom prst="rect">
            <a:avLst/>
          </a:prstGeom>
          <a:noFill/>
        </p:spPr>
        <p:txBody>
          <a:bodyPr vert="eaVert" wrap="none" rtlCol="0">
            <a:spAutoFit/>
          </a:bodyPr>
          <a:lstStyle/>
          <a:p>
            <a:r>
              <a:rPr lang="en-US" altLang="ko-KR" dirty="0" smtClean="0"/>
              <a:t>Peering</a:t>
            </a:r>
            <a:endParaRPr lang="ko-KR" altLang="en-US" dirty="0"/>
          </a:p>
        </p:txBody>
      </p:sp>
      <p:sp>
        <p:nvSpPr>
          <p:cNvPr id="29" name="TextBox 28"/>
          <p:cNvSpPr txBox="1"/>
          <p:nvPr/>
        </p:nvSpPr>
        <p:spPr>
          <a:xfrm>
            <a:off x="285720" y="6143644"/>
            <a:ext cx="3422027" cy="276999"/>
          </a:xfrm>
          <a:prstGeom prst="rect">
            <a:avLst/>
          </a:prstGeom>
          <a:noFill/>
        </p:spPr>
        <p:txBody>
          <a:bodyPr wrap="none" rtlCol="0">
            <a:spAutoFit/>
          </a:bodyPr>
          <a:lstStyle/>
          <a:p>
            <a:r>
              <a:rPr lang="en-US" altLang="ko-KR" dirty="0" smtClean="0"/>
              <a:t>* Terminologies are temporally used for explanation</a:t>
            </a:r>
            <a:endParaRPr lang="ko-KR" altLang="en-US" dirty="0"/>
          </a:p>
        </p:txBody>
      </p:sp>
      <p:cxnSp>
        <p:nvCxnSpPr>
          <p:cNvPr id="11" name="직선 화살표 연결선 10"/>
          <p:cNvCxnSpPr/>
          <p:nvPr/>
        </p:nvCxnSpPr>
        <p:spPr bwMode="auto">
          <a:xfrm flipH="1">
            <a:off x="3428992" y="3739136"/>
            <a:ext cx="378621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3920560"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23" name="직선 화살표 연결선 22"/>
          <p:cNvCxnSpPr/>
          <p:nvPr/>
        </p:nvCxnSpPr>
        <p:spPr bwMode="auto">
          <a:xfrm flipH="1">
            <a:off x="3428992" y="328612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4132970"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5" name="직선 화살표 연결선 44"/>
          <p:cNvCxnSpPr/>
          <p:nvPr/>
        </p:nvCxnSpPr>
        <p:spPr bwMode="auto">
          <a:xfrm flipH="1">
            <a:off x="5333434" y="3714752"/>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6" name="TextBox 45"/>
          <p:cNvSpPr txBox="1"/>
          <p:nvPr/>
        </p:nvSpPr>
        <p:spPr>
          <a:xfrm>
            <a:off x="5825002" y="3500438"/>
            <a:ext cx="954949"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47" name="직선 화살표 연결선 46"/>
          <p:cNvCxnSpPr/>
          <p:nvPr/>
        </p:nvCxnSpPr>
        <p:spPr bwMode="auto">
          <a:xfrm flipH="1">
            <a:off x="3428992" y="3310508"/>
            <a:ext cx="3799626"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6037412" y="3071810"/>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7" name="직선 연결선 56"/>
          <p:cNvCxnSpPr/>
          <p:nvPr/>
        </p:nvCxnSpPr>
        <p:spPr bwMode="auto">
          <a:xfrm>
            <a:off x="721520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직사각형 57"/>
          <p:cNvSpPr/>
          <p:nvPr/>
        </p:nvSpPr>
        <p:spPr bwMode="auto">
          <a:xfrm>
            <a:off x="671514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PD3</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61" name="직선 화살표 연결선 60"/>
          <p:cNvCxnSpPr/>
          <p:nvPr/>
        </p:nvCxnSpPr>
        <p:spPr bwMode="auto">
          <a:xfrm flipH="1">
            <a:off x="3428992" y="350043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62" name="TextBox 61"/>
          <p:cNvSpPr txBox="1"/>
          <p:nvPr/>
        </p:nvSpPr>
        <p:spPr>
          <a:xfrm>
            <a:off x="4132970"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63" name="직선 화살표 연결선 62"/>
          <p:cNvCxnSpPr/>
          <p:nvPr/>
        </p:nvCxnSpPr>
        <p:spPr bwMode="auto">
          <a:xfrm flipH="1">
            <a:off x="5333434" y="3500438"/>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64" name="TextBox 63"/>
          <p:cNvSpPr txBox="1"/>
          <p:nvPr/>
        </p:nvSpPr>
        <p:spPr>
          <a:xfrm>
            <a:off x="6037412" y="3286124"/>
            <a:ext cx="530127"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87" name="직선 화살표 연결선 86"/>
          <p:cNvCxnSpPr/>
          <p:nvPr/>
        </p:nvCxnSpPr>
        <p:spPr bwMode="auto">
          <a:xfrm flipH="1">
            <a:off x="3428992" y="435769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88" name="TextBox 87"/>
          <p:cNvSpPr txBox="1"/>
          <p:nvPr/>
        </p:nvSpPr>
        <p:spPr>
          <a:xfrm>
            <a:off x="3802359" y="4143380"/>
            <a:ext cx="1191352" cy="276999"/>
          </a:xfrm>
          <a:prstGeom prst="rect">
            <a:avLst/>
          </a:prstGeom>
          <a:noFill/>
        </p:spPr>
        <p:txBody>
          <a:bodyPr wrap="none" rtlCol="0">
            <a:spAutoFit/>
          </a:bodyPr>
          <a:lstStyle/>
          <a:p>
            <a:pPr algn="ctr"/>
            <a:r>
              <a:rPr lang="en-US" altLang="ko-KR" dirty="0" smtClean="0"/>
              <a:t>Peering Request</a:t>
            </a:r>
            <a:endParaRPr lang="ko-KR" altLang="en-US" dirty="0"/>
          </a:p>
        </p:txBody>
      </p:sp>
      <p:cxnSp>
        <p:nvCxnSpPr>
          <p:cNvPr id="91" name="직선 화살표 연결선 90"/>
          <p:cNvCxnSpPr/>
          <p:nvPr/>
        </p:nvCxnSpPr>
        <p:spPr bwMode="auto">
          <a:xfrm flipH="1">
            <a:off x="3428992" y="457200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92" name="TextBox 91"/>
          <p:cNvSpPr txBox="1"/>
          <p:nvPr/>
        </p:nvSpPr>
        <p:spPr>
          <a:xfrm>
            <a:off x="3755873" y="4357694"/>
            <a:ext cx="1284326" cy="276999"/>
          </a:xfrm>
          <a:prstGeom prst="rect">
            <a:avLst/>
          </a:prstGeom>
          <a:noFill/>
        </p:spPr>
        <p:txBody>
          <a:bodyPr wrap="none" rtlCol="0">
            <a:spAutoFit/>
          </a:bodyPr>
          <a:lstStyle/>
          <a:p>
            <a:pPr algn="ctr"/>
            <a:r>
              <a:rPr lang="en-US" altLang="ko-KR" dirty="0" smtClean="0"/>
              <a:t>Peering Response</a:t>
            </a:r>
            <a:endParaRPr lang="ko-KR" altLang="en-US" dirty="0"/>
          </a:p>
        </p:txBody>
      </p:sp>
      <p:sp>
        <p:nvSpPr>
          <p:cNvPr id="38" name="모서리가 둥근 사각형 설명선 37"/>
          <p:cNvSpPr/>
          <p:nvPr/>
        </p:nvSpPr>
        <p:spPr bwMode="auto">
          <a:xfrm>
            <a:off x="357158" y="4572008"/>
            <a:ext cx="2000264" cy="1500198"/>
          </a:xfrm>
          <a:prstGeom prst="wedgeRoundRectCallout">
            <a:avLst>
              <a:gd name="adj1" fmla="val 87661"/>
              <a:gd name="adj2" fmla="val 5652"/>
              <a:gd name="adj3" fmla="val 16667"/>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ko-KR" sz="1400" dirty="0" smtClean="0"/>
              <a:t>Conventional higher layer service discovery protocol can be operated based on device address (e.g. MAC address, IP address)</a:t>
            </a:r>
            <a:endParaRPr kumimoji="0" lang="ko-KR" altLang="en-US" sz="1400" b="0" i="0" u="none" strike="noStrike" cap="none" normalizeH="0" baseline="0" dirty="0" smtClean="0">
              <a:ln>
                <a:noFill/>
              </a:ln>
              <a:solidFill>
                <a:schemeClr val="tx1"/>
              </a:solidFill>
              <a:effectLst/>
              <a:latin typeface="Times New Roman" pitchFamily="18" charset="0"/>
            </a:endParaRPr>
          </a:p>
        </p:txBody>
      </p:sp>
      <p:cxnSp>
        <p:nvCxnSpPr>
          <p:cNvPr id="39" name="직선 화살표 연결선 38"/>
          <p:cNvCxnSpPr/>
          <p:nvPr/>
        </p:nvCxnSpPr>
        <p:spPr bwMode="auto">
          <a:xfrm flipH="1">
            <a:off x="3428992" y="507207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0" name="TextBox 39"/>
          <p:cNvSpPr txBox="1"/>
          <p:nvPr/>
        </p:nvSpPr>
        <p:spPr>
          <a:xfrm>
            <a:off x="3902549" y="4857760"/>
            <a:ext cx="990977" cy="276999"/>
          </a:xfrm>
          <a:prstGeom prst="rect">
            <a:avLst/>
          </a:prstGeom>
          <a:noFill/>
        </p:spPr>
        <p:txBody>
          <a:bodyPr wrap="none" rtlCol="0">
            <a:spAutoFit/>
          </a:bodyPr>
          <a:lstStyle/>
          <a:p>
            <a:pPr algn="ctr"/>
            <a:r>
              <a:rPr lang="en-US" altLang="ko-KR" dirty="0" smtClean="0"/>
              <a:t>Data/Control</a:t>
            </a:r>
            <a:endParaRPr lang="ko-KR" altLang="en-US" dirty="0"/>
          </a:p>
        </p:txBody>
      </p:sp>
      <p:cxnSp>
        <p:nvCxnSpPr>
          <p:cNvPr id="42" name="직선 화살표 연결선 41"/>
          <p:cNvCxnSpPr/>
          <p:nvPr/>
        </p:nvCxnSpPr>
        <p:spPr bwMode="auto">
          <a:xfrm flipH="1">
            <a:off x="3428992" y="5286388"/>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3" name="TextBox 42"/>
          <p:cNvSpPr txBox="1"/>
          <p:nvPr/>
        </p:nvSpPr>
        <p:spPr>
          <a:xfrm>
            <a:off x="4143799" y="5072074"/>
            <a:ext cx="508474" cy="276999"/>
          </a:xfrm>
          <a:prstGeom prst="rect">
            <a:avLst/>
          </a:prstGeom>
          <a:noFill/>
        </p:spPr>
        <p:txBody>
          <a:bodyPr wrap="none" rtlCol="0">
            <a:spAutoFit/>
          </a:bodyPr>
          <a:lstStyle/>
          <a:p>
            <a:pPr algn="ctr"/>
            <a:r>
              <a:rPr lang="en-US" altLang="ko-KR" dirty="0" smtClean="0"/>
              <a:t>ACK</a:t>
            </a:r>
            <a:endParaRPr lang="ko-KR" altLang="en-US" dirty="0"/>
          </a:p>
        </p:txBody>
      </p:sp>
      <p:cxnSp>
        <p:nvCxnSpPr>
          <p:cNvPr id="44" name="직선 화살표 연결선 43"/>
          <p:cNvCxnSpPr/>
          <p:nvPr/>
        </p:nvCxnSpPr>
        <p:spPr bwMode="auto">
          <a:xfrm flipH="1">
            <a:off x="3428992" y="5572140"/>
            <a:ext cx="18951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9" name="TextBox 48"/>
          <p:cNvSpPr txBox="1"/>
          <p:nvPr/>
        </p:nvSpPr>
        <p:spPr>
          <a:xfrm>
            <a:off x="3902549" y="5357826"/>
            <a:ext cx="990977" cy="276999"/>
          </a:xfrm>
          <a:prstGeom prst="rect">
            <a:avLst/>
          </a:prstGeom>
          <a:noFill/>
        </p:spPr>
        <p:txBody>
          <a:bodyPr wrap="none" rtlCol="0">
            <a:spAutoFit/>
          </a:bodyPr>
          <a:lstStyle/>
          <a:p>
            <a:pPr algn="ctr"/>
            <a:r>
              <a:rPr lang="en-US" altLang="ko-KR" dirty="0" smtClean="0"/>
              <a:t>Data/Control</a:t>
            </a:r>
            <a:endParaRPr lang="ko-KR" altLang="en-US" dirty="0"/>
          </a:p>
        </p:txBody>
      </p:sp>
      <p:cxnSp>
        <p:nvCxnSpPr>
          <p:cNvPr id="50" name="직선 화살표 연결선 49"/>
          <p:cNvCxnSpPr/>
          <p:nvPr/>
        </p:nvCxnSpPr>
        <p:spPr bwMode="auto">
          <a:xfrm flipH="1">
            <a:off x="3428992" y="5786454"/>
            <a:ext cx="18951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51" name="TextBox 50"/>
          <p:cNvSpPr txBox="1"/>
          <p:nvPr/>
        </p:nvSpPr>
        <p:spPr>
          <a:xfrm>
            <a:off x="4143799" y="5572140"/>
            <a:ext cx="508474" cy="276999"/>
          </a:xfrm>
          <a:prstGeom prst="rect">
            <a:avLst/>
          </a:prstGeom>
          <a:noFill/>
        </p:spPr>
        <p:txBody>
          <a:bodyPr wrap="none" rtlCol="0">
            <a:spAutoFit/>
          </a:bodyPr>
          <a:lstStyle/>
          <a:p>
            <a:pPr algn="ctr"/>
            <a:r>
              <a:rPr lang="en-US" altLang="ko-KR" dirty="0" smtClean="0"/>
              <a:t>ACK</a:t>
            </a:r>
            <a:endParaRPr lang="ko-KR" altLang="en-US" dirty="0"/>
          </a:p>
        </p:txBody>
      </p:sp>
      <p:sp>
        <p:nvSpPr>
          <p:cNvPr id="52" name="왼쪽 중괄호 51"/>
          <p:cNvSpPr/>
          <p:nvPr/>
        </p:nvSpPr>
        <p:spPr bwMode="auto">
          <a:xfrm>
            <a:off x="3143240" y="4929198"/>
            <a:ext cx="285752" cy="107157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802.15.8 PAC PAR</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5.2 Scope: </a:t>
            </a:r>
          </a:p>
          <a:p>
            <a:pPr lvl="1"/>
            <a:r>
              <a:rPr lang="en-US" altLang="ko-KR" dirty="0" smtClean="0"/>
              <a:t>This standard defines PHY and MAC mechanism for Wireless Personal Area Networks (WPAN) Peer Aware Communications (PAC) optimized for peer to peer and </a:t>
            </a:r>
            <a:r>
              <a:rPr lang="en-US" altLang="ko-KR" dirty="0" err="1" smtClean="0"/>
              <a:t>infrastructureless</a:t>
            </a:r>
            <a:r>
              <a:rPr lang="en-US" altLang="ko-KR" dirty="0" smtClean="0"/>
              <a:t> communications with fully distributed coordination. PAC features include: discovery for peer information without association, discovery signaling rate, typically 100 kbps, the number of devices in the discovery, scalable data transmission rates, typically 10 Mbps, </a:t>
            </a:r>
            <a:r>
              <a:rPr lang="en-US" altLang="ko-KR" u="sng" dirty="0" smtClean="0">
                <a:solidFill>
                  <a:srgbClr val="0033CC"/>
                </a:solidFill>
              </a:rPr>
              <a:t>group communications with simultaneous membership in multiple groups, typically up to 10</a:t>
            </a:r>
            <a:r>
              <a:rPr lang="en-US" altLang="ko-KR" dirty="0" smtClean="0"/>
              <a:t>, relative positioning, </a:t>
            </a:r>
            <a:r>
              <a:rPr lang="en-US" altLang="ko-KR" dirty="0" err="1" smtClean="0"/>
              <a:t>multihop</a:t>
            </a:r>
            <a:r>
              <a:rPr lang="en-US" altLang="ko-KR" dirty="0" smtClean="0"/>
              <a:t> relay, security, and operational in selected globally available unlicensed/licensed bands below 11 GHz capable of supporting these requirements. </a:t>
            </a:r>
            <a:endParaRPr lang="ko-KR"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15</a:t>
            </a:fld>
            <a:endParaRPr lang="en-US" altLang="ko-K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a:t>
            </a:r>
            <a:endParaRPr lang="ko-KR" altLang="en-US" dirty="0"/>
          </a:p>
        </p:txBody>
      </p:sp>
      <p:sp>
        <p:nvSpPr>
          <p:cNvPr id="3" name="내용 개체 틀 2"/>
          <p:cNvSpPr>
            <a:spLocks noGrp="1"/>
          </p:cNvSpPr>
          <p:nvPr>
            <p:ph idx="1"/>
          </p:nvPr>
        </p:nvSpPr>
        <p:spPr/>
        <p:txBody>
          <a:bodyPr/>
          <a:lstStyle/>
          <a:p>
            <a:r>
              <a:rPr lang="en-US" altLang="ko-KR" dirty="0" smtClean="0"/>
              <a:t>Group at higher layer</a:t>
            </a:r>
          </a:p>
          <a:p>
            <a:pPr lvl="1"/>
            <a:r>
              <a:rPr lang="en-US" altLang="ko-KR" dirty="0" smtClean="0"/>
              <a:t>Related to human recognition</a:t>
            </a:r>
          </a:p>
          <a:p>
            <a:pPr lvl="1"/>
            <a:r>
              <a:rPr lang="en-US" altLang="ko-KR" dirty="0" smtClean="0"/>
              <a:t>I am a member of</a:t>
            </a:r>
          </a:p>
          <a:p>
            <a:pPr lvl="2"/>
            <a:r>
              <a:rPr lang="en-US" altLang="ko-KR" dirty="0" err="1" smtClean="0"/>
              <a:t>Facebook</a:t>
            </a:r>
            <a:endParaRPr lang="en-US" altLang="ko-KR" dirty="0" smtClean="0"/>
          </a:p>
          <a:p>
            <a:pPr lvl="2"/>
            <a:r>
              <a:rPr lang="en-US" altLang="ko-KR" dirty="0" smtClean="0"/>
              <a:t>Starbucks</a:t>
            </a:r>
          </a:p>
          <a:p>
            <a:pPr lvl="2"/>
            <a:r>
              <a:rPr lang="en-US" altLang="ko-KR" dirty="0" smtClean="0"/>
              <a:t>Wall-mart</a:t>
            </a:r>
          </a:p>
          <a:p>
            <a:pPr lvl="2"/>
            <a:r>
              <a:rPr lang="en-US" altLang="ko-KR" dirty="0" smtClean="0"/>
              <a:t>IEEE</a:t>
            </a:r>
          </a:p>
          <a:p>
            <a:pPr lvl="1"/>
            <a:r>
              <a:rPr lang="en-US" altLang="ko-KR" dirty="0" smtClean="0"/>
              <a:t>And there are others who are members of group as same as mine.</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16</a:t>
            </a:fld>
            <a:endParaRPr lang="en-US" altLang="ko-K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Group</a:t>
            </a:r>
            <a:endParaRPr lang="ko-KR" altLang="en-US" dirty="0"/>
          </a:p>
        </p:txBody>
      </p:sp>
      <p:sp>
        <p:nvSpPr>
          <p:cNvPr id="3" name="내용 개체 틀 2"/>
          <p:cNvSpPr>
            <a:spLocks noGrp="1"/>
          </p:cNvSpPr>
          <p:nvPr>
            <p:ph idx="1"/>
          </p:nvPr>
        </p:nvSpPr>
        <p:spPr/>
        <p:txBody>
          <a:bodyPr/>
          <a:lstStyle/>
          <a:p>
            <a:r>
              <a:rPr lang="en-US" altLang="ko-KR" sz="2800" dirty="0" smtClean="0"/>
              <a:t>Group at MAC layer</a:t>
            </a:r>
          </a:p>
          <a:p>
            <a:pPr lvl="1"/>
            <a:r>
              <a:rPr lang="en-US" altLang="ko-KR" sz="2400" dirty="0" smtClean="0"/>
              <a:t>Related to machine recognition</a:t>
            </a:r>
          </a:p>
          <a:p>
            <a:pPr lvl="1"/>
            <a:r>
              <a:rPr lang="en-US" altLang="ko-KR" sz="2400" dirty="0" smtClean="0"/>
              <a:t>Multicast group?</a:t>
            </a:r>
          </a:p>
          <a:p>
            <a:pPr lvl="1"/>
            <a:r>
              <a:rPr lang="en-US" altLang="ko-KR" sz="2400" dirty="0" smtClean="0"/>
              <a:t>Relaying group?</a:t>
            </a:r>
          </a:p>
          <a:p>
            <a:r>
              <a:rPr lang="en-US" altLang="ko-KR" sz="2800" dirty="0" smtClean="0"/>
              <a:t>Group at MAC layer is not always identical to Group at higher layer</a:t>
            </a:r>
          </a:p>
          <a:p>
            <a:pPr lvl="1"/>
            <a:r>
              <a:rPr lang="en-US" altLang="ko-KR" sz="2400" dirty="0" smtClean="0"/>
              <a:t>I have two friends and three company colleagues.</a:t>
            </a:r>
          </a:p>
          <a:p>
            <a:pPr lvl="1"/>
            <a:r>
              <a:rPr lang="en-US" altLang="ko-KR" sz="2400" dirty="0" smtClean="0"/>
              <a:t>They are in the same multicast group if I send the same text to them at a chatting window.</a:t>
            </a:r>
          </a:p>
          <a:p>
            <a:pPr lvl="1"/>
            <a:r>
              <a:rPr lang="en-US" altLang="ko-KR" sz="2400" dirty="0" smtClean="0"/>
              <a:t>So it is recognized as members in single group at MAC.</a:t>
            </a:r>
          </a:p>
          <a:p>
            <a:pPr lvl="1"/>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17</a:t>
            </a:fld>
            <a:endParaRPr lang="en-US" altLang="ko-K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Suggested Definition </a:t>
            </a:r>
            <a:r>
              <a:rPr lang="en-US" altLang="ko-KR" dirty="0" smtClean="0"/>
              <a:t>of Group</a:t>
            </a:r>
            <a:endParaRPr lang="ko-KR" altLang="en-US" dirty="0"/>
          </a:p>
        </p:txBody>
      </p:sp>
      <p:sp>
        <p:nvSpPr>
          <p:cNvPr id="3" name="내용 개체 틀 2"/>
          <p:cNvSpPr>
            <a:spLocks noGrp="1"/>
          </p:cNvSpPr>
          <p:nvPr>
            <p:ph idx="1"/>
          </p:nvPr>
        </p:nvSpPr>
        <p:spPr/>
        <p:txBody>
          <a:bodyPr/>
          <a:lstStyle/>
          <a:p>
            <a:r>
              <a:rPr lang="en-US" altLang="ko-KR" dirty="0" smtClean="0"/>
              <a:t>Group at MAC layer</a:t>
            </a:r>
          </a:p>
          <a:p>
            <a:pPr lvl="1"/>
            <a:r>
              <a:rPr lang="en-US" altLang="ko-KR" dirty="0" smtClean="0"/>
              <a:t>Group identification is indicated by higher layer</a:t>
            </a:r>
          </a:p>
          <a:p>
            <a:r>
              <a:rPr lang="en-US" altLang="ko-KR" dirty="0" smtClean="0"/>
              <a:t>Group member at MAC layer</a:t>
            </a:r>
          </a:p>
          <a:p>
            <a:pPr lvl="1"/>
            <a:r>
              <a:rPr lang="en-US" altLang="ko-KR" dirty="0" smtClean="0"/>
              <a:t>A PD which is identified by matching with Group identification from higher layer</a:t>
            </a:r>
          </a:p>
          <a:p>
            <a:pPr lvl="1"/>
            <a:r>
              <a:rPr lang="en-US" altLang="ko-KR" dirty="0" smtClean="0"/>
              <a:t>It can be identified at peer discovery or peering.</a:t>
            </a:r>
          </a:p>
          <a:p>
            <a:pPr lvl="1"/>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18</a:t>
            </a:fld>
            <a:endParaRPr lang="en-US" altLang="ko-K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Locality of Group Notion</a:t>
            </a:r>
            <a:endParaRPr lang="ko-KR" altLang="en-US" dirty="0"/>
          </a:p>
        </p:txBody>
      </p:sp>
      <p:sp>
        <p:nvSpPr>
          <p:cNvPr id="3" name="내용 개체 틀 2"/>
          <p:cNvSpPr>
            <a:spLocks noGrp="1"/>
          </p:cNvSpPr>
          <p:nvPr>
            <p:ph idx="1"/>
          </p:nvPr>
        </p:nvSpPr>
        <p:spPr/>
        <p:txBody>
          <a:bodyPr/>
          <a:lstStyle/>
          <a:p>
            <a:r>
              <a:rPr lang="en-US" altLang="ko-KR" sz="2400" dirty="0" smtClean="0"/>
              <a:t>Locality of 1-hop transmission</a:t>
            </a:r>
          </a:p>
          <a:p>
            <a:pPr lvl="1"/>
            <a:r>
              <a:rPr lang="en-US" altLang="ko-KR" sz="2000" dirty="0" smtClean="0"/>
              <a:t>Due to a limit on transmission range</a:t>
            </a:r>
          </a:p>
          <a:p>
            <a:r>
              <a:rPr lang="en-US" altLang="ko-KR" sz="2400" dirty="0" smtClean="0"/>
              <a:t>Locality of multi-hop transmission</a:t>
            </a:r>
          </a:p>
          <a:p>
            <a:pPr lvl="1"/>
            <a:r>
              <a:rPr lang="en-US" altLang="ko-KR" sz="2000" dirty="0" smtClean="0"/>
              <a:t>Due to a limit of hop-count</a:t>
            </a:r>
          </a:p>
          <a:p>
            <a:r>
              <a:rPr lang="en-US" altLang="ko-KR" sz="2400" dirty="0" smtClean="0"/>
              <a:t>Locality of group notion per each PD</a:t>
            </a:r>
          </a:p>
          <a:p>
            <a:pPr lvl="1"/>
            <a:endParaRPr lang="ko-KR" altLang="en-US" sz="20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19</a:t>
            </a:fld>
            <a:endParaRPr lang="en-US" altLang="ko-KR"/>
          </a:p>
        </p:txBody>
      </p:sp>
      <p:sp>
        <p:nvSpPr>
          <p:cNvPr id="7" name="타원 6"/>
          <p:cNvSpPr/>
          <p:nvPr/>
        </p:nvSpPr>
        <p:spPr bwMode="auto">
          <a:xfrm>
            <a:off x="357158" y="5000636"/>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PD1</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8" name="타원 7"/>
          <p:cNvSpPr/>
          <p:nvPr/>
        </p:nvSpPr>
        <p:spPr bwMode="auto">
          <a:xfrm>
            <a:off x="1500166" y="4286256"/>
            <a:ext cx="714380" cy="357190"/>
          </a:xfrm>
          <a:prstGeom prst="ellipse">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PD2</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9" name="타원 8"/>
          <p:cNvSpPr/>
          <p:nvPr/>
        </p:nvSpPr>
        <p:spPr bwMode="auto">
          <a:xfrm>
            <a:off x="1571604" y="6000768"/>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PD3</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0" name="타원 9"/>
          <p:cNvSpPr/>
          <p:nvPr/>
        </p:nvSpPr>
        <p:spPr bwMode="auto">
          <a:xfrm>
            <a:off x="1571604" y="5143512"/>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PD4</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1" name="타원 10"/>
          <p:cNvSpPr/>
          <p:nvPr/>
        </p:nvSpPr>
        <p:spPr bwMode="auto">
          <a:xfrm>
            <a:off x="2714612" y="5000636"/>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PD5</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2" name="타원 11"/>
          <p:cNvSpPr/>
          <p:nvPr/>
        </p:nvSpPr>
        <p:spPr bwMode="auto">
          <a:xfrm>
            <a:off x="3857620" y="5143512"/>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PD7</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3" name="타원 12"/>
          <p:cNvSpPr/>
          <p:nvPr/>
        </p:nvSpPr>
        <p:spPr bwMode="auto">
          <a:xfrm>
            <a:off x="3571868" y="4214818"/>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PD6</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4" name="타원 13"/>
          <p:cNvSpPr/>
          <p:nvPr/>
        </p:nvSpPr>
        <p:spPr bwMode="auto">
          <a:xfrm>
            <a:off x="3643306" y="5929330"/>
            <a:ext cx="714380" cy="357190"/>
          </a:xfrm>
          <a:prstGeom prst="ellipse">
            <a:avLst/>
          </a:prstGeom>
          <a:ln>
            <a:headEnd type="none" w="sm" len="sm"/>
            <a:tailEnd type="none" w="sm" len="sm"/>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PD8</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6" name="타원 15"/>
          <p:cNvSpPr/>
          <p:nvPr/>
        </p:nvSpPr>
        <p:spPr bwMode="auto">
          <a:xfrm>
            <a:off x="5000628" y="4929198"/>
            <a:ext cx="714380" cy="357190"/>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PD9</a:t>
            </a:r>
            <a:endParaRPr kumimoji="0" lang="ko-KR" altLang="en-US" sz="1200" b="1" i="0" u="none" strike="noStrike" cap="none" normalizeH="0" baseline="0" dirty="0" smtClean="0">
              <a:ln>
                <a:noFill/>
              </a:ln>
              <a:solidFill>
                <a:schemeClr val="tx1"/>
              </a:solidFill>
              <a:effectLst/>
              <a:latin typeface="Tahoma" pitchFamily="34" charset="0"/>
              <a:cs typeface="Tahoma" pitchFamily="34" charset="0"/>
            </a:endParaRPr>
          </a:p>
        </p:txBody>
      </p:sp>
      <p:sp>
        <p:nvSpPr>
          <p:cNvPr id="17" name="TextBox 16"/>
          <p:cNvSpPr txBox="1"/>
          <p:nvPr/>
        </p:nvSpPr>
        <p:spPr>
          <a:xfrm>
            <a:off x="6429388" y="4357694"/>
            <a:ext cx="2023183" cy="584775"/>
          </a:xfrm>
          <a:prstGeom prst="rect">
            <a:avLst/>
          </a:prstGeom>
          <a:noFill/>
        </p:spPr>
        <p:txBody>
          <a:bodyPr wrap="none" rtlCol="0">
            <a:spAutoFit/>
          </a:bodyPr>
          <a:lstStyle/>
          <a:p>
            <a:r>
              <a:rPr lang="en-US" altLang="ko-KR" sz="1600" dirty="0" smtClean="0"/>
              <a:t>PD1’s group members</a:t>
            </a:r>
          </a:p>
          <a:p>
            <a:r>
              <a:rPr lang="en-US" altLang="ko-KR" sz="1600" dirty="0" smtClean="0"/>
              <a:t>: </a:t>
            </a:r>
            <a:endParaRPr lang="ko-KR" altLang="en-US" sz="1600" dirty="0"/>
          </a:p>
        </p:txBody>
      </p:sp>
      <p:sp>
        <p:nvSpPr>
          <p:cNvPr id="18" name="TextBox 17"/>
          <p:cNvSpPr txBox="1"/>
          <p:nvPr/>
        </p:nvSpPr>
        <p:spPr>
          <a:xfrm>
            <a:off x="6429388" y="5286388"/>
            <a:ext cx="2023183" cy="584775"/>
          </a:xfrm>
          <a:prstGeom prst="rect">
            <a:avLst/>
          </a:prstGeom>
          <a:noFill/>
        </p:spPr>
        <p:txBody>
          <a:bodyPr wrap="none" rtlCol="0">
            <a:spAutoFit/>
          </a:bodyPr>
          <a:lstStyle/>
          <a:p>
            <a:r>
              <a:rPr lang="en-US" altLang="ko-KR" sz="1600" dirty="0" smtClean="0"/>
              <a:t>PD7’s group members</a:t>
            </a:r>
          </a:p>
          <a:p>
            <a:r>
              <a:rPr lang="en-US" altLang="ko-KR" sz="1600" dirty="0" smtClean="0"/>
              <a:t>: </a:t>
            </a:r>
            <a:endParaRPr lang="ko-KR" altLang="en-US" sz="1600" dirty="0"/>
          </a:p>
        </p:txBody>
      </p:sp>
      <p:sp>
        <p:nvSpPr>
          <p:cNvPr id="19" name="타원 18"/>
          <p:cNvSpPr/>
          <p:nvPr/>
        </p:nvSpPr>
        <p:spPr bwMode="auto">
          <a:xfrm>
            <a:off x="6643702" y="4714884"/>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PD4</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20" name="타원 19"/>
          <p:cNvSpPr/>
          <p:nvPr/>
        </p:nvSpPr>
        <p:spPr bwMode="auto">
          <a:xfrm>
            <a:off x="7429520" y="4714884"/>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PD3</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21" name="타원 20"/>
          <p:cNvSpPr/>
          <p:nvPr/>
        </p:nvSpPr>
        <p:spPr bwMode="auto">
          <a:xfrm>
            <a:off x="8215338" y="4714884"/>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PD5</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22" name="타원 21"/>
          <p:cNvSpPr/>
          <p:nvPr/>
        </p:nvSpPr>
        <p:spPr bwMode="auto">
          <a:xfrm>
            <a:off x="7429520" y="5643578"/>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PD5</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23" name="타원 22"/>
          <p:cNvSpPr/>
          <p:nvPr/>
        </p:nvSpPr>
        <p:spPr bwMode="auto">
          <a:xfrm>
            <a:off x="6643702" y="6072206"/>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PD6</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24" name="타원 23"/>
          <p:cNvSpPr/>
          <p:nvPr/>
        </p:nvSpPr>
        <p:spPr bwMode="auto">
          <a:xfrm>
            <a:off x="7429520" y="6072206"/>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PD9</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cxnSp>
        <p:nvCxnSpPr>
          <p:cNvPr id="30" name="직선 연결선 29"/>
          <p:cNvCxnSpPr>
            <a:stCxn id="9" idx="0"/>
            <a:endCxn id="10" idx="4"/>
          </p:cNvCxnSpPr>
          <p:nvPr/>
        </p:nvCxnSpPr>
        <p:spPr bwMode="auto">
          <a:xfrm flipV="1">
            <a:off x="1928794" y="5500702"/>
            <a:ext cx="0" cy="50006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직선 연결선 32"/>
          <p:cNvCxnSpPr>
            <a:stCxn id="9" idx="2"/>
            <a:endCxn id="7" idx="4"/>
          </p:cNvCxnSpPr>
          <p:nvPr/>
        </p:nvCxnSpPr>
        <p:spPr bwMode="auto">
          <a:xfrm flipH="1" flipV="1">
            <a:off x="714348" y="5357826"/>
            <a:ext cx="857256" cy="82153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직선 연결선 35"/>
          <p:cNvCxnSpPr>
            <a:stCxn id="10" idx="2"/>
            <a:endCxn id="7" idx="6"/>
          </p:cNvCxnSpPr>
          <p:nvPr/>
        </p:nvCxnSpPr>
        <p:spPr bwMode="auto">
          <a:xfrm flipH="1" flipV="1">
            <a:off x="1071538" y="5179231"/>
            <a:ext cx="500066" cy="14287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직선 연결선 38"/>
          <p:cNvCxnSpPr>
            <a:stCxn id="11" idx="2"/>
            <a:endCxn id="10" idx="6"/>
          </p:cNvCxnSpPr>
          <p:nvPr/>
        </p:nvCxnSpPr>
        <p:spPr bwMode="auto">
          <a:xfrm flipH="1">
            <a:off x="2285984" y="5179231"/>
            <a:ext cx="428628" cy="142876"/>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직선 연결선 41"/>
          <p:cNvCxnSpPr>
            <a:stCxn id="13" idx="3"/>
            <a:endCxn id="11" idx="0"/>
          </p:cNvCxnSpPr>
          <p:nvPr/>
        </p:nvCxnSpPr>
        <p:spPr bwMode="auto">
          <a:xfrm flipH="1">
            <a:off x="3071802" y="4519699"/>
            <a:ext cx="604685" cy="48093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5" name="직선 연결선 44"/>
          <p:cNvCxnSpPr>
            <a:stCxn id="13" idx="4"/>
            <a:endCxn id="12" idx="0"/>
          </p:cNvCxnSpPr>
          <p:nvPr/>
        </p:nvCxnSpPr>
        <p:spPr bwMode="auto">
          <a:xfrm>
            <a:off x="3929058" y="4572008"/>
            <a:ext cx="285752" cy="57150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8" name="직선 연결선 47"/>
          <p:cNvCxnSpPr>
            <a:stCxn id="13" idx="5"/>
            <a:endCxn id="16" idx="1"/>
          </p:cNvCxnSpPr>
          <p:nvPr/>
        </p:nvCxnSpPr>
        <p:spPr bwMode="auto">
          <a:xfrm>
            <a:off x="4181629" y="4519699"/>
            <a:ext cx="923618" cy="46180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직선 연결선 51"/>
          <p:cNvCxnSpPr>
            <a:stCxn id="12" idx="6"/>
            <a:endCxn id="16" idx="2"/>
          </p:cNvCxnSpPr>
          <p:nvPr/>
        </p:nvCxnSpPr>
        <p:spPr bwMode="auto">
          <a:xfrm flipV="1">
            <a:off x="4572000" y="5107793"/>
            <a:ext cx="428628" cy="21431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5" name="직선 연결선 54"/>
          <p:cNvCxnSpPr>
            <a:stCxn id="11" idx="6"/>
            <a:endCxn id="12" idx="2"/>
          </p:cNvCxnSpPr>
          <p:nvPr/>
        </p:nvCxnSpPr>
        <p:spPr bwMode="auto">
          <a:xfrm>
            <a:off x="3428992" y="5179231"/>
            <a:ext cx="428628" cy="14287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8" name="타원 57"/>
          <p:cNvSpPr/>
          <p:nvPr/>
        </p:nvSpPr>
        <p:spPr bwMode="auto">
          <a:xfrm>
            <a:off x="6643702" y="5643578"/>
            <a:ext cx="642942" cy="321471"/>
          </a:xfrm>
          <a:prstGeom prst="ellipse">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900" b="1" i="0" u="none" strike="noStrike" cap="none" normalizeH="0" baseline="0" dirty="0" smtClean="0">
                <a:ln>
                  <a:noFill/>
                </a:ln>
                <a:solidFill>
                  <a:schemeClr val="tx1"/>
                </a:solidFill>
                <a:effectLst/>
                <a:latin typeface="Tahoma" pitchFamily="34" charset="0"/>
                <a:ea typeface="Tahoma" pitchFamily="34" charset="0"/>
                <a:cs typeface="Tahoma" pitchFamily="34" charset="0"/>
              </a:rPr>
              <a:t>PD4</a:t>
            </a:r>
            <a:endParaRPr kumimoji="0" lang="ko-KR" altLang="en-US" sz="900" b="1" i="0" u="none" strike="noStrike" cap="none" normalizeH="0" baseline="0" dirty="0" smtClean="0">
              <a:ln>
                <a:noFill/>
              </a:ln>
              <a:solidFill>
                <a:schemeClr val="tx1"/>
              </a:solidFill>
              <a:effectLst/>
              <a:latin typeface="Tahoma" pitchFamily="34" charset="0"/>
              <a:cs typeface="Tahoma" pitchFamily="34" charset="0"/>
            </a:endParaRPr>
          </a:p>
        </p:txBody>
      </p:sp>
      <p:sp>
        <p:nvSpPr>
          <p:cNvPr id="34" name="TextBox 33"/>
          <p:cNvSpPr txBox="1"/>
          <p:nvPr/>
        </p:nvSpPr>
        <p:spPr>
          <a:xfrm>
            <a:off x="4857752" y="6080959"/>
            <a:ext cx="1261884" cy="276999"/>
          </a:xfrm>
          <a:prstGeom prst="rect">
            <a:avLst/>
          </a:prstGeom>
          <a:noFill/>
        </p:spPr>
        <p:txBody>
          <a:bodyPr wrap="none" rtlCol="0">
            <a:spAutoFit/>
          </a:bodyPr>
          <a:lstStyle/>
          <a:p>
            <a:r>
              <a:rPr lang="en-US" altLang="ko-KR" dirty="0" smtClean="0"/>
              <a:t>*2-hop limitation</a:t>
            </a:r>
            <a:endParaRPr lang="ko-K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제목 1"/>
          <p:cNvSpPr>
            <a:spLocks noGrp="1"/>
          </p:cNvSpPr>
          <p:nvPr>
            <p:ph type="ctrTitle"/>
          </p:nvPr>
        </p:nvSpPr>
        <p:spPr bwMode="auto">
          <a:xfrm>
            <a:off x="685800" y="1643063"/>
            <a:ext cx="7772400" cy="1957387"/>
          </a:xfrm>
          <a:ln w="38100"/>
        </p:spPr>
        <p:txBody>
          <a:bodyPr wrap="square" numCol="1" anchorCtr="0" compatLnSpc="1">
            <a:prstTxWarp prst="textNoShape">
              <a:avLst/>
            </a:prstTxWarp>
            <a:normAutofit/>
          </a:bodyPr>
          <a:lstStyle/>
          <a:p>
            <a:pPr eaLnBrk="1" hangingPunct="1"/>
            <a:r>
              <a:rPr lang="en-US" altLang="ko-KR" sz="4800" dirty="0" smtClean="0">
                <a:latin typeface="Lao UI" pitchFamily="34" charset="0"/>
              </a:rPr>
              <a:t>Defining </a:t>
            </a:r>
            <a:br>
              <a:rPr lang="en-US" altLang="ko-KR" sz="4800" dirty="0" smtClean="0">
                <a:latin typeface="Lao UI" pitchFamily="34" charset="0"/>
              </a:rPr>
            </a:br>
            <a:r>
              <a:rPr lang="en-US" altLang="ko-KR" sz="4800" dirty="0" smtClean="0">
                <a:latin typeface="Lao UI" pitchFamily="34" charset="0"/>
              </a:rPr>
              <a:t>Peer Discovery and Group</a:t>
            </a:r>
            <a:endParaRPr lang="ko-KR" altLang="en-US" sz="3600" b="1" dirty="0" smtClean="0">
              <a:latin typeface="Lao UI" pitchFamily="34" charset="0"/>
              <a:cs typeface="Lao UI" pitchFamily="34" charset="0"/>
            </a:endParaRPr>
          </a:p>
        </p:txBody>
      </p:sp>
      <p:sp>
        <p:nvSpPr>
          <p:cNvPr id="3" name="부제목 2"/>
          <p:cNvSpPr>
            <a:spLocks noGrp="1"/>
          </p:cNvSpPr>
          <p:nvPr>
            <p:ph type="subTitle" idx="1"/>
          </p:nvPr>
        </p:nvSpPr>
        <p:spPr>
          <a:xfrm>
            <a:off x="1371600" y="4143375"/>
            <a:ext cx="6400800" cy="1928813"/>
          </a:xfrm>
        </p:spPr>
        <p:txBody>
          <a:bodyPr/>
          <a:lstStyle/>
          <a:p>
            <a:pPr eaLnBrk="1" fontAlgn="auto" hangingPunct="1">
              <a:spcAft>
                <a:spcPts val="0"/>
              </a:spcAft>
              <a:buClr>
                <a:schemeClr val="bg2">
                  <a:lumMod val="10000"/>
                </a:schemeClr>
              </a:buClr>
              <a:defRPr/>
            </a:pPr>
            <a:r>
              <a:rPr lang="en-US" altLang="ko-KR" dirty="0" smtClean="0">
                <a:cs typeface="Times New Roman" pitchFamily="18" charset="0"/>
              </a:rPr>
              <a:t>September 19, 2012</a:t>
            </a:r>
          </a:p>
          <a:p>
            <a:pPr eaLnBrk="1" fontAlgn="auto" hangingPunct="1">
              <a:spcAft>
                <a:spcPts val="0"/>
              </a:spcAft>
              <a:buClr>
                <a:schemeClr val="bg2">
                  <a:lumMod val="10000"/>
                </a:schemeClr>
              </a:buClr>
              <a:defRPr/>
            </a:pPr>
            <a:r>
              <a:rPr lang="en-US" altLang="ko-KR" dirty="0" smtClean="0">
                <a:cs typeface="Times New Roman" pitchFamily="18" charset="0"/>
              </a:rPr>
              <a:t>Samsung</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B8505083-D182-4BF7-B1A7-D3F76AEDD19D}" type="slidenum">
              <a:rPr lang="en-US" altLang="ko-KR" smtClean="0"/>
              <a:pPr>
                <a:defRPr/>
              </a:pPr>
              <a:t>2</a:t>
            </a:fld>
            <a:endParaRPr lang="en-US" altLang="ko-KR"/>
          </a:p>
        </p:txBody>
      </p:sp>
      <p:sp>
        <p:nvSpPr>
          <p:cNvPr id="6" name="바닥글 개체 틀 5"/>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802.15.8 PAC PAR</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5.2 Scope: </a:t>
            </a:r>
          </a:p>
          <a:p>
            <a:pPr lvl="1"/>
            <a:r>
              <a:rPr lang="en-US" altLang="ko-KR" dirty="0" smtClean="0"/>
              <a:t>This standard defines PHY and MAC mechanism for Wireless Personal Area Networks (WPAN) Peer Aware Communications (PAC) optimized for peer to peer and </a:t>
            </a:r>
            <a:r>
              <a:rPr lang="en-US" altLang="ko-KR" dirty="0" err="1" smtClean="0"/>
              <a:t>infrastructureless</a:t>
            </a:r>
            <a:r>
              <a:rPr lang="en-US" altLang="ko-KR" dirty="0" smtClean="0"/>
              <a:t> communications with fully distributed coordination. PAC features include: </a:t>
            </a:r>
            <a:r>
              <a:rPr lang="en-US" altLang="ko-KR" u="sng" dirty="0" smtClean="0">
                <a:solidFill>
                  <a:srgbClr val="0033CC"/>
                </a:solidFill>
              </a:rPr>
              <a:t>discovery for peer information without association</a:t>
            </a:r>
            <a:r>
              <a:rPr lang="en-US" altLang="ko-KR" dirty="0" smtClean="0"/>
              <a:t>, discovery signaling rate, typically 100 kbps, the number of devices in the discovery, scalable data transmission rates, typically 10 Mbps, group communications with simultaneous membership in multiple groups, typically up to 10, relative positioning, </a:t>
            </a:r>
            <a:r>
              <a:rPr lang="en-US" altLang="ko-KR" dirty="0" err="1" smtClean="0"/>
              <a:t>multihop</a:t>
            </a:r>
            <a:r>
              <a:rPr lang="en-US" altLang="ko-KR" dirty="0" smtClean="0"/>
              <a:t> relay, security, and operational in selected globally available unlicensed/licensed bands below 11 GHz capable of supporting these requirements. </a:t>
            </a:r>
            <a:endParaRPr lang="ko-KR"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3</a:t>
            </a:fld>
            <a:endParaRPr lang="en-US" altLang="ko-K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Peer Discovery</a:t>
            </a:r>
            <a:endParaRPr lang="ko-KR" altLang="en-US" dirty="0"/>
          </a:p>
        </p:txBody>
      </p:sp>
      <p:sp>
        <p:nvSpPr>
          <p:cNvPr id="3" name="내용 개체 틀 2"/>
          <p:cNvSpPr>
            <a:spLocks noGrp="1"/>
          </p:cNvSpPr>
          <p:nvPr>
            <p:ph idx="1"/>
          </p:nvPr>
        </p:nvSpPr>
        <p:spPr/>
        <p:txBody>
          <a:bodyPr/>
          <a:lstStyle/>
          <a:p>
            <a:r>
              <a:rPr lang="en-US" altLang="ko-KR" dirty="0" smtClean="0"/>
              <a:t>Definition</a:t>
            </a:r>
          </a:p>
          <a:p>
            <a:pPr lvl="1"/>
            <a:r>
              <a:rPr lang="en-US" altLang="ko-KR" dirty="0" smtClean="0"/>
              <a:t>Discovery of peers in proximity</a:t>
            </a:r>
          </a:p>
          <a:p>
            <a:pPr lvl="1"/>
            <a:r>
              <a:rPr lang="en-US" altLang="ko-KR" dirty="0" smtClean="0"/>
              <a:t>Discovery of peers through peer identity information sent from PDs in proximity</a:t>
            </a:r>
          </a:p>
          <a:p>
            <a:pPr lvl="1"/>
            <a:endParaRPr lang="en-US" altLang="ko-KR" dirty="0" smtClean="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4</a:t>
            </a:fld>
            <a:endParaRPr lang="en-US" altLang="ko-K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lstStyle/>
          <a:p>
            <a:r>
              <a:rPr lang="en-US" altLang="ko-KR" dirty="0" smtClean="0"/>
              <a:t>802.11</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5</a:t>
            </a:fld>
            <a:endParaRPr lang="en-US" altLang="ko-KR"/>
          </a:p>
        </p:txBody>
      </p:sp>
      <p:cxnSp>
        <p:nvCxnSpPr>
          <p:cNvPr id="15" name="직선 연결선 14"/>
          <p:cNvCxnSpPr/>
          <p:nvPr/>
        </p:nvCxnSpPr>
        <p:spPr bwMode="auto">
          <a:xfrm>
            <a:off x="685801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15"/>
          <p:cNvCxnSpPr/>
          <p:nvPr/>
        </p:nvCxnSpPr>
        <p:spPr bwMode="auto">
          <a:xfrm>
            <a:off x="8143900"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직사각형 16"/>
          <p:cNvSpPr/>
          <p:nvPr/>
        </p:nvSpPr>
        <p:spPr bwMode="auto">
          <a:xfrm>
            <a:off x="635795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STA</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18" name="직사각형 17"/>
          <p:cNvSpPr/>
          <p:nvPr/>
        </p:nvSpPr>
        <p:spPr bwMode="auto">
          <a:xfrm>
            <a:off x="7643834"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19" name="TextBox 18"/>
          <p:cNvSpPr txBox="1"/>
          <p:nvPr/>
        </p:nvSpPr>
        <p:spPr>
          <a:xfrm>
            <a:off x="6911020" y="3214686"/>
            <a:ext cx="1116011" cy="461665"/>
          </a:xfrm>
          <a:prstGeom prst="rect">
            <a:avLst/>
          </a:prstGeom>
          <a:noFill/>
        </p:spPr>
        <p:txBody>
          <a:bodyPr wrap="none" rtlCol="0">
            <a:spAutoFit/>
          </a:bodyPr>
          <a:lstStyle/>
          <a:p>
            <a:pPr algn="ctr"/>
            <a:r>
              <a:rPr lang="en-US" altLang="ko-KR" dirty="0" smtClean="0"/>
              <a:t>Probe Request</a:t>
            </a:r>
          </a:p>
          <a:p>
            <a:pPr algn="ctr"/>
            <a:r>
              <a:rPr lang="en-US" altLang="ko-KR" dirty="0" smtClean="0"/>
              <a:t>w/ Blank SSID</a:t>
            </a:r>
            <a:endParaRPr lang="ko-KR" altLang="en-US" dirty="0"/>
          </a:p>
        </p:txBody>
      </p:sp>
      <p:cxnSp>
        <p:nvCxnSpPr>
          <p:cNvPr id="20" name="직선 화살표 연결선 19"/>
          <p:cNvCxnSpPr/>
          <p:nvPr/>
        </p:nvCxnSpPr>
        <p:spPr bwMode="auto">
          <a:xfrm flipH="1">
            <a:off x="6858016" y="3429000"/>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21" name="직선 화살표 연결선 20"/>
          <p:cNvCxnSpPr/>
          <p:nvPr/>
        </p:nvCxnSpPr>
        <p:spPr bwMode="auto">
          <a:xfrm flipH="1">
            <a:off x="6858016" y="3857628"/>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26" name="TextBox 25"/>
          <p:cNvSpPr txBox="1"/>
          <p:nvPr/>
        </p:nvSpPr>
        <p:spPr>
          <a:xfrm>
            <a:off x="6929454" y="3643314"/>
            <a:ext cx="1172116" cy="276999"/>
          </a:xfrm>
          <a:prstGeom prst="rect">
            <a:avLst/>
          </a:prstGeom>
          <a:noFill/>
        </p:spPr>
        <p:txBody>
          <a:bodyPr wrap="none" rtlCol="0">
            <a:spAutoFit/>
          </a:bodyPr>
          <a:lstStyle/>
          <a:p>
            <a:pPr algn="ctr"/>
            <a:r>
              <a:rPr lang="en-US" altLang="ko-KR" dirty="0" smtClean="0"/>
              <a:t>Probe Response</a:t>
            </a:r>
            <a:endParaRPr lang="ko-KR" altLang="en-US" dirty="0"/>
          </a:p>
        </p:txBody>
      </p:sp>
      <p:sp>
        <p:nvSpPr>
          <p:cNvPr id="31" name="TextBox 30"/>
          <p:cNvSpPr txBox="1"/>
          <p:nvPr/>
        </p:nvSpPr>
        <p:spPr>
          <a:xfrm>
            <a:off x="1944361" y="6143644"/>
            <a:ext cx="1119217" cy="307777"/>
          </a:xfrm>
          <a:prstGeom prst="rect">
            <a:avLst/>
          </a:prstGeom>
          <a:noFill/>
        </p:spPr>
        <p:txBody>
          <a:bodyPr wrap="none" rtlCol="0">
            <a:spAutoFit/>
          </a:bodyPr>
          <a:lstStyle/>
          <a:p>
            <a:r>
              <a:rPr lang="en-US" altLang="ko-KR" sz="1400" dirty="0" smtClean="0"/>
              <a:t>Passive Scan</a:t>
            </a:r>
            <a:endParaRPr lang="ko-KR" altLang="en-US" sz="1400" dirty="0"/>
          </a:p>
        </p:txBody>
      </p:sp>
      <p:sp>
        <p:nvSpPr>
          <p:cNvPr id="32" name="TextBox 31"/>
          <p:cNvSpPr txBox="1"/>
          <p:nvPr/>
        </p:nvSpPr>
        <p:spPr>
          <a:xfrm>
            <a:off x="6357950" y="6143644"/>
            <a:ext cx="1058303" cy="307777"/>
          </a:xfrm>
          <a:prstGeom prst="rect">
            <a:avLst/>
          </a:prstGeom>
          <a:noFill/>
        </p:spPr>
        <p:txBody>
          <a:bodyPr wrap="none" rtlCol="0">
            <a:spAutoFit/>
          </a:bodyPr>
          <a:lstStyle/>
          <a:p>
            <a:r>
              <a:rPr lang="en-US" altLang="ko-KR" sz="1400" dirty="0" smtClean="0"/>
              <a:t>Active Scan</a:t>
            </a:r>
            <a:endParaRPr lang="ko-KR" altLang="en-US" sz="1400" dirty="0"/>
          </a:p>
        </p:txBody>
      </p:sp>
      <p:cxnSp>
        <p:nvCxnSpPr>
          <p:cNvPr id="33" name="직선 연결선 32"/>
          <p:cNvCxnSpPr/>
          <p:nvPr/>
        </p:nvCxnSpPr>
        <p:spPr bwMode="auto">
          <a:xfrm>
            <a:off x="557213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4" name="직사각형 33"/>
          <p:cNvSpPr/>
          <p:nvPr/>
        </p:nvSpPr>
        <p:spPr bwMode="auto">
          <a:xfrm>
            <a:off x="507206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35" name="TextBox 34"/>
          <p:cNvSpPr txBox="1"/>
          <p:nvPr/>
        </p:nvSpPr>
        <p:spPr>
          <a:xfrm>
            <a:off x="5625136" y="3214686"/>
            <a:ext cx="1116011" cy="461665"/>
          </a:xfrm>
          <a:prstGeom prst="rect">
            <a:avLst/>
          </a:prstGeom>
          <a:noFill/>
        </p:spPr>
        <p:txBody>
          <a:bodyPr wrap="none" rtlCol="0">
            <a:spAutoFit/>
          </a:bodyPr>
          <a:lstStyle/>
          <a:p>
            <a:pPr algn="ctr"/>
            <a:r>
              <a:rPr lang="en-US" altLang="ko-KR" dirty="0" smtClean="0"/>
              <a:t>Probe Request</a:t>
            </a:r>
          </a:p>
          <a:p>
            <a:pPr algn="ctr"/>
            <a:r>
              <a:rPr lang="en-US" altLang="ko-KR" dirty="0" smtClean="0"/>
              <a:t>w/ Blank SSID</a:t>
            </a:r>
            <a:endParaRPr lang="ko-KR" altLang="en-US" dirty="0"/>
          </a:p>
        </p:txBody>
      </p:sp>
      <p:cxnSp>
        <p:nvCxnSpPr>
          <p:cNvPr id="36" name="직선 화살표 연결선 35"/>
          <p:cNvCxnSpPr/>
          <p:nvPr/>
        </p:nvCxnSpPr>
        <p:spPr bwMode="auto">
          <a:xfrm flipH="1">
            <a:off x="5572132" y="3429000"/>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7" name="직선 화살표 연결선 36"/>
          <p:cNvCxnSpPr/>
          <p:nvPr/>
        </p:nvCxnSpPr>
        <p:spPr bwMode="auto">
          <a:xfrm flipH="1">
            <a:off x="5572132" y="3857628"/>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38" name="TextBox 37"/>
          <p:cNvSpPr txBox="1"/>
          <p:nvPr/>
        </p:nvSpPr>
        <p:spPr>
          <a:xfrm>
            <a:off x="5643570" y="3643314"/>
            <a:ext cx="1172116" cy="276999"/>
          </a:xfrm>
          <a:prstGeom prst="rect">
            <a:avLst/>
          </a:prstGeom>
          <a:noFill/>
        </p:spPr>
        <p:txBody>
          <a:bodyPr wrap="none" rtlCol="0">
            <a:spAutoFit/>
          </a:bodyPr>
          <a:lstStyle/>
          <a:p>
            <a:pPr algn="ctr"/>
            <a:r>
              <a:rPr lang="en-US" altLang="ko-KR" dirty="0" smtClean="0"/>
              <a:t>Probe Response</a:t>
            </a:r>
            <a:endParaRPr lang="ko-KR" altLang="en-US" dirty="0"/>
          </a:p>
        </p:txBody>
      </p:sp>
      <p:cxnSp>
        <p:nvCxnSpPr>
          <p:cNvPr id="39" name="직선 연결선 38"/>
          <p:cNvCxnSpPr/>
          <p:nvPr/>
        </p:nvCxnSpPr>
        <p:spPr bwMode="auto">
          <a:xfrm>
            <a:off x="2500298"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직선 연결선 39"/>
          <p:cNvCxnSpPr/>
          <p:nvPr/>
        </p:nvCxnSpPr>
        <p:spPr bwMode="auto">
          <a:xfrm>
            <a:off x="378618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1" name="직사각형 40"/>
          <p:cNvSpPr/>
          <p:nvPr/>
        </p:nvSpPr>
        <p:spPr bwMode="auto">
          <a:xfrm>
            <a:off x="2000232"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STA</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42" name="직사각형 41"/>
          <p:cNvSpPr/>
          <p:nvPr/>
        </p:nvSpPr>
        <p:spPr bwMode="auto">
          <a:xfrm>
            <a:off x="328611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43" name="직선 화살표 연결선 42"/>
          <p:cNvCxnSpPr/>
          <p:nvPr/>
        </p:nvCxnSpPr>
        <p:spPr bwMode="auto">
          <a:xfrm flipH="1">
            <a:off x="2500298" y="3857628"/>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48" name="TextBox 47"/>
          <p:cNvSpPr txBox="1"/>
          <p:nvPr/>
        </p:nvSpPr>
        <p:spPr>
          <a:xfrm>
            <a:off x="2833827" y="3643314"/>
            <a:ext cx="647934" cy="276999"/>
          </a:xfrm>
          <a:prstGeom prst="rect">
            <a:avLst/>
          </a:prstGeom>
          <a:noFill/>
        </p:spPr>
        <p:txBody>
          <a:bodyPr wrap="none" rtlCol="0">
            <a:spAutoFit/>
          </a:bodyPr>
          <a:lstStyle/>
          <a:p>
            <a:pPr algn="ctr"/>
            <a:r>
              <a:rPr lang="en-US" altLang="ko-KR" dirty="0" smtClean="0"/>
              <a:t>Beacon</a:t>
            </a:r>
            <a:endParaRPr lang="ko-KR" altLang="en-US" dirty="0"/>
          </a:p>
        </p:txBody>
      </p:sp>
      <p:cxnSp>
        <p:nvCxnSpPr>
          <p:cNvPr id="53" name="직선 연결선 52"/>
          <p:cNvCxnSpPr/>
          <p:nvPr/>
        </p:nvCxnSpPr>
        <p:spPr bwMode="auto">
          <a:xfrm>
            <a:off x="121441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4" name="직사각형 53"/>
          <p:cNvSpPr/>
          <p:nvPr/>
        </p:nvSpPr>
        <p:spPr bwMode="auto">
          <a:xfrm>
            <a:off x="71434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55" name="직선 화살표 연결선 54"/>
          <p:cNvCxnSpPr/>
          <p:nvPr/>
        </p:nvCxnSpPr>
        <p:spPr bwMode="auto">
          <a:xfrm flipH="1">
            <a:off x="1214414" y="3437753"/>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56" name="TextBox 55"/>
          <p:cNvSpPr txBox="1"/>
          <p:nvPr/>
        </p:nvSpPr>
        <p:spPr>
          <a:xfrm>
            <a:off x="1547943" y="3223439"/>
            <a:ext cx="647934"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57" name="왼쪽 중괄호 56"/>
          <p:cNvSpPr/>
          <p:nvPr/>
        </p:nvSpPr>
        <p:spPr bwMode="auto">
          <a:xfrm>
            <a:off x="928662" y="3214686"/>
            <a:ext cx="285752" cy="78581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8" name="TextBox 57"/>
          <p:cNvSpPr txBox="1"/>
          <p:nvPr/>
        </p:nvSpPr>
        <p:spPr>
          <a:xfrm rot="10800000">
            <a:off x="571472" y="3214686"/>
            <a:ext cx="369332" cy="725520"/>
          </a:xfrm>
          <a:prstGeom prst="rect">
            <a:avLst/>
          </a:prstGeom>
          <a:noFill/>
        </p:spPr>
        <p:txBody>
          <a:bodyPr vert="eaVert" wrap="none" rtlCol="0">
            <a:spAutoFit/>
          </a:bodyPr>
          <a:lstStyle/>
          <a:p>
            <a:r>
              <a:rPr lang="en-US" altLang="ko-KR" dirty="0" smtClean="0"/>
              <a:t>Discovery</a:t>
            </a:r>
            <a:endParaRPr lang="ko-KR" altLang="en-US" dirty="0"/>
          </a:p>
        </p:txBody>
      </p:sp>
      <p:sp>
        <p:nvSpPr>
          <p:cNvPr id="59" name="왼쪽 중괄호 58"/>
          <p:cNvSpPr/>
          <p:nvPr/>
        </p:nvSpPr>
        <p:spPr bwMode="auto">
          <a:xfrm>
            <a:off x="5286380" y="3214686"/>
            <a:ext cx="285752" cy="78581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0" name="TextBox 59"/>
          <p:cNvSpPr txBox="1"/>
          <p:nvPr/>
        </p:nvSpPr>
        <p:spPr>
          <a:xfrm rot="10800000">
            <a:off x="4929190" y="3214686"/>
            <a:ext cx="369332" cy="725520"/>
          </a:xfrm>
          <a:prstGeom prst="rect">
            <a:avLst/>
          </a:prstGeom>
          <a:noFill/>
        </p:spPr>
        <p:txBody>
          <a:bodyPr vert="eaVert" wrap="none" rtlCol="0">
            <a:spAutoFit/>
          </a:bodyPr>
          <a:lstStyle/>
          <a:p>
            <a:r>
              <a:rPr lang="en-US" altLang="ko-KR" dirty="0" smtClean="0"/>
              <a:t>Discovery</a:t>
            </a:r>
            <a:endParaRPr lang="ko-KR"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&amp; Association</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lstStyle/>
          <a:p>
            <a:r>
              <a:rPr lang="en-US" altLang="ko-KR" dirty="0" smtClean="0"/>
              <a:t>802.11</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6</a:t>
            </a:fld>
            <a:endParaRPr lang="en-US" altLang="ko-KR"/>
          </a:p>
        </p:txBody>
      </p:sp>
      <p:cxnSp>
        <p:nvCxnSpPr>
          <p:cNvPr id="15" name="직선 연결선 14"/>
          <p:cNvCxnSpPr/>
          <p:nvPr/>
        </p:nvCxnSpPr>
        <p:spPr bwMode="auto">
          <a:xfrm>
            <a:off x="6858016"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직선 연결선 15"/>
          <p:cNvCxnSpPr/>
          <p:nvPr/>
        </p:nvCxnSpPr>
        <p:spPr bwMode="auto">
          <a:xfrm>
            <a:off x="8143900"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직사각형 16"/>
          <p:cNvSpPr/>
          <p:nvPr/>
        </p:nvSpPr>
        <p:spPr bwMode="auto">
          <a:xfrm>
            <a:off x="6357950"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STA</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18" name="직사각형 17"/>
          <p:cNvSpPr/>
          <p:nvPr/>
        </p:nvSpPr>
        <p:spPr bwMode="auto">
          <a:xfrm>
            <a:off x="7643834"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23" name="TextBox 22"/>
          <p:cNvSpPr txBox="1"/>
          <p:nvPr/>
        </p:nvSpPr>
        <p:spPr>
          <a:xfrm>
            <a:off x="6911020" y="3214686"/>
            <a:ext cx="1116010" cy="461665"/>
          </a:xfrm>
          <a:prstGeom prst="rect">
            <a:avLst/>
          </a:prstGeom>
          <a:noFill/>
        </p:spPr>
        <p:txBody>
          <a:bodyPr wrap="none" rtlCol="0">
            <a:spAutoFit/>
          </a:bodyPr>
          <a:lstStyle/>
          <a:p>
            <a:pPr algn="ctr"/>
            <a:r>
              <a:rPr lang="en-US" altLang="ko-KR" dirty="0" smtClean="0"/>
              <a:t>Probe Request</a:t>
            </a:r>
          </a:p>
          <a:p>
            <a:pPr algn="ctr"/>
            <a:r>
              <a:rPr lang="en-US" altLang="ko-KR" dirty="0" smtClean="0"/>
              <a:t>w/ Blank SSID</a:t>
            </a:r>
            <a:endParaRPr lang="ko-KR" altLang="en-US" dirty="0"/>
          </a:p>
        </p:txBody>
      </p:sp>
      <p:cxnSp>
        <p:nvCxnSpPr>
          <p:cNvPr id="19" name="직선 화살표 연결선 18"/>
          <p:cNvCxnSpPr/>
          <p:nvPr/>
        </p:nvCxnSpPr>
        <p:spPr bwMode="auto">
          <a:xfrm flipH="1">
            <a:off x="6858016" y="3429000"/>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20" name="직선 화살표 연결선 19"/>
          <p:cNvCxnSpPr/>
          <p:nvPr/>
        </p:nvCxnSpPr>
        <p:spPr bwMode="auto">
          <a:xfrm flipH="1">
            <a:off x="6858016" y="3857628"/>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4" name="직선 화살표 연결선 23"/>
          <p:cNvCxnSpPr/>
          <p:nvPr/>
        </p:nvCxnSpPr>
        <p:spPr bwMode="auto">
          <a:xfrm flipH="1">
            <a:off x="6858016" y="4286256"/>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25" name="직선 화살표 연결선 24"/>
          <p:cNvCxnSpPr/>
          <p:nvPr/>
        </p:nvCxnSpPr>
        <p:spPr bwMode="auto">
          <a:xfrm flipH="1">
            <a:off x="6858016" y="4714884"/>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26" name="직선 화살표 연결선 25"/>
          <p:cNvCxnSpPr/>
          <p:nvPr/>
        </p:nvCxnSpPr>
        <p:spPr bwMode="auto">
          <a:xfrm flipH="1">
            <a:off x="6858016" y="5143512"/>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27" name="직선 화살표 연결선 26"/>
          <p:cNvCxnSpPr/>
          <p:nvPr/>
        </p:nvCxnSpPr>
        <p:spPr bwMode="auto">
          <a:xfrm flipH="1">
            <a:off x="6858016" y="5572140"/>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28" name="TextBox 27"/>
          <p:cNvSpPr txBox="1"/>
          <p:nvPr/>
        </p:nvSpPr>
        <p:spPr>
          <a:xfrm>
            <a:off x="6929454" y="3643314"/>
            <a:ext cx="1172116" cy="276999"/>
          </a:xfrm>
          <a:prstGeom prst="rect">
            <a:avLst/>
          </a:prstGeom>
          <a:noFill/>
        </p:spPr>
        <p:txBody>
          <a:bodyPr wrap="none" rtlCol="0">
            <a:spAutoFit/>
          </a:bodyPr>
          <a:lstStyle/>
          <a:p>
            <a:pPr algn="ctr"/>
            <a:r>
              <a:rPr lang="en-US" altLang="ko-KR" dirty="0" smtClean="0"/>
              <a:t>Probe Response</a:t>
            </a:r>
            <a:endParaRPr lang="ko-KR" altLang="en-US" dirty="0"/>
          </a:p>
        </p:txBody>
      </p:sp>
      <p:sp>
        <p:nvSpPr>
          <p:cNvPr id="29" name="TextBox 28"/>
          <p:cNvSpPr txBox="1"/>
          <p:nvPr/>
        </p:nvSpPr>
        <p:spPr>
          <a:xfrm>
            <a:off x="6982360" y="4071942"/>
            <a:ext cx="1066318" cy="276999"/>
          </a:xfrm>
          <a:prstGeom prst="rect">
            <a:avLst/>
          </a:prstGeom>
          <a:noFill/>
        </p:spPr>
        <p:txBody>
          <a:bodyPr wrap="none" rtlCol="0">
            <a:spAutoFit/>
          </a:bodyPr>
          <a:lstStyle/>
          <a:p>
            <a:pPr algn="ctr"/>
            <a:r>
              <a:rPr lang="en-US" altLang="ko-KR" dirty="0" smtClean="0"/>
              <a:t>Auth. Request</a:t>
            </a:r>
            <a:endParaRPr lang="ko-KR" altLang="en-US" dirty="0"/>
          </a:p>
        </p:txBody>
      </p:sp>
      <p:sp>
        <p:nvSpPr>
          <p:cNvPr id="30" name="TextBox 29"/>
          <p:cNvSpPr txBox="1"/>
          <p:nvPr/>
        </p:nvSpPr>
        <p:spPr>
          <a:xfrm>
            <a:off x="6935873" y="4509323"/>
            <a:ext cx="1159292" cy="276999"/>
          </a:xfrm>
          <a:prstGeom prst="rect">
            <a:avLst/>
          </a:prstGeom>
          <a:noFill/>
        </p:spPr>
        <p:txBody>
          <a:bodyPr wrap="none" rtlCol="0">
            <a:spAutoFit/>
          </a:bodyPr>
          <a:lstStyle/>
          <a:p>
            <a:pPr algn="ctr"/>
            <a:r>
              <a:rPr lang="en-US" altLang="ko-KR" dirty="0" smtClean="0"/>
              <a:t>Auth. Response</a:t>
            </a:r>
            <a:endParaRPr lang="ko-KR" altLang="en-US" dirty="0"/>
          </a:p>
        </p:txBody>
      </p:sp>
      <p:sp>
        <p:nvSpPr>
          <p:cNvPr id="31" name="TextBox 30"/>
          <p:cNvSpPr txBox="1"/>
          <p:nvPr/>
        </p:nvSpPr>
        <p:spPr>
          <a:xfrm>
            <a:off x="6948699" y="4929198"/>
            <a:ext cx="1133644" cy="276999"/>
          </a:xfrm>
          <a:prstGeom prst="rect">
            <a:avLst/>
          </a:prstGeom>
          <a:noFill/>
        </p:spPr>
        <p:txBody>
          <a:bodyPr wrap="none" rtlCol="0">
            <a:spAutoFit/>
          </a:bodyPr>
          <a:lstStyle/>
          <a:p>
            <a:pPr algn="ctr"/>
            <a:r>
              <a:rPr lang="en-US" altLang="ko-KR" dirty="0" smtClean="0"/>
              <a:t>Assoc. Request</a:t>
            </a:r>
            <a:endParaRPr lang="ko-KR" altLang="en-US" dirty="0"/>
          </a:p>
        </p:txBody>
      </p:sp>
      <p:sp>
        <p:nvSpPr>
          <p:cNvPr id="32" name="TextBox 31"/>
          <p:cNvSpPr txBox="1"/>
          <p:nvPr/>
        </p:nvSpPr>
        <p:spPr>
          <a:xfrm>
            <a:off x="6902213" y="5357826"/>
            <a:ext cx="1226618" cy="276999"/>
          </a:xfrm>
          <a:prstGeom prst="rect">
            <a:avLst/>
          </a:prstGeom>
          <a:noFill/>
        </p:spPr>
        <p:txBody>
          <a:bodyPr wrap="none" rtlCol="0">
            <a:spAutoFit/>
          </a:bodyPr>
          <a:lstStyle/>
          <a:p>
            <a:pPr algn="ctr"/>
            <a:r>
              <a:rPr lang="en-US" altLang="ko-KR" dirty="0" smtClean="0"/>
              <a:t>Assoc. Response</a:t>
            </a:r>
            <a:endParaRPr lang="ko-KR" altLang="en-US" dirty="0"/>
          </a:p>
        </p:txBody>
      </p:sp>
      <p:sp>
        <p:nvSpPr>
          <p:cNvPr id="33" name="TextBox 32"/>
          <p:cNvSpPr txBox="1"/>
          <p:nvPr/>
        </p:nvSpPr>
        <p:spPr>
          <a:xfrm>
            <a:off x="1944361" y="6143644"/>
            <a:ext cx="1119217" cy="307777"/>
          </a:xfrm>
          <a:prstGeom prst="rect">
            <a:avLst/>
          </a:prstGeom>
          <a:noFill/>
        </p:spPr>
        <p:txBody>
          <a:bodyPr wrap="none" rtlCol="0">
            <a:spAutoFit/>
          </a:bodyPr>
          <a:lstStyle/>
          <a:p>
            <a:r>
              <a:rPr lang="en-US" altLang="ko-KR" sz="1400" dirty="0" smtClean="0"/>
              <a:t>Passive Scan</a:t>
            </a:r>
            <a:endParaRPr lang="ko-KR" altLang="en-US" sz="1400" dirty="0"/>
          </a:p>
        </p:txBody>
      </p:sp>
      <p:sp>
        <p:nvSpPr>
          <p:cNvPr id="34" name="TextBox 33"/>
          <p:cNvSpPr txBox="1"/>
          <p:nvPr/>
        </p:nvSpPr>
        <p:spPr>
          <a:xfrm>
            <a:off x="6357950" y="6143644"/>
            <a:ext cx="1058303" cy="307777"/>
          </a:xfrm>
          <a:prstGeom prst="rect">
            <a:avLst/>
          </a:prstGeom>
          <a:noFill/>
        </p:spPr>
        <p:txBody>
          <a:bodyPr wrap="none" rtlCol="0">
            <a:spAutoFit/>
          </a:bodyPr>
          <a:lstStyle/>
          <a:p>
            <a:r>
              <a:rPr lang="en-US" altLang="ko-KR" sz="1400" dirty="0" smtClean="0"/>
              <a:t>Active Scan</a:t>
            </a:r>
            <a:endParaRPr lang="ko-KR" altLang="en-US" sz="1400" dirty="0"/>
          </a:p>
        </p:txBody>
      </p:sp>
      <p:cxnSp>
        <p:nvCxnSpPr>
          <p:cNvPr id="37" name="직선 연결선 36"/>
          <p:cNvCxnSpPr/>
          <p:nvPr/>
        </p:nvCxnSpPr>
        <p:spPr bwMode="auto">
          <a:xfrm>
            <a:off x="557213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8" name="직사각형 37"/>
          <p:cNvSpPr/>
          <p:nvPr/>
        </p:nvSpPr>
        <p:spPr bwMode="auto">
          <a:xfrm>
            <a:off x="507206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40" name="TextBox 39"/>
          <p:cNvSpPr txBox="1"/>
          <p:nvPr/>
        </p:nvSpPr>
        <p:spPr>
          <a:xfrm>
            <a:off x="5625136" y="3214686"/>
            <a:ext cx="1116011" cy="461665"/>
          </a:xfrm>
          <a:prstGeom prst="rect">
            <a:avLst/>
          </a:prstGeom>
          <a:noFill/>
        </p:spPr>
        <p:txBody>
          <a:bodyPr wrap="none" rtlCol="0">
            <a:spAutoFit/>
          </a:bodyPr>
          <a:lstStyle/>
          <a:p>
            <a:pPr algn="ctr"/>
            <a:r>
              <a:rPr lang="en-US" altLang="ko-KR" dirty="0" smtClean="0"/>
              <a:t>Probe Request</a:t>
            </a:r>
          </a:p>
          <a:p>
            <a:pPr algn="ctr"/>
            <a:r>
              <a:rPr lang="en-US" altLang="ko-KR" dirty="0" smtClean="0"/>
              <a:t>w/ Blank SSID</a:t>
            </a:r>
            <a:endParaRPr lang="ko-KR" altLang="en-US" dirty="0"/>
          </a:p>
        </p:txBody>
      </p:sp>
      <p:cxnSp>
        <p:nvCxnSpPr>
          <p:cNvPr id="42" name="직선 화살표 연결선 41"/>
          <p:cNvCxnSpPr/>
          <p:nvPr/>
        </p:nvCxnSpPr>
        <p:spPr bwMode="auto">
          <a:xfrm flipH="1">
            <a:off x="5572132" y="3429000"/>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43" name="직선 화살표 연결선 42"/>
          <p:cNvCxnSpPr/>
          <p:nvPr/>
        </p:nvCxnSpPr>
        <p:spPr bwMode="auto">
          <a:xfrm flipH="1">
            <a:off x="5572132" y="3857628"/>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48" name="TextBox 47"/>
          <p:cNvSpPr txBox="1"/>
          <p:nvPr/>
        </p:nvSpPr>
        <p:spPr>
          <a:xfrm>
            <a:off x="5643570" y="3643314"/>
            <a:ext cx="1172116" cy="276999"/>
          </a:xfrm>
          <a:prstGeom prst="rect">
            <a:avLst/>
          </a:prstGeom>
          <a:noFill/>
        </p:spPr>
        <p:txBody>
          <a:bodyPr wrap="none" rtlCol="0">
            <a:spAutoFit/>
          </a:bodyPr>
          <a:lstStyle/>
          <a:p>
            <a:pPr algn="ctr"/>
            <a:r>
              <a:rPr lang="en-US" altLang="ko-KR" dirty="0" smtClean="0"/>
              <a:t>Probe Response</a:t>
            </a:r>
            <a:endParaRPr lang="ko-KR" altLang="en-US" dirty="0"/>
          </a:p>
        </p:txBody>
      </p:sp>
      <p:cxnSp>
        <p:nvCxnSpPr>
          <p:cNvPr id="69" name="직선 연결선 68"/>
          <p:cNvCxnSpPr/>
          <p:nvPr/>
        </p:nvCxnSpPr>
        <p:spPr bwMode="auto">
          <a:xfrm>
            <a:off x="2500298"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0" name="직선 연결선 69"/>
          <p:cNvCxnSpPr/>
          <p:nvPr/>
        </p:nvCxnSpPr>
        <p:spPr bwMode="auto">
          <a:xfrm>
            <a:off x="3786182"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71" name="직사각형 70"/>
          <p:cNvSpPr/>
          <p:nvPr/>
        </p:nvSpPr>
        <p:spPr bwMode="auto">
          <a:xfrm>
            <a:off x="2000232"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STA</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sp>
        <p:nvSpPr>
          <p:cNvPr id="72" name="직사각형 71"/>
          <p:cNvSpPr/>
          <p:nvPr/>
        </p:nvSpPr>
        <p:spPr bwMode="auto">
          <a:xfrm>
            <a:off x="3286116"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AP2</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75" name="직선 화살표 연결선 74"/>
          <p:cNvCxnSpPr/>
          <p:nvPr/>
        </p:nvCxnSpPr>
        <p:spPr bwMode="auto">
          <a:xfrm flipH="1">
            <a:off x="2500298" y="3857628"/>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76" name="직선 화살표 연결선 75"/>
          <p:cNvCxnSpPr/>
          <p:nvPr/>
        </p:nvCxnSpPr>
        <p:spPr bwMode="auto">
          <a:xfrm flipH="1">
            <a:off x="2500298" y="4286256"/>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77" name="직선 화살표 연결선 76"/>
          <p:cNvCxnSpPr/>
          <p:nvPr/>
        </p:nvCxnSpPr>
        <p:spPr bwMode="auto">
          <a:xfrm flipH="1">
            <a:off x="2500298" y="4714884"/>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78" name="직선 화살표 연결선 77"/>
          <p:cNvCxnSpPr/>
          <p:nvPr/>
        </p:nvCxnSpPr>
        <p:spPr bwMode="auto">
          <a:xfrm flipH="1">
            <a:off x="2500298" y="5143512"/>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79" name="직선 화살표 연결선 78"/>
          <p:cNvCxnSpPr/>
          <p:nvPr/>
        </p:nvCxnSpPr>
        <p:spPr bwMode="auto">
          <a:xfrm flipH="1">
            <a:off x="2500298" y="5572140"/>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80" name="TextBox 79"/>
          <p:cNvSpPr txBox="1"/>
          <p:nvPr/>
        </p:nvSpPr>
        <p:spPr>
          <a:xfrm>
            <a:off x="2833827" y="3643314"/>
            <a:ext cx="647934"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81" name="TextBox 80"/>
          <p:cNvSpPr txBox="1"/>
          <p:nvPr/>
        </p:nvSpPr>
        <p:spPr>
          <a:xfrm>
            <a:off x="2624642" y="4071942"/>
            <a:ext cx="1066318" cy="276999"/>
          </a:xfrm>
          <a:prstGeom prst="rect">
            <a:avLst/>
          </a:prstGeom>
          <a:noFill/>
        </p:spPr>
        <p:txBody>
          <a:bodyPr wrap="none" rtlCol="0">
            <a:spAutoFit/>
          </a:bodyPr>
          <a:lstStyle/>
          <a:p>
            <a:pPr algn="ctr"/>
            <a:r>
              <a:rPr lang="en-US" altLang="ko-KR" dirty="0" smtClean="0"/>
              <a:t>Auth. Request</a:t>
            </a:r>
            <a:endParaRPr lang="ko-KR" altLang="en-US" dirty="0"/>
          </a:p>
        </p:txBody>
      </p:sp>
      <p:sp>
        <p:nvSpPr>
          <p:cNvPr id="82" name="TextBox 81"/>
          <p:cNvSpPr txBox="1"/>
          <p:nvPr/>
        </p:nvSpPr>
        <p:spPr>
          <a:xfrm>
            <a:off x="2578155" y="4509323"/>
            <a:ext cx="1159292" cy="276999"/>
          </a:xfrm>
          <a:prstGeom prst="rect">
            <a:avLst/>
          </a:prstGeom>
          <a:noFill/>
        </p:spPr>
        <p:txBody>
          <a:bodyPr wrap="none" rtlCol="0">
            <a:spAutoFit/>
          </a:bodyPr>
          <a:lstStyle/>
          <a:p>
            <a:pPr algn="ctr"/>
            <a:r>
              <a:rPr lang="en-US" altLang="ko-KR" dirty="0" smtClean="0"/>
              <a:t>Auth. Response</a:t>
            </a:r>
            <a:endParaRPr lang="ko-KR" altLang="en-US" dirty="0"/>
          </a:p>
        </p:txBody>
      </p:sp>
      <p:sp>
        <p:nvSpPr>
          <p:cNvPr id="83" name="TextBox 82"/>
          <p:cNvSpPr txBox="1"/>
          <p:nvPr/>
        </p:nvSpPr>
        <p:spPr>
          <a:xfrm>
            <a:off x="2590981" y="4929198"/>
            <a:ext cx="1133644" cy="276999"/>
          </a:xfrm>
          <a:prstGeom prst="rect">
            <a:avLst/>
          </a:prstGeom>
          <a:noFill/>
        </p:spPr>
        <p:txBody>
          <a:bodyPr wrap="none" rtlCol="0">
            <a:spAutoFit/>
          </a:bodyPr>
          <a:lstStyle/>
          <a:p>
            <a:pPr algn="ctr"/>
            <a:r>
              <a:rPr lang="en-US" altLang="ko-KR" dirty="0" smtClean="0"/>
              <a:t>Assoc. Request</a:t>
            </a:r>
            <a:endParaRPr lang="ko-KR" altLang="en-US" dirty="0"/>
          </a:p>
        </p:txBody>
      </p:sp>
      <p:sp>
        <p:nvSpPr>
          <p:cNvPr id="84" name="TextBox 83"/>
          <p:cNvSpPr txBox="1"/>
          <p:nvPr/>
        </p:nvSpPr>
        <p:spPr>
          <a:xfrm>
            <a:off x="2544495" y="5357826"/>
            <a:ext cx="1226618" cy="276999"/>
          </a:xfrm>
          <a:prstGeom prst="rect">
            <a:avLst/>
          </a:prstGeom>
          <a:noFill/>
        </p:spPr>
        <p:txBody>
          <a:bodyPr wrap="none" rtlCol="0">
            <a:spAutoFit/>
          </a:bodyPr>
          <a:lstStyle/>
          <a:p>
            <a:pPr algn="ctr"/>
            <a:r>
              <a:rPr lang="en-US" altLang="ko-KR" dirty="0" smtClean="0"/>
              <a:t>Assoc. Response</a:t>
            </a:r>
            <a:endParaRPr lang="ko-KR" altLang="en-US" dirty="0"/>
          </a:p>
        </p:txBody>
      </p:sp>
      <p:cxnSp>
        <p:nvCxnSpPr>
          <p:cNvPr id="85" name="직선 연결선 84"/>
          <p:cNvCxnSpPr/>
          <p:nvPr/>
        </p:nvCxnSpPr>
        <p:spPr bwMode="auto">
          <a:xfrm>
            <a:off x="121441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6" name="직사각형 85"/>
          <p:cNvSpPr/>
          <p:nvPr/>
        </p:nvSpPr>
        <p:spPr bwMode="auto">
          <a:xfrm>
            <a:off x="71434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1" i="0" u="none" strike="noStrike" cap="none" normalizeH="0" baseline="0" dirty="0" smtClean="0">
                <a:ln>
                  <a:noFill/>
                </a:ln>
                <a:solidFill>
                  <a:schemeClr val="tx1"/>
                </a:solidFill>
                <a:effectLst/>
                <a:latin typeface="Lao UI" pitchFamily="34" charset="0"/>
                <a:cs typeface="Lao UI" pitchFamily="34" charset="0"/>
              </a:rPr>
              <a:t>AP1</a:t>
            </a:r>
            <a:endParaRPr kumimoji="0" lang="ko-KR" altLang="en-US" sz="18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89" name="직선 화살표 연결선 88"/>
          <p:cNvCxnSpPr/>
          <p:nvPr/>
        </p:nvCxnSpPr>
        <p:spPr bwMode="auto">
          <a:xfrm flipH="1">
            <a:off x="1214414" y="3437753"/>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90" name="TextBox 89"/>
          <p:cNvSpPr txBox="1"/>
          <p:nvPr/>
        </p:nvSpPr>
        <p:spPr>
          <a:xfrm>
            <a:off x="1547943" y="3223439"/>
            <a:ext cx="647934"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91" name="왼쪽 중괄호 90"/>
          <p:cNvSpPr/>
          <p:nvPr/>
        </p:nvSpPr>
        <p:spPr bwMode="auto">
          <a:xfrm>
            <a:off x="928662" y="3214686"/>
            <a:ext cx="285752" cy="78581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2" name="TextBox 91"/>
          <p:cNvSpPr txBox="1"/>
          <p:nvPr/>
        </p:nvSpPr>
        <p:spPr>
          <a:xfrm rot="10800000">
            <a:off x="571472" y="3214686"/>
            <a:ext cx="369332" cy="725520"/>
          </a:xfrm>
          <a:prstGeom prst="rect">
            <a:avLst/>
          </a:prstGeom>
          <a:noFill/>
        </p:spPr>
        <p:txBody>
          <a:bodyPr vert="eaVert" wrap="none" rtlCol="0">
            <a:spAutoFit/>
          </a:bodyPr>
          <a:lstStyle/>
          <a:p>
            <a:r>
              <a:rPr lang="en-US" altLang="ko-KR" dirty="0" smtClean="0"/>
              <a:t>Discovery</a:t>
            </a:r>
            <a:endParaRPr lang="ko-KR" altLang="en-US" dirty="0"/>
          </a:p>
        </p:txBody>
      </p:sp>
      <p:sp>
        <p:nvSpPr>
          <p:cNvPr id="93" name="왼쪽 중괄호 92"/>
          <p:cNvSpPr/>
          <p:nvPr/>
        </p:nvSpPr>
        <p:spPr bwMode="auto">
          <a:xfrm>
            <a:off x="928662" y="4214818"/>
            <a:ext cx="285752" cy="150019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4" name="TextBox 93"/>
          <p:cNvSpPr txBox="1"/>
          <p:nvPr/>
        </p:nvSpPr>
        <p:spPr>
          <a:xfrm rot="10800000">
            <a:off x="571472" y="4524722"/>
            <a:ext cx="369332" cy="820096"/>
          </a:xfrm>
          <a:prstGeom prst="rect">
            <a:avLst/>
          </a:prstGeom>
          <a:noFill/>
        </p:spPr>
        <p:txBody>
          <a:bodyPr vert="eaVert" wrap="none" rtlCol="0">
            <a:spAutoFit/>
          </a:bodyPr>
          <a:lstStyle/>
          <a:p>
            <a:r>
              <a:rPr lang="en-US" altLang="ko-KR" dirty="0" smtClean="0"/>
              <a:t>Association</a:t>
            </a:r>
            <a:endParaRPr lang="ko-KR" altLang="en-US" dirty="0"/>
          </a:p>
        </p:txBody>
      </p:sp>
      <p:sp>
        <p:nvSpPr>
          <p:cNvPr id="95" name="왼쪽 중괄호 94"/>
          <p:cNvSpPr/>
          <p:nvPr/>
        </p:nvSpPr>
        <p:spPr bwMode="auto">
          <a:xfrm>
            <a:off x="5286380" y="3214686"/>
            <a:ext cx="285752" cy="78581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6" name="TextBox 95"/>
          <p:cNvSpPr txBox="1"/>
          <p:nvPr/>
        </p:nvSpPr>
        <p:spPr>
          <a:xfrm rot="10800000">
            <a:off x="4929190" y="3214686"/>
            <a:ext cx="369332" cy="725520"/>
          </a:xfrm>
          <a:prstGeom prst="rect">
            <a:avLst/>
          </a:prstGeom>
          <a:noFill/>
        </p:spPr>
        <p:txBody>
          <a:bodyPr vert="eaVert" wrap="none" rtlCol="0">
            <a:spAutoFit/>
          </a:bodyPr>
          <a:lstStyle/>
          <a:p>
            <a:r>
              <a:rPr lang="en-US" altLang="ko-KR" dirty="0" smtClean="0"/>
              <a:t>Discovery</a:t>
            </a:r>
            <a:endParaRPr lang="ko-KR" altLang="en-US" dirty="0"/>
          </a:p>
        </p:txBody>
      </p:sp>
      <p:sp>
        <p:nvSpPr>
          <p:cNvPr id="97" name="왼쪽 중괄호 96"/>
          <p:cNvSpPr/>
          <p:nvPr/>
        </p:nvSpPr>
        <p:spPr bwMode="auto">
          <a:xfrm>
            <a:off x="5286380" y="4214818"/>
            <a:ext cx="285752" cy="1500198"/>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8" name="TextBox 97"/>
          <p:cNvSpPr txBox="1"/>
          <p:nvPr/>
        </p:nvSpPr>
        <p:spPr>
          <a:xfrm rot="10800000">
            <a:off x="4929190" y="4524722"/>
            <a:ext cx="369332" cy="820096"/>
          </a:xfrm>
          <a:prstGeom prst="rect">
            <a:avLst/>
          </a:prstGeom>
          <a:noFill/>
        </p:spPr>
        <p:txBody>
          <a:bodyPr vert="eaVert" wrap="none" rtlCol="0">
            <a:spAutoFit/>
          </a:bodyPr>
          <a:lstStyle/>
          <a:p>
            <a:r>
              <a:rPr lang="en-US" altLang="ko-KR" dirty="0" smtClean="0"/>
              <a:t>Association</a:t>
            </a:r>
            <a:endParaRPr lang="ko-K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&amp; Association</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lstStyle/>
          <a:p>
            <a:r>
              <a:rPr lang="en-US" altLang="ko-KR" dirty="0" smtClean="0"/>
              <a:t>802.15.4</a:t>
            </a:r>
            <a:endParaRPr lang="ko-KR" altLang="en-US"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7</a:t>
            </a:fld>
            <a:endParaRPr lang="en-US" altLang="ko-KR"/>
          </a:p>
        </p:txBody>
      </p:sp>
      <p:cxnSp>
        <p:nvCxnSpPr>
          <p:cNvPr id="7" name="직선 연결선 6"/>
          <p:cNvCxnSpPr/>
          <p:nvPr/>
        </p:nvCxnSpPr>
        <p:spPr bwMode="auto">
          <a:xfrm>
            <a:off x="4786314"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 name="직선 연결선 7"/>
          <p:cNvCxnSpPr/>
          <p:nvPr/>
        </p:nvCxnSpPr>
        <p:spPr bwMode="auto">
          <a:xfrm>
            <a:off x="6072198"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직사각형 8"/>
          <p:cNvSpPr/>
          <p:nvPr/>
        </p:nvSpPr>
        <p:spPr bwMode="auto">
          <a:xfrm>
            <a:off x="4286248"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Lao UI" pitchFamily="34" charset="0"/>
                <a:cs typeface="Lao UI" pitchFamily="34" charset="0"/>
              </a:rPr>
              <a:t>Device</a:t>
            </a:r>
            <a:endParaRPr kumimoji="0" lang="ko-KR" altLang="en-US" sz="1400" b="1" i="0" u="none" strike="noStrike" cap="none" normalizeH="0" baseline="0" dirty="0" smtClean="0">
              <a:ln>
                <a:noFill/>
              </a:ln>
              <a:solidFill>
                <a:schemeClr val="tx1"/>
              </a:solidFill>
              <a:effectLst/>
              <a:latin typeface="Lao UI" pitchFamily="34" charset="0"/>
              <a:cs typeface="Lao UI" pitchFamily="34" charset="0"/>
            </a:endParaRPr>
          </a:p>
        </p:txBody>
      </p:sp>
      <p:sp>
        <p:nvSpPr>
          <p:cNvPr id="10" name="직사각형 9"/>
          <p:cNvSpPr/>
          <p:nvPr/>
        </p:nvSpPr>
        <p:spPr bwMode="auto">
          <a:xfrm>
            <a:off x="5572132"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Lao UI" pitchFamily="34" charset="0"/>
                <a:cs typeface="Lao UI" pitchFamily="34" charset="0"/>
              </a:rPr>
              <a:t>Coordinator2</a:t>
            </a:r>
            <a:endParaRPr kumimoji="0" lang="ko-KR" altLang="en-US" sz="11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11" name="직선 화살표 연결선 10"/>
          <p:cNvCxnSpPr/>
          <p:nvPr/>
        </p:nvCxnSpPr>
        <p:spPr bwMode="auto">
          <a:xfrm flipH="1">
            <a:off x="4786314" y="3714752"/>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2" name="직선 화살표 연결선 11"/>
          <p:cNvCxnSpPr/>
          <p:nvPr/>
        </p:nvCxnSpPr>
        <p:spPr bwMode="auto">
          <a:xfrm flipH="1">
            <a:off x="4786314" y="4143380"/>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13" name="직선 화살표 연결선 12"/>
          <p:cNvCxnSpPr/>
          <p:nvPr/>
        </p:nvCxnSpPr>
        <p:spPr bwMode="auto">
          <a:xfrm flipH="1">
            <a:off x="4786314" y="4420379"/>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14" name="직선 화살표 연결선 13"/>
          <p:cNvCxnSpPr/>
          <p:nvPr/>
        </p:nvCxnSpPr>
        <p:spPr bwMode="auto">
          <a:xfrm flipH="1">
            <a:off x="4786314" y="4857760"/>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cxnSp>
        <p:nvCxnSpPr>
          <p:cNvPr id="15" name="직선 화살표 연결선 14"/>
          <p:cNvCxnSpPr/>
          <p:nvPr/>
        </p:nvCxnSpPr>
        <p:spPr bwMode="auto">
          <a:xfrm flipH="1">
            <a:off x="4786314" y="5143512"/>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sp>
        <p:nvSpPr>
          <p:cNvPr id="16" name="TextBox 15"/>
          <p:cNvSpPr txBox="1"/>
          <p:nvPr/>
        </p:nvSpPr>
        <p:spPr>
          <a:xfrm>
            <a:off x="5119843" y="3500438"/>
            <a:ext cx="647934"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17" name="TextBox 16"/>
          <p:cNvSpPr txBox="1"/>
          <p:nvPr/>
        </p:nvSpPr>
        <p:spPr>
          <a:xfrm>
            <a:off x="4876995" y="3929066"/>
            <a:ext cx="1133644" cy="276999"/>
          </a:xfrm>
          <a:prstGeom prst="rect">
            <a:avLst/>
          </a:prstGeom>
          <a:noFill/>
        </p:spPr>
        <p:txBody>
          <a:bodyPr wrap="none" rtlCol="0">
            <a:spAutoFit/>
          </a:bodyPr>
          <a:lstStyle/>
          <a:p>
            <a:pPr algn="ctr"/>
            <a:r>
              <a:rPr lang="en-US" altLang="ko-KR" dirty="0" smtClean="0"/>
              <a:t>Assoc. Request</a:t>
            </a:r>
            <a:endParaRPr lang="ko-KR" altLang="en-US" dirty="0"/>
          </a:p>
        </p:txBody>
      </p:sp>
      <p:sp>
        <p:nvSpPr>
          <p:cNvPr id="18" name="TextBox 17"/>
          <p:cNvSpPr txBox="1"/>
          <p:nvPr/>
        </p:nvSpPr>
        <p:spPr>
          <a:xfrm>
            <a:off x="5189580" y="4214818"/>
            <a:ext cx="508474" cy="276999"/>
          </a:xfrm>
          <a:prstGeom prst="rect">
            <a:avLst/>
          </a:prstGeom>
          <a:noFill/>
        </p:spPr>
        <p:txBody>
          <a:bodyPr wrap="none" rtlCol="0">
            <a:spAutoFit/>
          </a:bodyPr>
          <a:lstStyle/>
          <a:p>
            <a:pPr algn="ctr"/>
            <a:r>
              <a:rPr lang="en-US" altLang="ko-KR" dirty="0" smtClean="0"/>
              <a:t>ACK</a:t>
            </a:r>
            <a:endParaRPr lang="ko-KR" altLang="en-US" dirty="0"/>
          </a:p>
        </p:txBody>
      </p:sp>
      <p:sp>
        <p:nvSpPr>
          <p:cNvPr id="19" name="TextBox 18"/>
          <p:cNvSpPr txBox="1"/>
          <p:nvPr/>
        </p:nvSpPr>
        <p:spPr>
          <a:xfrm>
            <a:off x="4937912" y="4643446"/>
            <a:ext cx="1011816" cy="276999"/>
          </a:xfrm>
          <a:prstGeom prst="rect">
            <a:avLst/>
          </a:prstGeom>
          <a:noFill/>
        </p:spPr>
        <p:txBody>
          <a:bodyPr wrap="none" rtlCol="0">
            <a:spAutoFit/>
          </a:bodyPr>
          <a:lstStyle/>
          <a:p>
            <a:pPr algn="ctr"/>
            <a:r>
              <a:rPr lang="en-US" altLang="ko-KR" dirty="0" smtClean="0"/>
              <a:t>Data Request</a:t>
            </a:r>
            <a:endParaRPr lang="ko-KR" altLang="en-US" dirty="0"/>
          </a:p>
        </p:txBody>
      </p:sp>
      <p:sp>
        <p:nvSpPr>
          <p:cNvPr id="20" name="TextBox 19"/>
          <p:cNvSpPr txBox="1"/>
          <p:nvPr/>
        </p:nvSpPr>
        <p:spPr>
          <a:xfrm>
            <a:off x="5189583" y="4929198"/>
            <a:ext cx="508474" cy="276999"/>
          </a:xfrm>
          <a:prstGeom prst="rect">
            <a:avLst/>
          </a:prstGeom>
          <a:noFill/>
        </p:spPr>
        <p:txBody>
          <a:bodyPr wrap="none" rtlCol="0">
            <a:spAutoFit/>
          </a:bodyPr>
          <a:lstStyle/>
          <a:p>
            <a:pPr algn="ctr"/>
            <a:r>
              <a:rPr lang="en-US" altLang="ko-KR" dirty="0" smtClean="0"/>
              <a:t>ACK</a:t>
            </a:r>
            <a:endParaRPr lang="ko-KR" altLang="en-US" dirty="0"/>
          </a:p>
        </p:txBody>
      </p:sp>
      <p:cxnSp>
        <p:nvCxnSpPr>
          <p:cNvPr id="21" name="직선 연결선 20"/>
          <p:cNvCxnSpPr/>
          <p:nvPr/>
        </p:nvCxnSpPr>
        <p:spPr bwMode="auto">
          <a:xfrm>
            <a:off x="3500430" y="3000372"/>
            <a:ext cx="0" cy="3071834"/>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2" name="직사각형 21"/>
          <p:cNvSpPr/>
          <p:nvPr/>
        </p:nvSpPr>
        <p:spPr bwMode="auto">
          <a:xfrm>
            <a:off x="3000364" y="2643182"/>
            <a:ext cx="1000132" cy="35719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Lao UI" pitchFamily="34" charset="0"/>
                <a:cs typeface="Lao UI" pitchFamily="34" charset="0"/>
              </a:rPr>
              <a:t>Coordinator1</a:t>
            </a:r>
            <a:endParaRPr kumimoji="0" lang="ko-KR" altLang="en-US" sz="1100" b="1" i="0" u="none" strike="noStrike" cap="none" normalizeH="0" baseline="0" dirty="0" smtClean="0">
              <a:ln>
                <a:noFill/>
              </a:ln>
              <a:solidFill>
                <a:schemeClr val="tx1"/>
              </a:solidFill>
              <a:effectLst/>
              <a:latin typeface="Lao UI" pitchFamily="34" charset="0"/>
              <a:cs typeface="Lao UI" pitchFamily="34" charset="0"/>
            </a:endParaRPr>
          </a:p>
        </p:txBody>
      </p:sp>
      <p:cxnSp>
        <p:nvCxnSpPr>
          <p:cNvPr id="23" name="직선 화살표 연결선 22"/>
          <p:cNvCxnSpPr/>
          <p:nvPr/>
        </p:nvCxnSpPr>
        <p:spPr bwMode="auto">
          <a:xfrm flipH="1">
            <a:off x="3500430" y="3437753"/>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24" name="TextBox 23"/>
          <p:cNvSpPr txBox="1"/>
          <p:nvPr/>
        </p:nvSpPr>
        <p:spPr>
          <a:xfrm>
            <a:off x="3833959" y="3223439"/>
            <a:ext cx="647934" cy="276999"/>
          </a:xfrm>
          <a:prstGeom prst="rect">
            <a:avLst/>
          </a:prstGeom>
          <a:noFill/>
        </p:spPr>
        <p:txBody>
          <a:bodyPr wrap="none" rtlCol="0">
            <a:spAutoFit/>
          </a:bodyPr>
          <a:lstStyle/>
          <a:p>
            <a:pPr algn="ctr"/>
            <a:r>
              <a:rPr lang="en-US" altLang="ko-KR" dirty="0" smtClean="0"/>
              <a:t>Beacon</a:t>
            </a:r>
            <a:endParaRPr lang="ko-KR" altLang="en-US" dirty="0"/>
          </a:p>
        </p:txBody>
      </p:sp>
      <p:sp>
        <p:nvSpPr>
          <p:cNvPr id="25" name="왼쪽 중괄호 24"/>
          <p:cNvSpPr/>
          <p:nvPr/>
        </p:nvSpPr>
        <p:spPr bwMode="auto">
          <a:xfrm>
            <a:off x="3214678" y="3214686"/>
            <a:ext cx="285752" cy="71438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6" name="TextBox 25"/>
          <p:cNvSpPr txBox="1"/>
          <p:nvPr/>
        </p:nvSpPr>
        <p:spPr>
          <a:xfrm rot="10800000">
            <a:off x="2857488" y="3214686"/>
            <a:ext cx="369332" cy="725520"/>
          </a:xfrm>
          <a:prstGeom prst="rect">
            <a:avLst/>
          </a:prstGeom>
          <a:noFill/>
        </p:spPr>
        <p:txBody>
          <a:bodyPr vert="eaVert" wrap="none" rtlCol="0">
            <a:spAutoFit/>
          </a:bodyPr>
          <a:lstStyle/>
          <a:p>
            <a:r>
              <a:rPr lang="en-US" altLang="ko-KR" dirty="0" smtClean="0"/>
              <a:t>Discovery</a:t>
            </a:r>
            <a:endParaRPr lang="ko-KR" altLang="en-US" dirty="0"/>
          </a:p>
        </p:txBody>
      </p:sp>
      <p:sp>
        <p:nvSpPr>
          <p:cNvPr id="27" name="왼쪽 중괄호 26"/>
          <p:cNvSpPr/>
          <p:nvPr/>
        </p:nvSpPr>
        <p:spPr bwMode="auto">
          <a:xfrm>
            <a:off x="3214678" y="4071942"/>
            <a:ext cx="285752" cy="19288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8" name="TextBox 27"/>
          <p:cNvSpPr txBox="1"/>
          <p:nvPr/>
        </p:nvSpPr>
        <p:spPr>
          <a:xfrm rot="10800000">
            <a:off x="2857488" y="4524722"/>
            <a:ext cx="369332" cy="820096"/>
          </a:xfrm>
          <a:prstGeom prst="rect">
            <a:avLst/>
          </a:prstGeom>
          <a:noFill/>
        </p:spPr>
        <p:txBody>
          <a:bodyPr vert="eaVert" wrap="none" rtlCol="0">
            <a:spAutoFit/>
          </a:bodyPr>
          <a:lstStyle/>
          <a:p>
            <a:r>
              <a:rPr lang="en-US" altLang="ko-KR" dirty="0" smtClean="0"/>
              <a:t>Association</a:t>
            </a:r>
            <a:endParaRPr lang="ko-KR" altLang="en-US" dirty="0"/>
          </a:p>
        </p:txBody>
      </p:sp>
      <p:cxnSp>
        <p:nvCxnSpPr>
          <p:cNvPr id="29" name="직선 화살표 연결선 28"/>
          <p:cNvCxnSpPr/>
          <p:nvPr/>
        </p:nvCxnSpPr>
        <p:spPr bwMode="auto">
          <a:xfrm flipH="1">
            <a:off x="4786314" y="5572140"/>
            <a:ext cx="1285884"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p:spPr>
      </p:cxnSp>
      <p:cxnSp>
        <p:nvCxnSpPr>
          <p:cNvPr id="30" name="직선 화살표 연결선 29"/>
          <p:cNvCxnSpPr/>
          <p:nvPr/>
        </p:nvCxnSpPr>
        <p:spPr bwMode="auto">
          <a:xfrm flipH="1">
            <a:off x="4786314" y="5857892"/>
            <a:ext cx="1285884"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p:spPr>
      </p:cxnSp>
      <p:sp>
        <p:nvSpPr>
          <p:cNvPr id="31" name="TextBox 30"/>
          <p:cNvSpPr txBox="1"/>
          <p:nvPr/>
        </p:nvSpPr>
        <p:spPr>
          <a:xfrm>
            <a:off x="4857752" y="5357826"/>
            <a:ext cx="1226618" cy="276999"/>
          </a:xfrm>
          <a:prstGeom prst="rect">
            <a:avLst/>
          </a:prstGeom>
          <a:noFill/>
        </p:spPr>
        <p:txBody>
          <a:bodyPr wrap="none" rtlCol="0">
            <a:spAutoFit/>
          </a:bodyPr>
          <a:lstStyle/>
          <a:p>
            <a:pPr algn="ctr"/>
            <a:r>
              <a:rPr lang="en-US" altLang="ko-KR" dirty="0" smtClean="0"/>
              <a:t>Assoc. Response</a:t>
            </a:r>
            <a:endParaRPr lang="ko-KR" altLang="en-US" dirty="0"/>
          </a:p>
        </p:txBody>
      </p:sp>
      <p:sp>
        <p:nvSpPr>
          <p:cNvPr id="32" name="TextBox 31"/>
          <p:cNvSpPr txBox="1"/>
          <p:nvPr/>
        </p:nvSpPr>
        <p:spPr>
          <a:xfrm>
            <a:off x="5189583" y="5643578"/>
            <a:ext cx="508474" cy="276999"/>
          </a:xfrm>
          <a:prstGeom prst="rect">
            <a:avLst/>
          </a:prstGeom>
          <a:noFill/>
        </p:spPr>
        <p:txBody>
          <a:bodyPr wrap="none" rtlCol="0">
            <a:spAutoFit/>
          </a:bodyPr>
          <a:lstStyle/>
          <a:p>
            <a:pPr algn="ctr"/>
            <a:r>
              <a:rPr lang="en-US" altLang="ko-KR" dirty="0" smtClean="0"/>
              <a:t>ACK</a:t>
            </a:r>
            <a:endParaRPr lang="ko-K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Device &amp; Service Discovery</a:t>
            </a:r>
            <a:br>
              <a:rPr lang="en-US" altLang="ko-KR" dirty="0" smtClean="0"/>
            </a:br>
            <a:r>
              <a:rPr lang="en-US" altLang="ko-KR" dirty="0" smtClean="0"/>
              <a:t>(Conventional)</a:t>
            </a:r>
            <a:endParaRPr lang="ko-KR" altLang="en-US" dirty="0"/>
          </a:p>
        </p:txBody>
      </p:sp>
      <p:sp>
        <p:nvSpPr>
          <p:cNvPr id="3" name="내용 개체 틀 2"/>
          <p:cNvSpPr>
            <a:spLocks noGrp="1"/>
          </p:cNvSpPr>
          <p:nvPr>
            <p:ph idx="1"/>
          </p:nvPr>
        </p:nvSpPr>
        <p:spPr/>
        <p:txBody>
          <a:bodyPr/>
          <a:lstStyle/>
          <a:p>
            <a:r>
              <a:rPr lang="en-US" altLang="ko-KR" dirty="0" smtClean="0"/>
              <a:t>Device discovery</a:t>
            </a:r>
          </a:p>
          <a:p>
            <a:pPr lvl="1"/>
            <a:r>
              <a:rPr lang="en-US" altLang="ko-KR" dirty="0" smtClean="0"/>
              <a:t>Discovery of devices through scanning (beacon or probe response)</a:t>
            </a:r>
          </a:p>
          <a:p>
            <a:pPr lvl="1"/>
            <a:endParaRPr lang="en-US" altLang="ko-KR" dirty="0" smtClean="0"/>
          </a:p>
          <a:p>
            <a:r>
              <a:rPr lang="en-US" altLang="ko-KR" dirty="0" smtClean="0"/>
              <a:t>Service discovery</a:t>
            </a:r>
          </a:p>
          <a:p>
            <a:pPr lvl="1"/>
            <a:r>
              <a:rPr lang="en-US" altLang="ko-KR" dirty="0" smtClean="0"/>
              <a:t>High layer protocol (UPnP, bonjour)</a:t>
            </a:r>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8</a:t>
            </a:fld>
            <a:endParaRPr lang="en-US" altLang="ko-K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Network Discovery</a:t>
            </a:r>
            <a:endParaRPr lang="ko-KR" altLang="en-US" dirty="0"/>
          </a:p>
        </p:txBody>
      </p:sp>
      <p:sp>
        <p:nvSpPr>
          <p:cNvPr id="3" name="내용 개체 틀 2"/>
          <p:cNvSpPr>
            <a:spLocks noGrp="1"/>
          </p:cNvSpPr>
          <p:nvPr>
            <p:ph idx="1"/>
          </p:nvPr>
        </p:nvSpPr>
        <p:spPr/>
        <p:txBody>
          <a:bodyPr/>
          <a:lstStyle/>
          <a:p>
            <a:r>
              <a:rPr lang="en-US" altLang="ko-KR" sz="2800" dirty="0" smtClean="0"/>
              <a:t>802.11u</a:t>
            </a:r>
          </a:p>
          <a:p>
            <a:pPr lvl="1"/>
            <a:r>
              <a:rPr lang="en-US" altLang="ko-KR" sz="2400" dirty="0" smtClean="0"/>
              <a:t>Discovery of suitable networks (</a:t>
            </a:r>
            <a:r>
              <a:rPr lang="en-US" altLang="ko-KR" sz="2400" dirty="0" smtClean="0">
                <a:solidFill>
                  <a:srgbClr val="0033CC"/>
                </a:solidFill>
              </a:rPr>
              <a:t>pre-association</a:t>
            </a:r>
            <a:r>
              <a:rPr lang="en-US" altLang="ko-KR" sz="2400" dirty="0" smtClean="0"/>
              <a:t>) through the advertisement of access network information (network type, roaming, venue)</a:t>
            </a:r>
            <a:endParaRPr lang="ko-KR" altLang="en-US" sz="2400" dirty="0"/>
          </a:p>
        </p:txBody>
      </p:sp>
      <p:sp>
        <p:nvSpPr>
          <p:cNvPr id="4" name="날짜 개체 틀 3"/>
          <p:cNvSpPr>
            <a:spLocks noGrp="1"/>
          </p:cNvSpPr>
          <p:nvPr>
            <p:ph type="dt" sz="half" idx="10"/>
          </p:nvPr>
        </p:nvSpPr>
        <p:spPr/>
        <p:txBody>
          <a:bodyPr/>
          <a:lstStyle/>
          <a:p>
            <a:pPr>
              <a:defRPr/>
            </a:pPr>
            <a:r>
              <a:rPr lang="en-US" altLang="ko-KR" smtClean="0"/>
              <a:t>&lt;September 2012&gt;</a:t>
            </a:r>
            <a:endParaRPr lang="en-US" altLang="ko-KR" dirty="0"/>
          </a:p>
        </p:txBody>
      </p:sp>
      <p:sp>
        <p:nvSpPr>
          <p:cNvPr id="5" name="바닥글 개체 틀 4"/>
          <p:cNvSpPr>
            <a:spLocks noGrp="1"/>
          </p:cNvSpPr>
          <p:nvPr>
            <p:ph type="ftr" sz="quarter" idx="11"/>
          </p:nvPr>
        </p:nvSpPr>
        <p:spPr/>
        <p:txBody>
          <a:bodyPr/>
          <a:lstStyle/>
          <a:p>
            <a:pPr>
              <a:defRPr/>
            </a:pPr>
            <a:r>
              <a:rPr lang="en-US" altLang="ko-KR" smtClean="0"/>
              <a:t>&lt;Seung-Hoon Park et.al.&gt;, &lt;Samsung Electronics&gt;</a:t>
            </a:r>
            <a:endParaRPr lang="en-US" altLang="ko-KR" dirty="0"/>
          </a:p>
        </p:txBody>
      </p:sp>
      <p:sp>
        <p:nvSpPr>
          <p:cNvPr id="6" name="슬라이드 번호 개체 틀 5"/>
          <p:cNvSpPr>
            <a:spLocks noGrp="1"/>
          </p:cNvSpPr>
          <p:nvPr>
            <p:ph type="sldNum" sz="quarter" idx="12"/>
          </p:nvPr>
        </p:nvSpPr>
        <p:spPr/>
        <p:txBody>
          <a:bodyPr/>
          <a:lstStyle/>
          <a:p>
            <a:pPr>
              <a:defRPr/>
            </a:pPr>
            <a:r>
              <a:rPr lang="en-US" altLang="ko-KR" smtClean="0"/>
              <a:t>Slide </a:t>
            </a:r>
            <a:fld id="{C164B3C6-2D55-496E-8471-DD3723B83220}" type="slidenum">
              <a:rPr lang="en-US" altLang="ko-KR" smtClean="0"/>
              <a:pPr>
                <a:defRPr/>
              </a:pPr>
              <a:t>9</a:t>
            </a:fld>
            <a:endParaRPr lang="en-US" altLang="ko-K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45652</TotalTime>
  <Words>1246</Words>
  <Application>Microsoft Office PowerPoint</Application>
  <PresentationFormat>화면 슬라이드 쇼(4:3)</PresentationFormat>
  <Paragraphs>316</Paragraphs>
  <Slides>19</Slides>
  <Notes>2</Notes>
  <HiddenSlides>0</HiddenSlides>
  <MMClips>0</MMClips>
  <ScaleCrop>false</ScaleCrop>
  <HeadingPairs>
    <vt:vector size="4" baseType="variant">
      <vt:variant>
        <vt:lpstr>테마</vt:lpstr>
      </vt:variant>
      <vt:variant>
        <vt:i4>1</vt:i4>
      </vt:variant>
      <vt:variant>
        <vt:lpstr>슬라이드 제목</vt:lpstr>
      </vt:variant>
      <vt:variant>
        <vt:i4>19</vt:i4>
      </vt:variant>
    </vt:vector>
  </HeadingPairs>
  <TitlesOfParts>
    <vt:vector size="20" baseType="lpstr">
      <vt:lpstr>Blank Presentation</vt:lpstr>
      <vt:lpstr>슬라이드 1</vt:lpstr>
      <vt:lpstr>Defining  Peer Discovery and Group</vt:lpstr>
      <vt:lpstr>802.15.8 PAC PAR</vt:lpstr>
      <vt:lpstr>Peer Discovery</vt:lpstr>
      <vt:lpstr>Discovery (Conventional)</vt:lpstr>
      <vt:lpstr>Discovery &amp; Association (Conventional)</vt:lpstr>
      <vt:lpstr>Discovery &amp; Association (Conventional)</vt:lpstr>
      <vt:lpstr>Device &amp; Service Discovery (Conventional)</vt:lpstr>
      <vt:lpstr>Network Discovery</vt:lpstr>
      <vt:lpstr>Peer Discovery @ PAC</vt:lpstr>
      <vt:lpstr>Comparison of two ways  for Peer Discovery</vt:lpstr>
      <vt:lpstr>Comparison of two ways  for Peer Discovery</vt:lpstr>
      <vt:lpstr>Comparison of two ways  for Peer Discovery</vt:lpstr>
      <vt:lpstr>Comparison of two ways  for Peer Discovery</vt:lpstr>
      <vt:lpstr>802.15.8 PAC PAR</vt:lpstr>
      <vt:lpstr>Group</vt:lpstr>
      <vt:lpstr>Group</vt:lpstr>
      <vt:lpstr>Suggested Definition of Group</vt:lpstr>
      <vt:lpstr>Locality of Group Notion</vt:lpstr>
    </vt:vector>
  </TitlesOfParts>
  <Company>Self: Consultant</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subject>PAC</dc:subject>
  <dc:creator>Samsung Electronics</dc:creator>
  <cp:lastModifiedBy>Samsung Electronics</cp:lastModifiedBy>
  <cp:revision>888</cp:revision>
  <cp:lastPrinted>1998-02-10T13:28:06Z</cp:lastPrinted>
  <dcterms:created xsi:type="dcterms:W3CDTF">1999-11-08T18:59:45Z</dcterms:created>
  <dcterms:modified xsi:type="dcterms:W3CDTF">2012-09-20T15:10:16Z</dcterms:modified>
</cp:coreProperties>
</file>