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300" r:id="rId3"/>
    <p:sldId id="272" r:id="rId4"/>
    <p:sldId id="291" r:id="rId5"/>
    <p:sldId id="292" r:id="rId6"/>
    <p:sldId id="299" r:id="rId7"/>
    <p:sldId id="30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6" autoAdjust="0"/>
    <p:restoredTop sz="86438" autoAdjust="0"/>
  </p:normalViewPr>
  <p:slideViewPr>
    <p:cSldViewPr>
      <p:cViewPr varScale="1">
        <p:scale>
          <a:sx n="79" d="100"/>
          <a:sy n="79" d="100"/>
        </p:scale>
        <p:origin x="-11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C480C864-157D-491E-ACC2-78EB016D5612}" type="slidenum">
              <a:rPr lang="en-US"/>
              <a:pPr>
                <a:defRPr/>
              </a:pPr>
              <a:t>‹#›</a:t>
            </a:fld>
            <a:endParaRPr lang="en-US"/>
          </a:p>
        </p:txBody>
      </p:sp>
      <p:sp>
        <p:nvSpPr>
          <p:cNvPr id="245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245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1935811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0EFB103F-22E1-47C3-9D22-7255DB0C0561}"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10096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0724" name="Header Placeholder 3"/>
          <p:cNvSpPr>
            <a:spLocks noGrp="1"/>
          </p:cNvSpPr>
          <p:nvPr>
            <p:ph type="hdr" sz="quarter"/>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067903BB-4DEF-4510-8C8A-FFB4D63EDB7B}" type="slidenum">
              <a:rPr lang="en-US" smtClean="0"/>
              <a:pPr>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76C060-5042-4C22-A9D3-E53DEEACF9E1}" type="slidenum">
              <a:rPr lang="en-US"/>
              <a:pPr>
                <a:defRPr/>
              </a:pPr>
              <a:t>‹#›</a:t>
            </a:fld>
            <a:endParaRPr lang="en-US"/>
          </a:p>
        </p:txBody>
      </p:sp>
    </p:spTree>
    <p:extLst>
      <p:ext uri="{BB962C8B-B14F-4D97-AF65-F5344CB8AC3E}">
        <p14:creationId xmlns:p14="http://schemas.microsoft.com/office/powerpoint/2010/main" val="298522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7D444D6-ECCF-4A7F-915A-3B24DCDDB006}" type="slidenum">
              <a:rPr lang="en-US"/>
              <a:pPr>
                <a:defRPr/>
              </a:pPr>
              <a:t>‹#›</a:t>
            </a:fld>
            <a:endParaRPr lang="en-US"/>
          </a:p>
        </p:txBody>
      </p:sp>
    </p:spTree>
    <p:extLst>
      <p:ext uri="{BB962C8B-B14F-4D97-AF65-F5344CB8AC3E}">
        <p14:creationId xmlns:p14="http://schemas.microsoft.com/office/powerpoint/2010/main" val="315277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7578E6E-9258-4578-B917-85CC73C6448F}" type="slidenum">
              <a:rPr lang="en-US"/>
              <a:pPr>
                <a:defRPr/>
              </a:pPr>
              <a:t>‹#›</a:t>
            </a:fld>
            <a:endParaRPr lang="en-US"/>
          </a:p>
        </p:txBody>
      </p:sp>
    </p:spTree>
    <p:extLst>
      <p:ext uri="{BB962C8B-B14F-4D97-AF65-F5344CB8AC3E}">
        <p14:creationId xmlns:p14="http://schemas.microsoft.com/office/powerpoint/2010/main" val="2004294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F7FCB4D-4143-4B5B-BC1D-8D7DE472526F}" type="slidenum">
              <a:rPr lang="en-US"/>
              <a:pPr>
                <a:defRPr/>
              </a:pPr>
              <a:t>‹#›</a:t>
            </a:fld>
            <a:endParaRPr lang="en-US"/>
          </a:p>
        </p:txBody>
      </p:sp>
    </p:spTree>
    <p:extLst>
      <p:ext uri="{BB962C8B-B14F-4D97-AF65-F5344CB8AC3E}">
        <p14:creationId xmlns:p14="http://schemas.microsoft.com/office/powerpoint/2010/main" val="255228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F90EC18-1870-4EB7-8BD4-61914E955691}" type="slidenum">
              <a:rPr lang="en-US"/>
              <a:pPr>
                <a:defRPr/>
              </a:pPr>
              <a:t>‹#›</a:t>
            </a:fld>
            <a:endParaRPr lang="en-US"/>
          </a:p>
        </p:txBody>
      </p:sp>
    </p:spTree>
    <p:extLst>
      <p:ext uri="{BB962C8B-B14F-4D97-AF65-F5344CB8AC3E}">
        <p14:creationId xmlns:p14="http://schemas.microsoft.com/office/powerpoint/2010/main" val="94878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4ED0CEE-738C-46F4-9901-9C227F682496}" type="slidenum">
              <a:rPr lang="en-US"/>
              <a:pPr>
                <a:defRPr/>
              </a:pPr>
              <a:t>‹#›</a:t>
            </a:fld>
            <a:endParaRPr lang="en-US"/>
          </a:p>
        </p:txBody>
      </p:sp>
    </p:spTree>
    <p:extLst>
      <p:ext uri="{BB962C8B-B14F-4D97-AF65-F5344CB8AC3E}">
        <p14:creationId xmlns:p14="http://schemas.microsoft.com/office/powerpoint/2010/main" val="109454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539F19-B744-4C1F-A039-F0CCA95A274D}" type="slidenum">
              <a:rPr lang="en-US"/>
              <a:pPr>
                <a:defRPr/>
              </a:pPr>
              <a:t>‹#›</a:t>
            </a:fld>
            <a:endParaRPr lang="en-US"/>
          </a:p>
        </p:txBody>
      </p:sp>
    </p:spTree>
    <p:extLst>
      <p:ext uri="{BB962C8B-B14F-4D97-AF65-F5344CB8AC3E}">
        <p14:creationId xmlns:p14="http://schemas.microsoft.com/office/powerpoint/2010/main" val="4147963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0FC82B3-CFF7-4B40-8CC6-1C95ABFAB15E}" type="slidenum">
              <a:rPr lang="en-US"/>
              <a:pPr>
                <a:defRPr/>
              </a:pPr>
              <a:t>‹#›</a:t>
            </a:fld>
            <a:endParaRPr lang="en-US"/>
          </a:p>
        </p:txBody>
      </p:sp>
    </p:spTree>
    <p:extLst>
      <p:ext uri="{BB962C8B-B14F-4D97-AF65-F5344CB8AC3E}">
        <p14:creationId xmlns:p14="http://schemas.microsoft.com/office/powerpoint/2010/main" val="416567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BB0C59-D961-4DA5-823C-13BB68CEF23D}" type="slidenum">
              <a:rPr lang="en-US"/>
              <a:pPr>
                <a:defRPr/>
              </a:pPr>
              <a:t>‹#›</a:t>
            </a:fld>
            <a:endParaRPr lang="en-US"/>
          </a:p>
        </p:txBody>
      </p:sp>
    </p:spTree>
    <p:extLst>
      <p:ext uri="{BB962C8B-B14F-4D97-AF65-F5344CB8AC3E}">
        <p14:creationId xmlns:p14="http://schemas.microsoft.com/office/powerpoint/2010/main" val="223556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2086C5-AEED-4D9C-A72F-11B08555AD75}" type="slidenum">
              <a:rPr lang="en-US"/>
              <a:pPr>
                <a:defRPr/>
              </a:pPr>
              <a:t>‹#›</a:t>
            </a:fld>
            <a:endParaRPr lang="en-US"/>
          </a:p>
        </p:txBody>
      </p:sp>
    </p:spTree>
    <p:extLst>
      <p:ext uri="{BB962C8B-B14F-4D97-AF65-F5344CB8AC3E}">
        <p14:creationId xmlns:p14="http://schemas.microsoft.com/office/powerpoint/2010/main" val="352019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381A694-5C23-485B-99B3-8080F96DC056}" type="slidenum">
              <a:rPr lang="en-US"/>
              <a:pPr>
                <a:defRPr/>
              </a:pPr>
              <a:t>‹#›</a:t>
            </a:fld>
            <a:endParaRPr lang="en-US"/>
          </a:p>
        </p:txBody>
      </p:sp>
    </p:spTree>
    <p:extLst>
      <p:ext uri="{BB962C8B-B14F-4D97-AF65-F5344CB8AC3E}">
        <p14:creationId xmlns:p14="http://schemas.microsoft.com/office/powerpoint/2010/main" val="227368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M-C Doong, J Li, Y Lee, H Movahedi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A7E84F-DF60-4BAB-AFBF-0B4570C1936C}" type="slidenum">
              <a:rPr lang="en-US"/>
              <a:pPr>
                <a:defRPr/>
              </a:pPr>
              <a:t>‹#›</a:t>
            </a:fld>
            <a:endParaRPr lang="en-US"/>
          </a:p>
        </p:txBody>
      </p:sp>
    </p:spTree>
    <p:extLst>
      <p:ext uri="{BB962C8B-B14F-4D97-AF65-F5344CB8AC3E}">
        <p14:creationId xmlns:p14="http://schemas.microsoft.com/office/powerpoint/2010/main" val="268037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vl1pPr>
          </a:lstStyle>
          <a:p>
            <a:pPr>
              <a:defRPr/>
            </a:pPr>
            <a:r>
              <a:rPr lang="en-US" smtClean="0"/>
              <a:t>September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vl1pPr>
          </a:lstStyle>
          <a:p>
            <a:pPr>
              <a:defRPr/>
            </a:pPr>
            <a:r>
              <a:rPr lang="en-US" dirty="0" smtClean="0"/>
              <a:t>M-C </a:t>
            </a:r>
            <a:r>
              <a:rPr lang="en-US" dirty="0" err="1"/>
              <a:t>Doong</a:t>
            </a:r>
            <a:r>
              <a:rPr lang="en-US" dirty="0"/>
              <a:t>, </a:t>
            </a:r>
            <a:r>
              <a:rPr lang="en-US" dirty="0" smtClean="0"/>
              <a:t>J Li, Y Lee, H </a:t>
            </a:r>
            <a:r>
              <a:rPr lang="en-US" dirty="0" err="1"/>
              <a:t>Movahedi</a:t>
            </a:r>
            <a:r>
              <a:rPr lang="en-US" dirty="0"/>
              <a:t>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E93A2B32-BB7B-483E-9A01-37391DE2406E}"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smtClean="0"/>
              <a:t>802-15-12-0532-01-004p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2051"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
        <p:nvSpPr>
          <p:cNvPr id="27651" name="Rectangle 3"/>
          <p:cNvSpPr>
            <a:spLocks noChangeArrowheads="1"/>
          </p:cNvSpPr>
          <p:nvPr/>
        </p:nvSpPr>
        <p:spPr bwMode="auto">
          <a:xfrm>
            <a:off x="152400" y="609600"/>
            <a:ext cx="8991600" cy="549116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September 2012 Closing Report for 15.4p</a:t>
            </a:r>
            <a:r>
              <a:rPr lang="en-US" sz="1600" dirty="0" smtClean="0">
                <a:solidFill>
                  <a:schemeClr val="tx2"/>
                </a:solidFill>
              </a:rPr>
              <a:t>]</a:t>
            </a:r>
            <a:r>
              <a:rPr lang="en-US" sz="1600" dirty="0">
                <a:solidFill>
                  <a:schemeClr val="tx2"/>
                </a:solidFill>
              </a:rPr>
              <a:t>	</a:t>
            </a:r>
          </a:p>
          <a:p>
            <a:pPr eaLnBrk="0" hangingPunct="0">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20 September 2012</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a:solidFill>
                  <a:srgbClr val="FF0000"/>
                </a:solidFill>
              </a:rPr>
              <a:t>Lilee Systems</a:t>
            </a:r>
            <a:r>
              <a:rPr lang="en-US" sz="1600" dirty="0">
                <a:solidFill>
                  <a:schemeClr val="tx2"/>
                </a:solidFill>
              </a:rPr>
              <a:t>]</a:t>
            </a:r>
          </a:p>
          <a:p>
            <a:pPr eaLnBrk="0" hangingPunct="0">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eaLnBrk="0" hangingPunct="0">
              <a:defRPr/>
            </a:pPr>
            <a:r>
              <a:rPr lang="en-US" sz="1600" dirty="0">
                <a:solidFill>
                  <a:schemeClr val="tx2"/>
                </a:solidFill>
              </a:rPr>
              <a:t>Voice:[</a:t>
            </a:r>
            <a:r>
              <a:rPr lang="en-US" sz="1600" dirty="0">
                <a:solidFill>
                  <a:srgbClr val="FF0000"/>
                </a:solidFill>
              </a:rPr>
              <a:t>+</a:t>
            </a:r>
            <a:r>
              <a:rPr lang="en-US" sz="1600" dirty="0" smtClean="0">
                <a:solidFill>
                  <a:srgbClr val="FF0000"/>
                </a:solidFill>
              </a:rPr>
              <a:t>1 480-628-6686</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jta@lileesystems.com</a:t>
            </a:r>
            <a:r>
              <a:rPr lang="en-US" sz="1600" dirty="0" smtClean="0">
                <a:solidFill>
                  <a:schemeClr val="tx2"/>
                </a:solidFill>
              </a:rPr>
              <a:t>]	</a:t>
            </a:r>
          </a:p>
          <a:p>
            <a:pPr eaLnBrk="0" hangingPunct="0">
              <a:spcBef>
                <a:spcPts val="600"/>
              </a:spcBef>
              <a:spcAft>
                <a:spcPts val="600"/>
              </a:spcAft>
              <a:defRPr/>
            </a:pPr>
            <a:r>
              <a:rPr lang="en-US" sz="1600" b="1" dirty="0" smtClean="0">
                <a:solidFill>
                  <a:schemeClr val="tx2"/>
                </a:solidFill>
              </a:rPr>
              <a:t>Re:</a:t>
            </a:r>
            <a:r>
              <a:rPr lang="en-US" sz="1600" dirty="0" smtClean="0">
                <a:solidFill>
                  <a:schemeClr val="tx2"/>
                </a:solidFill>
              </a:rPr>
              <a:t> []</a:t>
            </a:r>
          </a:p>
          <a:p>
            <a:pPr eaLnBrk="0" hangingPunct="0">
              <a:spcBef>
                <a:spcPts val="100"/>
              </a:spcBef>
              <a:spcAft>
                <a:spcPts val="100"/>
              </a:spcAft>
              <a:defRPr/>
            </a:pPr>
            <a:r>
              <a:rPr lang="en-US" dirty="0" smtClean="0">
                <a:solidFill>
                  <a:schemeClr val="accent2"/>
                </a:solidFill>
              </a:rPr>
              <a:t>[</a:t>
            </a: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eaLnBrk="0" hangingPunct="0">
              <a:defRPr/>
            </a:pPr>
            <a:r>
              <a:rPr lang="en-US" dirty="0">
                <a:solidFill>
                  <a:schemeClr val="accent2"/>
                </a:solidFill>
              </a:rPr>
              <a:t>[Note: Contributions that are not responsive to this section of the template, and contributions which do</a:t>
            </a:r>
          </a:p>
          <a:p>
            <a:pPr eaLnBrk="0" hangingPunct="0">
              <a:defRPr/>
            </a:pPr>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pPr>
              <a:defRPr/>
            </a:pPr>
            <a:r>
              <a:rPr lang="en-US" smtClean="0"/>
              <a:t>Slide </a:t>
            </a:r>
            <a:fld id="{97D444D6-ECCF-4A7F-915A-3B24DCDDB006}"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762000"/>
          </a:xfrm>
        </p:spPr>
        <p:txBody>
          <a:bodyPr/>
          <a:lstStyle/>
          <a:p>
            <a:r>
              <a:rPr lang="en-US" dirty="0" smtClean="0"/>
              <a:t>About Positive Train Control</a:t>
            </a:r>
          </a:p>
        </p:txBody>
      </p:sp>
      <p:sp>
        <p:nvSpPr>
          <p:cNvPr id="6" name="Content Placeholder 5"/>
          <p:cNvSpPr>
            <a:spLocks noGrp="1"/>
          </p:cNvSpPr>
          <p:nvPr>
            <p:ph idx="1"/>
          </p:nvPr>
        </p:nvSpPr>
        <p:spPr>
          <a:xfrm>
            <a:off x="685800" y="1524000"/>
            <a:ext cx="5486400" cy="4572000"/>
          </a:xfrm>
        </p:spPr>
        <p:txBody>
          <a:bodyPr>
            <a:normAutofit fontScale="47500" lnSpcReduction="20000"/>
          </a:bodyPr>
          <a:lstStyle/>
          <a:p>
            <a:r>
              <a:rPr lang="en-US" dirty="0" smtClean="0"/>
              <a:t>Positive Train Control communications systems are designed to prevent:</a:t>
            </a:r>
          </a:p>
          <a:p>
            <a:pPr lvl="1"/>
            <a:r>
              <a:rPr lang="en-US" dirty="0" smtClean="0"/>
              <a:t>Train-to-train collisions</a:t>
            </a:r>
          </a:p>
          <a:p>
            <a:pPr lvl="1"/>
            <a:r>
              <a:rPr lang="en-US" dirty="0" smtClean="0"/>
              <a:t>Overspeed derailments</a:t>
            </a:r>
          </a:p>
          <a:p>
            <a:pPr lvl="1"/>
            <a:r>
              <a:rPr lang="en-US" dirty="0" smtClean="0"/>
              <a:t>Unauthorized incursions into work zones</a:t>
            </a:r>
          </a:p>
          <a:p>
            <a:pPr lvl="1"/>
            <a:r>
              <a:rPr lang="en-US" dirty="0" smtClean="0"/>
              <a:t>Movement through improperly configured track switch</a:t>
            </a:r>
          </a:p>
          <a:p>
            <a:r>
              <a:rPr lang="en-US" dirty="0" smtClean="0"/>
              <a:t>PTC systems are designed to mitigate error by human operators</a:t>
            </a:r>
          </a:p>
          <a:p>
            <a:r>
              <a:rPr lang="en-US" dirty="0" smtClean="0"/>
              <a:t>Comprised of four subsystems</a:t>
            </a:r>
          </a:p>
          <a:p>
            <a:pPr lvl="1"/>
            <a:r>
              <a:rPr lang="en-US" dirty="0" smtClean="0"/>
              <a:t>Locomotive segment</a:t>
            </a:r>
          </a:p>
          <a:p>
            <a:pPr lvl="1"/>
            <a:r>
              <a:rPr lang="en-US" dirty="0" smtClean="0"/>
              <a:t>Wayside segment </a:t>
            </a:r>
          </a:p>
          <a:p>
            <a:pPr lvl="1"/>
            <a:r>
              <a:rPr lang="en-US" dirty="0"/>
              <a:t>Back office segment</a:t>
            </a:r>
          </a:p>
          <a:p>
            <a:pPr lvl="1"/>
            <a:r>
              <a:rPr lang="en-US" dirty="0" smtClean="0"/>
              <a:t>Communications segment</a:t>
            </a:r>
          </a:p>
          <a:p>
            <a:r>
              <a:rPr lang="en-US" dirty="0" smtClean="0"/>
              <a:t>IEEE 802.15.4p</a:t>
            </a:r>
          </a:p>
          <a:p>
            <a:pPr lvl="1"/>
            <a:r>
              <a:rPr lang="en-US" dirty="0" smtClean="0"/>
              <a:t>Adds vehicular mobility to 802.15.4</a:t>
            </a:r>
          </a:p>
          <a:p>
            <a:pPr lvl="1"/>
            <a:r>
              <a:rPr lang="en-US" dirty="0" smtClean="0"/>
              <a:t>Initial application is interoperable communications between</a:t>
            </a:r>
          </a:p>
          <a:p>
            <a:pPr lvl="2"/>
            <a:r>
              <a:rPr lang="en-US" dirty="0" smtClean="0"/>
              <a:t>Train and Wayside</a:t>
            </a:r>
          </a:p>
          <a:p>
            <a:pPr lvl="2"/>
            <a:r>
              <a:rPr lang="en-US" dirty="0" smtClean="0"/>
              <a:t>Train and Network Infrastructure</a:t>
            </a:r>
          </a:p>
          <a:p>
            <a:pPr lvl="2"/>
            <a:r>
              <a:rPr lang="en-US" dirty="0" smtClean="0"/>
              <a:t>Wayside and Network Infrastructure</a:t>
            </a:r>
          </a:p>
        </p:txBody>
      </p:sp>
      <p:sp>
        <p:nvSpPr>
          <p:cNvPr id="14339" name="Date Placeholder 3"/>
          <p:cNvSpPr>
            <a:spLocks noGrp="1"/>
          </p:cNvSpPr>
          <p:nvPr>
            <p:ph type="dt" sz="half" idx="10"/>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January 2012</a:t>
            </a:r>
          </a:p>
        </p:txBody>
      </p:sp>
      <p:sp>
        <p:nvSpPr>
          <p:cNvPr id="14341" name="Slide Number Placeholder 5"/>
          <p:cNvSpPr>
            <a:spLocks noGrp="1"/>
          </p:cNvSpPr>
          <p:nvPr>
            <p:ph type="sldNum" sz="quarter" idx="12"/>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2</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3" name="Oval 2"/>
          <p:cNvSpPr>
            <a:spLocks noChangeArrowheads="1"/>
          </p:cNvSpPr>
          <p:nvPr/>
        </p:nvSpPr>
        <p:spPr bwMode="auto">
          <a:xfrm>
            <a:off x="5011340" y="5320046"/>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4114800" y="5843196"/>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979154" y="5856288"/>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447217" y="4862513"/>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708150"/>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extLst>
      <p:ext uri="{BB962C8B-B14F-4D97-AF65-F5344CB8AC3E}">
        <p14:creationId xmlns:p14="http://schemas.microsoft.com/office/powerpoint/2010/main" val="371289374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pPr eaLnBrk="1" hangingPunct="1"/>
            <a:r>
              <a:rPr lang="en-US" smtClean="0"/>
              <a:t>Overview</a:t>
            </a:r>
          </a:p>
        </p:txBody>
      </p:sp>
      <p:sp>
        <p:nvSpPr>
          <p:cNvPr id="3077" name="Content Placeholder 2"/>
          <p:cNvSpPr>
            <a:spLocks noGrp="1"/>
          </p:cNvSpPr>
          <p:nvPr>
            <p:ph idx="1"/>
          </p:nvPr>
        </p:nvSpPr>
        <p:spPr/>
        <p:txBody>
          <a:bodyPr>
            <a:normAutofit/>
          </a:bodyPr>
          <a:lstStyle/>
          <a:p>
            <a:pPr eaLnBrk="1" hangingPunct="1"/>
            <a:r>
              <a:rPr lang="en-US" dirty="0" smtClean="0"/>
              <a:t>Session scheduled for final technical proposals</a:t>
            </a:r>
          </a:p>
          <a:p>
            <a:pPr lvl="1" eaLnBrk="1" hangingPunct="1"/>
            <a:r>
              <a:rPr lang="en-US" dirty="0" smtClean="0"/>
              <a:t>2 detailed technical proposals were submitted</a:t>
            </a:r>
          </a:p>
          <a:p>
            <a:pPr eaLnBrk="1" hangingPunct="1"/>
            <a:r>
              <a:rPr lang="en-US" dirty="0" smtClean="0"/>
              <a:t>Informative presentations</a:t>
            </a:r>
          </a:p>
          <a:p>
            <a:pPr lvl="1" eaLnBrk="1" hangingPunct="1"/>
            <a:r>
              <a:rPr lang="en-US" dirty="0" smtClean="0"/>
              <a:t>1 offered on technical editing process moving forward</a:t>
            </a:r>
          </a:p>
        </p:txBody>
      </p:sp>
      <p:sp>
        <p:nvSpPr>
          <p:cNvPr id="307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smtClean="0"/>
              <a:t>September 2012</a:t>
            </a:r>
            <a:endParaRPr lang="en-US" sz="1400"/>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3</a:t>
            </a:fld>
            <a:endParaRPr lang="en-US"/>
          </a:p>
        </p:txBody>
      </p:sp>
      <p:sp>
        <p:nvSpPr>
          <p:cNvPr id="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title"/>
          </p:nvPr>
        </p:nvSpPr>
        <p:spPr/>
        <p:txBody>
          <a:bodyPr/>
          <a:lstStyle/>
          <a:p>
            <a:pPr eaLnBrk="1" hangingPunct="1"/>
            <a:r>
              <a:rPr lang="en-US" dirty="0" smtClean="0"/>
              <a:t>Subjects of two technical proposals</a:t>
            </a:r>
          </a:p>
        </p:txBody>
      </p:sp>
      <p:sp>
        <p:nvSpPr>
          <p:cNvPr id="13317" name="Content Placeholder 2"/>
          <p:cNvSpPr>
            <a:spLocks noGrp="1"/>
          </p:cNvSpPr>
          <p:nvPr>
            <p:ph idx="1"/>
          </p:nvPr>
        </p:nvSpPr>
        <p:spPr/>
        <p:txBody>
          <a:bodyPr>
            <a:normAutofit/>
          </a:bodyPr>
          <a:lstStyle/>
          <a:p>
            <a:pPr eaLnBrk="1" hangingPunct="1"/>
            <a:r>
              <a:rPr lang="en-US" dirty="0"/>
              <a:t>DCN 508, “Proposal to Include 5 MHz of DSRC Band (5.850-5.855 GHz) in 802.15.4p”, I </a:t>
            </a:r>
            <a:r>
              <a:rPr lang="en-US" dirty="0" err="1" smtClean="0"/>
              <a:t>Muftic</a:t>
            </a:r>
            <a:r>
              <a:rPr lang="en-US" dirty="0" smtClean="0"/>
              <a:t>, </a:t>
            </a:r>
            <a:r>
              <a:rPr lang="en-US" dirty="0"/>
              <a:t>Parsons Brinckerhoff</a:t>
            </a:r>
          </a:p>
          <a:p>
            <a:pPr eaLnBrk="1" hangingPunct="1"/>
            <a:r>
              <a:rPr lang="en-US" dirty="0"/>
              <a:t>DCN 521, “Final Technical Proposal for Train Control Communications”, M-C </a:t>
            </a:r>
            <a:r>
              <a:rPr lang="en-US" dirty="0" err="1"/>
              <a:t>Doong</a:t>
            </a:r>
            <a:r>
              <a:rPr lang="en-US" dirty="0"/>
              <a:t> et al, Lilee Systems</a:t>
            </a:r>
          </a:p>
        </p:txBody>
      </p:sp>
      <p:sp>
        <p:nvSpPr>
          <p:cNvPr id="13314" name="Date Placeholder 1"/>
          <p:cNvSpPr>
            <a:spLocks noGrp="1"/>
          </p:cNvSpPr>
          <p:nvPr>
            <p:ph type="dt" sz="half"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September 2012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57578E6E-9258-4578-B917-85CC73C6448F}" type="slidenum">
              <a:rPr lang="en-US" smtClean="0"/>
              <a:pPr>
                <a:defRPr/>
              </a:pPr>
              <a:t>4</a:t>
            </a:fld>
            <a:endParaRPr lang="en-US"/>
          </a:p>
        </p:txBody>
      </p:sp>
      <p:sp>
        <p:nvSpPr>
          <p:cNvPr id="7"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extLst>
      <p:ext uri="{BB962C8B-B14F-4D97-AF65-F5344CB8AC3E}">
        <p14:creationId xmlns:p14="http://schemas.microsoft.com/office/powerpoint/2010/main" val="1621650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Proposals Submitted </a:t>
            </a:r>
            <a:r>
              <a:rPr lang="en-US" dirty="0"/>
              <a:t>A</a:t>
            </a:r>
            <a:r>
              <a:rPr lang="en-US" dirty="0" smtClean="0"/>
              <a:t>re Complimentary</a:t>
            </a:r>
            <a:endParaRPr lang="en-US" dirty="0"/>
          </a:p>
        </p:txBody>
      </p:sp>
      <p:sp>
        <p:nvSpPr>
          <p:cNvPr id="5" name="Content Placeholder 4"/>
          <p:cNvSpPr>
            <a:spLocks noGrp="1"/>
          </p:cNvSpPr>
          <p:nvPr>
            <p:ph idx="1"/>
          </p:nvPr>
        </p:nvSpPr>
        <p:spPr/>
        <p:txBody>
          <a:bodyPr>
            <a:normAutofit/>
          </a:bodyPr>
          <a:lstStyle/>
          <a:p>
            <a:r>
              <a:rPr lang="en-US" dirty="0" smtClean="0"/>
              <a:t>One is concentrated on adding a frequency band</a:t>
            </a:r>
          </a:p>
          <a:p>
            <a:r>
              <a:rPr lang="en-US" dirty="0" smtClean="0"/>
              <a:t>The other is concentrated on adding frequency bands, frame formats, coding and modulation techniques</a:t>
            </a:r>
          </a:p>
          <a:p>
            <a:r>
              <a:rPr lang="en-US" dirty="0" smtClean="0"/>
              <a:t>Both should be able to merge without issues</a:t>
            </a:r>
            <a:endParaRPr lang="en-US" dirty="0"/>
          </a:p>
        </p:txBody>
      </p:sp>
      <p:sp>
        <p:nvSpPr>
          <p:cNvPr id="2" name="Date Placeholder 1"/>
          <p:cNvSpPr>
            <a:spLocks noGrp="1"/>
          </p:cNvSpPr>
          <p:nvPr>
            <p:ph type="dt" sz="half" idx="10"/>
          </p:nvPr>
        </p:nvSpPr>
        <p:spPr/>
        <p:txBody>
          <a:bodyPr/>
          <a:lstStyle/>
          <a:p>
            <a:r>
              <a:rPr lang="en-US" smtClean="0"/>
              <a:t>September 2012</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57578E6E-9258-4578-B917-85CC73C6448F}" type="slidenum">
              <a:rPr lang="en-US" smtClean="0"/>
              <a:pPr>
                <a:defRPr/>
              </a:pPr>
              <a:t>5</a:t>
            </a:fld>
            <a:endParaRPr lang="en-US"/>
          </a:p>
        </p:txBody>
      </p:sp>
      <p:sp>
        <p:nvSpPr>
          <p:cNvPr id="9"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extLst>
      <p:ext uri="{BB962C8B-B14F-4D97-AF65-F5344CB8AC3E}">
        <p14:creationId xmlns:p14="http://schemas.microsoft.com/office/powerpoint/2010/main" val="284338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Move to accept the proposals as the baseline draft.</a:t>
            </a:r>
          </a:p>
          <a:p>
            <a:r>
              <a:rPr lang="en-US" dirty="0" smtClean="0"/>
              <a:t>Mover: Powell </a:t>
            </a:r>
            <a:r>
              <a:rPr lang="en-US" dirty="0" smtClean="0"/>
              <a:t>(</a:t>
            </a:r>
            <a:r>
              <a:rPr lang="en-US" dirty="0" smtClean="0"/>
              <a:t>Powell Wireless </a:t>
            </a:r>
            <a:r>
              <a:rPr lang="en-US" dirty="0" err="1" smtClean="0"/>
              <a:t>Commsulting</a:t>
            </a:r>
            <a:r>
              <a:rPr lang="en-US" dirty="0" smtClean="0"/>
              <a:t>)</a:t>
            </a:r>
            <a:endParaRPr lang="en-US" dirty="0" smtClean="0"/>
          </a:p>
          <a:p>
            <a:r>
              <a:rPr lang="en-US" dirty="0" smtClean="0"/>
              <a:t>Seconder: </a:t>
            </a:r>
            <a:r>
              <a:rPr lang="en-US" dirty="0" err="1" smtClean="0"/>
              <a:t>Krasinski</a:t>
            </a:r>
            <a:r>
              <a:rPr lang="en-US" dirty="0" smtClean="0"/>
              <a:t> </a:t>
            </a:r>
            <a:r>
              <a:rPr lang="en-US" dirty="0" smtClean="0"/>
              <a:t>(Philips)</a:t>
            </a:r>
            <a:endParaRPr lang="en-US" dirty="0" smtClean="0"/>
          </a:p>
          <a:p>
            <a:r>
              <a:rPr lang="en-US" dirty="0" smtClean="0"/>
              <a:t>Vote: unanimous approval</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7578E6E-9258-4578-B917-85CC73C6448F}" type="slidenum">
              <a:rPr lang="en-US" smtClean="0"/>
              <a:pPr>
                <a:defRPr/>
              </a:pPr>
              <a:t>6</a:t>
            </a:fld>
            <a:endParaRPr lang="en-US"/>
          </a:p>
        </p:txBody>
      </p:sp>
      <p:sp>
        <p:nvSpPr>
          <p:cNvPr id="8"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extLst>
      <p:ext uri="{BB962C8B-B14F-4D97-AF65-F5344CB8AC3E}">
        <p14:creationId xmlns:p14="http://schemas.microsoft.com/office/powerpoint/2010/main" val="41267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85800"/>
            <a:ext cx="7772400" cy="1066800"/>
          </a:xfrm>
        </p:spPr>
        <p:txBody>
          <a:bodyPr/>
          <a:lstStyle/>
          <a:p>
            <a:r>
              <a:rPr lang="en-US" dirty="0" smtClean="0"/>
              <a:t>IEEE 802.15.4p Schedule</a:t>
            </a:r>
          </a:p>
        </p:txBody>
      </p:sp>
      <p:sp>
        <p:nvSpPr>
          <p:cNvPr id="36866" name="Content Placeholder 2"/>
          <p:cNvSpPr>
            <a:spLocks noGrp="1"/>
          </p:cNvSpPr>
          <p:nvPr>
            <p:ph idx="1"/>
          </p:nvPr>
        </p:nvSpPr>
        <p:spPr>
          <a:xfrm>
            <a:off x="685800" y="1600200"/>
            <a:ext cx="7772400" cy="4724400"/>
          </a:xfrm>
        </p:spPr>
        <p:txBody>
          <a:bodyPr>
            <a:noAutofit/>
          </a:bodyPr>
          <a:lstStyle/>
          <a:p>
            <a:pPr marL="0" indent="0">
              <a:buNone/>
            </a:pPr>
            <a:r>
              <a:rPr lang="en-US" sz="1400" dirty="0" smtClean="0"/>
              <a:t>Study Group</a:t>
            </a:r>
          </a:p>
          <a:p>
            <a:r>
              <a:rPr lang="en-US" sz="1400" dirty="0" smtClean="0"/>
              <a:t>Approval of Study Group					Nov 2011</a:t>
            </a:r>
          </a:p>
          <a:p>
            <a:r>
              <a:rPr lang="en-US" sz="1400" dirty="0" smtClean="0"/>
              <a:t>Completion of PAR/5C Docs					Jan 2012</a:t>
            </a:r>
          </a:p>
          <a:p>
            <a:r>
              <a:rPr lang="en-US" sz="1400" dirty="0" smtClean="0"/>
              <a:t>Approval of PAR/5C Docs					Jan 2012</a:t>
            </a:r>
          </a:p>
          <a:p>
            <a:r>
              <a:rPr lang="en-US" sz="1400" dirty="0" smtClean="0"/>
              <a:t>Preparation for Task Group Phase</a:t>
            </a:r>
          </a:p>
          <a:p>
            <a:pPr lvl="1"/>
            <a:r>
              <a:rPr lang="en-US" sz="1400" dirty="0" smtClean="0"/>
              <a:t>Call for Applications					Dec 2011</a:t>
            </a:r>
          </a:p>
          <a:p>
            <a:pPr lvl="1"/>
            <a:r>
              <a:rPr lang="en-US" sz="1400" dirty="0" smtClean="0"/>
              <a:t>Extension of Call for Applications				Mar 2012</a:t>
            </a:r>
          </a:p>
          <a:p>
            <a:pPr lvl="1"/>
            <a:r>
              <a:rPr lang="en-US" sz="1400" dirty="0" smtClean="0"/>
              <a:t>Approval by NESCOM and 802 EC of IEEE802.15.4p TG		Apr 2012</a:t>
            </a:r>
          </a:p>
          <a:p>
            <a:pPr marL="0" indent="0">
              <a:buNone/>
            </a:pPr>
            <a:r>
              <a:rPr lang="en-US" sz="1400" dirty="0" smtClean="0"/>
              <a:t>Task Group</a:t>
            </a:r>
          </a:p>
          <a:p>
            <a:r>
              <a:rPr lang="en-US" sz="1400" dirty="0" smtClean="0"/>
              <a:t>Proposal Effort</a:t>
            </a:r>
          </a:p>
          <a:p>
            <a:pPr lvl="1"/>
            <a:r>
              <a:rPr lang="en-US" sz="1400" dirty="0" smtClean="0"/>
              <a:t>Technical Guidance Document				May 2012</a:t>
            </a:r>
          </a:p>
          <a:p>
            <a:pPr lvl="1"/>
            <a:r>
              <a:rPr lang="en-US" sz="1400" dirty="0" smtClean="0"/>
              <a:t>Call for Proposals					May 2012</a:t>
            </a:r>
          </a:p>
          <a:p>
            <a:pPr lvl="1"/>
            <a:r>
              <a:rPr lang="en-US" sz="1400" dirty="0" smtClean="0"/>
              <a:t>Preliminary Proposals					July 2012</a:t>
            </a:r>
          </a:p>
          <a:p>
            <a:pPr lvl="1"/>
            <a:r>
              <a:rPr lang="en-US" sz="1400" dirty="0" smtClean="0"/>
              <a:t>Final Proposals					Sep 2012</a:t>
            </a:r>
          </a:p>
          <a:p>
            <a:pPr lvl="1"/>
            <a:r>
              <a:rPr lang="en-US" sz="1400" dirty="0" smtClean="0"/>
              <a:t>Adopt Baseline					Nov 2012</a:t>
            </a:r>
          </a:p>
          <a:p>
            <a:r>
              <a:rPr lang="en-US" sz="1400" dirty="0" smtClean="0"/>
              <a:t>Drafting</a:t>
            </a:r>
          </a:p>
          <a:p>
            <a:pPr lvl="1"/>
            <a:r>
              <a:rPr lang="en-US" sz="1400" dirty="0" smtClean="0"/>
              <a:t>Preliminary specification draft				Jan 2013</a:t>
            </a:r>
          </a:p>
          <a:p>
            <a:pPr lvl="1"/>
            <a:r>
              <a:rPr lang="en-US" sz="1400" dirty="0" smtClean="0"/>
              <a:t>Final draft (ready for WG Letter Ballot)			Mar 2013</a:t>
            </a:r>
          </a:p>
        </p:txBody>
      </p:sp>
      <p:sp>
        <p:nvSpPr>
          <p:cNvPr id="13325"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5144C74-4A1D-4CD7-B185-767A9FA6752C}" type="slidenum">
              <a:rPr lang="en-US" smtClean="0"/>
              <a:pPr/>
              <a:t>7</a:t>
            </a:fld>
            <a:endParaRPr lang="en-US"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708" y="4953000"/>
            <a:ext cx="304800" cy="240757"/>
          </a:xfrm>
          <a:prstGeom prst="rect">
            <a:avLst/>
          </a:prstGeom>
        </p:spPr>
      </p:pic>
      <p:cxnSp>
        <p:nvCxnSpPr>
          <p:cNvPr id="3" name="Straight Arrow Connector 2"/>
          <p:cNvCxnSpPr/>
          <p:nvPr/>
        </p:nvCxnSpPr>
        <p:spPr bwMode="auto">
          <a:xfrm>
            <a:off x="8181108" y="1981200"/>
            <a:ext cx="0" cy="2971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Footer Placeholder 2"/>
          <p:cNvSpPr>
            <a:spLocks noGrp="1"/>
          </p:cNvSpPr>
          <p:nvPr>
            <p:ph type="ftr" sz="quarter" idx="11"/>
          </p:nvPr>
        </p:nvSpPr>
        <p:spPr>
          <a:xfrm>
            <a:off x="4876800" y="6475413"/>
            <a:ext cx="37338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t>Jon Adams (Lilee </a:t>
            </a:r>
            <a:r>
              <a:rPr lang="en-US" dirty="0"/>
              <a:t>Systems)</a:t>
            </a:r>
          </a:p>
        </p:txBody>
      </p:sp>
    </p:spTree>
    <p:extLst>
      <p:ext uri="{BB962C8B-B14F-4D97-AF65-F5344CB8AC3E}">
        <p14:creationId xmlns:p14="http://schemas.microsoft.com/office/powerpoint/2010/main" val="2939166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6980</TotalTime>
  <Words>333</Words>
  <Application>Microsoft Office PowerPoint</Application>
  <PresentationFormat>On-screen Show (4:3)</PresentationFormat>
  <Paragraphs>97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PowerPoint Presentation</vt:lpstr>
      <vt:lpstr>About Positive Train Control</vt:lpstr>
      <vt:lpstr>Overview</vt:lpstr>
      <vt:lpstr>Subjects of two technical proposals</vt:lpstr>
      <vt:lpstr>Proposals Submitted Are Complimentary</vt:lpstr>
      <vt:lpstr>Motion</vt:lpstr>
      <vt:lpstr>IEEE 802.15.4p Schedule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jta</dc:creator>
  <dc:description>&lt;doc#&gt;</dc:description>
  <cp:lastModifiedBy>jta</cp:lastModifiedBy>
  <cp:revision>156</cp:revision>
  <cp:lastPrinted>1998-02-10T13:28:06Z</cp:lastPrinted>
  <dcterms:created xsi:type="dcterms:W3CDTF">2011-10-13T20:00:21Z</dcterms:created>
  <dcterms:modified xsi:type="dcterms:W3CDTF">2012-09-21T01:37:54Z</dcterms:modified>
</cp:coreProperties>
</file>