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 id="2147483709" r:id="rId2"/>
    <p:sldMasterId id="2147483660" r:id="rId3"/>
    <p:sldMasterId id="2147483672" r:id="rId4"/>
    <p:sldMasterId id="2147483684" r:id="rId5"/>
    <p:sldMasterId id="2147483696" r:id="rId6"/>
  </p:sldMasterIdLst>
  <p:notesMasterIdLst>
    <p:notesMasterId r:id="rId15"/>
  </p:notesMasterIdLst>
  <p:handoutMasterIdLst>
    <p:handoutMasterId r:id="rId16"/>
  </p:handoutMasterIdLst>
  <p:sldIdLst>
    <p:sldId id="383" r:id="rId7"/>
    <p:sldId id="392" r:id="rId8"/>
    <p:sldId id="403" r:id="rId9"/>
    <p:sldId id="404" r:id="rId10"/>
    <p:sldId id="406" r:id="rId11"/>
    <p:sldId id="405" r:id="rId12"/>
    <p:sldId id="407" r:id="rId13"/>
    <p:sldId id="408" r:id="rId14"/>
  </p:sldIdLst>
  <p:sldSz cx="9144000" cy="6858000" type="screen4x3"/>
  <p:notesSz cx="6858000" cy="9236075"/>
  <p:defaultTextStyle>
    <a:defPPr>
      <a:defRPr lang="en-US"/>
    </a:defPPr>
    <a:lvl1pPr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1pPr>
    <a:lvl2pPr marL="4572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2pPr>
    <a:lvl3pPr marL="9144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3pPr>
    <a:lvl4pPr marL="13716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4pPr>
    <a:lvl5pPr marL="18288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5pPr>
    <a:lvl6pPr marL="2286000" algn="l" defTabSz="914400" rtl="0" eaLnBrk="1" latinLnBrk="0" hangingPunct="1">
      <a:defRPr sz="1200" kern="1200">
        <a:solidFill>
          <a:schemeClr val="tx1"/>
        </a:solidFill>
        <a:latin typeface="Times New Roman" pitchFamily="18" charset="0"/>
        <a:ea typeface="ＭＳ Ｐゴシック" pitchFamily="-65" charset="-128"/>
        <a:cs typeface="+mn-cs"/>
      </a:defRPr>
    </a:lvl6pPr>
    <a:lvl7pPr marL="2743200" algn="l" defTabSz="914400" rtl="0" eaLnBrk="1" latinLnBrk="0" hangingPunct="1">
      <a:defRPr sz="1200" kern="1200">
        <a:solidFill>
          <a:schemeClr val="tx1"/>
        </a:solidFill>
        <a:latin typeface="Times New Roman" pitchFamily="18" charset="0"/>
        <a:ea typeface="ＭＳ Ｐゴシック" pitchFamily="-65" charset="-128"/>
        <a:cs typeface="+mn-cs"/>
      </a:defRPr>
    </a:lvl7pPr>
    <a:lvl8pPr marL="3200400" algn="l" defTabSz="914400" rtl="0" eaLnBrk="1" latinLnBrk="0" hangingPunct="1">
      <a:defRPr sz="1200" kern="1200">
        <a:solidFill>
          <a:schemeClr val="tx1"/>
        </a:solidFill>
        <a:latin typeface="Times New Roman" pitchFamily="18" charset="0"/>
        <a:ea typeface="ＭＳ Ｐゴシック" pitchFamily="-65" charset="-128"/>
        <a:cs typeface="+mn-cs"/>
      </a:defRPr>
    </a:lvl8pPr>
    <a:lvl9pPr marL="3657600" algn="l" defTabSz="914400" rtl="0" eaLnBrk="1" latinLnBrk="0" hangingPunct="1">
      <a:defRPr sz="1200" kern="1200">
        <a:solidFill>
          <a:schemeClr val="tx1"/>
        </a:solidFill>
        <a:latin typeface="Times New Roman" pitchFamily="18" charset="0"/>
        <a:ea typeface="ＭＳ Ｐゴシック" pitchFamily="-6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FFFF99"/>
    <a:srgbClr val="FFFF00"/>
    <a:srgbClr val="FFFFCC"/>
    <a:srgbClr val="0000FF"/>
    <a:srgbClr val="006600"/>
    <a:srgbClr val="006666"/>
    <a:srgbClr val="FF3300"/>
    <a:srgbClr val="00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52" autoAdjust="0"/>
    <p:restoredTop sz="94784" autoAdjust="0"/>
  </p:normalViewPr>
  <p:slideViewPr>
    <p:cSldViewPr>
      <p:cViewPr>
        <p:scale>
          <a:sx n="100" d="100"/>
          <a:sy n="100" d="100"/>
        </p:scale>
        <p:origin x="-342" y="-72"/>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p:scale>
          <a:sx n="100" d="100"/>
          <a:sy n="100" d="100"/>
        </p:scale>
        <p:origin x="-1794" y="-72"/>
      </p:cViewPr>
      <p:guideLst>
        <p:guide orient="horz" pos="290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D2AB2C93-B32A-4685-BDE4-5C74BDFB8359}" type="datetime1">
              <a:rPr lang="en-US"/>
              <a:pPr>
                <a:defRPr/>
              </a:pPr>
              <a:t>9/20/2012</a:t>
            </a:fld>
            <a:endParaRPr lang="en-US"/>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z="1000"/>
            </a:lvl1pPr>
          </a:lstStyle>
          <a:p>
            <a:pPr>
              <a:defRPr/>
            </a:pPr>
            <a:endParaRPr lang="en-US"/>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eaLnBrk="0" hangingPunct="0">
              <a:defRPr sz="1000"/>
            </a:lvl1pPr>
          </a:lstStyle>
          <a:p>
            <a:pPr>
              <a:defRPr/>
            </a:pPr>
            <a:r>
              <a:rPr lang="en-US"/>
              <a:t>Page </a:t>
            </a:r>
            <a:fld id="{E545C1EF-FF83-4C17-B866-B62F8284B411}" type="slidenum">
              <a:rPr lang="en-US"/>
              <a:pPr>
                <a:defRPr/>
              </a:pPr>
              <a:t>‹#›</a:t>
            </a:fld>
            <a:endParaRPr lang="en-US"/>
          </a:p>
        </p:txBody>
      </p:sp>
      <p:sp>
        <p:nvSpPr>
          <p:cNvPr id="307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3079" name="Rectangle 7"/>
          <p:cNvSpPr>
            <a:spLocks noChangeArrowheads="1"/>
          </p:cNvSpPr>
          <p:nvPr/>
        </p:nvSpPr>
        <p:spPr bwMode="auto">
          <a:xfrm>
            <a:off x="685800" y="8610600"/>
            <a:ext cx="2209800" cy="184150"/>
          </a:xfrm>
          <a:prstGeom prst="rect">
            <a:avLst/>
          </a:prstGeom>
          <a:noFill/>
          <a:ln w="9525">
            <a:noFill/>
            <a:miter lim="800000"/>
            <a:headEnd/>
            <a:tailEnd/>
          </a:ln>
          <a:effectLst/>
        </p:spPr>
        <p:txBody>
          <a:bodyPr lIns="0" tIns="0" rIns="0" bIns="0">
            <a:spAutoFit/>
          </a:bodyPr>
          <a:lstStyle/>
          <a:p>
            <a:pPr eaLnBrk="0" hangingPunct="0">
              <a:defRPr/>
            </a:pPr>
            <a:r>
              <a:rPr lang="en-US"/>
              <a:t>Tentative agenda Full WG</a:t>
            </a:r>
          </a:p>
        </p:txBody>
      </p:sp>
      <p:sp>
        <p:nvSpPr>
          <p:cNvPr id="308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extLst>
      <p:ext uri="{BB962C8B-B14F-4D97-AF65-F5344CB8AC3E}">
        <p14:creationId xmlns:p14="http://schemas.microsoft.com/office/powerpoint/2010/main" val="169661703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2051" name="Rectangle 3"/>
          <p:cNvSpPr>
            <a:spLocks noGrp="1" noChangeArrowheads="1"/>
          </p:cNvSpPr>
          <p:nvPr>
            <p:ph type="dt" idx="1"/>
          </p:nvPr>
        </p:nvSpPr>
        <p:spPr bwMode="auto">
          <a:xfrm>
            <a:off x="646113" y="96838"/>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79C349A8-27DC-4F42-A02E-921BCE5AEBBC}" type="datetime1">
              <a:rPr lang="en-US"/>
              <a:pPr>
                <a:defRPr/>
              </a:pPr>
              <a:t>9/20/2012</a:t>
            </a:fld>
            <a:endParaRPr lang="en-US"/>
          </a:p>
        </p:txBody>
      </p:sp>
      <p:sp>
        <p:nvSpPr>
          <p:cNvPr id="4100"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eaLnBrk="0" hangingPunct="0">
              <a:defRPr sz="1000"/>
            </a:lvl5pPr>
          </a:lstStyle>
          <a:p>
            <a:pPr lvl="4">
              <a:defRPr/>
            </a:pPr>
            <a:endParaRPr lang="en-US"/>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Page </a:t>
            </a:r>
            <a:fld id="{2399DA74-0137-4918-B249-129F3D33780F}" type="slidenum">
              <a:rPr lang="en-US"/>
              <a:pPr>
                <a:defRPr/>
              </a:pPr>
              <a:t>‹#›</a:t>
            </a:fld>
            <a:endParaRPr lang="en-US"/>
          </a:p>
        </p:txBody>
      </p:sp>
      <p:sp>
        <p:nvSpPr>
          <p:cNvPr id="2056" name="Rectangle 8"/>
          <p:cNvSpPr>
            <a:spLocks noChangeArrowheads="1"/>
          </p:cNvSpPr>
          <p:nvPr/>
        </p:nvSpPr>
        <p:spPr bwMode="auto">
          <a:xfrm>
            <a:off x="715963" y="8942388"/>
            <a:ext cx="2255837" cy="182562"/>
          </a:xfrm>
          <a:prstGeom prst="rect">
            <a:avLst/>
          </a:prstGeom>
          <a:noFill/>
          <a:ln w="9525">
            <a:noFill/>
            <a:miter lim="800000"/>
            <a:headEnd/>
            <a:tailEnd/>
          </a:ln>
          <a:effectLst/>
        </p:spPr>
        <p:txBody>
          <a:bodyPr lIns="0" tIns="0" rIns="0" bIns="0">
            <a:spAutoFit/>
          </a:bodyPr>
          <a:lstStyle/>
          <a:p>
            <a:pPr defTabSz="895350" eaLnBrk="0" hangingPunct="0">
              <a:defRPr/>
            </a:pPr>
            <a:r>
              <a:rPr lang="en-US"/>
              <a:t>Tentative agenda Full WG</a:t>
            </a:r>
          </a:p>
        </p:txBody>
      </p:sp>
      <p:sp>
        <p:nvSpPr>
          <p:cNvPr id="205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205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extLst>
      <p:ext uri="{BB962C8B-B14F-4D97-AF65-F5344CB8AC3E}">
        <p14:creationId xmlns:p14="http://schemas.microsoft.com/office/powerpoint/2010/main" val="149756629"/>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ＭＳ Ｐゴシック" pitchFamily="-106" charset="-128"/>
      </a:defRPr>
    </a:lvl1pPr>
    <a:lvl2pPr marL="1143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2pPr>
    <a:lvl3pPr marL="2286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3pPr>
    <a:lvl4pPr marL="3429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4pPr>
    <a:lvl5pPr marL="4572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
          </p:nvPr>
        </p:nvSpPr>
        <p:spPr>
          <a:noFill/>
        </p:spPr>
        <p:txBody>
          <a:bodyPr/>
          <a:lstStyle/>
          <a:p>
            <a:fld id="{91A50483-FDFF-4FFA-89C2-97FF8099CDCB}" type="datetime6">
              <a:rPr lang="en-US" smtClean="0"/>
              <a:pPr/>
              <a:t>September 12</a:t>
            </a:fld>
            <a:endParaRPr lang="en-US" smtClean="0"/>
          </a:p>
        </p:txBody>
      </p:sp>
      <p:sp>
        <p:nvSpPr>
          <p:cNvPr id="5123" name="Rectangle 7"/>
          <p:cNvSpPr>
            <a:spLocks noGrp="1" noChangeArrowheads="1"/>
          </p:cNvSpPr>
          <p:nvPr>
            <p:ph type="sldNum" sz="quarter" idx="5"/>
          </p:nvPr>
        </p:nvSpPr>
        <p:spPr>
          <a:noFill/>
        </p:spPr>
        <p:txBody>
          <a:bodyPr/>
          <a:lstStyle/>
          <a:p>
            <a:r>
              <a:rPr lang="en-US" smtClean="0"/>
              <a:t>Page </a:t>
            </a:r>
            <a:fld id="{12A1A2C6-7416-4FDD-8430-BECB5ECAC2FB}" type="slidenum">
              <a:rPr lang="en-US" smtClean="0"/>
              <a:pPr/>
              <a:t>1</a:t>
            </a:fld>
            <a:endParaRPr lang="en-US" smtClean="0"/>
          </a:p>
        </p:txBody>
      </p:sp>
      <p:sp>
        <p:nvSpPr>
          <p:cNvPr id="5124" name="Rectangle 2"/>
          <p:cNvSpPr>
            <a:spLocks noGrp="1" noRot="1" noChangeAspect="1" noChangeArrowheads="1" noTextEdit="1"/>
          </p:cNvSpPr>
          <p:nvPr>
            <p:ph type="sldImg"/>
          </p:nvPr>
        </p:nvSpPr>
        <p:spPr>
          <a:ln/>
        </p:spPr>
      </p:sp>
      <p:sp>
        <p:nvSpPr>
          <p:cNvPr id="5125" name="Rectangle 3"/>
          <p:cNvSpPr>
            <a:spLocks noGrp="1" noChangeArrowheads="1"/>
          </p:cNvSpPr>
          <p:nvPr>
            <p:ph type="body" idx="1"/>
          </p:nvPr>
        </p:nvSpPr>
        <p:spPr>
          <a:noFill/>
          <a:ln/>
        </p:spPr>
        <p:txBody>
          <a:bodyPr/>
          <a:lstStyle/>
          <a:p>
            <a:endParaRPr lang="en-GB" smtClean="0">
              <a:latin typeface="Times New Roman" pitchFamily="18" charset="0"/>
              <a:ea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3555"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3556" name="Rectangle 7"/>
          <p:cNvSpPr>
            <a:spLocks noGrp="1" noChangeArrowheads="1"/>
          </p:cNvSpPr>
          <p:nvPr>
            <p:ph type="sldNum" sz="quarter" idx="5"/>
          </p:nvPr>
        </p:nvSpPr>
        <p:spPr>
          <a:xfrm>
            <a:off x="2901950" y="8942388"/>
            <a:ext cx="792163" cy="184666"/>
          </a:xfrm>
          <a:noFill/>
        </p:spPr>
        <p:txBody>
          <a:bodyPr/>
          <a:lstStyle/>
          <a:p>
            <a:r>
              <a:rPr lang="en-US" smtClean="0"/>
              <a:t>Page </a:t>
            </a:r>
            <a:fld id="{942E30C1-DB3D-4281-A73B-E9BCE4F529A9}" type="slidenum">
              <a:rPr lang="en-US" smtClean="0"/>
              <a:pPr/>
              <a:t>3</a:t>
            </a:fld>
            <a:endParaRPr lang="en-US" smtClean="0"/>
          </a:p>
        </p:txBody>
      </p:sp>
      <p:sp>
        <p:nvSpPr>
          <p:cNvPr id="23557" name="Rectangle 2"/>
          <p:cNvSpPr txBox="1">
            <a:spLocks noGrp="1" noChangeArrowheads="1"/>
          </p:cNvSpPr>
          <p:nvPr/>
        </p:nvSpPr>
        <p:spPr bwMode="auto">
          <a:xfrm>
            <a:off x="3429000" y="96375"/>
            <a:ext cx="2783708" cy="216445"/>
          </a:xfrm>
          <a:prstGeom prst="rect">
            <a:avLst/>
          </a:prstGeom>
          <a:noFill/>
          <a:ln w="9525">
            <a:noFill/>
            <a:miter lim="800000"/>
            <a:headEnd/>
            <a:tailEnd/>
          </a:ln>
        </p:spPr>
        <p:txBody>
          <a:bodyPr lIns="0" tIns="0" rIns="0" bIns="0" anchor="b">
            <a:spAutoFit/>
          </a:bodyPr>
          <a:lstStyle/>
          <a:p>
            <a:pPr algn="r" defTabSz="913844"/>
            <a:r>
              <a:rPr lang="en-US" sz="1400" b="1" dirty="0"/>
              <a:t>doc.: IEEE 802.15-&lt;doc#&gt;</a:t>
            </a:r>
          </a:p>
        </p:txBody>
      </p:sp>
      <p:sp>
        <p:nvSpPr>
          <p:cNvPr id="23558" name="Rectangle 3"/>
          <p:cNvSpPr txBox="1">
            <a:spLocks noGrp="1" noChangeArrowheads="1"/>
          </p:cNvSpPr>
          <p:nvPr/>
        </p:nvSpPr>
        <p:spPr bwMode="auto">
          <a:xfrm>
            <a:off x="646863" y="96375"/>
            <a:ext cx="2706775" cy="216445"/>
          </a:xfrm>
          <a:prstGeom prst="rect">
            <a:avLst/>
          </a:prstGeom>
          <a:noFill/>
          <a:ln w="9525">
            <a:noFill/>
            <a:miter lim="800000"/>
            <a:headEnd/>
            <a:tailEnd/>
          </a:ln>
        </p:spPr>
        <p:txBody>
          <a:bodyPr lIns="0" tIns="0" rIns="0" bIns="0" anchor="b">
            <a:spAutoFit/>
          </a:bodyPr>
          <a:lstStyle/>
          <a:p>
            <a:pPr defTabSz="913844"/>
            <a:r>
              <a:rPr lang="en-US" sz="1400" b="1" dirty="0"/>
              <a:t>&lt;month year&gt;</a:t>
            </a:r>
          </a:p>
        </p:txBody>
      </p:sp>
      <p:sp>
        <p:nvSpPr>
          <p:cNvPr id="23559" name="Rectangle 6"/>
          <p:cNvSpPr txBox="1">
            <a:spLocks noGrp="1" noChangeArrowheads="1"/>
          </p:cNvSpPr>
          <p:nvPr/>
        </p:nvSpPr>
        <p:spPr bwMode="auto">
          <a:xfrm>
            <a:off x="3730451" y="8942214"/>
            <a:ext cx="2482257" cy="153250"/>
          </a:xfrm>
          <a:prstGeom prst="rect">
            <a:avLst/>
          </a:prstGeom>
          <a:noFill/>
          <a:ln w="9525">
            <a:noFill/>
            <a:miter lim="800000"/>
            <a:headEnd/>
            <a:tailEnd/>
          </a:ln>
        </p:spPr>
        <p:txBody>
          <a:bodyPr lIns="0" tIns="0" rIns="0" bIns="0">
            <a:spAutoFit/>
          </a:bodyPr>
          <a:lstStyle/>
          <a:p>
            <a:pPr marL="456922" lvl="4" algn="r" defTabSz="913844"/>
            <a:r>
              <a:rPr lang="en-US" sz="1000" dirty="0"/>
              <a:t>&lt;author&gt;, &lt;company&gt;</a:t>
            </a:r>
          </a:p>
        </p:txBody>
      </p:sp>
      <p:sp>
        <p:nvSpPr>
          <p:cNvPr id="23560"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r>
              <a:rPr lang="en-US" dirty="0"/>
              <a:t>Page </a:t>
            </a:r>
            <a:fld id="{D2DB9284-BFB2-4E9D-BDC7-F2C753DA799C}" type="slidenum">
              <a:rPr lang="en-US"/>
              <a:pPr algn="r" defTabSz="913844"/>
              <a:t>3</a:t>
            </a:fld>
            <a:endParaRPr lang="en-US" dirty="0"/>
          </a:p>
        </p:txBody>
      </p:sp>
      <p:sp>
        <p:nvSpPr>
          <p:cNvPr id="23561" name="Rectangle 2"/>
          <p:cNvSpPr>
            <a:spLocks noGrp="1" noRot="1" noChangeAspect="1" noChangeArrowheads="1" noTextEdit="1"/>
          </p:cNvSpPr>
          <p:nvPr>
            <p:ph type="sldImg"/>
          </p:nvPr>
        </p:nvSpPr>
        <p:spPr>
          <a:xfrm>
            <a:off x="1128713" y="698500"/>
            <a:ext cx="4600575" cy="3451225"/>
          </a:xfrm>
          <a:ln/>
        </p:spPr>
      </p:sp>
      <p:sp>
        <p:nvSpPr>
          <p:cNvPr id="23562" name="Rectangle 3"/>
          <p:cNvSpPr>
            <a:spLocks noGrp="1" noChangeArrowheads="1"/>
          </p:cNvSpPr>
          <p:nvPr>
            <p:ph type="body" idx="1"/>
          </p:nvPr>
        </p:nvSpPr>
        <p:spPr>
          <a:noFill/>
          <a:ln/>
        </p:spPr>
        <p:txBody>
          <a:bodyPr lIns="92060" tIns="46031" rIns="92060" bIns="46031"/>
          <a:lstStyle/>
          <a:p>
            <a:pPr defTabSz="907542"/>
            <a:endParaRPr lang="en-US" dirty="0"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날짜 개체 틀 3"/>
          <p:cNvSpPr>
            <a:spLocks noGrp="1"/>
          </p:cNvSpPr>
          <p:nvPr>
            <p:ph type="dt" idx="10"/>
          </p:nvPr>
        </p:nvSpPr>
        <p:spPr/>
        <p:txBody>
          <a:bodyPr/>
          <a:lstStyle/>
          <a:p>
            <a:pPr>
              <a:defRPr/>
            </a:pPr>
            <a:fld id="{79C349A8-27DC-4F42-A02E-921BCE5AEBBC}" type="datetime1">
              <a:rPr lang="en-US" smtClean="0"/>
              <a:pPr>
                <a:defRPr/>
              </a:pPr>
              <a:t>9/20/2012</a:t>
            </a:fld>
            <a:endParaRPr lang="en-US"/>
          </a:p>
        </p:txBody>
      </p:sp>
      <p:sp>
        <p:nvSpPr>
          <p:cNvPr id="5" name="슬라이드 번호 개체 틀 4"/>
          <p:cNvSpPr>
            <a:spLocks noGrp="1"/>
          </p:cNvSpPr>
          <p:nvPr>
            <p:ph type="sldNum" sz="quarter" idx="11"/>
          </p:nvPr>
        </p:nvSpPr>
        <p:spPr/>
        <p:txBody>
          <a:bodyPr/>
          <a:lstStyle/>
          <a:p>
            <a:pPr>
              <a:defRPr/>
            </a:pPr>
            <a:r>
              <a:rPr lang="en-US" smtClean="0"/>
              <a:t>Page </a:t>
            </a:r>
            <a:fld id="{2399DA74-0137-4918-B249-129F3D33780F}" type="slidenum">
              <a:rPr lang="en-US" smtClean="0"/>
              <a:pPr>
                <a:defRPr/>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날짜 개체 틀 3"/>
          <p:cNvSpPr>
            <a:spLocks noGrp="1"/>
          </p:cNvSpPr>
          <p:nvPr>
            <p:ph type="dt" idx="10"/>
          </p:nvPr>
        </p:nvSpPr>
        <p:spPr/>
        <p:txBody>
          <a:bodyPr/>
          <a:lstStyle/>
          <a:p>
            <a:pPr>
              <a:defRPr/>
            </a:pPr>
            <a:fld id="{79C349A8-27DC-4F42-A02E-921BCE5AEBBC}" type="datetime1">
              <a:rPr lang="en-US" smtClean="0"/>
              <a:pPr>
                <a:defRPr/>
              </a:pPr>
              <a:t>9/20/2012</a:t>
            </a:fld>
            <a:endParaRPr lang="en-US"/>
          </a:p>
        </p:txBody>
      </p:sp>
      <p:sp>
        <p:nvSpPr>
          <p:cNvPr id="5" name="슬라이드 번호 개체 틀 4"/>
          <p:cNvSpPr>
            <a:spLocks noGrp="1"/>
          </p:cNvSpPr>
          <p:nvPr>
            <p:ph type="sldNum" sz="quarter" idx="11"/>
          </p:nvPr>
        </p:nvSpPr>
        <p:spPr/>
        <p:txBody>
          <a:bodyPr/>
          <a:lstStyle/>
          <a:p>
            <a:pPr>
              <a:defRPr/>
            </a:pPr>
            <a:r>
              <a:rPr lang="en-US" smtClean="0"/>
              <a:t>Page </a:t>
            </a:r>
            <a:fld id="{2399DA74-0137-4918-B249-129F3D33780F}" type="slidenum">
              <a:rPr lang="en-US" smtClean="0"/>
              <a:pPr>
                <a:defRPr/>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날짜 개체 틀 3"/>
          <p:cNvSpPr>
            <a:spLocks noGrp="1"/>
          </p:cNvSpPr>
          <p:nvPr>
            <p:ph type="dt" idx="10"/>
          </p:nvPr>
        </p:nvSpPr>
        <p:spPr/>
        <p:txBody>
          <a:bodyPr/>
          <a:lstStyle/>
          <a:p>
            <a:pPr>
              <a:defRPr/>
            </a:pPr>
            <a:fld id="{79C349A8-27DC-4F42-A02E-921BCE5AEBBC}" type="datetime1">
              <a:rPr lang="en-US" smtClean="0"/>
              <a:pPr>
                <a:defRPr/>
              </a:pPr>
              <a:t>9/20/2012</a:t>
            </a:fld>
            <a:endParaRPr lang="en-US"/>
          </a:p>
        </p:txBody>
      </p:sp>
      <p:sp>
        <p:nvSpPr>
          <p:cNvPr id="5" name="슬라이드 번호 개체 틀 4"/>
          <p:cNvSpPr>
            <a:spLocks noGrp="1"/>
          </p:cNvSpPr>
          <p:nvPr>
            <p:ph type="sldNum" sz="quarter" idx="11"/>
          </p:nvPr>
        </p:nvSpPr>
        <p:spPr/>
        <p:txBody>
          <a:bodyPr/>
          <a:lstStyle/>
          <a:p>
            <a:pPr>
              <a:defRPr/>
            </a:pPr>
            <a:r>
              <a:rPr lang="en-US" smtClean="0"/>
              <a:t>Page </a:t>
            </a:r>
            <a:fld id="{2399DA74-0137-4918-B249-129F3D33780F}" type="slidenum">
              <a:rPr lang="en-US" smtClean="0"/>
              <a:pPr>
                <a:defRPr/>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6627"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6628" name="Rectangle 7"/>
          <p:cNvSpPr>
            <a:spLocks noGrp="1" noChangeArrowheads="1"/>
          </p:cNvSpPr>
          <p:nvPr>
            <p:ph type="sldNum" sz="quarter" idx="5"/>
          </p:nvPr>
        </p:nvSpPr>
        <p:spPr>
          <a:xfrm>
            <a:off x="2901950" y="8942388"/>
            <a:ext cx="792163" cy="184666"/>
          </a:xfrm>
          <a:noFill/>
        </p:spPr>
        <p:txBody>
          <a:bodyPr/>
          <a:lstStyle/>
          <a:p>
            <a:r>
              <a:rPr lang="en-US" smtClean="0"/>
              <a:t>Page </a:t>
            </a:r>
            <a:fld id="{572B80EA-5EEF-407E-B10D-7C1072C2003D}" type="slidenum">
              <a:rPr lang="en-US" smtClean="0"/>
              <a:pPr/>
              <a:t>7</a:t>
            </a:fld>
            <a:endParaRPr lang="en-US" smtClean="0"/>
          </a:p>
        </p:txBody>
      </p:sp>
      <p:sp>
        <p:nvSpPr>
          <p:cNvPr id="26629"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1D280A2B-ABE9-42AD-AD8A-50DECAE13A5A}" type="slidenum">
              <a:rPr lang="en-US"/>
              <a:pPr algn="r" defTabSz="913844"/>
              <a:t>7</a:t>
            </a:fld>
            <a:endParaRPr lang="en-US" dirty="0"/>
          </a:p>
        </p:txBody>
      </p:sp>
      <p:sp>
        <p:nvSpPr>
          <p:cNvPr id="26630" name="Rectangle 2"/>
          <p:cNvSpPr>
            <a:spLocks noGrp="1" noRot="1" noChangeAspect="1" noChangeArrowheads="1" noTextEdit="1"/>
          </p:cNvSpPr>
          <p:nvPr>
            <p:ph type="sldImg"/>
          </p:nvPr>
        </p:nvSpPr>
        <p:spPr>
          <a:xfrm>
            <a:off x="1131888" y="698500"/>
            <a:ext cx="4598987" cy="3451225"/>
          </a:xfrm>
          <a:ln/>
        </p:spPr>
      </p:sp>
      <p:sp>
        <p:nvSpPr>
          <p:cNvPr id="26631" name="Rectangle 3"/>
          <p:cNvSpPr>
            <a:spLocks noGrp="1" noChangeArrowheads="1"/>
          </p:cNvSpPr>
          <p:nvPr>
            <p:ph type="body" idx="1"/>
          </p:nvPr>
        </p:nvSpPr>
        <p:spPr>
          <a:noFill/>
          <a:ln/>
        </p:spPr>
        <p:txBody>
          <a:bodyPr lIns="92060" tIns="46031" rIns="92060" bIns="46031"/>
          <a:lstStyle/>
          <a:p>
            <a:pPr defTabSz="907542"/>
            <a:endParaRPr lang="en-GB" dirty="0"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6627"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6628" name="Rectangle 7"/>
          <p:cNvSpPr>
            <a:spLocks noGrp="1" noChangeArrowheads="1"/>
          </p:cNvSpPr>
          <p:nvPr>
            <p:ph type="sldNum" sz="quarter" idx="5"/>
          </p:nvPr>
        </p:nvSpPr>
        <p:spPr>
          <a:xfrm>
            <a:off x="2901950" y="8942388"/>
            <a:ext cx="792163" cy="184666"/>
          </a:xfrm>
          <a:noFill/>
        </p:spPr>
        <p:txBody>
          <a:bodyPr/>
          <a:lstStyle/>
          <a:p>
            <a:r>
              <a:rPr lang="en-US" smtClean="0"/>
              <a:t>Page </a:t>
            </a:r>
            <a:fld id="{572B80EA-5EEF-407E-B10D-7C1072C2003D}" type="slidenum">
              <a:rPr lang="en-US" smtClean="0"/>
              <a:pPr/>
              <a:t>8</a:t>
            </a:fld>
            <a:endParaRPr lang="en-US" smtClean="0"/>
          </a:p>
        </p:txBody>
      </p:sp>
      <p:sp>
        <p:nvSpPr>
          <p:cNvPr id="26629"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1D280A2B-ABE9-42AD-AD8A-50DECAE13A5A}" type="slidenum">
              <a:rPr lang="en-US"/>
              <a:pPr algn="r" defTabSz="913844"/>
              <a:t>8</a:t>
            </a:fld>
            <a:endParaRPr lang="en-US" dirty="0"/>
          </a:p>
        </p:txBody>
      </p:sp>
      <p:sp>
        <p:nvSpPr>
          <p:cNvPr id="26630" name="Rectangle 2"/>
          <p:cNvSpPr>
            <a:spLocks noGrp="1" noRot="1" noChangeAspect="1" noChangeArrowheads="1" noTextEdit="1"/>
          </p:cNvSpPr>
          <p:nvPr>
            <p:ph type="sldImg"/>
          </p:nvPr>
        </p:nvSpPr>
        <p:spPr>
          <a:xfrm>
            <a:off x="1131888" y="698500"/>
            <a:ext cx="4598987" cy="3451225"/>
          </a:xfrm>
          <a:ln/>
        </p:spPr>
      </p:sp>
      <p:sp>
        <p:nvSpPr>
          <p:cNvPr id="26631" name="Rectangle 3"/>
          <p:cNvSpPr>
            <a:spLocks noGrp="1" noChangeArrowheads="1"/>
          </p:cNvSpPr>
          <p:nvPr>
            <p:ph type="body" idx="1"/>
          </p:nvPr>
        </p:nvSpPr>
        <p:spPr>
          <a:noFill/>
          <a:ln/>
        </p:spPr>
        <p:txBody>
          <a:bodyPr lIns="92060" tIns="46031" rIns="92060" bIns="46031"/>
          <a:lstStyle/>
          <a:p>
            <a:pPr defTabSz="907542"/>
            <a:endParaRPr lang="en-GB" dirty="0"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5ADB34FA-9B3D-429A-B21E-432F5C7AF7AF}"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September 2012</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83C6CD8E-7398-4044-B86B-E4A9E62BAE09}"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September 2012</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0800" y="-2209800"/>
            <a:ext cx="2133600" cy="487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209800"/>
            <a:ext cx="6248400" cy="487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CB5BB5AA-B914-424B-8483-AEC25C5EC0B0}"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September 2012</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September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September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September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September 2012</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September 2012</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September 2012</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September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Master title style</a:t>
            </a:r>
            <a:endParaRPr lang="en-US" dirty="0"/>
          </a:p>
        </p:txBody>
      </p:sp>
      <p:sp>
        <p:nvSpPr>
          <p:cNvPr id="3" name="Content Placeholder 2"/>
          <p:cNvSpPr>
            <a:spLocks noGrp="1"/>
          </p:cNvSpPr>
          <p:nvPr>
            <p:ph idx="1"/>
          </p:nvPr>
        </p:nvSpPr>
        <p:spPr>
          <a:xfrm>
            <a:off x="685800" y="1676400"/>
            <a:ext cx="7772400" cy="4724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xfrm>
            <a:off x="6096000" y="6492875"/>
            <a:ext cx="2438400" cy="184666"/>
          </a:xfrm>
          <a:ln/>
        </p:spPr>
        <p:txBody>
          <a:bodyPr/>
          <a:lstStyle>
            <a:lvl1pPr>
              <a:defRPr/>
            </a:lvl1pPr>
          </a:lstStyle>
          <a:p>
            <a:pPr>
              <a:defRPr/>
            </a:pPr>
            <a:r>
              <a:rPr lang="en-US" smtClean="0"/>
              <a:t>Sangsung Choi(ETRI)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8B5D78B0-BB83-45FA-8FDC-083E863CA06D}"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September 2012</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September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September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September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September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September 2012</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September 2012</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September 2012</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6E2C931E-1CD0-4F5C-89BD-EB2029A72002}"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September 2012</a:t>
            </a:r>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September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September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September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September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September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September 2012</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September 2012</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601FE5F-4FF3-4F42-A52B-02A2CCDD2953}"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altLang="ko-KR" smtClean="0"/>
              <a:t>September 2012</a:t>
            </a:r>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September 2012</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September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September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September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September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September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September 2012</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r>
              <a:rPr lang="en-US"/>
              <a:t>Slide </a:t>
            </a:r>
            <a:fld id="{74BCC0A1-4296-4B50-8CDA-1AC1A34E3483}" type="slidenum">
              <a:rPr lang="en-US"/>
              <a:pPr>
                <a:defRPr/>
              </a:pPr>
              <a:t>‹#›</a:t>
            </a:fld>
            <a:endParaRPr lang="en-US"/>
          </a:p>
        </p:txBody>
      </p:sp>
      <p:sp>
        <p:nvSpPr>
          <p:cNvPr id="9" name="Rectangle 13"/>
          <p:cNvSpPr>
            <a:spLocks noGrp="1" noChangeArrowheads="1"/>
          </p:cNvSpPr>
          <p:nvPr>
            <p:ph type="dt" sz="half" idx="12"/>
          </p:nvPr>
        </p:nvSpPr>
        <p:spPr>
          <a:ln/>
        </p:spPr>
        <p:txBody>
          <a:bodyPr/>
          <a:lstStyle>
            <a:lvl1pPr>
              <a:defRPr/>
            </a:lvl1pPr>
          </a:lstStyle>
          <a:p>
            <a:pPr>
              <a:defRPr/>
            </a:pPr>
            <a:r>
              <a:rPr lang="en-US" altLang="ko-KR" smtClean="0"/>
              <a:t>September 2012</a:t>
            </a:r>
            <a:endParaRPr lang="en-US"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September 2012</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September 2012</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September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September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September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September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September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r>
              <a:rPr lang="en-US"/>
              <a:t>Slide </a:t>
            </a:r>
            <a:fld id="{C28BF95B-9F5A-4428-B89D-F8A059A08D99}" type="slidenum">
              <a:rPr lang="en-US"/>
              <a:pPr>
                <a:defRPr/>
              </a:pPr>
              <a:t>‹#›</a:t>
            </a:fld>
            <a:endParaRPr lang="en-US"/>
          </a:p>
        </p:txBody>
      </p:sp>
      <p:sp>
        <p:nvSpPr>
          <p:cNvPr id="5" name="Rectangle 13"/>
          <p:cNvSpPr>
            <a:spLocks noGrp="1" noChangeArrowheads="1"/>
          </p:cNvSpPr>
          <p:nvPr>
            <p:ph type="dt" sz="half" idx="12"/>
          </p:nvPr>
        </p:nvSpPr>
        <p:spPr>
          <a:ln/>
        </p:spPr>
        <p:txBody>
          <a:bodyPr/>
          <a:lstStyle>
            <a:lvl1pPr>
              <a:defRPr/>
            </a:lvl1pPr>
          </a:lstStyle>
          <a:p>
            <a:pPr>
              <a:defRPr/>
            </a:pPr>
            <a:r>
              <a:rPr lang="en-US" altLang="ko-KR" smtClean="0"/>
              <a:t>September 2012</a:t>
            </a:r>
            <a:endParaRPr lang="en-US" dirty="0"/>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September 2012</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September 2012</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September 2012</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September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September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September 2012</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t>Slide </a:t>
            </a:r>
            <a:fld id="{CBB17340-4413-48FA-98F5-B0F34060CDC9}" type="slidenum">
              <a:rPr lang="en-US"/>
              <a:pPr>
                <a:defRPr/>
              </a:pPr>
              <a:t>‹#›</a:t>
            </a:fld>
            <a:endParaRPr lang="en-US"/>
          </a:p>
        </p:txBody>
      </p:sp>
      <p:sp>
        <p:nvSpPr>
          <p:cNvPr id="4" name="Rectangle 13"/>
          <p:cNvSpPr>
            <a:spLocks noGrp="1" noChangeArrowheads="1"/>
          </p:cNvSpPr>
          <p:nvPr>
            <p:ph type="dt" sz="half" idx="12"/>
          </p:nvPr>
        </p:nvSpPr>
        <p:spPr>
          <a:ln/>
        </p:spPr>
        <p:txBody>
          <a:bodyPr/>
          <a:lstStyle>
            <a:lvl1pPr>
              <a:defRPr/>
            </a:lvl1pPr>
          </a:lstStyle>
          <a:p>
            <a:pPr>
              <a:defRPr/>
            </a:pPr>
            <a:r>
              <a:rPr lang="en-US" altLang="ko-KR" smtClean="0"/>
              <a:t>September 2012</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D4FFD803-577C-46ED-8D49-EC90C30CB4B9}"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altLang="ko-KR" smtClean="0"/>
              <a:t>September 2012</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2B14602D-E15C-4C0E-9406-DBF7E4BFEE7C}"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altLang="ko-KR" smtClean="0"/>
              <a:t>September 2012</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theme" Target="../theme/theme6.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slideLayout" Target="../slideLayouts/slideLayout67.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676400"/>
            <a:ext cx="77724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6096000" y="6492875"/>
            <a:ext cx="24384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smtClean="0"/>
              <a:t>Sangsung Choi(ETRI)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41987EB5-282E-4916-B28F-39C3F491D2E1}" type="slidenum">
              <a:rPr lang="en-US"/>
              <a:pPr>
                <a:defRPr/>
              </a:pPr>
              <a:t>‹#›</a:t>
            </a:fld>
            <a:endParaRPr lang="en-US"/>
          </a:p>
        </p:txBody>
      </p:sp>
      <p:sp>
        <p:nvSpPr>
          <p:cNvPr id="1031" name="Rectangle 7"/>
          <p:cNvSpPr>
            <a:spLocks noChangeArrowheads="1"/>
          </p:cNvSpPr>
          <p:nvPr/>
        </p:nvSpPr>
        <p:spPr bwMode="auto">
          <a:xfrm>
            <a:off x="4572000" y="381000"/>
            <a:ext cx="3962400" cy="215900"/>
          </a:xfrm>
          <a:prstGeom prst="rect">
            <a:avLst/>
          </a:prstGeom>
          <a:noFill/>
          <a:ln w="9525">
            <a:noFill/>
            <a:miter lim="800000"/>
            <a:headEnd/>
            <a:tailEnd/>
          </a:ln>
          <a:effectLst/>
        </p:spPr>
        <p:txBody>
          <a:bodyPr lIns="0" tIns="0" rIns="0" bIns="0" anchor="b">
            <a:spAutoFit/>
          </a:bodyPr>
          <a:lstStyle/>
          <a:p>
            <a:pPr marL="1428750" lvl="4" algn="r" eaLnBrk="0" hangingPunct="0">
              <a:defRPr/>
            </a:pPr>
            <a:r>
              <a:rPr lang="en-US" sz="1400" b="1" dirty="0"/>
              <a:t>doc.: IEEE </a:t>
            </a:r>
            <a:r>
              <a:rPr lang="en-US" b="1" dirty="0" smtClean="0"/>
              <a:t>15-12-0531-01-004m</a:t>
            </a:r>
            <a:endParaRPr lang="en-US" dirty="0"/>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3" name="Rectangle 9"/>
          <p:cNvSpPr>
            <a:spLocks noChangeArrowheads="1"/>
          </p:cNvSpPr>
          <p:nvPr/>
        </p:nvSpPr>
        <p:spPr bwMode="auto">
          <a:xfrm>
            <a:off x="685800" y="6475413"/>
            <a:ext cx="2895600" cy="184150"/>
          </a:xfrm>
          <a:prstGeom prst="rect">
            <a:avLst/>
          </a:prstGeom>
          <a:noFill/>
          <a:ln w="9525">
            <a:noFill/>
            <a:miter lim="800000"/>
            <a:headEnd/>
            <a:tailEnd/>
          </a:ln>
          <a:effectLst/>
        </p:spPr>
        <p:txBody>
          <a:bodyPr lIns="0" tIns="0" rIns="0" bIns="0">
            <a:spAutoFit/>
          </a:bodyPr>
          <a:lstStyle/>
          <a:p>
            <a:pPr eaLnBrk="0" hangingPunct="0">
              <a:defRPr/>
            </a:pPr>
            <a:r>
              <a:rPr lang="en-US" dirty="0" smtClean="0"/>
              <a:t>TG4m</a:t>
            </a:r>
            <a:endParaRPr lang="en-US" dirty="0"/>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7" name="Rectangle 13"/>
          <p:cNvSpPr>
            <a:spLocks noGrp="1" noChangeArrowheads="1"/>
          </p:cNvSpPr>
          <p:nvPr>
            <p:ph type="dt" sz="half" idx="2"/>
          </p:nvPr>
        </p:nvSpPr>
        <p:spPr bwMode="auto">
          <a:xfrm>
            <a:off x="609600" y="304800"/>
            <a:ext cx="19050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b="1" smtClean="0"/>
            </a:lvl1pPr>
          </a:lstStyle>
          <a:p>
            <a:pPr>
              <a:defRPr/>
            </a:pPr>
            <a:r>
              <a:rPr lang="en-US" altLang="ko-KR" smtClean="0"/>
              <a:t>September 2012</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000">
          <a:solidFill>
            <a:schemeClr val="tx2"/>
          </a:solidFill>
          <a:latin typeface="+mj-lt"/>
          <a:ea typeface="ＭＳ Ｐゴシック" pitchFamily="-106" charset="-128"/>
          <a:cs typeface="ＭＳ Ｐゴシック" pitchFamily="-106" charset="-128"/>
        </a:defRPr>
      </a:lvl1pPr>
      <a:lvl2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2pPr>
      <a:lvl3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3pPr>
      <a:lvl4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4pPr>
      <a:lvl5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5pPr>
      <a:lvl6pPr marL="457200" algn="ctr" rtl="0" eaLnBrk="0" fontAlgn="base" hangingPunct="0">
        <a:spcBef>
          <a:spcPct val="0"/>
        </a:spcBef>
        <a:spcAft>
          <a:spcPct val="0"/>
        </a:spcAft>
        <a:defRPr sz="4000">
          <a:solidFill>
            <a:schemeClr val="tx2"/>
          </a:solidFill>
          <a:latin typeface="Times New Roman" pitchFamily="-106" charset="0"/>
        </a:defRPr>
      </a:lvl6pPr>
      <a:lvl7pPr marL="914400" algn="ctr" rtl="0" eaLnBrk="0" fontAlgn="base" hangingPunct="0">
        <a:spcBef>
          <a:spcPct val="0"/>
        </a:spcBef>
        <a:spcAft>
          <a:spcPct val="0"/>
        </a:spcAft>
        <a:defRPr sz="4000">
          <a:solidFill>
            <a:schemeClr val="tx2"/>
          </a:solidFill>
          <a:latin typeface="Times New Roman" pitchFamily="-106" charset="0"/>
        </a:defRPr>
      </a:lvl7pPr>
      <a:lvl8pPr marL="1371600" algn="ctr" rtl="0" eaLnBrk="0" fontAlgn="base" hangingPunct="0">
        <a:spcBef>
          <a:spcPct val="0"/>
        </a:spcBef>
        <a:spcAft>
          <a:spcPct val="0"/>
        </a:spcAft>
        <a:defRPr sz="4000">
          <a:solidFill>
            <a:schemeClr val="tx2"/>
          </a:solidFill>
          <a:latin typeface="Times New Roman" pitchFamily="-106" charset="0"/>
        </a:defRPr>
      </a:lvl8pPr>
      <a:lvl9pPr marL="1828800" algn="ctr" rtl="0" eaLnBrk="0" fontAlgn="base" hangingPunct="0">
        <a:spcBef>
          <a:spcPct val="0"/>
        </a:spcBef>
        <a:spcAft>
          <a:spcPct val="0"/>
        </a:spcAft>
        <a:defRPr sz="4000">
          <a:solidFill>
            <a:schemeClr val="tx2"/>
          </a:solidFill>
          <a:latin typeface="Times New Roman" pitchFamily="-10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September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1031BD-5827-48B3-9098-03286863C0E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September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06CBE3-FBDC-4C76-9398-DB42DA82497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September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43E91B-B476-4709-A214-437F5E55BFE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September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E4593B-0A62-44DC-BF38-F40DD09FB35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September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46ABF4-FB2B-4ECE-B1F9-546E2B1DDEB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1"/>
          </p:nvPr>
        </p:nvSpPr>
        <p:spPr>
          <a:noFill/>
        </p:spPr>
        <p:txBody>
          <a:bodyPr/>
          <a:lstStyle/>
          <a:p>
            <a:r>
              <a:rPr lang="en-US" smtClean="0"/>
              <a:t>Slide </a:t>
            </a:r>
            <a:fld id="{3A9367B3-2677-4C64-A2B6-D508059B8434}" type="slidenum">
              <a:rPr lang="en-US" smtClean="0"/>
              <a:pPr/>
              <a:t>1</a:t>
            </a:fld>
            <a:endParaRPr lang="en-US" smtClean="0"/>
          </a:p>
        </p:txBody>
      </p:sp>
      <p:sp>
        <p:nvSpPr>
          <p:cNvPr id="2051" name="Rectangle 13"/>
          <p:cNvSpPr>
            <a:spLocks noGrp="1" noChangeArrowheads="1"/>
          </p:cNvSpPr>
          <p:nvPr>
            <p:ph type="dt" sz="quarter" idx="12"/>
          </p:nvPr>
        </p:nvSpPr>
        <p:spPr>
          <a:xfrm>
            <a:off x="533400" y="304800"/>
            <a:ext cx="1905000" cy="304800"/>
          </a:xfrm>
          <a:noFill/>
        </p:spPr>
        <p:txBody>
          <a:bodyPr/>
          <a:lstStyle/>
          <a:p>
            <a:r>
              <a:rPr lang="en-US" altLang="ko-KR" smtClean="0"/>
              <a:t>September 2012</a:t>
            </a:r>
            <a:endParaRPr lang="en-US" dirty="0"/>
          </a:p>
        </p:txBody>
      </p:sp>
      <p:sp>
        <p:nvSpPr>
          <p:cNvPr id="2053"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dirty="0"/>
              <a:t>Slide </a:t>
            </a:r>
            <a:fld id="{BA3DC52E-B10F-48B2-ABD6-EE93EC506125}" type="slidenum">
              <a:rPr lang="en-US"/>
              <a:pPr algn="ctr" eaLnBrk="0" hangingPunct="0"/>
              <a:t>1</a:t>
            </a:fld>
            <a:endParaRPr lang="en-US" dirty="0"/>
          </a:p>
        </p:txBody>
      </p:sp>
      <p:sp>
        <p:nvSpPr>
          <p:cNvPr id="256004" name="Rectangle 4"/>
          <p:cNvSpPr>
            <a:spLocks noChangeArrowheads="1"/>
          </p:cNvSpPr>
          <p:nvPr/>
        </p:nvSpPr>
        <p:spPr bwMode="auto">
          <a:xfrm>
            <a:off x="304800" y="876211"/>
            <a:ext cx="8610600" cy="5524589"/>
          </a:xfrm>
          <a:prstGeom prst="rect">
            <a:avLst/>
          </a:prstGeom>
          <a:noFill/>
          <a:ln w="12700">
            <a:noFill/>
            <a:miter lim="800000"/>
            <a:headEnd type="none" w="sm" len="sm"/>
            <a:tailEnd type="none" w="sm" len="sm"/>
          </a:ln>
          <a:effectLst/>
        </p:spPr>
        <p:txBody>
          <a:bodyPr wrap="square">
            <a:spAutoFit/>
          </a:bodyPr>
          <a:lstStyle/>
          <a:p>
            <a:pPr marL="914400" indent="-914400" eaLnBrk="0" hangingPunct="0">
              <a:defRPr/>
            </a:pPr>
            <a:r>
              <a:rPr lang="en-US" sz="1800" b="1" u="sng" dirty="0">
                <a:effectLst>
                  <a:outerShdw blurRad="38100" dist="38100" dir="2700000" algn="tl">
                    <a:srgbClr val="C0C0C0"/>
                  </a:outerShdw>
                </a:effectLst>
              </a:rPr>
              <a:t>Project: IEEE P802.15 Working Group for Wireless Personal Area </a:t>
            </a:r>
            <a:r>
              <a:rPr lang="en-US" sz="1800" b="1" u="sng" dirty="0" smtClean="0">
                <a:effectLst>
                  <a:outerShdw blurRad="38100" dist="38100" dir="2700000" algn="tl">
                    <a:srgbClr val="C0C0C0"/>
                  </a:outerShdw>
                </a:effectLst>
              </a:rPr>
              <a:t>Networks(WPANs</a:t>
            </a:r>
            <a:r>
              <a:rPr lang="en-US" sz="1800" b="1" u="sng" dirty="0">
                <a:effectLst>
                  <a:outerShdw blurRad="38100" dist="38100" dir="2700000" algn="tl">
                    <a:srgbClr val="C0C0C0"/>
                  </a:outerShdw>
                </a:effectLst>
              </a:rPr>
              <a:t>)</a:t>
            </a:r>
            <a:endParaRPr lang="en-US" sz="1800" b="1" dirty="0"/>
          </a:p>
          <a:p>
            <a:pPr marL="914400" indent="-914400" eaLnBrk="0" hangingPunct="0">
              <a:defRPr/>
            </a:pPr>
            <a:endParaRPr lang="en-US" sz="2000" dirty="0"/>
          </a:p>
          <a:p>
            <a:pPr marL="914400" indent="-914400" eaLnBrk="0" hangingPunct="0">
              <a:defRPr/>
            </a:pPr>
            <a:r>
              <a:rPr lang="en-US" sz="1800" b="1" dirty="0"/>
              <a:t>Submission Title:</a:t>
            </a:r>
            <a:r>
              <a:rPr lang="en-US" sz="1800" dirty="0"/>
              <a:t>  </a:t>
            </a:r>
            <a:r>
              <a:rPr lang="en-US" sz="1800" dirty="0" smtClean="0"/>
              <a:t>TG4m 4TV Closing </a:t>
            </a:r>
            <a:r>
              <a:rPr lang="en-US" sz="1800" dirty="0"/>
              <a:t>Report </a:t>
            </a:r>
            <a:r>
              <a:rPr lang="en-US" sz="1800" dirty="0" smtClean="0"/>
              <a:t>for  September  2012</a:t>
            </a:r>
            <a:endParaRPr lang="en-US" sz="1800" dirty="0"/>
          </a:p>
          <a:p>
            <a:pPr marL="914400" indent="-914400" eaLnBrk="0" hangingPunct="0">
              <a:spcBef>
                <a:spcPts val="600"/>
              </a:spcBef>
              <a:defRPr/>
            </a:pPr>
            <a:r>
              <a:rPr lang="en-US" sz="1800" b="1" dirty="0"/>
              <a:t>Date Submitted: </a:t>
            </a:r>
            <a:r>
              <a:rPr lang="en-US" sz="1800" dirty="0" smtClean="0"/>
              <a:t>20  September 2012</a:t>
            </a:r>
            <a:endParaRPr lang="en-US" sz="1800" dirty="0"/>
          </a:p>
          <a:p>
            <a:pPr marL="914400" indent="-914400" eaLnBrk="0" hangingPunct="0">
              <a:spcBef>
                <a:spcPts val="600"/>
              </a:spcBef>
              <a:defRPr/>
            </a:pPr>
            <a:r>
              <a:rPr lang="en-US" sz="1800" b="1" dirty="0"/>
              <a:t>Source:</a:t>
            </a:r>
            <a:r>
              <a:rPr lang="en-US" sz="1800" dirty="0"/>
              <a:t> 	</a:t>
            </a:r>
            <a:r>
              <a:rPr lang="en-US" sz="1800" dirty="0" err="1" smtClean="0"/>
              <a:t>Sangsung</a:t>
            </a:r>
            <a:r>
              <a:rPr lang="en-US" sz="1800" dirty="0" smtClean="0"/>
              <a:t>. </a:t>
            </a:r>
            <a:r>
              <a:rPr lang="en-US" sz="1800" dirty="0" err="1" smtClean="0"/>
              <a:t>Choi</a:t>
            </a:r>
            <a:r>
              <a:rPr lang="en-US" sz="1800" dirty="0" smtClean="0"/>
              <a:t>(ETRI)</a:t>
            </a:r>
            <a:endParaRPr lang="en-US" sz="1800" dirty="0"/>
          </a:p>
          <a:p>
            <a:pPr marL="914400" indent="-914400" eaLnBrk="0" hangingPunct="0">
              <a:spcBef>
                <a:spcPts val="600"/>
              </a:spcBef>
              <a:defRPr/>
            </a:pPr>
            <a:r>
              <a:rPr lang="en-US" sz="1800" b="1" dirty="0"/>
              <a:t>Contact: </a:t>
            </a:r>
            <a:r>
              <a:rPr lang="en-US" sz="1800" dirty="0" err="1" smtClean="0"/>
              <a:t>Sangsung</a:t>
            </a:r>
            <a:r>
              <a:rPr lang="en-US" sz="1800" dirty="0" smtClean="0"/>
              <a:t>. </a:t>
            </a:r>
            <a:r>
              <a:rPr lang="en-US" sz="1800" dirty="0" err="1" smtClean="0"/>
              <a:t>Choi</a:t>
            </a:r>
            <a:r>
              <a:rPr lang="en-US" sz="1800" dirty="0" smtClean="0"/>
              <a:t>(ETRI)</a:t>
            </a:r>
            <a:endParaRPr lang="en-US" sz="1800" dirty="0"/>
          </a:p>
          <a:p>
            <a:pPr marL="914400" indent="-914400" eaLnBrk="0" hangingPunct="0">
              <a:spcBef>
                <a:spcPts val="600"/>
              </a:spcBef>
              <a:defRPr/>
            </a:pPr>
            <a:r>
              <a:rPr lang="en-US" sz="1800" b="1" dirty="0"/>
              <a:t>Voice:</a:t>
            </a:r>
            <a:r>
              <a:rPr lang="en-US" sz="1800" dirty="0"/>
              <a:t> 	</a:t>
            </a:r>
            <a:r>
              <a:rPr lang="en-US" altLang="ko-KR" sz="1800" dirty="0" smtClean="0">
                <a:solidFill>
                  <a:schemeClr val="tx2"/>
                </a:solidFill>
                <a:ea typeface="Gulim" pitchFamily="34" charset="-127"/>
              </a:rPr>
              <a:t> +82 42 860 6831</a:t>
            </a:r>
            <a:r>
              <a:rPr lang="en-US" sz="1800" dirty="0" smtClean="0"/>
              <a:t>, </a:t>
            </a:r>
            <a:r>
              <a:rPr lang="en-US" sz="1800" dirty="0"/>
              <a:t>E-Mail: </a:t>
            </a:r>
            <a:r>
              <a:rPr lang="en-US" sz="1800" dirty="0" smtClean="0"/>
              <a:t>sschoi@etri.re.kr </a:t>
            </a:r>
            <a:r>
              <a:rPr lang="en-US" sz="1800" dirty="0"/>
              <a:t>	</a:t>
            </a:r>
          </a:p>
          <a:p>
            <a:pPr marL="914400" indent="-914400" eaLnBrk="0" hangingPunct="0">
              <a:spcBef>
                <a:spcPts val="600"/>
              </a:spcBef>
              <a:defRPr/>
            </a:pPr>
            <a:r>
              <a:rPr lang="en-US" sz="1800" b="1" dirty="0"/>
              <a:t>Re:</a:t>
            </a:r>
            <a:r>
              <a:rPr lang="en-US" sz="1800" dirty="0"/>
              <a:t> 	</a:t>
            </a:r>
            <a:r>
              <a:rPr lang="en-US" sz="1800" dirty="0" smtClean="0"/>
              <a:t> </a:t>
            </a:r>
            <a:r>
              <a:rPr lang="en-US" altLang="ko-KR" sz="1800" dirty="0" smtClean="0"/>
              <a:t> TG4m Closing Report for September 2012 Interim Meeting</a:t>
            </a:r>
            <a:endParaRPr lang="en-US" sz="1800" dirty="0"/>
          </a:p>
          <a:p>
            <a:pPr marL="914400" indent="-914400" eaLnBrk="0" hangingPunct="0">
              <a:spcBef>
                <a:spcPts val="600"/>
              </a:spcBef>
              <a:defRPr/>
            </a:pPr>
            <a:r>
              <a:rPr lang="en-US" sz="1800" b="1" dirty="0"/>
              <a:t>Abstract</a:t>
            </a:r>
            <a:r>
              <a:rPr lang="en-US" sz="1800" dirty="0"/>
              <a:t>: </a:t>
            </a:r>
            <a:r>
              <a:rPr lang="en-US" sz="1800" dirty="0" smtClean="0"/>
              <a:t>Closing </a:t>
            </a:r>
            <a:r>
              <a:rPr lang="en-US" sz="1800" dirty="0"/>
              <a:t>Report for </a:t>
            </a:r>
            <a:r>
              <a:rPr lang="en-US" sz="1800" dirty="0" smtClean="0"/>
              <a:t>TG4m Session in Palm Springs</a:t>
            </a:r>
            <a:endParaRPr lang="en-US" sz="1800" dirty="0"/>
          </a:p>
          <a:p>
            <a:pPr marL="914400" indent="-914400" eaLnBrk="0" hangingPunct="0">
              <a:spcBef>
                <a:spcPts val="600"/>
              </a:spcBef>
              <a:defRPr/>
            </a:pPr>
            <a:r>
              <a:rPr lang="en-US" sz="1800" b="1" dirty="0"/>
              <a:t>Purpose</a:t>
            </a:r>
            <a:r>
              <a:rPr lang="en-US" sz="1800" dirty="0"/>
              <a:t>: </a:t>
            </a:r>
            <a:r>
              <a:rPr lang="en-US" sz="1800" dirty="0" smtClean="0"/>
              <a:t>TV White Space</a:t>
            </a:r>
            <a:r>
              <a:rPr lang="en-US" altLang="ko-KR" sz="1800" dirty="0" smtClean="0">
                <a:solidFill>
                  <a:schemeClr val="tx2"/>
                </a:solidFill>
              </a:rPr>
              <a:t> </a:t>
            </a:r>
            <a:r>
              <a:rPr lang="en-US" altLang="ko-KR" sz="1800" dirty="0" smtClean="0"/>
              <a:t>Amendment to IEEE 802.15.4</a:t>
            </a:r>
            <a:endParaRPr lang="en-US" sz="1800" dirty="0"/>
          </a:p>
          <a:p>
            <a:pPr marL="914400" indent="-914400" eaLnBrk="0" hangingPunct="0">
              <a:spcBef>
                <a:spcPts val="600"/>
              </a:spcBef>
              <a:defRPr/>
            </a:pPr>
            <a:r>
              <a:rPr lang="en-US" sz="1800" b="1" dirty="0"/>
              <a:t>Notice:</a:t>
            </a:r>
            <a:r>
              <a:rPr lang="en-US" sz="18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eaLnBrk="0" hangingPunct="0">
              <a:spcBef>
                <a:spcPts val="600"/>
              </a:spcBef>
              <a:defRPr/>
            </a:pPr>
            <a:r>
              <a:rPr lang="en-US" sz="1800" b="1" dirty="0"/>
              <a:t>Release:</a:t>
            </a:r>
            <a:r>
              <a:rPr lang="en-US" sz="1800" dirty="0"/>
              <a:t>	The contributor acknowledges and accepts that this contribution becomes the property of IEEE and may be made publicly available by P802.15.	</a:t>
            </a:r>
          </a:p>
        </p:txBody>
      </p:sp>
      <p:sp>
        <p:nvSpPr>
          <p:cNvPr id="7" name="Footer Placeholder 3"/>
          <p:cNvSpPr>
            <a:spLocks noGrp="1"/>
          </p:cNvSpPr>
          <p:nvPr>
            <p:ph type="ftr" sz="quarter" idx="10"/>
          </p:nvPr>
        </p:nvSpPr>
        <p:spPr>
          <a:xfrm>
            <a:off x="6096000" y="6492875"/>
            <a:ext cx="2438400" cy="184666"/>
          </a:xfrm>
          <a:noFill/>
        </p:spPr>
        <p:txBody>
          <a:bodyPr/>
          <a:lstStyle/>
          <a:p>
            <a:r>
              <a:rPr lang="en-US" smtClean="0"/>
              <a:t>Sangsung Choi(ETRI)</a:t>
            </a: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153400" cy="762000"/>
          </a:xfrm>
        </p:spPr>
        <p:txBody>
          <a:bodyPr/>
          <a:lstStyle/>
          <a:p>
            <a:r>
              <a:rPr lang="en-US" b="1" dirty="0" smtClean="0"/>
              <a:t>Meeting Goal This Week</a:t>
            </a:r>
            <a:endParaRPr lang="en-US" b="1" dirty="0"/>
          </a:p>
        </p:txBody>
      </p:sp>
      <p:sp>
        <p:nvSpPr>
          <p:cNvPr id="4" name="Footer Placeholder 3"/>
          <p:cNvSpPr>
            <a:spLocks noGrp="1"/>
          </p:cNvSpPr>
          <p:nvPr>
            <p:ph type="ftr" sz="quarter" idx="10"/>
          </p:nvPr>
        </p:nvSpPr>
        <p:spPr/>
        <p:txBody>
          <a:bodyPr/>
          <a:lstStyle/>
          <a:p>
            <a:r>
              <a:rPr lang="en-US" smtClean="0"/>
              <a:t>Sangsung Choi(ETRI)</a:t>
            </a:r>
            <a:endParaRPr lang="en-US" dirty="0" smtClean="0"/>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2</a:t>
            </a:fld>
            <a:endParaRPr lang="en-US"/>
          </a:p>
        </p:txBody>
      </p:sp>
      <p:sp>
        <p:nvSpPr>
          <p:cNvPr id="8" name="Date Placeholder 5"/>
          <p:cNvSpPr>
            <a:spLocks noGrp="1"/>
          </p:cNvSpPr>
          <p:nvPr>
            <p:ph type="dt" sz="quarter" idx="12"/>
          </p:nvPr>
        </p:nvSpPr>
        <p:spPr>
          <a:xfrm>
            <a:off x="609600" y="304800"/>
            <a:ext cx="1905000" cy="247650"/>
          </a:xfrm>
          <a:noFill/>
        </p:spPr>
        <p:txBody>
          <a:bodyPr/>
          <a:lstStyle/>
          <a:p>
            <a:r>
              <a:rPr lang="en-US" altLang="ko-KR" smtClean="0"/>
              <a:t>September 2012</a:t>
            </a:r>
            <a:endParaRPr lang="en-US" dirty="0"/>
          </a:p>
        </p:txBody>
      </p:sp>
      <p:sp>
        <p:nvSpPr>
          <p:cNvPr id="9" name="Content Placeholder 2"/>
          <p:cNvSpPr txBox="1">
            <a:spLocks/>
          </p:cNvSpPr>
          <p:nvPr/>
        </p:nvSpPr>
        <p:spPr bwMode="auto">
          <a:xfrm>
            <a:off x="609600" y="2133600"/>
            <a:ext cx="8153400" cy="4038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lvl="0" indent="-342900" eaLnBrk="0" hangingPunct="0">
              <a:spcBef>
                <a:spcPct val="20000"/>
              </a:spcBef>
              <a:buFontTx/>
              <a:buChar char="•"/>
            </a:pPr>
            <a:r>
              <a:rPr lang="en-US" altLang="ko-KR" sz="3200" kern="0" dirty="0">
                <a:solidFill>
                  <a:srgbClr val="000000"/>
                </a:solidFill>
                <a:latin typeface="Times New Roman"/>
              </a:rPr>
              <a:t>Hear merged proposal presentations for baseline documents(FSK, OFDM,NB-OFDM, </a:t>
            </a:r>
            <a:r>
              <a:rPr lang="en-US" altLang="ko-KR" sz="3200" kern="0" dirty="0" smtClean="0">
                <a:solidFill>
                  <a:srgbClr val="000000"/>
                </a:solidFill>
                <a:latin typeface="Times New Roman"/>
              </a:rPr>
              <a:t>MAC, Ranging)</a:t>
            </a:r>
            <a:endParaRPr lang="en-US" altLang="ko-KR" sz="3200" kern="0" dirty="0">
              <a:solidFill>
                <a:srgbClr val="000000"/>
              </a:solidFill>
              <a:latin typeface="Times New Roman"/>
            </a:endParaRPr>
          </a:p>
          <a:p>
            <a:pPr marL="342900" lvl="0" indent="-342900" eaLnBrk="0" hangingPunct="0">
              <a:spcBef>
                <a:spcPts val="1200"/>
              </a:spcBef>
              <a:buFontTx/>
              <a:buChar char="•"/>
            </a:pPr>
            <a:r>
              <a:rPr lang="en-US" altLang="ko-KR" sz="3200" kern="0" dirty="0" smtClean="0">
                <a:solidFill>
                  <a:srgbClr val="000000"/>
                </a:solidFill>
                <a:latin typeface="Times New Roman"/>
              </a:rPr>
              <a:t>Adopt baseline documents</a:t>
            </a:r>
            <a:endParaRPr lang="en-US" altLang="ko-KR" sz="3200" kern="0" dirty="0">
              <a:solidFill>
                <a:srgbClr val="000000"/>
              </a:solidFill>
              <a:latin typeface="Times New Roman"/>
            </a:endParaRPr>
          </a:p>
          <a:p>
            <a:pPr marL="342900" lvl="0" indent="-342900" eaLnBrk="0" hangingPunct="0">
              <a:spcBef>
                <a:spcPts val="1200"/>
              </a:spcBef>
              <a:buFontTx/>
              <a:buChar char="•"/>
            </a:pPr>
            <a:r>
              <a:rPr lang="en-US" altLang="ko-KR" sz="3200" kern="0" dirty="0">
                <a:solidFill>
                  <a:srgbClr val="000000"/>
                </a:solidFill>
                <a:latin typeface="Times New Roman"/>
              </a:rPr>
              <a:t>Hear presentations if any</a:t>
            </a:r>
          </a:p>
          <a:p>
            <a:pPr marL="342900" lvl="0" indent="-342900" eaLnBrk="0" hangingPunct="0">
              <a:spcBef>
                <a:spcPts val="1200"/>
              </a:spcBef>
              <a:buFontTx/>
              <a:buChar char="•"/>
            </a:pPr>
            <a:r>
              <a:rPr lang="en-US" altLang="ko-KR" sz="3200" kern="0" dirty="0" smtClean="0">
                <a:solidFill>
                  <a:srgbClr val="000000"/>
                </a:solidFill>
                <a:latin typeface="Times New Roman"/>
              </a:rPr>
              <a:t>Discussion </a:t>
            </a:r>
            <a:r>
              <a:rPr lang="en-US" altLang="ko-KR" sz="3200" kern="0" dirty="0">
                <a:solidFill>
                  <a:srgbClr val="000000"/>
                </a:solidFill>
                <a:latin typeface="Times New Roman"/>
              </a:rPr>
              <a:t>on future efforts and next steps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4"/>
          <p:cNvSpPr>
            <a:spLocks noGrp="1" noChangeArrowheads="1"/>
          </p:cNvSpPr>
          <p:nvPr>
            <p:ph type="title" idx="4294967295"/>
          </p:nvPr>
        </p:nvSpPr>
        <p:spPr>
          <a:xfrm>
            <a:off x="762000" y="457200"/>
            <a:ext cx="7772400" cy="990600"/>
          </a:xfrm>
        </p:spPr>
        <p:txBody>
          <a:bodyPr/>
          <a:lstStyle/>
          <a:p>
            <a:r>
              <a:rPr lang="en-US" b="1" dirty="0" smtClean="0"/>
              <a:t>Meeting Slots</a:t>
            </a:r>
          </a:p>
        </p:txBody>
      </p:sp>
      <p:sp>
        <p:nvSpPr>
          <p:cNvPr id="8" name="Date Placeholder 5"/>
          <p:cNvSpPr>
            <a:spLocks noGrp="1"/>
          </p:cNvSpPr>
          <p:nvPr>
            <p:ph type="dt" sz="quarter" idx="12"/>
          </p:nvPr>
        </p:nvSpPr>
        <p:spPr>
          <a:xfrm>
            <a:off x="609600" y="304800"/>
            <a:ext cx="1905000" cy="247650"/>
          </a:xfrm>
          <a:noFill/>
        </p:spPr>
        <p:txBody>
          <a:bodyPr/>
          <a:lstStyle/>
          <a:p>
            <a:r>
              <a:rPr lang="en-US" altLang="ko-KR" smtClean="0"/>
              <a:t>September 2012</a:t>
            </a:r>
            <a:endParaRPr lang="en-US" dirty="0"/>
          </a:p>
        </p:txBody>
      </p:sp>
      <p:sp>
        <p:nvSpPr>
          <p:cNvPr id="9" name="Footer Placeholder 3"/>
          <p:cNvSpPr>
            <a:spLocks noGrp="1"/>
          </p:cNvSpPr>
          <p:nvPr>
            <p:ph type="ftr" sz="quarter" idx="10"/>
          </p:nvPr>
        </p:nvSpPr>
        <p:spPr>
          <a:xfrm>
            <a:off x="6172201" y="6520934"/>
            <a:ext cx="2438400" cy="184666"/>
          </a:xfrm>
        </p:spPr>
        <p:txBody>
          <a:bodyPr/>
          <a:lstStyle/>
          <a:p>
            <a:r>
              <a:rPr lang="en-US" dirty="0" smtClean="0"/>
              <a:t>Sangsung </a:t>
            </a:r>
            <a:r>
              <a:rPr lang="en-US" dirty="0" err="1" smtClean="0"/>
              <a:t>Choi</a:t>
            </a:r>
            <a:r>
              <a:rPr lang="en-US" dirty="0" smtClean="0"/>
              <a:t>(ETRI)</a:t>
            </a:r>
          </a:p>
        </p:txBody>
      </p:sp>
      <p:sp>
        <p:nvSpPr>
          <p:cNvPr id="7" name="슬라이드 번호 개체 틀 6"/>
          <p:cNvSpPr>
            <a:spLocks noGrp="1"/>
          </p:cNvSpPr>
          <p:nvPr>
            <p:ph type="sldNum" sz="quarter" idx="11"/>
          </p:nvPr>
        </p:nvSpPr>
        <p:spPr>
          <a:xfrm>
            <a:off x="4421189" y="6523038"/>
            <a:ext cx="530225" cy="182562"/>
          </a:xfrm>
        </p:spPr>
        <p:txBody>
          <a:bodyPr/>
          <a:lstStyle/>
          <a:p>
            <a:pPr>
              <a:defRPr/>
            </a:pPr>
            <a:r>
              <a:rPr lang="en-US" dirty="0" smtClean="0"/>
              <a:t>Slide </a:t>
            </a:r>
            <a:fld id="{CBB17340-4413-48FA-98F5-B0F34060CDC9}" type="slidenum">
              <a:rPr lang="en-US" smtClean="0"/>
              <a:pPr>
                <a:defRPr/>
              </a:pPr>
              <a:t>3</a:t>
            </a:fld>
            <a:endParaRPr lang="en-US" dirty="0"/>
          </a:p>
        </p:txBody>
      </p:sp>
      <p:graphicFrame>
        <p:nvGraphicFramePr>
          <p:cNvPr id="15" name="Group 90"/>
          <p:cNvGraphicFramePr>
            <a:graphicFrameLocks/>
          </p:cNvGraphicFramePr>
          <p:nvPr>
            <p:extLst>
              <p:ext uri="{D42A27DB-BD31-4B8C-83A1-F6EECF244321}">
                <p14:modId xmlns:p14="http://schemas.microsoft.com/office/powerpoint/2010/main" val="46701871"/>
              </p:ext>
            </p:extLst>
          </p:nvPr>
        </p:nvGraphicFramePr>
        <p:xfrm>
          <a:off x="304800" y="1371600"/>
          <a:ext cx="8686800" cy="4755825"/>
        </p:xfrm>
        <a:graphic>
          <a:graphicData uri="http://schemas.openxmlformats.org/drawingml/2006/table">
            <a:tbl>
              <a:tblPr/>
              <a:tblGrid>
                <a:gridCol w="685799"/>
                <a:gridCol w="2057401"/>
                <a:gridCol w="1752600"/>
                <a:gridCol w="2133600"/>
                <a:gridCol w="2057400"/>
              </a:tblGrid>
              <a:tr h="5648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Arial" pitchFamily="34" charset="0"/>
                          <a:ea typeface="ＭＳ Ｐゴシック" pitchFamily="-65" charset="-128"/>
                        </a:rPr>
                        <a:t>Mtg</a:t>
                      </a: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Monday</a:t>
                      </a: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Tuesday</a:t>
                      </a: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Wednesday</a:t>
                      </a: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Thursday</a:t>
                      </a:r>
                    </a:p>
                  </a:txBody>
                  <a:tcPr anchor="ctr" anchorCtr="1"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257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AM1</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nSpc>
                          <a:spcPct val="100000"/>
                        </a:lnSpc>
                      </a:pPr>
                      <a:endParaRPr lang="en-US" sz="1800" kern="1200" baseline="0" dirty="0" smtClean="0">
                        <a:solidFill>
                          <a:schemeClr val="tx1"/>
                        </a:solidFill>
                        <a:latin typeface="+mn-lt"/>
                        <a:ea typeface="+mn-ea"/>
                        <a:cs typeface="+mn-cs"/>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179388" marR="0" lvl="0" indent="-179388" algn="l" defTabSz="457200" rtl="0" eaLnBrk="1" fontAlgn="auto" latinLnBrk="0" hangingPunct="1">
                        <a:lnSpc>
                          <a:spcPct val="100000"/>
                        </a:lnSpc>
                        <a:spcBef>
                          <a:spcPts val="1200"/>
                        </a:spcBef>
                        <a:spcAft>
                          <a:spcPts val="0"/>
                        </a:spcAft>
                        <a:buClrTx/>
                        <a:buSzTx/>
                        <a:buFont typeface="Arial" pitchFamily="34" charset="0"/>
                        <a:buChar char="•"/>
                        <a:tabLst/>
                        <a:defRPr/>
                      </a:pPr>
                      <a:endParaRPr kumimoji="0" lang="en-US" altLang="ko-KR"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457200" rtl="0" eaLnBrk="1" fontAlgn="auto" latinLnBrk="0" hangingPunct="1">
                        <a:lnSpc>
                          <a:spcPct val="100000"/>
                        </a:lnSpc>
                        <a:spcBef>
                          <a:spcPts val="1200"/>
                        </a:spcBef>
                        <a:spcAft>
                          <a:spcPts val="0"/>
                        </a:spcAft>
                        <a:buClrTx/>
                        <a:buSzTx/>
                        <a:buFont typeface="Arial" pitchFamily="34" charset="0"/>
                        <a:buNone/>
                        <a:tabLst/>
                        <a:defRPr/>
                      </a:pPr>
                      <a:endParaRPr lang="en-US"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179388" marR="0" lvl="0" indent="-179388" algn="l" defTabSz="457200" rtl="0" eaLnBrk="1" fontAlgn="auto" latinLnBrk="0" hangingPunct="1">
                        <a:lnSpc>
                          <a:spcPct val="100000"/>
                        </a:lnSpc>
                        <a:spcBef>
                          <a:spcPts val="1200"/>
                        </a:spcBef>
                        <a:spcAft>
                          <a:spcPts val="0"/>
                        </a:spcAft>
                        <a:buClrTx/>
                        <a:buSzTx/>
                        <a:buFont typeface="Arial" pitchFamily="34" charset="0"/>
                        <a:buChar char="•"/>
                        <a:tabLst/>
                        <a:defRPr/>
                      </a:pPr>
                      <a:r>
                        <a:rPr lang="en-US" altLang="ko-KR" sz="1800" kern="1200" baseline="0" dirty="0" smtClean="0">
                          <a:solidFill>
                            <a:schemeClr val="tx1"/>
                          </a:solidFill>
                          <a:latin typeface="+mn-lt"/>
                          <a:ea typeface="+mn-ea"/>
                          <a:cs typeface="+mn-cs"/>
                        </a:rPr>
                        <a:t>Hear Presentation if any</a:t>
                      </a:r>
                    </a:p>
                    <a:p>
                      <a:pPr marL="179388" marR="0" lvl="0" indent="-179388" algn="l" defTabSz="457200" rtl="0" eaLnBrk="1" fontAlgn="auto" latinLnBrk="0" hangingPunct="1">
                        <a:lnSpc>
                          <a:spcPct val="100000"/>
                        </a:lnSpc>
                        <a:spcBef>
                          <a:spcPts val="600"/>
                        </a:spcBef>
                        <a:spcAft>
                          <a:spcPts val="0"/>
                        </a:spcAft>
                        <a:buClrTx/>
                        <a:buSzTx/>
                        <a:buFont typeface="Arial" pitchFamily="34" charset="0"/>
                        <a:buChar char="•"/>
                        <a:tabLst/>
                        <a:defRPr/>
                      </a:pPr>
                      <a:r>
                        <a:rPr lang="en-US" altLang="ko-KR" sz="1800" kern="1200" baseline="0" dirty="0" smtClean="0">
                          <a:solidFill>
                            <a:schemeClr val="tx1"/>
                          </a:solidFill>
                          <a:latin typeface="+mn-lt"/>
                          <a:ea typeface="+mn-ea"/>
                          <a:cs typeface="+mn-cs"/>
                        </a:rPr>
                        <a:t>Discuss next step</a:t>
                      </a: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r>
              <a:tr h="75030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AM2</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179388" marR="0" lvl="0" indent="-179388" algn="l" defTabSz="457200" rtl="0" eaLnBrk="1" fontAlgn="auto" latinLnBrk="0" hangingPunct="1">
                        <a:lnSpc>
                          <a:spcPct val="100000"/>
                        </a:lnSpc>
                        <a:spcBef>
                          <a:spcPts val="1200"/>
                        </a:spcBef>
                        <a:spcAft>
                          <a:spcPts val="0"/>
                        </a:spcAft>
                        <a:buClrTx/>
                        <a:buSzTx/>
                        <a:buFont typeface="Arial" pitchFamily="34" charset="0"/>
                        <a:buChar char="•"/>
                        <a:tabLst/>
                        <a:defRPr/>
                      </a:pPr>
                      <a:r>
                        <a:rPr lang="en-US" altLang="ko-KR" sz="1800" kern="1200" baseline="0" dirty="0" smtClean="0">
                          <a:solidFill>
                            <a:schemeClr val="tx1"/>
                          </a:solidFill>
                          <a:latin typeface="+mn-lt"/>
                          <a:ea typeface="+mn-ea"/>
                          <a:cs typeface="+mn-cs"/>
                        </a:rPr>
                        <a:t>Opening Logistics</a:t>
                      </a:r>
                    </a:p>
                    <a:p>
                      <a:pPr marL="179388" marR="0" lvl="0" indent="-179388" algn="l" defTabSz="457200" rtl="0" eaLnBrk="1" fontAlgn="auto" latinLnBrk="0" hangingPunct="1">
                        <a:lnSpc>
                          <a:spcPct val="100000"/>
                        </a:lnSpc>
                        <a:spcBef>
                          <a:spcPts val="1200"/>
                        </a:spcBef>
                        <a:spcAft>
                          <a:spcPts val="0"/>
                        </a:spcAft>
                        <a:buClrTx/>
                        <a:buSzTx/>
                        <a:buFont typeface="Arial" pitchFamily="34" charset="0"/>
                        <a:buChar char="•"/>
                        <a:tabLst/>
                        <a:defRPr/>
                      </a:pPr>
                      <a:r>
                        <a:rPr lang="en-US" altLang="ko-KR" sz="1800" kern="1200" baseline="0" dirty="0" smtClean="0">
                          <a:solidFill>
                            <a:schemeClr val="tx1"/>
                          </a:solidFill>
                          <a:latin typeface="+mn-lt"/>
                          <a:ea typeface="+mn-ea"/>
                          <a:cs typeface="+mn-cs"/>
                        </a:rPr>
                        <a:t>Hear Presentation</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c>
                  <a:txBody>
                    <a:bodyPr/>
                    <a:lstStyle/>
                    <a:p>
                      <a:pPr marL="179388" marR="0" lvl="0" indent="-179388" algn="l" defTabSz="457200" rtl="0" eaLnBrk="1" fontAlgn="auto" latinLnBrk="0" hangingPunct="1">
                        <a:lnSpc>
                          <a:spcPct val="100000"/>
                        </a:lnSpc>
                        <a:spcBef>
                          <a:spcPts val="1200"/>
                        </a:spcBef>
                        <a:spcAft>
                          <a:spcPts val="0"/>
                        </a:spcAft>
                        <a:buClrTx/>
                        <a:buSzTx/>
                        <a:buFont typeface="Arial" pitchFamily="34" charset="0"/>
                        <a:buChar char="•"/>
                        <a:tabLst/>
                        <a:defRPr/>
                      </a:pPr>
                      <a:endParaRPr kumimoji="0" lang="en-US" altLang="ko-KR"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nSpc>
                          <a:spcPct val="100000"/>
                        </a:lnSpc>
                      </a:pPr>
                      <a:endParaRPr lang="en-US" dirty="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defRPr/>
                      </a:pPr>
                      <a:endParaRPr kumimoji="0" lang="en-US" altLang="ko-KR" sz="1800" b="0" i="0" u="none" strike="noStrike" kern="1200" cap="none" spc="0" normalizeH="0" baseline="0" noProof="0" dirty="0" smtClean="0">
                        <a:ln>
                          <a:noFill/>
                        </a:ln>
                        <a:solidFill>
                          <a:srgbClr val="000000"/>
                        </a:solidFill>
                        <a:effectLst/>
                        <a:uLnTx/>
                        <a:uFillTx/>
                        <a:latin typeface="+mn-lt"/>
                        <a:ea typeface="+mn-ea"/>
                        <a:cs typeface="+mn-cs"/>
                      </a:endParaRP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0104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PM1</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179388" marR="0" lvl="0" indent="-179388" algn="l" defTabSz="457200" rtl="0" eaLnBrk="1" fontAlgn="auto" latinLnBrk="0" hangingPunct="1">
                        <a:lnSpc>
                          <a:spcPct val="100000"/>
                        </a:lnSpc>
                        <a:spcBef>
                          <a:spcPts val="1200"/>
                        </a:spcBef>
                        <a:spcAft>
                          <a:spcPts val="0"/>
                        </a:spcAft>
                        <a:buClrTx/>
                        <a:buSzTx/>
                        <a:buFont typeface="Arial" pitchFamily="34" charset="0"/>
                        <a:buChar char="•"/>
                        <a:tabLst/>
                        <a:defRPr/>
                      </a:pPr>
                      <a:r>
                        <a:rPr lang="en-US" altLang="ko-KR" baseline="0" dirty="0" smtClean="0"/>
                        <a:t>Hear merged FSK-PHY proposal</a:t>
                      </a:r>
                      <a:endParaRPr kumimoji="0" lang="en-US" altLang="ko-KR"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c>
                  <a:txBody>
                    <a:bodyPr/>
                    <a:lstStyle/>
                    <a:p>
                      <a:pPr marL="179388" marR="0" lvl="0" indent="-179388" algn="l" defTabSz="457200" rtl="0" eaLnBrk="1" fontAlgn="auto" latinLnBrk="0" hangingPunct="1">
                        <a:lnSpc>
                          <a:spcPct val="100000"/>
                        </a:lnSpc>
                        <a:spcBef>
                          <a:spcPts val="1200"/>
                        </a:spcBef>
                        <a:spcAft>
                          <a:spcPts val="0"/>
                        </a:spcAft>
                        <a:buClrTx/>
                        <a:buSzTx/>
                        <a:buFont typeface="Arial" pitchFamily="34" charset="0"/>
                        <a:buChar char="•"/>
                        <a:tabLst/>
                        <a:defRPr/>
                      </a:pPr>
                      <a:r>
                        <a:rPr lang="en-US" altLang="ko-KR" baseline="0" dirty="0" smtClean="0"/>
                        <a:t>Hear merged NB OFDM-PHY proposal</a:t>
                      </a:r>
                      <a:endParaRPr kumimoji="0" lang="en-US" altLang="ko-KR" sz="1800" b="0" i="0" u="none" strike="noStrike" kern="1200" cap="none" spc="0" normalizeH="0" baseline="0" noProof="0" dirty="0" smtClean="0">
                        <a:ln>
                          <a:noFill/>
                        </a:ln>
                        <a:solidFill>
                          <a:srgbClr val="000000"/>
                        </a:solidFill>
                        <a:effectLst/>
                        <a:uLnTx/>
                        <a:uFillTx/>
                        <a:latin typeface="+mn-lt"/>
                        <a:ea typeface="+mn-ea"/>
                        <a:cs typeface="+mn-cs"/>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c>
                  <a:txBody>
                    <a:bodyPr/>
                    <a:lstStyle/>
                    <a:p>
                      <a:pPr marL="179388" marR="0" lvl="0" indent="-179388" algn="l" defTabSz="457200" rtl="0" eaLnBrk="1" fontAlgn="auto" latinLnBrk="0" hangingPunct="1">
                        <a:lnSpc>
                          <a:spcPct val="100000"/>
                        </a:lnSpc>
                        <a:spcBef>
                          <a:spcPts val="1200"/>
                        </a:spcBef>
                        <a:spcAft>
                          <a:spcPts val="0"/>
                        </a:spcAft>
                        <a:buClrTx/>
                        <a:buSzTx/>
                        <a:buFont typeface="Arial" pitchFamily="34" charset="0"/>
                        <a:buChar char="•"/>
                        <a:tabLst/>
                        <a:defRPr/>
                      </a:pPr>
                      <a:r>
                        <a:rPr lang="en-US" altLang="ko-KR" sz="1800" kern="1200" baseline="0" dirty="0" smtClean="0">
                          <a:solidFill>
                            <a:schemeClr val="tx1"/>
                          </a:solidFill>
                          <a:latin typeface="+mn-lt"/>
                          <a:ea typeface="+mn-ea"/>
                          <a:cs typeface="+mn-cs"/>
                        </a:rPr>
                        <a:t>Hear Presentation</a:t>
                      </a:r>
                    </a:p>
                    <a:p>
                      <a:pPr marL="179388" marR="0" lvl="0" indent="-179388" algn="l" defTabSz="457200" rtl="0" eaLnBrk="1" fontAlgn="auto" latinLnBrk="0" hangingPunct="1">
                        <a:lnSpc>
                          <a:spcPct val="100000"/>
                        </a:lnSpc>
                        <a:spcBef>
                          <a:spcPts val="1200"/>
                        </a:spcBef>
                        <a:spcAft>
                          <a:spcPts val="0"/>
                        </a:spcAft>
                        <a:buClrTx/>
                        <a:buSzTx/>
                        <a:buFont typeface="Arial" pitchFamily="34" charset="0"/>
                        <a:buChar char="•"/>
                        <a:tabLst/>
                        <a:defRPr/>
                      </a:pPr>
                      <a:r>
                        <a:rPr lang="en-US" altLang="ko-KR" dirty="0" smtClean="0">
                          <a:ea typeface="ＭＳ Ｐゴシック" pitchFamily="-65" charset="-128"/>
                        </a:rPr>
                        <a:t>Further Discussion  Merged Proposals</a:t>
                      </a:r>
                      <a:endParaRPr lang="en-US" altLang="ko-KR" sz="1800" kern="1200" baseline="0" dirty="0" smtClean="0">
                        <a:solidFill>
                          <a:schemeClr val="tx1"/>
                        </a:solidFill>
                        <a:latin typeface="+mn-lt"/>
                        <a:ea typeface="+mn-ea"/>
                        <a:cs typeface="+mn-cs"/>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c>
                  <a:txBody>
                    <a:bodyPr/>
                    <a:lstStyle/>
                    <a:p>
                      <a:pPr marL="179388" marR="0" lvl="0" indent="-179388" algn="l" defTabSz="914400" rtl="0" eaLnBrk="0" fontAlgn="base" latinLnBrk="0" hangingPunct="0">
                        <a:lnSpc>
                          <a:spcPct val="100000"/>
                        </a:lnSpc>
                        <a:spcBef>
                          <a:spcPct val="20000"/>
                        </a:spcBef>
                        <a:spcAft>
                          <a:spcPct val="0"/>
                        </a:spcAft>
                        <a:buClrTx/>
                        <a:buSzTx/>
                        <a:buFont typeface="Arial" pitchFamily="34" charset="0"/>
                        <a:buChar char="•"/>
                        <a:tabLst/>
                        <a:defRPr/>
                      </a:pPr>
                      <a:endParaRPr kumimoji="0" lang="en-US" altLang="ko-KR" sz="1800" b="0" i="0" u="none" strike="noStrike" kern="1200" cap="none" spc="0" normalizeH="0" baseline="0" noProof="0" dirty="0" smtClean="0">
                        <a:ln>
                          <a:noFill/>
                        </a:ln>
                        <a:solidFill>
                          <a:srgbClr val="000000"/>
                        </a:solidFill>
                        <a:effectLst/>
                        <a:uLnTx/>
                        <a:uFillTx/>
                        <a:latin typeface="+mn-lt"/>
                        <a:ea typeface="+mn-ea"/>
                        <a:cs typeface="+mn-cs"/>
                      </a:endParaRP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83725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PM2</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179388" marR="0" lvl="0" indent="-179388" algn="l" defTabSz="457200" rtl="0" eaLnBrk="1" fontAlgn="auto" latinLnBrk="0" hangingPunct="1">
                        <a:lnSpc>
                          <a:spcPct val="100000"/>
                        </a:lnSpc>
                        <a:spcBef>
                          <a:spcPts val="1200"/>
                        </a:spcBef>
                        <a:spcAft>
                          <a:spcPts val="0"/>
                        </a:spcAft>
                        <a:buClrTx/>
                        <a:buSzTx/>
                        <a:buFont typeface="Arial" pitchFamily="34" charset="0"/>
                        <a:buChar char="•"/>
                        <a:tabLst/>
                        <a:defRPr/>
                      </a:pPr>
                      <a:r>
                        <a:rPr lang="en-US" altLang="ko-KR" baseline="0" dirty="0" smtClean="0"/>
                        <a:t>Hear merged OFDM-PHY proposal</a:t>
                      </a:r>
                      <a:endParaRPr kumimoji="0" lang="en-US" altLang="ko-KR"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c>
                  <a:txBody>
                    <a:bodyPr/>
                    <a:lstStyle/>
                    <a:p>
                      <a:pPr marL="179388" marR="0" lvl="0" indent="-179388" algn="l" defTabSz="457200" rtl="0" eaLnBrk="1" fontAlgn="auto" latinLnBrk="0" hangingPunct="1">
                        <a:lnSpc>
                          <a:spcPct val="100000"/>
                        </a:lnSpc>
                        <a:spcBef>
                          <a:spcPts val="1200"/>
                        </a:spcBef>
                        <a:spcAft>
                          <a:spcPts val="0"/>
                        </a:spcAft>
                        <a:buClrTx/>
                        <a:buSzTx/>
                        <a:buFont typeface="Arial" pitchFamily="34" charset="0"/>
                        <a:buChar char="•"/>
                        <a:tabLst/>
                        <a:defRPr/>
                      </a:pPr>
                      <a:r>
                        <a:rPr lang="en-US" altLang="ko-KR" baseline="0" dirty="0" smtClean="0"/>
                        <a:t>Hear merged presentations:  MAC</a:t>
                      </a: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c>
                  <a:txBody>
                    <a:bodyPr/>
                    <a:lstStyle/>
                    <a:p>
                      <a:pPr marL="285750" indent="-285750">
                        <a:spcBef>
                          <a:spcPts val="1200"/>
                        </a:spcBef>
                        <a:buFont typeface="Arial" pitchFamily="34" charset="0"/>
                        <a:buChar char="•"/>
                      </a:pPr>
                      <a:r>
                        <a:rPr lang="en-US" altLang="ko-KR" dirty="0" smtClean="0">
                          <a:ea typeface="ＭＳ Ｐゴシック" pitchFamily="-65" charset="-128"/>
                        </a:rPr>
                        <a:t>Discuss Baseline Adaptation</a:t>
                      </a:r>
                    </a:p>
                    <a:p>
                      <a:pPr marL="285750" indent="-285750">
                        <a:spcBef>
                          <a:spcPts val="1200"/>
                        </a:spcBef>
                        <a:buFont typeface="Arial" pitchFamily="34" charset="0"/>
                        <a:buChar char="•"/>
                      </a:pPr>
                      <a:r>
                        <a:rPr lang="en-US" altLang="ko-KR" dirty="0" smtClean="0">
                          <a:ea typeface="ＭＳ Ｐゴシック" pitchFamily="-65" charset="-128"/>
                        </a:rPr>
                        <a:t>Discuss Proposal Draft Preparation</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c>
                  <a:txBody>
                    <a:bodyPr/>
                    <a:lstStyle/>
                    <a:p>
                      <a:pPr marL="179388" marR="0" lvl="0" indent="-179388" algn="l" defTabSz="914400" rtl="0" eaLnBrk="0" fontAlgn="base" latinLnBrk="0" hangingPunct="0">
                        <a:lnSpc>
                          <a:spcPct val="100000"/>
                        </a:lnSpc>
                        <a:spcBef>
                          <a:spcPct val="20000"/>
                        </a:spcBef>
                        <a:spcAft>
                          <a:spcPct val="0"/>
                        </a:spcAft>
                        <a:buClrTx/>
                        <a:buSzTx/>
                        <a:buFont typeface="Arial" pitchFamily="34" charset="0"/>
                        <a:buChar char="•"/>
                        <a:tabLst>
                          <a:tab pos="179388" algn="l"/>
                        </a:tabLst>
                        <a:defRPr/>
                      </a:pPr>
                      <a:endParaRPr lang="en-US" dirty="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153400" cy="762000"/>
          </a:xfrm>
        </p:spPr>
        <p:txBody>
          <a:bodyPr/>
          <a:lstStyle/>
          <a:p>
            <a:r>
              <a:rPr lang="en-US" b="1" dirty="0" smtClean="0"/>
              <a:t>TG4m Closing Report(1)</a:t>
            </a:r>
            <a:endParaRPr lang="en-US" b="1" dirty="0"/>
          </a:p>
        </p:txBody>
      </p:sp>
      <p:sp>
        <p:nvSpPr>
          <p:cNvPr id="3" name="Content Placeholder 2"/>
          <p:cNvSpPr>
            <a:spLocks noGrp="1"/>
          </p:cNvSpPr>
          <p:nvPr>
            <p:ph idx="1"/>
          </p:nvPr>
        </p:nvSpPr>
        <p:spPr>
          <a:xfrm>
            <a:off x="228600" y="1295400"/>
            <a:ext cx="8763000" cy="990600"/>
          </a:xfrm>
        </p:spPr>
        <p:txBody>
          <a:bodyPr/>
          <a:lstStyle/>
          <a:p>
            <a:r>
              <a:rPr lang="en-US" altLang="ko-KR" dirty="0" smtClean="0">
                <a:ea typeface="ＭＳ Ｐゴシック" pitchFamily="-65" charset="-128"/>
              </a:rPr>
              <a:t>Heard 5 presentations for merged proposals</a:t>
            </a:r>
          </a:p>
          <a:p>
            <a:pPr marL="0" indent="0">
              <a:spcBef>
                <a:spcPts val="0"/>
              </a:spcBef>
              <a:buNone/>
            </a:pPr>
            <a:r>
              <a:rPr lang="en-US" altLang="ko-KR" dirty="0">
                <a:ea typeface="ＭＳ Ｐゴシック" pitchFamily="-65" charset="-128"/>
              </a:rPr>
              <a:t> </a:t>
            </a:r>
            <a:r>
              <a:rPr lang="en-US" altLang="ko-KR" dirty="0" smtClean="0">
                <a:ea typeface="ＭＳ Ｐゴシック" pitchFamily="-65" charset="-128"/>
              </a:rPr>
              <a:t>   </a:t>
            </a:r>
            <a:r>
              <a:rPr lang="en-US" altLang="ko-KR" sz="2000" dirty="0" smtClean="0">
                <a:ea typeface="ＭＳ Ｐゴシック" pitchFamily="-65" charset="-128"/>
              </a:rPr>
              <a:t>- FSK-PHY, OFDM-PHY, NB OFDM-PHY, MAC, RANGING</a:t>
            </a:r>
          </a:p>
          <a:p>
            <a:endParaRPr lang="en-US" altLang="ko-KR" dirty="0" smtClean="0">
              <a:ea typeface="ＭＳ Ｐゴシック" pitchFamily="-65" charset="-128"/>
            </a:endParaRPr>
          </a:p>
        </p:txBody>
      </p:sp>
      <p:sp>
        <p:nvSpPr>
          <p:cNvPr id="4" name="Footer Placeholder 3"/>
          <p:cNvSpPr>
            <a:spLocks noGrp="1"/>
          </p:cNvSpPr>
          <p:nvPr>
            <p:ph type="ftr" sz="quarter" idx="10"/>
          </p:nvPr>
        </p:nvSpPr>
        <p:spPr/>
        <p:txBody>
          <a:bodyPr/>
          <a:lstStyle/>
          <a:p>
            <a:r>
              <a:rPr lang="en-US" smtClean="0"/>
              <a:t>Sangsung Choi(ETRI)</a:t>
            </a:r>
            <a:endParaRPr lang="en-US" dirty="0" smtClean="0"/>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4</a:t>
            </a:fld>
            <a:endParaRPr lang="en-US"/>
          </a:p>
        </p:txBody>
      </p:sp>
      <p:sp>
        <p:nvSpPr>
          <p:cNvPr id="8" name="Date Placeholder 5"/>
          <p:cNvSpPr>
            <a:spLocks noGrp="1"/>
          </p:cNvSpPr>
          <p:nvPr>
            <p:ph type="dt" sz="quarter" idx="12"/>
          </p:nvPr>
        </p:nvSpPr>
        <p:spPr>
          <a:xfrm>
            <a:off x="609600" y="304800"/>
            <a:ext cx="1905000" cy="247650"/>
          </a:xfrm>
          <a:noFill/>
        </p:spPr>
        <p:txBody>
          <a:bodyPr/>
          <a:lstStyle/>
          <a:p>
            <a:r>
              <a:rPr lang="en-US" altLang="ko-KR" smtClean="0"/>
              <a:t>September 2012</a:t>
            </a:r>
            <a:endParaRPr lang="en-US" dirty="0"/>
          </a:p>
        </p:txBody>
      </p:sp>
      <p:graphicFrame>
        <p:nvGraphicFramePr>
          <p:cNvPr id="7" name="표 6"/>
          <p:cNvGraphicFramePr>
            <a:graphicFrameLocks noGrp="1"/>
          </p:cNvGraphicFramePr>
          <p:nvPr>
            <p:extLst>
              <p:ext uri="{D42A27DB-BD31-4B8C-83A1-F6EECF244321}">
                <p14:modId xmlns:p14="http://schemas.microsoft.com/office/powerpoint/2010/main" val="2390018736"/>
              </p:ext>
            </p:extLst>
          </p:nvPr>
        </p:nvGraphicFramePr>
        <p:xfrm>
          <a:off x="762000" y="2340372"/>
          <a:ext cx="7924800" cy="2336112"/>
        </p:xfrm>
        <a:graphic>
          <a:graphicData uri="http://schemas.openxmlformats.org/drawingml/2006/table">
            <a:tbl>
              <a:tblPr firstRow="1" bandRow="1">
                <a:tableStyleId>{5C22544A-7EE6-4342-B048-85BDC9FD1C3A}</a:tableStyleId>
              </a:tblPr>
              <a:tblGrid>
                <a:gridCol w="533400"/>
                <a:gridCol w="1752600"/>
                <a:gridCol w="3581400"/>
                <a:gridCol w="2057400"/>
              </a:tblGrid>
              <a:tr h="389352">
                <a:tc>
                  <a:txBody>
                    <a:bodyPr/>
                    <a:lstStyle/>
                    <a:p>
                      <a:pPr algn="ctr" latinLnBrk="1"/>
                      <a:r>
                        <a:rPr lang="en-US" altLang="ko-KR" sz="1400" dirty="0" smtClean="0"/>
                        <a:t>No</a:t>
                      </a:r>
                      <a:endParaRPr lang="ko-KR" altLang="en-US" sz="1400" dirty="0"/>
                    </a:p>
                  </a:txBody>
                  <a:tcPr anchor="ctr"/>
                </a:tc>
                <a:tc>
                  <a:txBody>
                    <a:bodyPr/>
                    <a:lstStyle/>
                    <a:p>
                      <a:pPr algn="ctr" latinLnBrk="1"/>
                      <a:r>
                        <a:rPr lang="en-US" altLang="ko-KR" sz="1400" dirty="0" err="1" smtClean="0"/>
                        <a:t>DoC</a:t>
                      </a:r>
                      <a:r>
                        <a:rPr lang="en-US" altLang="ko-KR" sz="1400" dirty="0" smtClean="0"/>
                        <a:t> # </a:t>
                      </a:r>
                      <a:endParaRPr lang="ko-KR" altLang="en-US" sz="1400" dirty="0"/>
                    </a:p>
                  </a:txBody>
                  <a:tcPr anchor="ctr"/>
                </a:tc>
                <a:tc>
                  <a:txBody>
                    <a:bodyPr/>
                    <a:lstStyle/>
                    <a:p>
                      <a:pPr algn="ctr" latinLnBrk="1"/>
                      <a:r>
                        <a:rPr lang="en-US" altLang="ko-KR" sz="1400" dirty="0" smtClean="0"/>
                        <a:t>Title</a:t>
                      </a:r>
                      <a:endParaRPr lang="ko-KR" altLang="en-US" sz="1400" dirty="0"/>
                    </a:p>
                  </a:txBody>
                  <a:tcPr anchor="ctr"/>
                </a:tc>
                <a:tc>
                  <a:txBody>
                    <a:bodyPr/>
                    <a:lstStyle/>
                    <a:p>
                      <a:pPr algn="ctr" latinLnBrk="1"/>
                      <a:r>
                        <a:rPr lang="en-US" altLang="ko-KR" sz="1400" dirty="0" smtClean="0"/>
                        <a:t>Presenter (Affiliation)</a:t>
                      </a:r>
                      <a:endParaRPr lang="ko-KR" altLang="en-US" sz="1400" dirty="0"/>
                    </a:p>
                  </a:txBody>
                  <a:tcPr anchor="ctr"/>
                </a:tc>
              </a:tr>
              <a:tr h="389352">
                <a:tc>
                  <a:txBody>
                    <a:bodyPr/>
                    <a:lstStyle/>
                    <a:p>
                      <a:pPr algn="ctr" latinLnBrk="1"/>
                      <a:r>
                        <a:rPr lang="en-US" altLang="ko-KR" sz="1400" dirty="0" smtClean="0"/>
                        <a:t>1</a:t>
                      </a:r>
                      <a:endParaRPr lang="ko-KR" altLang="en-US" sz="1400" dirty="0"/>
                    </a:p>
                  </a:txBody>
                  <a:tcPr anchor="ctr"/>
                </a:tc>
                <a:tc>
                  <a:txBody>
                    <a:bodyPr/>
                    <a:lstStyle/>
                    <a:p>
                      <a:pPr algn="ctr" latinLnBrk="1"/>
                      <a:r>
                        <a:rPr lang="en-US" altLang="ko-KR" sz="1400" u="none" strike="noStrike" dirty="0" smtClean="0">
                          <a:effectLst/>
                        </a:rPr>
                        <a:t>15-12-0483-00-004m</a:t>
                      </a:r>
                      <a:endParaRPr lang="ko-KR" altLang="en-US" sz="1400" dirty="0"/>
                    </a:p>
                  </a:txBody>
                  <a:tcPr anchor="ctr"/>
                </a:tc>
                <a:tc>
                  <a:txBody>
                    <a:bodyPr/>
                    <a:lstStyle/>
                    <a:p>
                      <a:pPr marL="0" marR="0" indent="0" algn="l" defTabSz="457200" rtl="0" eaLnBrk="1" fontAlgn="auto" latinLnBrk="1" hangingPunct="1">
                        <a:lnSpc>
                          <a:spcPct val="100000"/>
                        </a:lnSpc>
                        <a:spcBef>
                          <a:spcPts val="0"/>
                        </a:spcBef>
                        <a:spcAft>
                          <a:spcPts val="0"/>
                        </a:spcAft>
                        <a:buClrTx/>
                        <a:buSzTx/>
                        <a:buFontTx/>
                        <a:buNone/>
                        <a:tabLst/>
                        <a:defRPr/>
                      </a:pPr>
                      <a:r>
                        <a:rPr lang="en-US" altLang="ko-KR" sz="1400" u="none" strike="noStrike" kern="1200" dirty="0" err="1" smtClean="0">
                          <a:solidFill>
                            <a:schemeClr val="dk1"/>
                          </a:solidFill>
                          <a:effectLst/>
                          <a:latin typeface="+mn-lt"/>
                          <a:ea typeface="+mn-ea"/>
                          <a:cs typeface="+mn-cs"/>
                        </a:rPr>
                        <a:t>tvws</a:t>
                      </a:r>
                      <a:r>
                        <a:rPr lang="en-US" altLang="ko-KR" sz="1400" u="none" strike="noStrike" kern="1200" dirty="0" smtClean="0">
                          <a:solidFill>
                            <a:schemeClr val="dk1"/>
                          </a:solidFill>
                          <a:effectLst/>
                          <a:latin typeface="+mn-lt"/>
                          <a:ea typeface="+mn-ea"/>
                          <a:cs typeface="+mn-cs"/>
                        </a:rPr>
                        <a:t>-</a:t>
                      </a:r>
                      <a:r>
                        <a:rPr lang="en-US" altLang="ko-KR" sz="1400" u="none" strike="noStrike" kern="1200" dirty="0" err="1" smtClean="0">
                          <a:solidFill>
                            <a:schemeClr val="dk1"/>
                          </a:solidFill>
                          <a:effectLst/>
                          <a:latin typeface="+mn-lt"/>
                          <a:ea typeface="+mn-ea"/>
                          <a:cs typeface="+mn-cs"/>
                        </a:rPr>
                        <a:t>fsk</a:t>
                      </a:r>
                      <a:r>
                        <a:rPr lang="en-US" altLang="ko-KR" sz="1400" u="none" strike="noStrike" kern="1200" dirty="0" smtClean="0">
                          <a:solidFill>
                            <a:schemeClr val="dk1"/>
                          </a:solidFill>
                          <a:effectLst/>
                          <a:latin typeface="+mn-lt"/>
                          <a:ea typeface="+mn-ea"/>
                          <a:cs typeface="+mn-cs"/>
                        </a:rPr>
                        <a:t>-merged-proposal-draft</a:t>
                      </a:r>
                      <a:endParaRPr lang="ko-KR" altLang="en-US" sz="1400" u="none" strike="noStrike" kern="1200" dirty="0">
                        <a:solidFill>
                          <a:schemeClr val="dk1"/>
                        </a:solidFill>
                        <a:effectLst/>
                        <a:latin typeface="+mn-lt"/>
                        <a:ea typeface="+mn-ea"/>
                        <a:cs typeface="+mn-cs"/>
                      </a:endParaRPr>
                    </a:p>
                  </a:txBody>
                  <a:tcPr anchor="ct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altLang="ko-KR" sz="1400" u="none" strike="noStrike" dirty="0" smtClean="0">
                          <a:effectLst/>
                        </a:rPr>
                        <a:t>Cristina Seibert(SSN)</a:t>
                      </a:r>
                      <a:endParaRPr lang="en-US" altLang="ko-KR" sz="1400" b="0" i="0" u="none" strike="noStrike" dirty="0" smtClean="0">
                        <a:effectLst/>
                        <a:latin typeface="Arial"/>
                      </a:endParaRPr>
                    </a:p>
                  </a:txBody>
                  <a:tcPr anchor="ctr"/>
                </a:tc>
              </a:tr>
              <a:tr h="389352">
                <a:tc>
                  <a:txBody>
                    <a:bodyPr/>
                    <a:lstStyle/>
                    <a:p>
                      <a:pPr algn="ctr" latinLnBrk="1"/>
                      <a:r>
                        <a:rPr lang="en-US" altLang="ko-KR" sz="1400" dirty="0" smtClean="0"/>
                        <a:t>2</a:t>
                      </a:r>
                      <a:endParaRPr lang="ko-KR" altLang="en-US" sz="1400" dirty="0"/>
                    </a:p>
                  </a:txBody>
                  <a:tcPr anchor="ctr"/>
                </a:tc>
                <a:tc>
                  <a:txBody>
                    <a:bodyPr/>
                    <a:lstStyle/>
                    <a:p>
                      <a:pPr marL="0" marR="0" indent="0" algn="ctr" defTabSz="457200" rtl="0" eaLnBrk="1" fontAlgn="auto" latinLnBrk="1" hangingPunct="1">
                        <a:lnSpc>
                          <a:spcPct val="100000"/>
                        </a:lnSpc>
                        <a:spcBef>
                          <a:spcPts val="0"/>
                        </a:spcBef>
                        <a:spcAft>
                          <a:spcPts val="0"/>
                        </a:spcAft>
                        <a:buClrTx/>
                        <a:buSzTx/>
                        <a:buFontTx/>
                        <a:buNone/>
                        <a:tabLst/>
                        <a:defRPr/>
                      </a:pPr>
                      <a:r>
                        <a:rPr lang="en-US" altLang="ko-KR" sz="1400" u="none" strike="noStrike" dirty="0" smtClean="0">
                          <a:effectLst/>
                        </a:rPr>
                        <a:t>15-12-0481-01-004m</a:t>
                      </a:r>
                      <a:endParaRPr lang="ko-KR" altLang="en-US" sz="1400" dirty="0" smtClean="0"/>
                    </a:p>
                  </a:txBody>
                  <a:tcPr anchor="ctr"/>
                </a:tc>
                <a:tc>
                  <a:txBody>
                    <a:bodyPr/>
                    <a:lstStyle/>
                    <a:p>
                      <a:pPr algn="l" fontAlgn="b"/>
                      <a:r>
                        <a:rPr lang="en-US" altLang="ko-KR" sz="1400" u="none" strike="noStrike" dirty="0" smtClean="0">
                          <a:effectLst/>
                        </a:rPr>
                        <a:t>ofdm-phy-merged-proposal-for-tg4m</a:t>
                      </a:r>
                      <a:endParaRPr lang="en-US" altLang="ko-KR" sz="1400" b="0" i="0" u="none" strike="noStrike" dirty="0">
                        <a:effectLst/>
                        <a:latin typeface="Arial"/>
                      </a:endParaRPr>
                    </a:p>
                  </a:txBody>
                  <a:tcPr anchor="ct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altLang="ko-KR" sz="1400" u="none" strike="noStrike" dirty="0" err="1" smtClean="0">
                          <a:effectLst/>
                        </a:rPr>
                        <a:t>Soo</a:t>
                      </a:r>
                      <a:r>
                        <a:rPr lang="en-US" altLang="ko-KR" sz="1400" u="none" strike="noStrike" dirty="0" smtClean="0">
                          <a:effectLst/>
                        </a:rPr>
                        <a:t>-Young Chang(SYCA)</a:t>
                      </a:r>
                      <a:endParaRPr lang="en-US" altLang="ko-KR" sz="1400" b="0" i="0" u="none" strike="noStrike" dirty="0" smtClean="0">
                        <a:effectLst/>
                        <a:latin typeface="Arial"/>
                      </a:endParaRPr>
                    </a:p>
                  </a:txBody>
                  <a:tcPr marL="9525" marR="9525" marT="9525" marB="0" anchor="ctr"/>
                </a:tc>
              </a:tr>
              <a:tr h="389352">
                <a:tc>
                  <a:txBody>
                    <a:bodyPr/>
                    <a:lstStyle/>
                    <a:p>
                      <a:pPr algn="ctr" latinLnBrk="1"/>
                      <a:r>
                        <a:rPr lang="en-US" altLang="ko-KR" sz="1400" dirty="0" smtClean="0"/>
                        <a:t>3</a:t>
                      </a:r>
                      <a:endParaRPr lang="ko-KR" altLang="en-US" sz="1400" dirty="0"/>
                    </a:p>
                  </a:txBody>
                  <a:tcPr anchor="ctr"/>
                </a:tc>
                <a:tc>
                  <a:txBody>
                    <a:bodyPr/>
                    <a:lstStyle/>
                    <a:p>
                      <a:pPr marL="0" marR="0" indent="0" algn="ctr" defTabSz="457200" rtl="0" eaLnBrk="1" fontAlgn="auto" latinLnBrk="1" hangingPunct="1">
                        <a:lnSpc>
                          <a:spcPct val="100000"/>
                        </a:lnSpc>
                        <a:spcBef>
                          <a:spcPts val="0"/>
                        </a:spcBef>
                        <a:spcAft>
                          <a:spcPts val="0"/>
                        </a:spcAft>
                        <a:buClrTx/>
                        <a:buSzTx/>
                        <a:buFontTx/>
                        <a:buNone/>
                        <a:tabLst/>
                        <a:defRPr/>
                      </a:pPr>
                      <a:r>
                        <a:rPr lang="en-US" altLang="ko-KR" sz="1400" u="none" strike="noStrike" dirty="0" smtClean="0">
                          <a:effectLst/>
                        </a:rPr>
                        <a:t>15-12-0511-01-004m</a:t>
                      </a:r>
                      <a:endParaRPr lang="ko-KR" altLang="en-US" sz="1400" dirty="0" smtClean="0"/>
                    </a:p>
                  </a:txBody>
                  <a:tcPr anchor="ctr"/>
                </a:tc>
                <a:tc>
                  <a:txBody>
                    <a:bodyPr/>
                    <a:lstStyle/>
                    <a:p>
                      <a:pPr marL="0" marR="0" indent="0" algn="l" defTabSz="457200" rtl="0" eaLnBrk="1" fontAlgn="auto" latinLnBrk="1" hangingPunct="1">
                        <a:lnSpc>
                          <a:spcPct val="100000"/>
                        </a:lnSpc>
                        <a:spcBef>
                          <a:spcPts val="0"/>
                        </a:spcBef>
                        <a:spcAft>
                          <a:spcPts val="0"/>
                        </a:spcAft>
                        <a:buClrTx/>
                        <a:buSzTx/>
                        <a:buFontTx/>
                        <a:buNone/>
                        <a:tabLst/>
                        <a:defRPr/>
                      </a:pPr>
                      <a:r>
                        <a:rPr lang="en-US" altLang="ko-KR" sz="1400" u="none" strike="noStrike" dirty="0" smtClean="0">
                          <a:effectLst/>
                        </a:rPr>
                        <a:t>tvws-nb-ofdm-merged-proposal-to-tg4m</a:t>
                      </a:r>
                      <a:endParaRPr lang="en-US" altLang="ko-KR" sz="1400" b="0" i="0" u="none" strike="noStrike" dirty="0" smtClean="0">
                        <a:effectLst/>
                        <a:latin typeface="Arial"/>
                      </a:endParaRPr>
                    </a:p>
                  </a:txBody>
                  <a:tcPr anchor="ct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altLang="ko-KR" sz="1400" u="none" strike="noStrike" dirty="0" smtClean="0">
                          <a:effectLst/>
                        </a:rPr>
                        <a:t>Hiroshi Harada(NICT)</a:t>
                      </a:r>
                      <a:endParaRPr lang="en-US" altLang="ko-KR" sz="1400" b="0" i="0" u="none" strike="noStrike" dirty="0" smtClean="0">
                        <a:effectLst/>
                        <a:latin typeface="Arial"/>
                      </a:endParaRPr>
                    </a:p>
                  </a:txBody>
                  <a:tcPr marL="9525" marR="9525" marT="9525" marB="0" anchor="ctr"/>
                </a:tc>
              </a:tr>
              <a:tr h="389352">
                <a:tc>
                  <a:txBody>
                    <a:bodyPr/>
                    <a:lstStyle/>
                    <a:p>
                      <a:pPr algn="ctr" latinLnBrk="1"/>
                      <a:r>
                        <a:rPr lang="en-US" altLang="ko-KR" sz="1400" dirty="0" smtClean="0"/>
                        <a:t>4</a:t>
                      </a:r>
                      <a:endParaRPr lang="ko-KR" altLang="en-US" sz="1400" dirty="0"/>
                    </a:p>
                  </a:txBody>
                  <a:tcPr anchor="ctr"/>
                </a:tc>
                <a:tc>
                  <a:txBody>
                    <a:bodyPr/>
                    <a:lstStyle/>
                    <a:p>
                      <a:pPr marL="0" marR="0" indent="0" algn="ctr" defTabSz="457200" rtl="0" eaLnBrk="1" fontAlgn="auto" latinLnBrk="1" hangingPunct="1">
                        <a:lnSpc>
                          <a:spcPct val="100000"/>
                        </a:lnSpc>
                        <a:spcBef>
                          <a:spcPts val="0"/>
                        </a:spcBef>
                        <a:spcAft>
                          <a:spcPts val="0"/>
                        </a:spcAft>
                        <a:buClrTx/>
                        <a:buSzTx/>
                        <a:buFontTx/>
                        <a:buNone/>
                        <a:tabLst/>
                        <a:defRPr/>
                      </a:pPr>
                      <a:r>
                        <a:rPr lang="en-US" altLang="ko-KR" sz="1400" u="none" strike="noStrike" dirty="0" smtClean="0">
                          <a:effectLst/>
                        </a:rPr>
                        <a:t>15-12-0513-00-004m</a:t>
                      </a:r>
                      <a:endParaRPr lang="ko-KR" altLang="en-US" sz="1400" dirty="0" smtClean="0"/>
                    </a:p>
                  </a:txBody>
                  <a:tcPr anchor="ctr"/>
                </a:tc>
                <a:tc>
                  <a:txBody>
                    <a:bodyPr/>
                    <a:lstStyle/>
                    <a:p>
                      <a:pPr marL="0" marR="0" indent="0" algn="l" defTabSz="457200" rtl="0" eaLnBrk="1" fontAlgn="auto" latinLnBrk="1" hangingPunct="1">
                        <a:lnSpc>
                          <a:spcPct val="100000"/>
                        </a:lnSpc>
                        <a:spcBef>
                          <a:spcPts val="0"/>
                        </a:spcBef>
                        <a:spcAft>
                          <a:spcPts val="0"/>
                        </a:spcAft>
                        <a:buClrTx/>
                        <a:buSzTx/>
                        <a:buFontTx/>
                        <a:buNone/>
                        <a:tabLst/>
                        <a:defRPr/>
                      </a:pPr>
                      <a:r>
                        <a:rPr lang="en-US" altLang="ko-KR" sz="1400" u="none" strike="noStrike" dirty="0" smtClean="0">
                          <a:effectLst/>
                        </a:rPr>
                        <a:t>merged-mac-proposal-summary</a:t>
                      </a:r>
                      <a:endParaRPr lang="en-US" altLang="ko-KR" sz="1400" b="0" i="0" u="none" strike="noStrike" dirty="0" smtClean="0">
                        <a:effectLst/>
                        <a:latin typeface="Arial"/>
                      </a:endParaRPr>
                    </a:p>
                  </a:txBody>
                  <a:tcPr anchor="ct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altLang="ko-KR" sz="1400" u="none" strike="noStrike" dirty="0" smtClean="0">
                          <a:effectLst/>
                        </a:rPr>
                        <a:t>Benjamin A. Rolfe(BCA)</a:t>
                      </a:r>
                      <a:endParaRPr lang="en-US" altLang="ko-KR" sz="1400" b="0" i="0" u="none" strike="noStrike" dirty="0" smtClean="0">
                        <a:effectLst/>
                        <a:latin typeface="Arial"/>
                      </a:endParaRPr>
                    </a:p>
                  </a:txBody>
                  <a:tcPr marL="9525" marR="9525" marT="9525" marB="0" anchor="ctr"/>
                </a:tc>
              </a:tr>
              <a:tr h="389352">
                <a:tc>
                  <a:txBody>
                    <a:bodyPr/>
                    <a:lstStyle/>
                    <a:p>
                      <a:pPr algn="ctr" latinLnBrk="1"/>
                      <a:r>
                        <a:rPr lang="en-US" altLang="ko-KR" sz="1400" dirty="0" smtClean="0"/>
                        <a:t>5</a:t>
                      </a:r>
                      <a:endParaRPr lang="ko-KR" altLang="en-US" sz="1400" dirty="0"/>
                    </a:p>
                  </a:txBody>
                  <a:tcPr anchor="ctr"/>
                </a:tc>
                <a:tc>
                  <a:txBody>
                    <a:bodyPr/>
                    <a:lstStyle/>
                    <a:p>
                      <a:pPr algn="ctr" fontAlgn="b"/>
                      <a:r>
                        <a:rPr lang="en-US" altLang="ko-KR" sz="1400" u="none" strike="noStrike" dirty="0" smtClean="0">
                          <a:effectLst/>
                        </a:rPr>
                        <a:t>15-12-0473-01-004m</a:t>
                      </a:r>
                      <a:endParaRPr lang="en-US" altLang="ko-KR" sz="1400" b="0" i="0" u="none" strike="noStrike" dirty="0">
                        <a:effectLst/>
                        <a:latin typeface="Arial"/>
                      </a:endParaRPr>
                    </a:p>
                  </a:txBody>
                  <a:tcPr marL="9525" marR="9525" marT="9525" marB="0" anchor="ctr"/>
                </a:tc>
                <a:tc>
                  <a:txBody>
                    <a:bodyPr/>
                    <a:lstStyle/>
                    <a:p>
                      <a:pPr marL="0" marR="0" indent="0" algn="l" defTabSz="457200" rtl="0" eaLnBrk="1" fontAlgn="auto" latinLnBrk="1" hangingPunct="1">
                        <a:lnSpc>
                          <a:spcPct val="100000"/>
                        </a:lnSpc>
                        <a:spcBef>
                          <a:spcPts val="0"/>
                        </a:spcBef>
                        <a:spcAft>
                          <a:spcPts val="0"/>
                        </a:spcAft>
                        <a:buClrTx/>
                        <a:buSzTx/>
                        <a:buFontTx/>
                        <a:buNone/>
                        <a:tabLst/>
                        <a:defRPr/>
                      </a:pPr>
                      <a:r>
                        <a:rPr lang="en-US" altLang="ko-KR" sz="1400" u="none" strike="noStrike" dirty="0" smtClean="0">
                          <a:effectLst/>
                        </a:rPr>
                        <a:t>suggested-baseline-for-optional-tg4m-ranging</a:t>
                      </a:r>
                      <a:endParaRPr lang="en-US" altLang="ko-KR" sz="1400" b="0" i="0" u="none" strike="noStrike" dirty="0" smtClean="0">
                        <a:effectLst/>
                        <a:latin typeface="Arial"/>
                      </a:endParaRPr>
                    </a:p>
                  </a:txBody>
                  <a:tcPr anchor="ct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altLang="ko-KR" sz="1400" u="none" strike="noStrike" dirty="0" err="1" smtClean="0">
                          <a:effectLst/>
                        </a:rPr>
                        <a:t>Mi</a:t>
                      </a:r>
                      <a:r>
                        <a:rPr lang="en-US" altLang="ko-KR" sz="1400" u="none" strike="noStrike" dirty="0" smtClean="0">
                          <a:effectLst/>
                        </a:rPr>
                        <a:t>-Kyung Oh(ETRI) </a:t>
                      </a:r>
                      <a:endParaRPr lang="en-US" altLang="ko-KR" sz="1400" b="0" i="0" u="none" strike="noStrike" dirty="0" smtClean="0">
                        <a:effectLst/>
                        <a:latin typeface="Arial"/>
                      </a:endParaRPr>
                    </a:p>
                  </a:txBody>
                  <a:tcPr marL="9525" marR="9525" marT="9525" marB="0" anchor="ctr"/>
                </a:tc>
              </a:tr>
            </a:tbl>
          </a:graphicData>
        </a:graphic>
      </p:graphicFrame>
      <p:sp>
        <p:nvSpPr>
          <p:cNvPr id="9" name="Content Placeholder 2"/>
          <p:cNvSpPr txBox="1">
            <a:spLocks/>
          </p:cNvSpPr>
          <p:nvPr/>
        </p:nvSpPr>
        <p:spPr bwMode="auto">
          <a:xfrm>
            <a:off x="228600" y="4800600"/>
            <a:ext cx="8763000" cy="685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a:lstStyle>
          <a:p>
            <a:r>
              <a:rPr lang="en-US" altLang="ko-KR" dirty="0" smtClean="0">
                <a:ea typeface="ＭＳ Ｐゴシック" pitchFamily="-65" charset="-128"/>
              </a:rPr>
              <a:t>Heard 2 presentations for contribution</a:t>
            </a:r>
          </a:p>
        </p:txBody>
      </p:sp>
      <p:graphicFrame>
        <p:nvGraphicFramePr>
          <p:cNvPr id="6" name="표 5"/>
          <p:cNvGraphicFramePr>
            <a:graphicFrameLocks noGrp="1"/>
          </p:cNvGraphicFramePr>
          <p:nvPr>
            <p:extLst>
              <p:ext uri="{D42A27DB-BD31-4B8C-83A1-F6EECF244321}">
                <p14:modId xmlns:p14="http://schemas.microsoft.com/office/powerpoint/2010/main" val="3148617360"/>
              </p:ext>
            </p:extLst>
          </p:nvPr>
        </p:nvGraphicFramePr>
        <p:xfrm>
          <a:off x="533400" y="5334000"/>
          <a:ext cx="7924800" cy="1168056"/>
        </p:xfrm>
        <a:graphic>
          <a:graphicData uri="http://schemas.openxmlformats.org/drawingml/2006/table">
            <a:tbl>
              <a:tblPr firstRow="1" bandRow="1">
                <a:tableStyleId>{5C22544A-7EE6-4342-B048-85BDC9FD1C3A}</a:tableStyleId>
              </a:tblPr>
              <a:tblGrid>
                <a:gridCol w="533400"/>
                <a:gridCol w="1752600"/>
                <a:gridCol w="3581400"/>
                <a:gridCol w="2057400"/>
              </a:tblGrid>
              <a:tr h="389352">
                <a:tc>
                  <a:txBody>
                    <a:bodyPr/>
                    <a:lstStyle/>
                    <a:p>
                      <a:pPr algn="ctr" latinLnBrk="1"/>
                      <a:r>
                        <a:rPr lang="en-US" altLang="ko-KR" sz="1400" dirty="0" smtClean="0"/>
                        <a:t>No</a:t>
                      </a:r>
                      <a:endParaRPr lang="ko-KR" altLang="en-US" sz="1400" dirty="0"/>
                    </a:p>
                  </a:txBody>
                  <a:tcPr anchor="ctr"/>
                </a:tc>
                <a:tc>
                  <a:txBody>
                    <a:bodyPr/>
                    <a:lstStyle/>
                    <a:p>
                      <a:pPr algn="ctr" latinLnBrk="1"/>
                      <a:r>
                        <a:rPr lang="en-US" altLang="ko-KR" sz="1400" dirty="0" err="1" smtClean="0"/>
                        <a:t>DoC</a:t>
                      </a:r>
                      <a:r>
                        <a:rPr lang="en-US" altLang="ko-KR" sz="1400" dirty="0" smtClean="0"/>
                        <a:t> # </a:t>
                      </a:r>
                      <a:endParaRPr lang="ko-KR" altLang="en-US" sz="1400" dirty="0"/>
                    </a:p>
                  </a:txBody>
                  <a:tcPr anchor="ctr"/>
                </a:tc>
                <a:tc>
                  <a:txBody>
                    <a:bodyPr/>
                    <a:lstStyle/>
                    <a:p>
                      <a:pPr algn="ctr" latinLnBrk="1"/>
                      <a:r>
                        <a:rPr lang="en-US" altLang="ko-KR" sz="1400" dirty="0" smtClean="0"/>
                        <a:t>Title</a:t>
                      </a:r>
                      <a:endParaRPr lang="ko-KR" altLang="en-US" sz="1400" dirty="0"/>
                    </a:p>
                  </a:txBody>
                  <a:tcPr anchor="ctr"/>
                </a:tc>
                <a:tc>
                  <a:txBody>
                    <a:bodyPr/>
                    <a:lstStyle/>
                    <a:p>
                      <a:pPr algn="ctr" latinLnBrk="1"/>
                      <a:r>
                        <a:rPr lang="en-US" altLang="ko-KR" sz="1400" dirty="0" smtClean="0"/>
                        <a:t>Presenter (Affiliation)</a:t>
                      </a:r>
                      <a:endParaRPr lang="ko-KR" altLang="en-US" sz="1400" dirty="0"/>
                    </a:p>
                  </a:txBody>
                  <a:tcPr anchor="ctr"/>
                </a:tc>
              </a:tr>
              <a:tr h="389352">
                <a:tc>
                  <a:txBody>
                    <a:bodyPr/>
                    <a:lstStyle/>
                    <a:p>
                      <a:pPr algn="ctr" latinLnBrk="1"/>
                      <a:r>
                        <a:rPr lang="en-US" altLang="ko-KR" sz="1400" dirty="0" smtClean="0"/>
                        <a:t>1</a:t>
                      </a:r>
                      <a:endParaRPr lang="ko-KR" altLang="en-US" sz="1400" dirty="0"/>
                    </a:p>
                  </a:txBody>
                  <a:tcPr anchor="ctr"/>
                </a:tc>
                <a:tc>
                  <a:txBody>
                    <a:bodyPr/>
                    <a:lstStyle/>
                    <a:p>
                      <a:pPr algn="ctr" latinLnBrk="1"/>
                      <a:r>
                        <a:rPr lang="en-US" altLang="ko-KR" sz="1400" u="none" strike="noStrike" dirty="0" smtClean="0">
                          <a:effectLst/>
                        </a:rPr>
                        <a:t>15-12-0496-01-004m</a:t>
                      </a:r>
                      <a:endParaRPr lang="ko-KR" altLang="en-US" sz="1400" dirty="0"/>
                    </a:p>
                  </a:txBody>
                  <a:tcPr anchor="ctr"/>
                </a:tc>
                <a:tc>
                  <a:txBody>
                    <a:bodyPr/>
                    <a:lstStyle/>
                    <a:p>
                      <a:pPr marL="0" marR="0" indent="0" algn="l" defTabSz="457200" rtl="0" eaLnBrk="1" fontAlgn="auto" latinLnBrk="1" hangingPunct="1">
                        <a:lnSpc>
                          <a:spcPct val="100000"/>
                        </a:lnSpc>
                        <a:spcBef>
                          <a:spcPts val="0"/>
                        </a:spcBef>
                        <a:spcAft>
                          <a:spcPts val="0"/>
                        </a:spcAft>
                        <a:buClrTx/>
                        <a:buSzTx/>
                        <a:buFontTx/>
                        <a:buNone/>
                        <a:tabLst/>
                        <a:defRPr/>
                      </a:pPr>
                      <a:r>
                        <a:rPr lang="en-US" altLang="ko-KR" sz="1400" dirty="0" smtClean="0">
                          <a:effectLst/>
                        </a:rPr>
                        <a:t>State of TVWS</a:t>
                      </a:r>
                      <a:endParaRPr lang="ko-KR" altLang="en-US" sz="1400" u="none" strike="noStrike" kern="1200" dirty="0">
                        <a:solidFill>
                          <a:schemeClr val="dk1"/>
                        </a:solidFill>
                        <a:effectLst/>
                        <a:latin typeface="+mn-lt"/>
                        <a:ea typeface="+mn-ea"/>
                        <a:cs typeface="+mn-cs"/>
                      </a:endParaRPr>
                    </a:p>
                  </a:txBody>
                  <a:tcPr anchor="ct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altLang="ko-KR" sz="1400" dirty="0" smtClean="0">
                          <a:effectLst/>
                        </a:rPr>
                        <a:t>George </a:t>
                      </a:r>
                      <a:r>
                        <a:rPr lang="en-US" altLang="ko-KR" sz="1400" dirty="0" err="1" smtClean="0">
                          <a:effectLst/>
                        </a:rPr>
                        <a:t>Flammer</a:t>
                      </a:r>
                      <a:r>
                        <a:rPr lang="en-US" altLang="ko-KR" sz="1400" u="none" strike="noStrike" dirty="0" smtClean="0">
                          <a:effectLst/>
                        </a:rPr>
                        <a:t>(SSN)</a:t>
                      </a:r>
                      <a:endParaRPr lang="en-US" altLang="ko-KR" sz="1400" b="0" i="0" u="none" strike="noStrike" dirty="0" smtClean="0">
                        <a:effectLst/>
                        <a:latin typeface="Arial"/>
                      </a:endParaRPr>
                    </a:p>
                  </a:txBody>
                  <a:tcPr anchor="ctr"/>
                </a:tc>
              </a:tr>
              <a:tr h="389352">
                <a:tc>
                  <a:txBody>
                    <a:bodyPr/>
                    <a:lstStyle/>
                    <a:p>
                      <a:pPr algn="ctr" latinLnBrk="1"/>
                      <a:r>
                        <a:rPr lang="en-US" altLang="ko-KR" sz="1400" dirty="0" smtClean="0"/>
                        <a:t>2</a:t>
                      </a:r>
                      <a:endParaRPr lang="ko-KR" altLang="en-US" sz="1400" dirty="0"/>
                    </a:p>
                  </a:txBody>
                  <a:tcPr anchor="ctr"/>
                </a:tc>
                <a:tc>
                  <a:txBody>
                    <a:bodyPr/>
                    <a:lstStyle/>
                    <a:p>
                      <a:pPr marL="0" marR="0" indent="0" algn="ctr" defTabSz="457200" rtl="0" eaLnBrk="1" fontAlgn="auto" latinLnBrk="1" hangingPunct="1">
                        <a:lnSpc>
                          <a:spcPct val="100000"/>
                        </a:lnSpc>
                        <a:spcBef>
                          <a:spcPts val="0"/>
                        </a:spcBef>
                        <a:spcAft>
                          <a:spcPts val="0"/>
                        </a:spcAft>
                        <a:buClrTx/>
                        <a:buSzTx/>
                        <a:buFontTx/>
                        <a:buNone/>
                        <a:tabLst/>
                        <a:defRPr/>
                      </a:pPr>
                      <a:r>
                        <a:rPr lang="en-US" altLang="ko-KR" sz="1400" u="none" strike="noStrike" dirty="0" smtClean="0">
                          <a:effectLst/>
                        </a:rPr>
                        <a:t>15-12-0369-01-004m</a:t>
                      </a:r>
                      <a:endParaRPr lang="ko-KR" altLang="en-US" sz="1400" dirty="0" smtClean="0"/>
                    </a:p>
                  </a:txBody>
                  <a:tcPr anchor="ctr"/>
                </a:tc>
                <a:tc>
                  <a:txBody>
                    <a:bodyPr/>
                    <a:lstStyle/>
                    <a:p>
                      <a:pPr algn="l" fontAlgn="b"/>
                      <a:r>
                        <a:rPr lang="en-US" altLang="ko-KR" sz="1400" dirty="0" smtClean="0">
                          <a:effectLst/>
                        </a:rPr>
                        <a:t>UC Proposal</a:t>
                      </a:r>
                      <a:endParaRPr lang="en-US" altLang="ko-KR" sz="1400" b="0" i="0" u="none" strike="noStrike" dirty="0">
                        <a:effectLst/>
                        <a:latin typeface="Arial"/>
                      </a:endParaRPr>
                    </a:p>
                  </a:txBody>
                  <a:tcPr anchor="ct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altLang="ko-KR" sz="1400" dirty="0" err="1" smtClean="0">
                          <a:effectLst/>
                        </a:rPr>
                        <a:t>Kuor-Hsin</a:t>
                      </a:r>
                      <a:r>
                        <a:rPr lang="en-US" altLang="ko-KR" sz="1400" dirty="0" smtClean="0">
                          <a:effectLst/>
                        </a:rPr>
                        <a:t> Chang(</a:t>
                      </a:r>
                      <a:r>
                        <a:rPr lang="en-US" altLang="ko-KR" sz="1400" dirty="0" err="1" smtClean="0">
                          <a:effectLst/>
                        </a:rPr>
                        <a:t>Elster</a:t>
                      </a:r>
                      <a:r>
                        <a:rPr lang="en-US" altLang="ko-KR" sz="1400" u="none" strike="noStrike" dirty="0" smtClean="0">
                          <a:effectLst/>
                        </a:rPr>
                        <a:t>)</a:t>
                      </a:r>
                      <a:endParaRPr lang="en-US" altLang="ko-KR" sz="1400" b="0" i="0" u="none" strike="noStrike" dirty="0" smtClean="0">
                        <a:effectLst/>
                        <a:latin typeface="Arial"/>
                      </a:endParaRPr>
                    </a:p>
                  </a:txBody>
                  <a:tcPr marL="9525" marR="9525" marT="9525" marB="0" anchor="ct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53400" cy="762000"/>
          </a:xfrm>
        </p:spPr>
        <p:txBody>
          <a:bodyPr/>
          <a:lstStyle/>
          <a:p>
            <a:r>
              <a:rPr lang="en-US" b="1" dirty="0" smtClean="0"/>
              <a:t>TG4m Closing Report(2)</a:t>
            </a:r>
            <a:endParaRPr lang="en-US" b="1" dirty="0"/>
          </a:p>
        </p:txBody>
      </p:sp>
      <p:sp>
        <p:nvSpPr>
          <p:cNvPr id="3" name="Content Placeholder 2"/>
          <p:cNvSpPr>
            <a:spLocks noGrp="1"/>
          </p:cNvSpPr>
          <p:nvPr>
            <p:ph idx="1"/>
          </p:nvPr>
        </p:nvSpPr>
        <p:spPr>
          <a:xfrm>
            <a:off x="228600" y="1143000"/>
            <a:ext cx="8763000" cy="609600"/>
          </a:xfrm>
        </p:spPr>
        <p:txBody>
          <a:bodyPr/>
          <a:lstStyle/>
          <a:p>
            <a:r>
              <a:rPr lang="en-US" altLang="ko-KR" dirty="0" smtClean="0">
                <a:ea typeface="ＭＳ Ｐゴシック" pitchFamily="-65" charset="-128"/>
              </a:rPr>
              <a:t>Motion for approving the baseline documents   </a:t>
            </a:r>
            <a:endParaRPr lang="en-US" altLang="ko-KR" sz="2000" dirty="0" smtClean="0">
              <a:ea typeface="ＭＳ Ｐゴシック" pitchFamily="-65" charset="-128"/>
            </a:endParaRPr>
          </a:p>
        </p:txBody>
      </p:sp>
      <p:sp>
        <p:nvSpPr>
          <p:cNvPr id="4" name="Footer Placeholder 3"/>
          <p:cNvSpPr>
            <a:spLocks noGrp="1"/>
          </p:cNvSpPr>
          <p:nvPr>
            <p:ph type="ftr" sz="quarter" idx="10"/>
          </p:nvPr>
        </p:nvSpPr>
        <p:spPr/>
        <p:txBody>
          <a:bodyPr/>
          <a:lstStyle/>
          <a:p>
            <a:r>
              <a:rPr lang="en-US" smtClean="0"/>
              <a:t>Sangsung Choi(ETRI)</a:t>
            </a:r>
            <a:endParaRPr lang="en-US" dirty="0" smtClean="0"/>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5</a:t>
            </a:fld>
            <a:endParaRPr lang="en-US"/>
          </a:p>
        </p:txBody>
      </p:sp>
      <p:sp>
        <p:nvSpPr>
          <p:cNvPr id="8" name="Date Placeholder 5"/>
          <p:cNvSpPr>
            <a:spLocks noGrp="1"/>
          </p:cNvSpPr>
          <p:nvPr>
            <p:ph type="dt" sz="quarter" idx="12"/>
          </p:nvPr>
        </p:nvSpPr>
        <p:spPr>
          <a:xfrm>
            <a:off x="609600" y="304800"/>
            <a:ext cx="1905000" cy="247650"/>
          </a:xfrm>
          <a:noFill/>
        </p:spPr>
        <p:txBody>
          <a:bodyPr/>
          <a:lstStyle/>
          <a:p>
            <a:r>
              <a:rPr lang="en-US" altLang="ko-KR" smtClean="0"/>
              <a:t>September 2012</a:t>
            </a:r>
            <a:endParaRPr lang="en-US" dirty="0"/>
          </a:p>
        </p:txBody>
      </p:sp>
      <p:sp>
        <p:nvSpPr>
          <p:cNvPr id="6" name="직사각형 5"/>
          <p:cNvSpPr/>
          <p:nvPr/>
        </p:nvSpPr>
        <p:spPr>
          <a:xfrm>
            <a:off x="1066800" y="1676400"/>
            <a:ext cx="7086600" cy="3924151"/>
          </a:xfrm>
          <a:prstGeom prst="rect">
            <a:avLst/>
          </a:prstGeom>
          <a:ln>
            <a:solidFill>
              <a:schemeClr val="tx1"/>
            </a:solidFill>
          </a:ln>
        </p:spPr>
        <p:txBody>
          <a:bodyPr wrap="square">
            <a:spAutoFit/>
          </a:bodyPr>
          <a:lstStyle/>
          <a:p>
            <a:r>
              <a:rPr lang="en-US" altLang="ko-KR" sz="1600" dirty="0" smtClean="0"/>
              <a:t>FSK </a:t>
            </a:r>
            <a:r>
              <a:rPr lang="en-US" altLang="ko-KR" sz="1600" dirty="0"/>
              <a:t>PHY Merged Proposal document:</a:t>
            </a:r>
            <a:endParaRPr lang="ko-KR" altLang="ko-KR" sz="1600" dirty="0"/>
          </a:p>
          <a:p>
            <a:r>
              <a:rPr lang="en-US" altLang="ko-KR" sz="1600" dirty="0" smtClean="0"/>
              <a:t>15-12-0483-00-004m-tvws-fsk-merged-proposal-draft</a:t>
            </a:r>
            <a:r>
              <a:rPr lang="en-US" altLang="ko-KR" sz="1600" dirty="0"/>
              <a:t> </a:t>
            </a:r>
            <a:endParaRPr lang="ko-KR" altLang="ko-KR" sz="1600" dirty="0"/>
          </a:p>
          <a:p>
            <a:pPr>
              <a:spcBef>
                <a:spcPts val="600"/>
              </a:spcBef>
            </a:pPr>
            <a:r>
              <a:rPr lang="en-US" altLang="ko-KR" sz="1600" dirty="0"/>
              <a:t>OFDM PHY Merged Proposal documents:</a:t>
            </a:r>
            <a:endParaRPr lang="ko-KR" altLang="ko-KR" sz="1600" dirty="0"/>
          </a:p>
          <a:p>
            <a:r>
              <a:rPr lang="en-US" altLang="ko-KR" sz="1600" dirty="0"/>
              <a:t>15-12-0480-01-004m-task-group-15-4m-ofdm-merged-text-proposal</a:t>
            </a:r>
            <a:endParaRPr lang="ko-KR" altLang="ko-KR" sz="1600" dirty="0"/>
          </a:p>
          <a:p>
            <a:r>
              <a:rPr lang="en-US" altLang="ko-KR" sz="1600" dirty="0" smtClean="0"/>
              <a:t>15-12-0481-01-004m-ofdm-phy-merged-proposal-for-tg4m</a:t>
            </a:r>
            <a:r>
              <a:rPr lang="en-US" altLang="ko-KR" sz="1600" dirty="0"/>
              <a:t> </a:t>
            </a:r>
            <a:endParaRPr lang="ko-KR" altLang="ko-KR" sz="1600" dirty="0"/>
          </a:p>
          <a:p>
            <a:pPr>
              <a:spcBef>
                <a:spcPts val="600"/>
              </a:spcBef>
            </a:pPr>
            <a:r>
              <a:rPr lang="en-US" altLang="ko-KR" sz="1600" dirty="0"/>
              <a:t>Narrowband OFDM PHY Merged Proposal document:</a:t>
            </a:r>
            <a:endParaRPr lang="ko-KR" altLang="ko-KR" sz="1600" dirty="0"/>
          </a:p>
          <a:p>
            <a:r>
              <a:rPr lang="en-US" altLang="ko-KR" sz="1600" dirty="0" smtClean="0"/>
              <a:t>15-12-0511-01-004m-tvws-nb-ofdm-merged-proposal-to-tg4m</a:t>
            </a:r>
            <a:r>
              <a:rPr lang="en-US" altLang="ko-KR" sz="1600" dirty="0"/>
              <a:t> </a:t>
            </a:r>
            <a:endParaRPr lang="ko-KR" altLang="ko-KR" sz="1600" dirty="0"/>
          </a:p>
          <a:p>
            <a:pPr>
              <a:spcBef>
                <a:spcPts val="600"/>
              </a:spcBef>
            </a:pPr>
            <a:r>
              <a:rPr lang="en-US" altLang="ko-KR" sz="1600" dirty="0"/>
              <a:t>MAC Merged Proposal documents:</a:t>
            </a:r>
            <a:endParaRPr lang="ko-KR" altLang="ko-KR" sz="1600" dirty="0"/>
          </a:p>
          <a:p>
            <a:r>
              <a:rPr lang="en-US" altLang="ko-KR" sz="1600" dirty="0"/>
              <a:t>15-12-0512-01-004m-tg4m-merged-mac-proposal</a:t>
            </a:r>
            <a:endParaRPr lang="ko-KR" altLang="ko-KR" sz="1600" dirty="0"/>
          </a:p>
          <a:p>
            <a:r>
              <a:rPr lang="en-US" altLang="ko-KR" sz="1600" dirty="0" smtClean="0"/>
              <a:t>15-12-0513-00-004m-merged-mac-proposal-summary</a:t>
            </a:r>
            <a:r>
              <a:rPr lang="en-US" altLang="ko-KR" sz="1600" dirty="0"/>
              <a:t> </a:t>
            </a:r>
            <a:endParaRPr lang="ko-KR" altLang="ko-KR" sz="1600" dirty="0"/>
          </a:p>
          <a:p>
            <a:pPr>
              <a:spcBef>
                <a:spcPts val="600"/>
              </a:spcBef>
            </a:pPr>
            <a:r>
              <a:rPr lang="en-US" altLang="ko-KR" sz="1600" dirty="0"/>
              <a:t>Ranging Proposal document:</a:t>
            </a:r>
            <a:endParaRPr lang="ko-KR" altLang="ko-KR" sz="1600" dirty="0"/>
          </a:p>
          <a:p>
            <a:r>
              <a:rPr lang="en-US" altLang="ko-KR" sz="1600" dirty="0" smtClean="0"/>
              <a:t>15-12-0473-01-004m-suggested-baseline-for-optional-tg4m-ranging</a:t>
            </a:r>
            <a:r>
              <a:rPr lang="en-US" altLang="ko-KR" sz="1600" dirty="0"/>
              <a:t> </a:t>
            </a:r>
            <a:endParaRPr lang="ko-KR" altLang="ko-KR" sz="1600" dirty="0"/>
          </a:p>
          <a:p>
            <a:pPr>
              <a:spcBef>
                <a:spcPts val="600"/>
              </a:spcBef>
            </a:pPr>
            <a:r>
              <a:rPr lang="en-US" altLang="ko-KR" sz="1600" dirty="0"/>
              <a:t>as the baseline for TG4m and authorize the editors to prepare a proposed draft for letter ballot from these documents.</a:t>
            </a:r>
            <a:endParaRPr lang="ko-KR" altLang="ko-KR" sz="1600" dirty="0"/>
          </a:p>
        </p:txBody>
      </p:sp>
      <p:sp>
        <p:nvSpPr>
          <p:cNvPr id="7" name="직사각형 6"/>
          <p:cNvSpPr/>
          <p:nvPr/>
        </p:nvSpPr>
        <p:spPr>
          <a:xfrm>
            <a:off x="533400" y="5638800"/>
            <a:ext cx="8382000" cy="830997"/>
          </a:xfrm>
          <a:prstGeom prst="rect">
            <a:avLst/>
          </a:prstGeom>
        </p:spPr>
        <p:txBody>
          <a:bodyPr wrap="square">
            <a:spAutoFit/>
          </a:bodyPr>
          <a:lstStyle/>
          <a:p>
            <a:r>
              <a:rPr lang="en-US" altLang="ko-KR" sz="1600" b="1" dirty="0"/>
              <a:t>Moved by Clint </a:t>
            </a:r>
            <a:r>
              <a:rPr lang="en-US" altLang="ko-KR" sz="1600" b="1" dirty="0" smtClean="0"/>
              <a:t>Powell, Seconded </a:t>
            </a:r>
            <a:r>
              <a:rPr lang="en-US" altLang="ko-KR" sz="1600" b="1" dirty="0"/>
              <a:t>by Sum Chin Sean</a:t>
            </a:r>
            <a:endParaRPr lang="ko-KR" altLang="ko-KR" sz="1600" b="1" dirty="0"/>
          </a:p>
          <a:p>
            <a:r>
              <a:rPr lang="en-US" altLang="ko-KR" sz="1600" b="1" dirty="0"/>
              <a:t>Yes: </a:t>
            </a:r>
            <a:r>
              <a:rPr lang="en-US" altLang="ko-KR" sz="1600" b="1" dirty="0" smtClean="0"/>
              <a:t>18, No</a:t>
            </a:r>
            <a:r>
              <a:rPr lang="en-US" altLang="ko-KR" sz="1600" b="1" dirty="0"/>
              <a:t>: </a:t>
            </a:r>
            <a:r>
              <a:rPr lang="en-US" altLang="ko-KR" sz="1600" b="1" dirty="0" smtClean="0"/>
              <a:t>4, Abstain</a:t>
            </a:r>
            <a:r>
              <a:rPr lang="en-US" altLang="ko-KR" sz="1600" b="1" dirty="0"/>
              <a:t>: 2</a:t>
            </a:r>
            <a:endParaRPr lang="ko-KR" altLang="ko-KR" sz="1600" b="1" dirty="0"/>
          </a:p>
          <a:p>
            <a:r>
              <a:rPr lang="en-US" altLang="ko-KR" sz="1600" b="1" dirty="0"/>
              <a:t>18/4/2 - Motion Carries (81.8%)</a:t>
            </a:r>
            <a:endParaRPr lang="ko-KR" altLang="ko-KR" sz="1600" b="1" dirty="0"/>
          </a:p>
        </p:txBody>
      </p:sp>
    </p:spTree>
    <p:extLst>
      <p:ext uri="{BB962C8B-B14F-4D97-AF65-F5344CB8AC3E}">
        <p14:creationId xmlns:p14="http://schemas.microsoft.com/office/powerpoint/2010/main" val="911886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153400" cy="762000"/>
          </a:xfrm>
        </p:spPr>
        <p:txBody>
          <a:bodyPr/>
          <a:lstStyle/>
          <a:p>
            <a:pPr marL="361950" indent="-361950"/>
            <a:r>
              <a:rPr lang="en-US" b="1" dirty="0" smtClean="0"/>
              <a:t>TG4m Closing Report(3)</a:t>
            </a:r>
            <a:endParaRPr lang="en-US" b="1" dirty="0"/>
          </a:p>
        </p:txBody>
      </p:sp>
      <p:sp>
        <p:nvSpPr>
          <p:cNvPr id="4" name="Footer Placeholder 3"/>
          <p:cNvSpPr>
            <a:spLocks noGrp="1"/>
          </p:cNvSpPr>
          <p:nvPr>
            <p:ph type="ftr" sz="quarter" idx="10"/>
          </p:nvPr>
        </p:nvSpPr>
        <p:spPr/>
        <p:txBody>
          <a:bodyPr/>
          <a:lstStyle/>
          <a:p>
            <a:r>
              <a:rPr lang="en-US" smtClean="0"/>
              <a:t>Sangsung Choi(ETRI)</a:t>
            </a:r>
            <a:endParaRPr lang="en-US" dirty="0" smtClean="0"/>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6</a:t>
            </a:fld>
            <a:endParaRPr lang="en-US"/>
          </a:p>
        </p:txBody>
      </p:sp>
      <p:sp>
        <p:nvSpPr>
          <p:cNvPr id="8" name="Date Placeholder 5"/>
          <p:cNvSpPr>
            <a:spLocks noGrp="1"/>
          </p:cNvSpPr>
          <p:nvPr>
            <p:ph type="dt" sz="quarter" idx="12"/>
          </p:nvPr>
        </p:nvSpPr>
        <p:spPr>
          <a:xfrm>
            <a:off x="609600" y="304800"/>
            <a:ext cx="1905000" cy="247650"/>
          </a:xfrm>
          <a:noFill/>
        </p:spPr>
        <p:txBody>
          <a:bodyPr/>
          <a:lstStyle/>
          <a:p>
            <a:r>
              <a:rPr lang="en-US" altLang="ko-KR" smtClean="0"/>
              <a:t>September 2012</a:t>
            </a:r>
            <a:endParaRPr lang="en-US" dirty="0"/>
          </a:p>
        </p:txBody>
      </p:sp>
      <p:sp>
        <p:nvSpPr>
          <p:cNvPr id="9" name="Content Placeholder 2"/>
          <p:cNvSpPr txBox="1">
            <a:spLocks/>
          </p:cNvSpPr>
          <p:nvPr/>
        </p:nvSpPr>
        <p:spPr bwMode="auto">
          <a:xfrm>
            <a:off x="228600" y="1447800"/>
            <a:ext cx="87630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a:lstStyle>
          <a:p>
            <a:pPr lvl="0">
              <a:spcBef>
                <a:spcPts val="1200"/>
              </a:spcBef>
            </a:pPr>
            <a:r>
              <a:rPr lang="en-US" altLang="ko-KR" dirty="0" smtClean="0">
                <a:ea typeface="ＭＳ Ｐゴシック" pitchFamily="-65" charset="-128"/>
              </a:rPr>
              <a:t>Discussed </a:t>
            </a:r>
            <a:r>
              <a:rPr lang="en-US" altLang="ko-KR" kern="0" dirty="0">
                <a:solidFill>
                  <a:srgbClr val="000000"/>
                </a:solidFill>
              </a:rPr>
              <a:t>future efforts and next steps</a:t>
            </a:r>
          </a:p>
          <a:p>
            <a:pPr marL="542925" indent="-542925">
              <a:spcBef>
                <a:spcPts val="0"/>
              </a:spcBef>
              <a:buNone/>
            </a:pPr>
            <a:r>
              <a:rPr lang="en-US" altLang="ko-KR" dirty="0" smtClean="0">
                <a:ea typeface="ＭＳ Ｐゴシック" pitchFamily="-65" charset="-128"/>
              </a:rPr>
              <a:t>    </a:t>
            </a:r>
            <a:r>
              <a:rPr lang="en-US" altLang="ko-KR" sz="2000" dirty="0" smtClean="0">
                <a:ea typeface="ＭＳ Ｐゴシック" pitchFamily="-65" charset="-128"/>
              </a:rPr>
              <a:t>- E</a:t>
            </a:r>
            <a:r>
              <a:rPr lang="en-US" altLang="ko-KR" sz="2000" dirty="0" smtClean="0"/>
              <a:t>ditors </a:t>
            </a:r>
            <a:r>
              <a:rPr lang="en-US" altLang="ko-KR" sz="2000" dirty="0"/>
              <a:t>will take the baseline documents and present it the during the November meeting</a:t>
            </a:r>
            <a:r>
              <a:rPr lang="en-US" altLang="ko-KR" sz="2000" dirty="0" smtClean="0"/>
              <a:t>.</a:t>
            </a:r>
          </a:p>
          <a:p>
            <a:pPr marL="542925" indent="-542925">
              <a:spcBef>
                <a:spcPts val="0"/>
              </a:spcBef>
              <a:buNone/>
            </a:pPr>
            <a:endParaRPr lang="en-US" altLang="ko-KR" sz="2000" dirty="0"/>
          </a:p>
          <a:p>
            <a:pPr marL="542925" indent="-542925">
              <a:spcBef>
                <a:spcPts val="0"/>
              </a:spcBef>
              <a:buNone/>
            </a:pPr>
            <a:r>
              <a:rPr lang="en-US" altLang="ko-KR" sz="2000" dirty="0" smtClean="0"/>
              <a:t>      - </a:t>
            </a:r>
            <a:r>
              <a:rPr lang="en-US" altLang="ko-KR" sz="2000" dirty="0"/>
              <a:t>The draft document </a:t>
            </a:r>
            <a:r>
              <a:rPr lang="en-US" altLang="ko-KR" sz="2000" dirty="0" smtClean="0"/>
              <a:t>should </a:t>
            </a:r>
            <a:r>
              <a:rPr lang="en-US" altLang="ko-KR" sz="2000" dirty="0"/>
              <a:t>be </a:t>
            </a:r>
            <a:r>
              <a:rPr lang="en-US" altLang="ko-KR" sz="2000" dirty="0" smtClean="0"/>
              <a:t>provided on </a:t>
            </a:r>
            <a:r>
              <a:rPr lang="en-US" altLang="ko-KR" sz="2000" dirty="0"/>
              <a:t>Sunday prior to the November meeting week</a:t>
            </a:r>
            <a:r>
              <a:rPr lang="en-US" altLang="ko-KR" sz="2000" dirty="0" smtClean="0">
                <a:ea typeface="ＭＳ Ｐゴシック" pitchFamily="-65" charset="-128"/>
              </a:rPr>
              <a:t>   </a:t>
            </a:r>
          </a:p>
          <a:p>
            <a:pPr marL="542925" indent="-542925">
              <a:spcBef>
                <a:spcPts val="0"/>
              </a:spcBef>
              <a:buNone/>
            </a:pPr>
            <a:r>
              <a:rPr lang="en-US" altLang="ko-KR" sz="2000" dirty="0" smtClean="0">
                <a:ea typeface="ＭＳ Ｐゴシック" pitchFamily="-65" charset="-128"/>
              </a:rPr>
              <a:t> </a:t>
            </a:r>
          </a:p>
          <a:p>
            <a:pPr>
              <a:spcBef>
                <a:spcPts val="0"/>
              </a:spcBef>
            </a:pPr>
            <a:r>
              <a:rPr lang="en-US" altLang="ko-KR" dirty="0" smtClean="0">
                <a:ea typeface="ＭＳ Ｐゴシック" pitchFamily="-65" charset="-128"/>
              </a:rPr>
              <a:t>Meeting was adjourned early </a:t>
            </a:r>
            <a:r>
              <a:rPr lang="en-US" altLang="ko-KR" sz="2000" dirty="0" smtClean="0">
                <a:ea typeface="ＭＳ Ｐゴシック" pitchFamily="-65" charset="-128"/>
              </a:rPr>
              <a:t>    </a:t>
            </a:r>
            <a:endParaRPr lang="en-US" altLang="ko-KR" sz="2000" dirty="0" smtClean="0"/>
          </a:p>
          <a:p>
            <a:pPr marL="0" indent="0">
              <a:buNone/>
            </a:pPr>
            <a:r>
              <a:rPr lang="en-US" altLang="ko-KR" sz="2000" dirty="0" smtClean="0"/>
              <a:t>      - Motion to adjourn the meeting</a:t>
            </a:r>
            <a:endParaRPr lang="ko-KR" altLang="ko-KR" sz="2000" dirty="0"/>
          </a:p>
          <a:p>
            <a:pPr marL="0" indent="0">
              <a:buNone/>
            </a:pPr>
            <a:r>
              <a:rPr lang="en-US" altLang="ko-KR" sz="2000" dirty="0" smtClean="0"/>
              <a:t>        </a:t>
            </a:r>
            <a:r>
              <a:rPr lang="en-US" altLang="ko-KR" sz="1600" dirty="0" smtClean="0"/>
              <a:t>Moved </a:t>
            </a:r>
            <a:r>
              <a:rPr lang="en-US" altLang="ko-KR" sz="1600" dirty="0"/>
              <a:t>by: Ben </a:t>
            </a:r>
            <a:r>
              <a:rPr lang="en-US" altLang="ko-KR" sz="1600" dirty="0" smtClean="0"/>
              <a:t>Rolfe,  Seconded </a:t>
            </a:r>
            <a:r>
              <a:rPr lang="en-US" altLang="ko-KR" sz="1600" dirty="0"/>
              <a:t>by: Hiroshi Harada</a:t>
            </a:r>
            <a:endParaRPr lang="ko-KR" altLang="ko-KR" sz="1600" dirty="0"/>
          </a:p>
          <a:p>
            <a:pPr marL="0" indent="0">
              <a:buNone/>
            </a:pPr>
            <a:r>
              <a:rPr lang="en-US" altLang="ko-KR" sz="1600" smtClean="0"/>
              <a:t>          Motion </a:t>
            </a:r>
            <a:r>
              <a:rPr lang="en-US" altLang="ko-KR" sz="1600" dirty="0" smtClean="0"/>
              <a:t>was </a:t>
            </a:r>
            <a:r>
              <a:rPr lang="en-US" altLang="ko-KR" sz="1600" dirty="0"/>
              <a:t>carried by unanimous consent </a:t>
            </a:r>
            <a:r>
              <a:rPr lang="en-US" altLang="ko-KR" sz="1600" dirty="0" smtClean="0"/>
              <a:t/>
            </a:r>
            <a:br>
              <a:rPr lang="en-US" altLang="ko-KR" sz="1600" dirty="0" smtClean="0"/>
            </a:br>
            <a:r>
              <a:rPr lang="en-US" altLang="ko-KR" sz="2000" dirty="0" smtClean="0"/>
              <a:t/>
            </a:r>
            <a:br>
              <a:rPr lang="en-US" altLang="ko-KR" sz="2000" dirty="0" smtClean="0"/>
            </a:br>
            <a:r>
              <a:rPr lang="en-US" altLang="ko-KR" sz="2000" dirty="0" smtClean="0">
                <a:ea typeface="ＭＳ Ｐゴシック" pitchFamily="-65" charset="-128"/>
              </a:rPr>
              <a:t> </a:t>
            </a:r>
          </a:p>
          <a:p>
            <a:endParaRPr lang="en-US" altLang="ko-KR" dirty="0" smtClean="0">
              <a:ea typeface="ＭＳ Ｐゴシック" pitchFamily="-65" charset="-128"/>
            </a:endParaRPr>
          </a:p>
        </p:txBody>
      </p:sp>
    </p:spTree>
    <p:extLst>
      <p:ext uri="{BB962C8B-B14F-4D97-AF65-F5344CB8AC3E}">
        <p14:creationId xmlns:p14="http://schemas.microsoft.com/office/powerpoint/2010/main" val="40758688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p:cNvSpPr>
            <a:spLocks noGrp="1" noChangeArrowheads="1"/>
          </p:cNvSpPr>
          <p:nvPr>
            <p:ph type="title" idx="4294967295"/>
          </p:nvPr>
        </p:nvSpPr>
        <p:spPr>
          <a:xfrm>
            <a:off x="304800" y="762000"/>
            <a:ext cx="8458200" cy="762000"/>
          </a:xfrm>
        </p:spPr>
        <p:txBody>
          <a:bodyPr/>
          <a:lstStyle/>
          <a:p>
            <a:r>
              <a:rPr lang="en-US" dirty="0" smtClean="0"/>
              <a:t>Future Plan/Timeline</a:t>
            </a:r>
          </a:p>
        </p:txBody>
      </p:sp>
      <p:sp>
        <p:nvSpPr>
          <p:cNvPr id="12294" name="Rectangle 3"/>
          <p:cNvSpPr>
            <a:spLocks noChangeArrowheads="1"/>
          </p:cNvSpPr>
          <p:nvPr/>
        </p:nvSpPr>
        <p:spPr bwMode="auto">
          <a:xfrm>
            <a:off x="457200" y="2286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12295" name="Rectangle 4"/>
          <p:cNvSpPr>
            <a:spLocks noChangeArrowheads="1"/>
          </p:cNvSpPr>
          <p:nvPr/>
        </p:nvSpPr>
        <p:spPr bwMode="auto">
          <a:xfrm>
            <a:off x="533400" y="1600200"/>
            <a:ext cx="8229600" cy="4724400"/>
          </a:xfrm>
          <a:prstGeom prst="rect">
            <a:avLst/>
          </a:prstGeom>
          <a:noFill/>
          <a:ln w="9525">
            <a:noFill/>
            <a:miter lim="800000"/>
            <a:headEnd/>
            <a:tailEnd/>
          </a:ln>
        </p:spPr>
        <p:txBody>
          <a:bodyPr/>
          <a:lstStyle/>
          <a:p>
            <a:pPr marL="228600" lvl="1" indent="-228600">
              <a:spcBef>
                <a:spcPts val="300"/>
              </a:spcBef>
              <a:buFont typeface="Arial" pitchFamily="34" charset="0"/>
              <a:buChar char="•"/>
            </a:pPr>
            <a:r>
              <a:rPr lang="en-US" altLang="ko-KR" sz="2800" dirty="0" smtClean="0">
                <a:solidFill>
                  <a:srgbClr val="0070C0"/>
                </a:solidFill>
              </a:rPr>
              <a:t>Form a New Task Group </a:t>
            </a:r>
          </a:p>
          <a:p>
            <a:pPr marL="228600" lvl="1" indent="-228600">
              <a:spcBef>
                <a:spcPts val="300"/>
              </a:spcBef>
            </a:pPr>
            <a:r>
              <a:rPr lang="en-US" sz="2400" dirty="0" smtClean="0">
                <a:solidFill>
                  <a:srgbClr val="0070C0"/>
                </a:solidFill>
              </a:rPr>
              <a:t>   </a:t>
            </a:r>
            <a:r>
              <a:rPr lang="en-US" sz="2000" dirty="0" smtClean="0">
                <a:solidFill>
                  <a:srgbClr val="0070C0"/>
                </a:solidFill>
              </a:rPr>
              <a:t>- Affirm new officers for TG4m                                              September 2011</a:t>
            </a:r>
          </a:p>
          <a:p>
            <a:pPr marL="228600" lvl="1" indent="-228600">
              <a:spcBef>
                <a:spcPts val="300"/>
              </a:spcBef>
            </a:pPr>
            <a:r>
              <a:rPr lang="en-US" sz="2000" dirty="0" smtClean="0">
                <a:solidFill>
                  <a:srgbClr val="0066FF"/>
                </a:solidFill>
              </a:rPr>
              <a:t>    - Prepare the TGD                                           November, 2011, January 2012                        </a:t>
            </a:r>
            <a:r>
              <a:rPr lang="en-US" sz="2000" dirty="0" smtClean="0">
                <a:solidFill>
                  <a:srgbClr val="FF3300"/>
                </a:solidFill>
              </a:rPr>
              <a:t>- </a:t>
            </a:r>
            <a:r>
              <a:rPr lang="en-US" sz="2000" dirty="0" smtClean="0">
                <a:solidFill>
                  <a:srgbClr val="0070C0"/>
                </a:solidFill>
              </a:rPr>
              <a:t>Finalizing </a:t>
            </a:r>
            <a:r>
              <a:rPr lang="en-US" altLang="ko-KR" sz="2000" dirty="0" smtClean="0">
                <a:solidFill>
                  <a:srgbClr val="0070C0"/>
                </a:solidFill>
              </a:rPr>
              <a:t>the </a:t>
            </a:r>
            <a:r>
              <a:rPr lang="ko-KR" altLang="en-US" sz="2000" dirty="0" smtClean="0">
                <a:solidFill>
                  <a:srgbClr val="0070C0"/>
                </a:solidFill>
              </a:rPr>
              <a:t> </a:t>
            </a:r>
            <a:r>
              <a:rPr lang="en-US" altLang="ko-KR" sz="2000" dirty="0" smtClean="0">
                <a:solidFill>
                  <a:srgbClr val="0070C0"/>
                </a:solidFill>
              </a:rPr>
              <a:t>TGD &amp; Call for Proposal                                   March  2012</a:t>
            </a:r>
            <a:endParaRPr lang="en-US" sz="2000" dirty="0" smtClean="0">
              <a:solidFill>
                <a:srgbClr val="0070C0"/>
              </a:solidFill>
            </a:endParaRPr>
          </a:p>
          <a:p>
            <a:pPr marL="228600" lvl="1" indent="-228600"/>
            <a:r>
              <a:rPr lang="en-US" altLang="ko-KR" sz="2400" dirty="0" smtClean="0"/>
              <a:t> </a:t>
            </a:r>
          </a:p>
          <a:p>
            <a:pPr marL="228600" lvl="1" indent="-228600">
              <a:buFont typeface="Arial" pitchFamily="34" charset="0"/>
              <a:buChar char="•"/>
            </a:pPr>
            <a:r>
              <a:rPr lang="en-US" altLang="ko-KR" sz="2800" dirty="0" smtClean="0"/>
              <a:t>Proposal Effort</a:t>
            </a:r>
          </a:p>
          <a:p>
            <a:pPr>
              <a:spcBef>
                <a:spcPts val="300"/>
              </a:spcBef>
            </a:pPr>
            <a:r>
              <a:rPr lang="en-US" altLang="ko-KR" sz="2000" dirty="0" smtClean="0">
                <a:solidFill>
                  <a:srgbClr val="0066FF"/>
                </a:solidFill>
              </a:rPr>
              <a:t>   - Preliminary Proposals  &amp; Presentations                                      May 6  2012 </a:t>
            </a:r>
          </a:p>
          <a:p>
            <a:pPr>
              <a:spcBef>
                <a:spcPts val="300"/>
              </a:spcBef>
            </a:pPr>
            <a:r>
              <a:rPr lang="en-US" altLang="ko-KR" sz="2000" dirty="0" smtClean="0">
                <a:solidFill>
                  <a:srgbClr val="0066FF"/>
                </a:solidFill>
              </a:rPr>
              <a:t>   - Final Proposals                                                                            July  9, 2012</a:t>
            </a:r>
          </a:p>
          <a:p>
            <a:pPr>
              <a:spcBef>
                <a:spcPts val="300"/>
              </a:spcBef>
            </a:pPr>
            <a:r>
              <a:rPr lang="en-US" altLang="ko-KR" sz="2000" dirty="0" smtClean="0">
                <a:solidFill>
                  <a:srgbClr val="0066FF"/>
                </a:solidFill>
              </a:rPr>
              <a:t>   - Proposal Presentations   	                                                  July  , 2012</a:t>
            </a:r>
          </a:p>
          <a:p>
            <a:pPr>
              <a:spcBef>
                <a:spcPts val="300"/>
              </a:spcBef>
            </a:pPr>
            <a:r>
              <a:rPr lang="en-US" altLang="ko-KR" sz="2000" dirty="0" smtClean="0">
                <a:solidFill>
                  <a:srgbClr val="FF3300"/>
                </a:solidFill>
              </a:rPr>
              <a:t>   - Merge Proposals                                                                    September 2012</a:t>
            </a:r>
          </a:p>
          <a:p>
            <a:pPr>
              <a:spcBef>
                <a:spcPts val="300"/>
              </a:spcBef>
            </a:pPr>
            <a:r>
              <a:rPr lang="en-US" altLang="ko-KR" sz="2000" dirty="0" smtClean="0">
                <a:solidFill>
                  <a:srgbClr val="FF3300"/>
                </a:solidFill>
              </a:rPr>
              <a:t>    - Adopt Baseline	 		                           </a:t>
            </a:r>
            <a:r>
              <a:rPr lang="en-US" altLang="ko-KR" sz="2000" dirty="0">
                <a:solidFill>
                  <a:srgbClr val="FF3300"/>
                </a:solidFill>
              </a:rPr>
              <a:t> </a:t>
            </a:r>
            <a:r>
              <a:rPr lang="en-US" altLang="ko-KR" sz="2000" dirty="0" smtClean="0">
                <a:solidFill>
                  <a:srgbClr val="FF3300"/>
                </a:solidFill>
              </a:rPr>
              <a:t>September 2012</a:t>
            </a:r>
          </a:p>
          <a:p>
            <a:pPr>
              <a:buFont typeface="Arial" pitchFamily="34" charset="0"/>
              <a:buChar char="•"/>
            </a:pPr>
            <a:endParaRPr lang="en-US" altLang="ko-KR" sz="2000" dirty="0" smtClean="0"/>
          </a:p>
        </p:txBody>
      </p:sp>
      <p:sp>
        <p:nvSpPr>
          <p:cNvPr id="12297" name="Slide Number Placeholder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DE64F999-9CCB-40DD-B227-1F4176102BE5}" type="slidenum">
              <a:rPr lang="en-US"/>
              <a:pPr algn="ctr"/>
              <a:t>7</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September 2012</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dirty="0" smtClean="0"/>
              <a:t>Sangsung </a:t>
            </a:r>
            <a:r>
              <a:rPr lang="en-US" dirty="0" err="1" smtClean="0"/>
              <a:t>Choi</a:t>
            </a:r>
            <a:r>
              <a:rPr lang="en-US" dirty="0" smtClean="0"/>
              <a:t>(ETRI)</a:t>
            </a:r>
          </a:p>
        </p:txBody>
      </p:sp>
      <p:sp>
        <p:nvSpPr>
          <p:cNvPr id="8" name="슬라이드 번호 개체 틀 7"/>
          <p:cNvSpPr>
            <a:spLocks noGrp="1"/>
          </p:cNvSpPr>
          <p:nvPr>
            <p:ph type="sldNum" sz="quarter" idx="11"/>
          </p:nvPr>
        </p:nvSpPr>
        <p:spPr/>
        <p:txBody>
          <a:bodyPr/>
          <a:lstStyle/>
          <a:p>
            <a:pPr>
              <a:defRPr/>
            </a:pPr>
            <a:r>
              <a:rPr lang="en-US" smtClean="0"/>
              <a:t>Slide </a:t>
            </a:r>
            <a:fld id="{CBB17340-4413-48FA-98F5-B0F34060CDC9}" type="slidenum">
              <a:rPr lang="en-US" smtClean="0"/>
              <a:pPr>
                <a:defRPr/>
              </a:pPr>
              <a:t>7</a:t>
            </a:fld>
            <a:endParaRPr lang="en-US"/>
          </a:p>
        </p:txBody>
      </p:sp>
    </p:spTree>
    <p:extLst>
      <p:ext uri="{BB962C8B-B14F-4D97-AF65-F5344CB8AC3E}">
        <p14:creationId xmlns:p14="http://schemas.microsoft.com/office/powerpoint/2010/main" val="441044338"/>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p:cNvSpPr>
            <a:spLocks noGrp="1" noChangeArrowheads="1"/>
          </p:cNvSpPr>
          <p:nvPr>
            <p:ph type="title" idx="4294967295"/>
          </p:nvPr>
        </p:nvSpPr>
        <p:spPr>
          <a:xfrm>
            <a:off x="304800" y="762000"/>
            <a:ext cx="8458200" cy="762000"/>
          </a:xfrm>
        </p:spPr>
        <p:txBody>
          <a:bodyPr/>
          <a:lstStyle/>
          <a:p>
            <a:r>
              <a:rPr lang="en-US" dirty="0" smtClean="0"/>
              <a:t>Future Plan/Timeline(2)</a:t>
            </a:r>
          </a:p>
        </p:txBody>
      </p:sp>
      <p:sp>
        <p:nvSpPr>
          <p:cNvPr id="12294" name="Rectangle 3"/>
          <p:cNvSpPr>
            <a:spLocks noChangeArrowheads="1"/>
          </p:cNvSpPr>
          <p:nvPr/>
        </p:nvSpPr>
        <p:spPr bwMode="auto">
          <a:xfrm>
            <a:off x="457200" y="2286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12295" name="Rectangle 4"/>
          <p:cNvSpPr>
            <a:spLocks noChangeArrowheads="1"/>
          </p:cNvSpPr>
          <p:nvPr/>
        </p:nvSpPr>
        <p:spPr bwMode="auto">
          <a:xfrm>
            <a:off x="609600" y="1752600"/>
            <a:ext cx="8229600" cy="4419600"/>
          </a:xfrm>
          <a:prstGeom prst="rect">
            <a:avLst/>
          </a:prstGeom>
          <a:noFill/>
          <a:ln w="9525">
            <a:noFill/>
            <a:miter lim="800000"/>
            <a:headEnd/>
            <a:tailEnd/>
          </a:ln>
        </p:spPr>
        <p:txBody>
          <a:bodyPr/>
          <a:lstStyle/>
          <a:p>
            <a:pPr>
              <a:buFont typeface="Arial" pitchFamily="34" charset="0"/>
              <a:buChar char="•"/>
              <a:tabLst>
                <a:tab pos="7448550" algn="l"/>
              </a:tabLst>
            </a:pPr>
            <a:r>
              <a:rPr lang="en-US" altLang="ko-KR" sz="2400" dirty="0" smtClean="0"/>
              <a:t>  </a:t>
            </a:r>
            <a:r>
              <a:rPr lang="en-US" altLang="ko-KR" sz="2800" dirty="0" smtClean="0"/>
              <a:t>D</a:t>
            </a:r>
            <a:r>
              <a:rPr lang="en-US" altLang="ko-KR" sz="3200" dirty="0" smtClean="0"/>
              <a:t>rafting</a:t>
            </a:r>
          </a:p>
          <a:p>
            <a:pPr>
              <a:tabLst>
                <a:tab pos="7448550" algn="l"/>
              </a:tabLst>
            </a:pPr>
            <a:r>
              <a:rPr lang="en-US" altLang="ko-KR" sz="2400" dirty="0" smtClean="0"/>
              <a:t>   - Preliminary draft                                              November 2012</a:t>
            </a:r>
          </a:p>
          <a:p>
            <a:pPr>
              <a:tabLst>
                <a:tab pos="7448550" algn="l"/>
              </a:tabLst>
            </a:pPr>
            <a:r>
              <a:rPr lang="en-US" altLang="ko-KR" sz="2400" dirty="0" smtClean="0"/>
              <a:t>   - Final draft (ready for WG Letter Ballot)             January  2013</a:t>
            </a:r>
          </a:p>
          <a:p>
            <a:pPr>
              <a:buFont typeface="Arial" pitchFamily="34" charset="0"/>
              <a:buChar char="•"/>
              <a:tabLst>
                <a:tab pos="7448550" algn="l"/>
              </a:tabLst>
            </a:pPr>
            <a:endParaRPr lang="en-US" altLang="ko-KR" sz="2400" dirty="0" smtClean="0"/>
          </a:p>
          <a:p>
            <a:pPr>
              <a:buFont typeface="Arial" pitchFamily="34" charset="0"/>
              <a:buChar char="•"/>
              <a:tabLst>
                <a:tab pos="7448550" algn="l"/>
              </a:tabLst>
            </a:pPr>
            <a:r>
              <a:rPr lang="en-US" altLang="ko-KR" sz="2400" dirty="0" smtClean="0"/>
              <a:t> </a:t>
            </a:r>
            <a:r>
              <a:rPr lang="en-US" altLang="ko-KR" sz="2800" dirty="0" smtClean="0"/>
              <a:t>Balloting</a:t>
            </a:r>
          </a:p>
          <a:p>
            <a:pPr>
              <a:tabLst>
                <a:tab pos="7448550" algn="l"/>
              </a:tabLst>
            </a:pPr>
            <a:r>
              <a:rPr lang="en-US" altLang="ko-KR" sz="2400" dirty="0" smtClean="0"/>
              <a:t>   - Letter ballot                                                           March 2013</a:t>
            </a:r>
          </a:p>
          <a:p>
            <a:pPr>
              <a:tabLst>
                <a:tab pos="7448550" algn="l"/>
              </a:tabLst>
            </a:pPr>
            <a:r>
              <a:rPr lang="en-US" altLang="ko-KR" sz="2400" dirty="0" smtClean="0"/>
              <a:t>   - Recirculation                                 May, July, September, 2013</a:t>
            </a:r>
          </a:p>
          <a:p>
            <a:pPr>
              <a:tabLst>
                <a:tab pos="7448550" algn="l"/>
              </a:tabLst>
            </a:pPr>
            <a:r>
              <a:rPr lang="en-US" altLang="ko-KR" sz="2400" dirty="0" smtClean="0"/>
              <a:t>   - Sponsor ballot                                                  November 2013</a:t>
            </a:r>
          </a:p>
          <a:p>
            <a:pPr>
              <a:tabLst>
                <a:tab pos="7448550" algn="l"/>
              </a:tabLst>
            </a:pPr>
            <a:r>
              <a:rPr lang="en-US" altLang="ko-KR" sz="2400" dirty="0"/>
              <a:t> </a:t>
            </a:r>
            <a:r>
              <a:rPr lang="en-US" altLang="ko-KR" sz="2400" dirty="0" smtClean="0"/>
              <a:t>  - Recirculation                                            January, March 2014 </a:t>
            </a:r>
          </a:p>
          <a:p>
            <a:pPr>
              <a:tabLst>
                <a:tab pos="7448550" algn="l"/>
              </a:tabLst>
            </a:pPr>
            <a:r>
              <a:rPr lang="en-US" altLang="ko-KR" sz="2400" dirty="0" smtClean="0"/>
              <a:t>                          </a:t>
            </a:r>
          </a:p>
        </p:txBody>
      </p:sp>
      <p:sp>
        <p:nvSpPr>
          <p:cNvPr id="12297" name="Slide Number Placeholder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DE64F999-9CCB-40DD-B227-1F4176102BE5}" type="slidenum">
              <a:rPr lang="en-US"/>
              <a:pPr algn="ctr"/>
              <a:t>8</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September 2012</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smtClean="0"/>
              <a:t>Sangsung Choi(ETRI)</a:t>
            </a:r>
            <a:endParaRPr lang="en-US" dirty="0" smtClean="0"/>
          </a:p>
        </p:txBody>
      </p:sp>
      <p:sp>
        <p:nvSpPr>
          <p:cNvPr id="8" name="슬라이드 번호 개체 틀 7"/>
          <p:cNvSpPr>
            <a:spLocks noGrp="1"/>
          </p:cNvSpPr>
          <p:nvPr>
            <p:ph type="sldNum" sz="quarter" idx="11"/>
          </p:nvPr>
        </p:nvSpPr>
        <p:spPr/>
        <p:txBody>
          <a:bodyPr/>
          <a:lstStyle/>
          <a:p>
            <a:pPr>
              <a:defRPr/>
            </a:pPr>
            <a:r>
              <a:rPr lang="en-US" smtClean="0"/>
              <a:t>Slide </a:t>
            </a:r>
            <a:fld id="{CBB17340-4413-48FA-98F5-B0F34060CDC9}" type="slidenum">
              <a:rPr lang="en-US" smtClean="0"/>
              <a:pPr>
                <a:defRPr/>
              </a:pPr>
              <a:t>8</a:t>
            </a:fld>
            <a:endParaRPr lang="en-US"/>
          </a:p>
        </p:txBody>
      </p:sp>
    </p:spTree>
    <p:extLst>
      <p:ext uri="{BB962C8B-B14F-4D97-AF65-F5344CB8AC3E}">
        <p14:creationId xmlns:p14="http://schemas.microsoft.com/office/powerpoint/2010/main" val="419897490"/>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4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18466</TotalTime>
  <Words>575</Words>
  <Application>Microsoft Office PowerPoint</Application>
  <PresentationFormat>화면 슬라이드 쇼(4:3)</PresentationFormat>
  <Paragraphs>179</Paragraphs>
  <Slides>8</Slides>
  <Notes>7</Notes>
  <HiddenSlides>0</HiddenSlides>
  <MMClips>0</MMClips>
  <ScaleCrop>false</ScaleCrop>
  <HeadingPairs>
    <vt:vector size="4" baseType="variant">
      <vt:variant>
        <vt:lpstr>테마</vt:lpstr>
      </vt:variant>
      <vt:variant>
        <vt:i4>6</vt:i4>
      </vt:variant>
      <vt:variant>
        <vt:lpstr>슬라이드 제목</vt:lpstr>
      </vt:variant>
      <vt:variant>
        <vt:i4>8</vt:i4>
      </vt:variant>
    </vt:vector>
  </HeadingPairs>
  <TitlesOfParts>
    <vt:vector size="14" baseType="lpstr">
      <vt:lpstr>Default Design</vt:lpstr>
      <vt:lpstr>4_Custom Design</vt:lpstr>
      <vt:lpstr>Custom Design</vt:lpstr>
      <vt:lpstr>1_Custom Design</vt:lpstr>
      <vt:lpstr>2_Custom Design</vt:lpstr>
      <vt:lpstr>3_Custom Design</vt:lpstr>
      <vt:lpstr>PowerPoint 프레젠테이션</vt:lpstr>
      <vt:lpstr>Meeting Goal This Week</vt:lpstr>
      <vt:lpstr>Meeting Slots</vt:lpstr>
      <vt:lpstr>TG4m Closing Report(1)</vt:lpstr>
      <vt:lpstr>TG4m Closing Report(2)</vt:lpstr>
      <vt:lpstr>TG4m Closing Report(3)</vt:lpstr>
      <vt:lpstr>Future Plan/Timeline</vt:lpstr>
      <vt:lpstr>Future Plan/Timeline(2)</vt:lpstr>
    </vt:vector>
  </TitlesOfParts>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SG4TV Opening Report Mar 2011</dc:title>
  <dc:creator>Sangsung Choi</dc:creator>
  <cp:lastModifiedBy>user</cp:lastModifiedBy>
  <cp:revision>990</cp:revision>
  <cp:lastPrinted>2000-03-07T00:55:37Z</cp:lastPrinted>
  <dcterms:created xsi:type="dcterms:W3CDTF">2008-07-14T18:46:05Z</dcterms:created>
  <dcterms:modified xsi:type="dcterms:W3CDTF">2012-09-20T10:00:18Z</dcterms:modified>
</cp:coreProperties>
</file>