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5"/>
  </p:notesMasterIdLst>
  <p:handoutMasterIdLst>
    <p:handoutMasterId r:id="rId16"/>
  </p:handoutMasterIdLst>
  <p:sldIdLst>
    <p:sldId id="383" r:id="rId7"/>
    <p:sldId id="392" r:id="rId8"/>
    <p:sldId id="403" r:id="rId9"/>
    <p:sldId id="404" r:id="rId10"/>
    <p:sldId id="406" r:id="rId11"/>
    <p:sldId id="405" r:id="rId12"/>
    <p:sldId id="407" r:id="rId13"/>
    <p:sldId id="408" r:id="rId1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84" autoAdjust="0"/>
  </p:normalViewPr>
  <p:slideViewPr>
    <p:cSldViewPr>
      <p:cViewPr>
        <p:scale>
          <a:sx n="100" d="100"/>
          <a:sy n="100" d="100"/>
        </p:scale>
        <p:origin x="-342" y="139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15-12-0531-00-004m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September  2012</a:t>
            </a:r>
            <a:endParaRPr lang="en-US" sz="1800" dirty="0"/>
          </a:p>
          <a:p>
            <a:pPr marL="914400" indent="-914400" eaLnBrk="0" hangingPunct="0">
              <a:spcBef>
                <a:spcPts val="600"/>
              </a:spcBef>
              <a:defRPr/>
            </a:pPr>
            <a:r>
              <a:rPr lang="en-US" sz="1800" b="1" dirty="0"/>
              <a:t>Date Submitted: </a:t>
            </a:r>
            <a:r>
              <a:rPr lang="en-US" sz="1800" dirty="0" smtClean="0"/>
              <a:t>20  September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September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Palm Springs</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rPr>
              <a:t>Hear merged proposal presentations for baseline documents(FSK, OFDM,NB-OFDM, </a:t>
            </a:r>
            <a:r>
              <a:rPr lang="en-US" altLang="ko-KR" sz="3200" kern="0" dirty="0" smtClean="0">
                <a:solidFill>
                  <a:srgbClr val="000000"/>
                </a:solidFill>
                <a:latin typeface="Times New Roman"/>
              </a:rPr>
              <a:t>MAC, Ranging)</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smtClean="0">
                <a:solidFill>
                  <a:srgbClr val="000000"/>
                </a:solidFill>
                <a:latin typeface="Times New Roman"/>
              </a:rPr>
              <a:t>Adopt baseline documents</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a:solidFill>
                  <a:srgbClr val="000000"/>
                </a:solidFill>
                <a:latin typeface="Times New Roman"/>
              </a:rPr>
              <a:t>Hear presentations if any</a:t>
            </a:r>
          </a:p>
          <a:p>
            <a:pPr marL="342900" lvl="0" indent="-342900" eaLnBrk="0" hangingPunct="0">
              <a:spcBef>
                <a:spcPts val="1200"/>
              </a:spcBef>
              <a:buFontTx/>
              <a:buChar char="•"/>
            </a:pPr>
            <a:r>
              <a:rPr lang="en-US" altLang="ko-KR" sz="3200" kern="0" dirty="0" smtClean="0">
                <a:solidFill>
                  <a:srgbClr val="000000"/>
                </a:solidFill>
                <a:latin typeface="Times New Roman"/>
              </a:rPr>
              <a:t>Discussion </a:t>
            </a:r>
            <a:r>
              <a:rPr lang="en-US" altLang="ko-KR" sz="3200" kern="0" dirty="0">
                <a:solidFill>
                  <a:srgbClr val="000000"/>
                </a:solidFill>
                <a:latin typeface="Times New Roman"/>
              </a:rPr>
              <a:t>on future efforts and next steps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4572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5" name="Group 90"/>
          <p:cNvGraphicFramePr>
            <a:graphicFrameLocks/>
          </p:cNvGraphicFramePr>
          <p:nvPr>
            <p:extLst>
              <p:ext uri="{D42A27DB-BD31-4B8C-83A1-F6EECF244321}">
                <p14:modId xmlns:p14="http://schemas.microsoft.com/office/powerpoint/2010/main" val="46701871"/>
              </p:ext>
            </p:extLst>
          </p:nvPr>
        </p:nvGraphicFramePr>
        <p:xfrm>
          <a:off x="304800" y="1371600"/>
          <a:ext cx="8686800" cy="4755825"/>
        </p:xfrm>
        <a:graphic>
          <a:graphicData uri="http://schemas.openxmlformats.org/drawingml/2006/table">
            <a:tbl>
              <a:tblPr/>
              <a:tblGrid>
                <a:gridCol w="685799"/>
                <a:gridCol w="2057401"/>
                <a:gridCol w="1752600"/>
                <a:gridCol w="2133600"/>
                <a:gridCol w="20574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25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 if any</a:t>
                      </a:r>
                    </a:p>
                    <a:p>
                      <a:pPr marL="179388" marR="0" lvl="0" indent="-179388"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next step</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5030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FSK-PHY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NB OFDM-PHY proposal</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Further Discussion  Merged Proposals</a:t>
                      </a: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OFDM-PHY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presentations:  MAC</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285750" indent="-285750">
                        <a:spcBef>
                          <a:spcPts val="1200"/>
                        </a:spcBef>
                        <a:buFont typeface="Arial" pitchFamily="34" charset="0"/>
                        <a:buChar char="•"/>
                      </a:pPr>
                      <a:r>
                        <a:rPr lang="en-US" altLang="ko-KR" dirty="0" smtClean="0">
                          <a:ea typeface="ＭＳ Ｐゴシック" pitchFamily="-65" charset="-128"/>
                        </a:rPr>
                        <a:t>Discuss Baseline Adaptation</a:t>
                      </a:r>
                    </a:p>
                    <a:p>
                      <a:pPr marL="285750" indent="-285750">
                        <a:spcBef>
                          <a:spcPts val="1200"/>
                        </a:spcBef>
                        <a:buFont typeface="Arial" pitchFamily="34" charset="0"/>
                        <a:buChar char="•"/>
                      </a:pPr>
                      <a:r>
                        <a:rPr lang="en-US" altLang="ko-KR" dirty="0" smtClean="0">
                          <a:ea typeface="ＭＳ Ｐゴシック" pitchFamily="-65" charset="-128"/>
                        </a:rPr>
                        <a:t>Discuss Proposal Draft Preparation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5 presentations for merged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FSK-PHY, OFDM-PHY, NB OFDM-PHY, MAC, RANGING</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390018736"/>
              </p:ext>
            </p:extLst>
          </p:nvPr>
        </p:nvGraphicFramePr>
        <p:xfrm>
          <a:off x="762000" y="2340372"/>
          <a:ext cx="7924800" cy="2336112"/>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15-12-0483-00-004m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err="1" smtClean="0">
                          <a:solidFill>
                            <a:schemeClr val="dk1"/>
                          </a:solidFill>
                          <a:effectLst/>
                          <a:latin typeface="+mn-lt"/>
                          <a:ea typeface="+mn-ea"/>
                          <a:cs typeface="+mn-cs"/>
                        </a:rPr>
                        <a:t>tvws</a:t>
                      </a:r>
                      <a:r>
                        <a:rPr lang="en-US" altLang="ko-KR" sz="1400" u="none" strike="noStrike" kern="1200" dirty="0" smtClean="0">
                          <a:solidFill>
                            <a:schemeClr val="dk1"/>
                          </a:solidFill>
                          <a:effectLst/>
                          <a:latin typeface="+mn-lt"/>
                          <a:ea typeface="+mn-ea"/>
                          <a:cs typeface="+mn-cs"/>
                        </a:rPr>
                        <a:t>-</a:t>
                      </a:r>
                      <a:r>
                        <a:rPr lang="en-US" altLang="ko-KR" sz="1400" u="none" strike="noStrike" kern="1200" dirty="0" err="1" smtClean="0">
                          <a:solidFill>
                            <a:schemeClr val="dk1"/>
                          </a:solidFill>
                          <a:effectLst/>
                          <a:latin typeface="+mn-lt"/>
                          <a:ea typeface="+mn-ea"/>
                          <a:cs typeface="+mn-cs"/>
                        </a:rPr>
                        <a:t>fsk</a:t>
                      </a:r>
                      <a:r>
                        <a:rPr lang="en-US" altLang="ko-KR" sz="1400" u="none" strike="noStrike" kern="1200" dirty="0" smtClean="0">
                          <a:solidFill>
                            <a:schemeClr val="dk1"/>
                          </a:solidFill>
                          <a:effectLst/>
                          <a:latin typeface="+mn-lt"/>
                          <a:ea typeface="+mn-ea"/>
                          <a:cs typeface="+mn-cs"/>
                        </a:rPr>
                        <a:t>-merged-proposal-draft</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15-12-0481-01-004m</a:t>
                      </a:r>
                      <a:endParaRPr lang="ko-KR" altLang="en-US" sz="1400" dirty="0" smtClean="0"/>
                    </a:p>
                  </a:txBody>
                  <a:tcPr anchor="ctr"/>
                </a:tc>
                <a:tc>
                  <a:txBody>
                    <a:bodyPr/>
                    <a:lstStyle/>
                    <a:p>
                      <a:pPr algn="l" fontAlgn="b"/>
                      <a:r>
                        <a:rPr lang="en-US" altLang="ko-KR" sz="1400" u="none" strike="noStrike" dirty="0" smtClean="0">
                          <a:effectLst/>
                        </a:rPr>
                        <a:t>ofdm-phy-merged-proposal-for-tg4m</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Soo</a:t>
                      </a:r>
                      <a:r>
                        <a:rPr lang="en-US" altLang="ko-KR" sz="1400" u="none" strike="noStrike" dirty="0" smtClean="0">
                          <a:effectLst/>
                        </a:rPr>
                        <a:t>-Young Chang(SYCA)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15-12-0511-01-004m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tvws-nb-ofdm-merged-proposal-to-tg4m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15-12-0513-00-004m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merged-mac-proposal-summary</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ctr" fontAlgn="b"/>
                      <a:r>
                        <a:rPr lang="en-US" altLang="ko-KR" sz="1400" u="none" strike="noStrike" dirty="0" smtClean="0">
                          <a:effectLst/>
                        </a:rPr>
                        <a:t>15-12-0473-01-004m</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suggested-baseline-for-optional-tg4m-ranging</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 </a:t>
                      </a:r>
                      <a:endParaRPr lang="en-US" altLang="ko-KR" sz="1400" b="0" i="0" u="none" strike="noStrike" dirty="0" smtClean="0">
                        <a:effectLst/>
                        <a:latin typeface="Arial"/>
                      </a:endParaRPr>
                    </a:p>
                  </a:txBody>
                  <a:tcPr marL="9525" marR="9525" marT="9525" marB="0" anchor="ctr"/>
                </a:tc>
              </a:tr>
            </a:tbl>
          </a:graphicData>
        </a:graphic>
      </p:graphicFrame>
      <p:sp>
        <p:nvSpPr>
          <p:cNvPr id="9" name="Content Placeholder 2"/>
          <p:cNvSpPr txBox="1">
            <a:spLocks/>
          </p:cNvSpPr>
          <p:nvPr/>
        </p:nvSpPr>
        <p:spPr bwMode="auto">
          <a:xfrm>
            <a:off x="228600" y="4800600"/>
            <a:ext cx="8763000" cy="68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Heard 2 presentations for contribution</a:t>
            </a:r>
          </a:p>
        </p:txBody>
      </p:sp>
      <p:graphicFrame>
        <p:nvGraphicFramePr>
          <p:cNvPr id="6" name="표 5"/>
          <p:cNvGraphicFramePr>
            <a:graphicFrameLocks noGrp="1"/>
          </p:cNvGraphicFramePr>
          <p:nvPr>
            <p:extLst>
              <p:ext uri="{D42A27DB-BD31-4B8C-83A1-F6EECF244321}">
                <p14:modId xmlns:p14="http://schemas.microsoft.com/office/powerpoint/2010/main" val="3148617360"/>
              </p:ext>
            </p:extLst>
          </p:nvPr>
        </p:nvGraphicFramePr>
        <p:xfrm>
          <a:off x="533400" y="5334000"/>
          <a:ext cx="7924800" cy="1168056"/>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15-12-0496-01-004m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effectLst/>
                        </a:rPr>
                        <a:t>State of TVWS</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smtClean="0">
                          <a:effectLst/>
                        </a:rPr>
                        <a:t>George </a:t>
                      </a:r>
                      <a:r>
                        <a:rPr lang="en-US" altLang="ko-KR" sz="1400" dirty="0" err="1" smtClean="0">
                          <a:effectLst/>
                        </a:rPr>
                        <a:t>Flammer</a:t>
                      </a:r>
                      <a:r>
                        <a:rPr lang="en-US" altLang="ko-KR" sz="1400" u="none" strike="noStrike" dirty="0" smtClean="0">
                          <a:effectLst/>
                        </a:rPr>
                        <a: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15-12-0369-01-004m</a:t>
                      </a:r>
                      <a:endParaRPr lang="ko-KR" altLang="en-US" sz="1400" dirty="0" smtClean="0"/>
                    </a:p>
                  </a:txBody>
                  <a:tcPr anchor="ctr"/>
                </a:tc>
                <a:tc>
                  <a:txBody>
                    <a:bodyPr/>
                    <a:lstStyle/>
                    <a:p>
                      <a:pPr algn="l" fontAlgn="b"/>
                      <a:r>
                        <a:rPr lang="en-US" altLang="ko-KR" sz="1400" dirty="0" smtClean="0">
                          <a:effectLst/>
                        </a:rPr>
                        <a:t>UC Proposal</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err="1" smtClean="0">
                          <a:effectLst/>
                        </a:rPr>
                        <a:t>Kuor-Hsin</a:t>
                      </a:r>
                      <a:r>
                        <a:rPr lang="en-US" altLang="ko-KR" sz="1400" dirty="0" smtClean="0">
                          <a:effectLst/>
                        </a:rPr>
                        <a:t> Chang(</a:t>
                      </a:r>
                      <a:r>
                        <a:rPr lang="en-US" altLang="ko-KR" sz="1400" dirty="0" err="1" smtClean="0">
                          <a:effectLst/>
                        </a:rPr>
                        <a:t>Elster</a:t>
                      </a:r>
                      <a:r>
                        <a:rPr lang="en-US" altLang="ko-KR" sz="1400" u="none" strike="noStrike" dirty="0" smtClean="0">
                          <a:effectLst/>
                        </a:rPr>
                        <a: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143000"/>
            <a:ext cx="8763000" cy="609600"/>
          </a:xfrm>
        </p:spPr>
        <p:txBody>
          <a:bodyPr/>
          <a:lstStyle/>
          <a:p>
            <a:r>
              <a:rPr lang="en-US" altLang="ko-KR" dirty="0" smtClean="0">
                <a:ea typeface="ＭＳ Ｐゴシック" pitchFamily="-65" charset="-128"/>
              </a:rPr>
              <a:t>Motion for approving the baseline documents   </a:t>
            </a:r>
            <a:endParaRPr lang="en-US" altLang="ko-KR" sz="20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6" name="직사각형 5"/>
          <p:cNvSpPr/>
          <p:nvPr/>
        </p:nvSpPr>
        <p:spPr>
          <a:xfrm>
            <a:off x="1066800" y="1676400"/>
            <a:ext cx="7086600" cy="3924151"/>
          </a:xfrm>
          <a:prstGeom prst="rect">
            <a:avLst/>
          </a:prstGeom>
          <a:ln>
            <a:solidFill>
              <a:schemeClr val="tx1"/>
            </a:solidFill>
          </a:ln>
        </p:spPr>
        <p:txBody>
          <a:bodyPr wrap="square">
            <a:spAutoFit/>
          </a:bodyPr>
          <a:lstStyle/>
          <a:p>
            <a:r>
              <a:rPr lang="en-US" altLang="ko-KR" sz="1600" dirty="0" smtClean="0"/>
              <a:t>FSK </a:t>
            </a:r>
            <a:r>
              <a:rPr lang="en-US" altLang="ko-KR" sz="1600" dirty="0"/>
              <a:t>PHY Merged Proposal document:</a:t>
            </a:r>
            <a:endParaRPr lang="ko-KR" altLang="ko-KR" sz="1600" dirty="0"/>
          </a:p>
          <a:p>
            <a:r>
              <a:rPr lang="en-US" altLang="ko-KR" sz="1600" dirty="0" smtClean="0"/>
              <a:t>15-12-0483-00-004m-tvws-fsk-merged-proposal-draft</a:t>
            </a:r>
            <a:r>
              <a:rPr lang="en-US" altLang="ko-KR" sz="1600" dirty="0"/>
              <a:t> </a:t>
            </a:r>
            <a:endParaRPr lang="ko-KR" altLang="ko-KR" sz="1600" dirty="0"/>
          </a:p>
          <a:p>
            <a:pPr>
              <a:spcBef>
                <a:spcPts val="600"/>
              </a:spcBef>
            </a:pPr>
            <a:r>
              <a:rPr lang="en-US" altLang="ko-KR" sz="1600" dirty="0"/>
              <a:t>OFDM PHY Merged Proposal documents:</a:t>
            </a:r>
            <a:endParaRPr lang="ko-KR" altLang="ko-KR" sz="1600" dirty="0"/>
          </a:p>
          <a:p>
            <a:r>
              <a:rPr lang="en-US" altLang="ko-KR" sz="1600" dirty="0"/>
              <a:t>15-12-0480-01-004m-task-group-15-4m-ofdm-merged-text-proposal</a:t>
            </a:r>
            <a:endParaRPr lang="ko-KR" altLang="ko-KR" sz="1600" dirty="0"/>
          </a:p>
          <a:p>
            <a:r>
              <a:rPr lang="en-US" altLang="ko-KR" sz="1600" dirty="0" smtClean="0"/>
              <a:t>15-12-0481-01-004m-ofdm-phy-merged-proposal-for-tg4m</a:t>
            </a:r>
            <a:r>
              <a:rPr lang="en-US" altLang="ko-KR" sz="1600" dirty="0"/>
              <a:t> </a:t>
            </a:r>
            <a:endParaRPr lang="ko-KR" altLang="ko-KR" sz="1600" dirty="0"/>
          </a:p>
          <a:p>
            <a:pPr>
              <a:spcBef>
                <a:spcPts val="600"/>
              </a:spcBef>
            </a:pPr>
            <a:r>
              <a:rPr lang="en-US" altLang="ko-KR" sz="1600" dirty="0"/>
              <a:t>Narrowband OFDM PHY Merged Proposal document:</a:t>
            </a:r>
            <a:endParaRPr lang="ko-KR" altLang="ko-KR" sz="1600" dirty="0"/>
          </a:p>
          <a:p>
            <a:r>
              <a:rPr lang="en-US" altLang="ko-KR" sz="1600" dirty="0" smtClean="0"/>
              <a:t>15-12-0511-01-004m-tvws-nb-ofdm-merged-proposal-to-tg4m</a:t>
            </a:r>
            <a:r>
              <a:rPr lang="en-US" altLang="ko-KR" sz="1600" dirty="0"/>
              <a:t> </a:t>
            </a:r>
            <a:endParaRPr lang="ko-KR" altLang="ko-KR" sz="1600" dirty="0"/>
          </a:p>
          <a:p>
            <a:pPr>
              <a:spcBef>
                <a:spcPts val="600"/>
              </a:spcBef>
            </a:pPr>
            <a:r>
              <a:rPr lang="en-US" altLang="ko-KR" sz="1600" dirty="0"/>
              <a:t>MAC Merged Proposal documents:</a:t>
            </a:r>
            <a:endParaRPr lang="ko-KR" altLang="ko-KR" sz="1600" dirty="0"/>
          </a:p>
          <a:p>
            <a:r>
              <a:rPr lang="en-US" altLang="ko-KR" sz="1600" dirty="0"/>
              <a:t>15-12-0512-01-004m-tg4m-merged-mac-proposal</a:t>
            </a:r>
            <a:endParaRPr lang="ko-KR" altLang="ko-KR" sz="1600" dirty="0"/>
          </a:p>
          <a:p>
            <a:r>
              <a:rPr lang="en-US" altLang="ko-KR" sz="1600" dirty="0" smtClean="0"/>
              <a:t>15-12-0513-00-004m-merged-mac-proposal-summary</a:t>
            </a:r>
            <a:r>
              <a:rPr lang="en-US" altLang="ko-KR" sz="1600" dirty="0"/>
              <a:t> </a:t>
            </a:r>
            <a:endParaRPr lang="ko-KR" altLang="ko-KR" sz="1600" dirty="0"/>
          </a:p>
          <a:p>
            <a:pPr>
              <a:spcBef>
                <a:spcPts val="600"/>
              </a:spcBef>
            </a:pPr>
            <a:r>
              <a:rPr lang="en-US" altLang="ko-KR" sz="1600" dirty="0"/>
              <a:t>Ranging Proposal document:</a:t>
            </a:r>
            <a:endParaRPr lang="ko-KR" altLang="ko-KR" sz="1600" dirty="0"/>
          </a:p>
          <a:p>
            <a:r>
              <a:rPr lang="en-US" altLang="ko-KR" sz="1600" dirty="0" smtClean="0"/>
              <a:t>15-12-0473-01-004m-suggested-baseline-for-optional-tg4m-ranging</a:t>
            </a:r>
            <a:r>
              <a:rPr lang="en-US" altLang="ko-KR" sz="1600" dirty="0"/>
              <a:t> </a:t>
            </a:r>
            <a:endParaRPr lang="ko-KR" altLang="ko-KR" sz="1600" dirty="0"/>
          </a:p>
          <a:p>
            <a:pPr>
              <a:spcBef>
                <a:spcPts val="600"/>
              </a:spcBef>
            </a:pPr>
            <a:r>
              <a:rPr lang="en-US" altLang="ko-KR" sz="1600" dirty="0"/>
              <a:t>as the baseline for TG4m and authorize the editors to prepare a proposed draft for letter ballot from these documents.</a:t>
            </a:r>
            <a:endParaRPr lang="ko-KR" altLang="ko-KR" sz="1600" dirty="0"/>
          </a:p>
        </p:txBody>
      </p:sp>
      <p:sp>
        <p:nvSpPr>
          <p:cNvPr id="7" name="직사각형 6"/>
          <p:cNvSpPr/>
          <p:nvPr/>
        </p:nvSpPr>
        <p:spPr>
          <a:xfrm>
            <a:off x="533400" y="5638800"/>
            <a:ext cx="8382000" cy="830997"/>
          </a:xfrm>
          <a:prstGeom prst="rect">
            <a:avLst/>
          </a:prstGeom>
        </p:spPr>
        <p:txBody>
          <a:bodyPr wrap="square">
            <a:spAutoFit/>
          </a:bodyPr>
          <a:lstStyle/>
          <a:p>
            <a:r>
              <a:rPr lang="en-US" altLang="ko-KR" sz="1600" b="1" dirty="0"/>
              <a:t>Moved by Clint </a:t>
            </a:r>
            <a:r>
              <a:rPr lang="en-US" altLang="ko-KR" sz="1600" b="1" dirty="0" smtClean="0"/>
              <a:t>Powell, Seconded </a:t>
            </a:r>
            <a:r>
              <a:rPr lang="en-US" altLang="ko-KR" sz="1600" b="1" dirty="0"/>
              <a:t>by Sum Chin Sean</a:t>
            </a:r>
            <a:endParaRPr lang="ko-KR" altLang="ko-KR" sz="1600" b="1" dirty="0"/>
          </a:p>
          <a:p>
            <a:r>
              <a:rPr lang="en-US" altLang="ko-KR" sz="1600" b="1" dirty="0"/>
              <a:t>Yes: </a:t>
            </a:r>
            <a:r>
              <a:rPr lang="en-US" altLang="ko-KR" sz="1600" b="1" dirty="0" smtClean="0"/>
              <a:t>18, No</a:t>
            </a:r>
            <a:r>
              <a:rPr lang="en-US" altLang="ko-KR" sz="1600" b="1" dirty="0"/>
              <a:t>: </a:t>
            </a:r>
            <a:r>
              <a:rPr lang="en-US" altLang="ko-KR" sz="1600" b="1" dirty="0" smtClean="0"/>
              <a:t>4, Abstain</a:t>
            </a:r>
            <a:r>
              <a:rPr lang="en-US" altLang="ko-KR" sz="1600" b="1" dirty="0"/>
              <a:t>: 2</a:t>
            </a:r>
            <a:endParaRPr lang="ko-KR" altLang="ko-KR" sz="1600" b="1" dirty="0"/>
          </a:p>
          <a:p>
            <a:r>
              <a:rPr lang="en-US" altLang="ko-KR" sz="1600" b="1" dirty="0"/>
              <a:t>18/4/2 - Motion Carries (81.8%)</a:t>
            </a:r>
            <a:endParaRPr lang="ko-KR" altLang="ko-KR" sz="1600" b="1" dirty="0"/>
          </a:p>
        </p:txBody>
      </p:sp>
    </p:spTree>
    <p:extLst>
      <p:ext uri="{BB962C8B-B14F-4D97-AF65-F5344CB8AC3E}">
        <p14:creationId xmlns:p14="http://schemas.microsoft.com/office/powerpoint/2010/main" val="9118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Report(3)</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r>
              <a:rPr lang="en-US" altLang="ko-KR" dirty="0" smtClean="0">
                <a:ea typeface="ＭＳ Ｐゴシック" pitchFamily="-65" charset="-128"/>
              </a:rPr>
              <a:t>Discussed </a:t>
            </a:r>
            <a:r>
              <a:rPr lang="en-US" altLang="ko-KR" kern="0" dirty="0">
                <a:solidFill>
                  <a:srgbClr val="000000"/>
                </a:solidFill>
              </a:rPr>
              <a:t>future efforts and next steps</a:t>
            </a:r>
          </a:p>
          <a:p>
            <a:pPr marL="542925" indent="-542925">
              <a:spcBef>
                <a:spcPts val="0"/>
              </a:spcBef>
              <a:buNone/>
            </a:pPr>
            <a:r>
              <a:rPr lang="en-US" altLang="ko-KR" dirty="0" smtClean="0">
                <a:ea typeface="ＭＳ Ｐゴシック" pitchFamily="-65" charset="-128"/>
              </a:rPr>
              <a:t>    </a:t>
            </a:r>
            <a:r>
              <a:rPr lang="en-US" altLang="ko-KR" sz="2000" dirty="0" smtClean="0">
                <a:ea typeface="ＭＳ Ｐゴシック" pitchFamily="-65" charset="-128"/>
              </a:rPr>
              <a:t>- E</a:t>
            </a:r>
            <a:r>
              <a:rPr lang="en-US" altLang="ko-KR" sz="2000" dirty="0" smtClean="0"/>
              <a:t>ditors </a:t>
            </a:r>
            <a:r>
              <a:rPr lang="en-US" altLang="ko-KR" sz="2000" dirty="0"/>
              <a:t>will take the baseline documents and present it the during the November meeting</a:t>
            </a:r>
            <a:r>
              <a:rPr lang="en-US" altLang="ko-KR" sz="2000" dirty="0" smtClean="0"/>
              <a:t>.</a:t>
            </a:r>
          </a:p>
          <a:p>
            <a:pPr marL="542925" indent="-542925">
              <a:spcBef>
                <a:spcPts val="0"/>
              </a:spcBef>
              <a:buNone/>
            </a:pPr>
            <a:endParaRPr lang="en-US" altLang="ko-KR" sz="2000" dirty="0"/>
          </a:p>
          <a:p>
            <a:pPr marL="542925" indent="-542925">
              <a:spcBef>
                <a:spcPts val="0"/>
              </a:spcBef>
              <a:buNone/>
            </a:pPr>
            <a:r>
              <a:rPr lang="en-US" altLang="ko-KR" sz="2000" dirty="0" smtClean="0"/>
              <a:t>      - </a:t>
            </a:r>
            <a:r>
              <a:rPr lang="en-US" altLang="ko-KR" sz="2000" dirty="0"/>
              <a:t>The draft document </a:t>
            </a:r>
            <a:r>
              <a:rPr lang="en-US" altLang="ko-KR" sz="2000" dirty="0" smtClean="0"/>
              <a:t>should </a:t>
            </a:r>
            <a:r>
              <a:rPr lang="en-US" altLang="ko-KR" sz="2000" dirty="0"/>
              <a:t>be </a:t>
            </a:r>
            <a:r>
              <a:rPr lang="en-US" altLang="ko-KR" sz="2000" dirty="0" smtClean="0"/>
              <a:t>provided on </a:t>
            </a:r>
            <a:r>
              <a:rPr lang="en-US" altLang="ko-KR" sz="2000" dirty="0"/>
              <a:t>Sunday prior to the November meeting week</a:t>
            </a:r>
            <a:r>
              <a:rPr lang="en-US" altLang="ko-KR" sz="2000" dirty="0" smtClean="0">
                <a:ea typeface="ＭＳ Ｐゴシック" pitchFamily="-65" charset="-128"/>
              </a:rPr>
              <a:t>   </a:t>
            </a:r>
          </a:p>
          <a:p>
            <a:pPr marL="542925" indent="-542925">
              <a:spcBef>
                <a:spcPts val="0"/>
              </a:spcBef>
              <a:buNone/>
            </a:pPr>
            <a:r>
              <a:rPr lang="en-US" altLang="ko-KR" sz="2000" dirty="0" smtClean="0">
                <a:ea typeface="ＭＳ Ｐゴシック" pitchFamily="-65" charset="-128"/>
              </a:rPr>
              <a:t> </a:t>
            </a:r>
          </a:p>
          <a:p>
            <a:pPr>
              <a:spcBef>
                <a:spcPts val="0"/>
              </a:spcBef>
            </a:pPr>
            <a:r>
              <a:rPr lang="en-US" altLang="ko-KR" dirty="0" smtClean="0">
                <a:ea typeface="ＭＳ Ｐゴシック" pitchFamily="-65" charset="-128"/>
              </a:rPr>
              <a:t>Meeting was adjourned early </a:t>
            </a:r>
            <a:r>
              <a:rPr lang="en-US" altLang="ko-KR" sz="2000" dirty="0" smtClean="0">
                <a:ea typeface="ＭＳ Ｐゴシック" pitchFamily="-65" charset="-128"/>
              </a:rPr>
              <a:t>    </a:t>
            </a:r>
            <a:endParaRPr lang="en-US" altLang="ko-KR" sz="2000" dirty="0" smtClean="0"/>
          </a:p>
          <a:p>
            <a:pPr marL="0" indent="0">
              <a:buNone/>
            </a:pPr>
            <a:r>
              <a:rPr lang="en-US" altLang="ko-KR" sz="2000" dirty="0" smtClean="0"/>
              <a:t>      - Motion to adjourn the meeting</a:t>
            </a:r>
            <a:endParaRPr lang="ko-KR" altLang="ko-KR" sz="2000" dirty="0"/>
          </a:p>
          <a:p>
            <a:pPr marL="0" indent="0">
              <a:buNone/>
            </a:pPr>
            <a:r>
              <a:rPr lang="en-US" altLang="ko-KR" sz="2000" dirty="0" smtClean="0"/>
              <a:t>        </a:t>
            </a:r>
            <a:r>
              <a:rPr lang="en-US" altLang="ko-KR" sz="1600" dirty="0" smtClean="0"/>
              <a:t>Moved </a:t>
            </a:r>
            <a:r>
              <a:rPr lang="en-US" altLang="ko-KR" sz="1600" dirty="0"/>
              <a:t>by: Ben </a:t>
            </a:r>
            <a:r>
              <a:rPr lang="en-US" altLang="ko-KR" sz="1600" dirty="0" smtClean="0"/>
              <a:t>Rolfe,  Seconded </a:t>
            </a:r>
            <a:r>
              <a:rPr lang="en-US" altLang="ko-KR" sz="1600" dirty="0"/>
              <a:t>by: Hiroshi Harada</a:t>
            </a:r>
            <a:endParaRPr lang="ko-KR" altLang="ko-KR" sz="1600" dirty="0"/>
          </a:p>
          <a:p>
            <a:pPr marL="0" indent="0">
              <a:buNone/>
            </a:pPr>
            <a:r>
              <a:rPr lang="en-US" altLang="ko-KR" sz="1600" smtClean="0"/>
              <a:t>          Motion </a:t>
            </a:r>
            <a:r>
              <a:rPr lang="en-US" altLang="ko-KR" sz="1600" dirty="0" smtClean="0"/>
              <a:t>was </a:t>
            </a:r>
            <a:r>
              <a:rPr lang="en-US" altLang="ko-KR" sz="1600" dirty="0"/>
              <a:t>carried by unanimous consent </a:t>
            </a:r>
            <a:r>
              <a:rPr lang="en-US" altLang="ko-KR" sz="1600" dirty="0" smtClean="0"/>
              <a:t/>
            </a:r>
            <a:br>
              <a:rPr lang="en-US" altLang="ko-KR" sz="1600" dirty="0" smtClean="0"/>
            </a:br>
            <a:r>
              <a:rPr lang="en-US" altLang="ko-KR" sz="2000" dirty="0" smtClean="0"/>
              <a:t/>
            </a:r>
            <a:br>
              <a:rPr lang="en-US" altLang="ko-KR" sz="2000" dirty="0" smtClean="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FF3300"/>
                </a:solidFill>
              </a:rPr>
              <a:t>   - Merge Proposals                                                                    September 2012</a:t>
            </a:r>
          </a:p>
          <a:p>
            <a:pPr>
              <a:spcBef>
                <a:spcPts val="300"/>
              </a:spcBef>
            </a:pPr>
            <a:r>
              <a:rPr lang="en-US" altLang="ko-KR" sz="2000" dirty="0" smtClean="0">
                <a:solidFill>
                  <a:srgbClr val="FF3300"/>
                </a:solidFill>
              </a:rPr>
              <a:t>    - Adopt Baseline	 		                           </a:t>
            </a:r>
            <a:r>
              <a:rPr lang="en-US" altLang="ko-KR" sz="2000" dirty="0">
                <a:solidFill>
                  <a:srgbClr val="FF3300"/>
                </a:solidFill>
              </a:rPr>
              <a:t> </a:t>
            </a:r>
            <a:r>
              <a:rPr lang="en-US" altLang="ko-KR" sz="2000" dirty="0" smtClean="0">
                <a:solidFill>
                  <a:srgbClr val="FF3300"/>
                </a:solidFill>
              </a:rPr>
              <a:t>September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extLst>
      <p:ext uri="{BB962C8B-B14F-4D97-AF65-F5344CB8AC3E}">
        <p14:creationId xmlns:p14="http://schemas.microsoft.com/office/powerpoint/2010/main" val="44104433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November 2012</a:t>
            </a:r>
          </a:p>
          <a:p>
            <a:pPr>
              <a:tabLst>
                <a:tab pos="7448550" algn="l"/>
              </a:tabLst>
            </a:pPr>
            <a:r>
              <a:rPr lang="en-US" altLang="ko-KR" sz="2400" dirty="0" smtClean="0"/>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t>   - Letter ballot                                                           March 2013</a:t>
            </a:r>
          </a:p>
          <a:p>
            <a:pPr>
              <a:tabLst>
                <a:tab pos="7448550" algn="l"/>
              </a:tabLst>
            </a:pPr>
            <a:r>
              <a:rPr lang="en-US" altLang="ko-KR" sz="2400" dirty="0" smtClean="0"/>
              <a:t>   - Recirculation                                 May, July, September, 2013</a:t>
            </a:r>
          </a:p>
          <a:p>
            <a:pPr>
              <a:tabLst>
                <a:tab pos="7448550" algn="l"/>
              </a:tabLst>
            </a:pPr>
            <a:r>
              <a:rPr lang="en-US" altLang="ko-KR" sz="2400" dirty="0" smtClean="0"/>
              <a:t>   - Sponsor ballot                                                  November 2013</a:t>
            </a:r>
          </a:p>
          <a:p>
            <a:pPr>
              <a:tabLst>
                <a:tab pos="7448550" algn="l"/>
              </a:tabLst>
            </a:pPr>
            <a:r>
              <a:rPr lang="en-US" altLang="ko-KR" sz="2400" dirty="0"/>
              <a:t> </a:t>
            </a:r>
            <a:r>
              <a:rPr lang="en-US" altLang="ko-KR" sz="2400" dirty="0" smtClean="0"/>
              <a:t>  - Recirculation                                            January, March 2014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extLst>
      <p:ext uri="{BB962C8B-B14F-4D97-AF65-F5344CB8AC3E}">
        <p14:creationId xmlns:p14="http://schemas.microsoft.com/office/powerpoint/2010/main" val="41989749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18465</TotalTime>
  <Words>575</Words>
  <Application>Microsoft Office PowerPoint</Application>
  <PresentationFormat>화면 슬라이드 쇼(4:3)</PresentationFormat>
  <Paragraphs>179</Paragraphs>
  <Slides>8</Slides>
  <Notes>7</Notes>
  <HiddenSlides>0</HiddenSlides>
  <MMClips>0</MMClips>
  <ScaleCrop>false</ScaleCrop>
  <HeadingPairs>
    <vt:vector size="4" baseType="variant">
      <vt:variant>
        <vt:lpstr>테마</vt:lpstr>
      </vt:variant>
      <vt:variant>
        <vt:i4>6</vt:i4>
      </vt:variant>
      <vt:variant>
        <vt:lpstr>슬라이드 제목</vt:lpstr>
      </vt:variant>
      <vt:variant>
        <vt:i4>8</vt:i4>
      </vt:variant>
    </vt:vector>
  </HeadingPairs>
  <TitlesOfParts>
    <vt:vector size="14"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TG4m Closing Report(3)</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989</cp:revision>
  <cp:lastPrinted>2000-03-07T00:55:37Z</cp:lastPrinted>
  <dcterms:created xsi:type="dcterms:W3CDTF">2008-07-14T18:46:05Z</dcterms:created>
  <dcterms:modified xsi:type="dcterms:W3CDTF">2012-09-20T09:55:12Z</dcterms:modified>
</cp:coreProperties>
</file>