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58" r:id="rId4"/>
    <p:sldId id="263" r:id="rId5"/>
    <p:sldId id="257"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5" d="100"/>
          <a:sy n="135" d="100"/>
        </p:scale>
        <p:origin x="-44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extLst>
      <p:ext uri="{BB962C8B-B14F-4D97-AF65-F5344CB8AC3E}">
        <p14:creationId xmlns:p14="http://schemas.microsoft.com/office/powerpoint/2010/main" val="360084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March 2012</a:t>
            </a:r>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March 2012</a:t>
            </a:r>
            <a:endParaRPr lang="en-US" dirty="0"/>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March 2012</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March 2012</a:t>
            </a:r>
            <a:endParaRPr lang="en-US" dirty="0"/>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3"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September </a:t>
            </a:r>
            <a:r>
              <a:rPr lang="en-US" dirty="0" smtClean="0"/>
              <a:t>2012</a:t>
            </a:r>
            <a:endParaRPr lang="en-US" dirty="0"/>
          </a:p>
        </p:txBody>
      </p:sp>
      <p:sp>
        <p:nvSpPr>
          <p:cNvPr id="5" name="Footer Placeholder 4"/>
          <p:cNvSpPr>
            <a:spLocks noGrp="1"/>
          </p:cNvSpPr>
          <p:nvPr>
            <p:ph type="ftr" sz="quarter" idx="3"/>
          </p:nvPr>
        </p:nvSpPr>
        <p:spPr>
          <a:xfrm>
            <a:off x="5791200" y="6324603"/>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Jussi Haapola</a:t>
            </a:r>
            <a:endParaRPr lang="en-US" dirty="0"/>
          </a:p>
        </p:txBody>
      </p:sp>
      <p:sp>
        <p:nvSpPr>
          <p:cNvPr id="6" name="Slide Number Placeholder 5"/>
          <p:cNvSpPr>
            <a:spLocks noGrp="1"/>
          </p:cNvSpPr>
          <p:nvPr>
            <p:ph type="sldNum" sz="quarter" idx="4"/>
          </p:nvPr>
        </p:nvSpPr>
        <p:spPr>
          <a:xfrm>
            <a:off x="3124200" y="6324603"/>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1"/>
            <a:ext cx="3733800" cy="369332"/>
          </a:xfrm>
          <a:prstGeom prst="rect">
            <a:avLst/>
          </a:prstGeom>
          <a:noFill/>
        </p:spPr>
        <p:txBody>
          <a:bodyPr wrap="square" rtlCol="0">
            <a:spAutoFit/>
          </a:bodyPr>
          <a:lstStyle/>
          <a:p>
            <a:pPr algn="r"/>
            <a:r>
              <a:rPr lang="en-US" dirty="0" smtClean="0"/>
              <a:t>Doc: IEEE 802</a:t>
            </a:r>
            <a:r>
              <a:rPr lang="en-US" b="1" dirty="0" smtClean="0"/>
              <a:t> </a:t>
            </a:r>
            <a:r>
              <a:rPr lang="en-US" sz="1800" b="1" kern="1200" dirty="0" smtClean="0">
                <a:solidFill>
                  <a:schemeClr val="tx1"/>
                </a:solidFill>
                <a:latin typeface="+mn-lt"/>
                <a:ea typeface="+mn-ea"/>
                <a:cs typeface="+mn-cs"/>
              </a:rPr>
              <a:t>15-12-</a:t>
            </a:r>
            <a:r>
              <a:rPr lang="en-US" sz="1800" b="1" kern="1200" dirty="0" smtClean="0">
                <a:solidFill>
                  <a:schemeClr val="tx1"/>
                </a:solidFill>
                <a:latin typeface="+mn-lt"/>
                <a:ea typeface="+mn-ea"/>
                <a:cs typeface="+mn-cs"/>
              </a:rPr>
              <a:t>0529-</a:t>
            </a:r>
            <a:r>
              <a:rPr lang="en-US" sz="1800" b="1" kern="1200" dirty="0" smtClean="0">
                <a:solidFill>
                  <a:schemeClr val="tx1"/>
                </a:solidFill>
                <a:latin typeface="+mn-lt"/>
                <a:ea typeface="+mn-ea"/>
                <a:cs typeface="+mn-cs"/>
              </a:rPr>
              <a:t>01-004k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3"/>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632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a:t>
            </a:r>
            <a:r>
              <a:rPr lang="en-US" b="1" dirty="0" smtClean="0"/>
              <a:t>[</a:t>
            </a:r>
            <a:r>
              <a:rPr lang="en-US" b="1" dirty="0" smtClean="0"/>
              <a:t>d1P802-15-4k_Draft_Standard letter ballot comment resolution for comments CID 27, 28, 244 and 86</a:t>
            </a:r>
            <a:r>
              <a:rPr lang="en-US" b="1" dirty="0" smtClean="0"/>
              <a:t>] </a:t>
            </a:r>
            <a:endParaRPr lang="en-US" b="1" dirty="0"/>
          </a:p>
          <a:p>
            <a:r>
              <a:rPr lang="en-US" b="1" dirty="0"/>
              <a:t>Date Submitted: </a:t>
            </a:r>
            <a:r>
              <a:rPr lang="en-US" b="1" dirty="0" smtClean="0"/>
              <a:t>[</a:t>
            </a:r>
            <a:r>
              <a:rPr lang="en-US" b="1" dirty="0" smtClean="0"/>
              <a:t>September</a:t>
            </a:r>
            <a:r>
              <a:rPr lang="en-US" b="1" dirty="0" smtClean="0"/>
              <a:t> 20, </a:t>
            </a:r>
            <a:r>
              <a:rPr lang="en-US" b="1" dirty="0" smtClean="0"/>
              <a:t>2012]</a:t>
            </a:r>
            <a:endParaRPr lang="en-US" b="1" dirty="0"/>
          </a:p>
          <a:p>
            <a:r>
              <a:rPr lang="en-US" b="1" dirty="0"/>
              <a:t>Source</a:t>
            </a:r>
            <a:r>
              <a:rPr lang="en-US" b="1" dirty="0" smtClean="0"/>
              <a:t>:[Jussi Haapola]</a:t>
            </a:r>
            <a:endParaRPr lang="en-US" b="1" dirty="0"/>
          </a:p>
          <a:p>
            <a:r>
              <a:rPr lang="en-US" dirty="0"/>
              <a:t>Company </a:t>
            </a:r>
            <a:r>
              <a:rPr lang="en-US" dirty="0" smtClean="0"/>
              <a:t>[Centre for Wireless Communications / University of Oulu]</a:t>
            </a:r>
            <a:endParaRPr lang="en-US" dirty="0"/>
          </a:p>
          <a:p>
            <a:r>
              <a:rPr lang="fi-FI" dirty="0" err="1"/>
              <a:t>Address</a:t>
            </a:r>
            <a:r>
              <a:rPr lang="fi-FI" dirty="0"/>
              <a:t> </a:t>
            </a:r>
            <a:r>
              <a:rPr lang="fi-FI" dirty="0" smtClean="0"/>
              <a:t>[P.O. Box 4500, FI-90014 </a:t>
            </a:r>
            <a:r>
              <a:rPr lang="fi-FI" dirty="0" err="1" smtClean="0"/>
              <a:t>University</a:t>
            </a:r>
            <a:r>
              <a:rPr lang="fi-FI" dirty="0" smtClean="0"/>
              <a:t> of Oulu, Finland]</a:t>
            </a:r>
            <a:endParaRPr lang="fi-FI" dirty="0"/>
          </a:p>
          <a:p>
            <a:r>
              <a:rPr lang="fr-FR" dirty="0"/>
              <a:t>Voice: </a:t>
            </a:r>
            <a:r>
              <a:rPr lang="fr-FR" dirty="0" smtClean="0"/>
              <a:t>[+358 40 8363 018], </a:t>
            </a:r>
            <a:r>
              <a:rPr lang="fr-FR" dirty="0"/>
              <a:t>FAX: </a:t>
            </a:r>
            <a:r>
              <a:rPr lang="fr-FR" dirty="0" smtClean="0"/>
              <a:t>[+358 8 553 2845], </a:t>
            </a:r>
            <a:r>
              <a:rPr lang="fr-FR" dirty="0"/>
              <a:t>E-Mail: </a:t>
            </a:r>
            <a:r>
              <a:rPr lang="fr-FR" dirty="0" smtClean="0"/>
              <a:t>[</a:t>
            </a:r>
            <a:r>
              <a:rPr lang="fr-FR" dirty="0" err="1" smtClean="0"/>
              <a:t>jhaapola@ee.oulu.fi</a:t>
            </a:r>
            <a:r>
              <a:rPr lang="fr-FR" dirty="0" smtClean="0"/>
              <a:t>]</a:t>
            </a:r>
            <a:endParaRPr lang="fr-FR" dirty="0"/>
          </a:p>
          <a:p>
            <a:r>
              <a:rPr lang="en-US" b="1" dirty="0"/>
              <a:t>Re</a:t>
            </a:r>
            <a:r>
              <a:rPr lang="en-US" b="1" dirty="0" smtClean="0"/>
              <a:t>:</a:t>
            </a:r>
            <a:r>
              <a:rPr lang="en-US" b="1" dirty="0" smtClean="0"/>
              <a:t>[</a:t>
            </a:r>
            <a:r>
              <a:rPr lang="en-US" dirty="0" smtClean="0"/>
              <a:t>Comment Resolution</a:t>
            </a:r>
            <a:r>
              <a:rPr lang="en-US" b="1" dirty="0" smtClean="0"/>
              <a:t>]</a:t>
            </a:r>
            <a:endParaRPr lang="en-US" b="1" dirty="0"/>
          </a:p>
          <a:p>
            <a:r>
              <a:rPr lang="en-US" b="1" dirty="0"/>
              <a:t>Abstract</a:t>
            </a:r>
            <a:r>
              <a:rPr lang="en-US" b="1" dirty="0" smtClean="0"/>
              <a:t>:</a:t>
            </a:r>
            <a:r>
              <a:rPr lang="en-US" b="1" dirty="0" smtClean="0"/>
              <a:t>[</a:t>
            </a:r>
            <a:r>
              <a:rPr lang="en-US" dirty="0" smtClean="0"/>
              <a:t>Response to comments CID 27, 28, 244 and 86</a:t>
            </a:r>
            <a:r>
              <a:rPr lang="en-US" b="1" dirty="0" smtClean="0"/>
              <a:t>]</a:t>
            </a:r>
            <a:endParaRPr lang="en-US" b="1" dirty="0"/>
          </a:p>
          <a:p>
            <a:r>
              <a:rPr lang="en-US" b="1" dirty="0"/>
              <a:t>Purpose</a:t>
            </a:r>
            <a:r>
              <a:rPr lang="en-US" b="1" dirty="0" smtClean="0"/>
              <a:t>:[</a:t>
            </a:r>
            <a:r>
              <a:rPr lang="en-US" dirty="0" smtClean="0"/>
              <a:t>Refine and complete technical content of draft]</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May 2012</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Jussi Haapola</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CID 27 and 86</a:t>
            </a:r>
            <a:endParaRPr lang="en-US" dirty="0"/>
          </a:p>
        </p:txBody>
      </p:sp>
      <p:sp>
        <p:nvSpPr>
          <p:cNvPr id="3" name="Subtitle 2"/>
          <p:cNvSpPr>
            <a:spLocks noGrp="1"/>
          </p:cNvSpPr>
          <p:nvPr>
            <p:ph type="subTitle" idx="1"/>
          </p:nvPr>
        </p:nvSpPr>
        <p:spPr/>
        <p:txBody>
          <a:bodyPr/>
          <a:lstStyle/>
          <a:p>
            <a:r>
              <a:rPr lang="en-US" dirty="0" smtClean="0"/>
              <a:t>Add flow chart similar to Figure 11 of 802.15.4-2011</a:t>
            </a:r>
            <a:endParaRPr lang="en-US" dirty="0" smtClean="0"/>
          </a:p>
          <a:p>
            <a:endParaRPr lang="en-US" dirty="0"/>
          </a:p>
        </p:txBody>
      </p:sp>
      <p:sp>
        <p:nvSpPr>
          <p:cNvPr id="4" name="Footer Placeholder 6"/>
          <p:cNvSpPr>
            <a:spLocks noGrp="1"/>
          </p:cNvSpPr>
          <p:nvPr>
            <p:ph type="ftr" sz="quarter" idx="11"/>
          </p:nvPr>
        </p:nvSpPr>
        <p:spPr>
          <a:xfrm>
            <a:off x="5791200" y="6324603"/>
            <a:ext cx="2895600" cy="365125"/>
          </a:xfrm>
        </p:spPr>
        <p:txBody>
          <a:bodyPr/>
          <a:lstStyle/>
          <a:p>
            <a:r>
              <a:rPr lang="en-US" dirty="0" smtClean="0"/>
              <a:t>Jussi Haapola</a:t>
            </a:r>
            <a:endParaRPr lang="en-US" dirty="0"/>
          </a:p>
        </p:txBody>
      </p:sp>
      <p:sp>
        <p:nvSpPr>
          <p:cNvPr id="5" name="Date Placeholder 4"/>
          <p:cNvSpPr>
            <a:spLocks noGrp="1"/>
          </p:cNvSpPr>
          <p:nvPr>
            <p:ph type="dt" sz="half" idx="10"/>
          </p:nvPr>
        </p:nvSpPr>
        <p:spPr>
          <a:xfrm>
            <a:off x="228600" y="76200"/>
            <a:ext cx="2133600" cy="381000"/>
          </a:xfrm>
        </p:spPr>
        <p:txBody>
          <a:bodyPr/>
          <a:lstStyle/>
          <a:p>
            <a:r>
              <a:rPr lang="en-US" dirty="0" smtClean="0"/>
              <a:t>September</a:t>
            </a:r>
            <a:r>
              <a:rPr lang="en-US" dirty="0" smtClean="0"/>
              <a:t> </a:t>
            </a:r>
            <a:r>
              <a:rPr lang="en-US" dirty="0" smtClean="0"/>
              <a:t>2012</a:t>
            </a:r>
            <a:endParaRPr lang="en-US" dirty="0"/>
          </a:p>
        </p:txBody>
      </p:sp>
      <p:sp>
        <p:nvSpPr>
          <p:cNvPr id="6" name="Slide Number Placeholder 5"/>
          <p:cNvSpPr>
            <a:spLocks noGrp="1"/>
          </p:cNvSpPr>
          <p:nvPr>
            <p:ph type="sldNum" sz="quarter" idx="12"/>
          </p:nvPr>
        </p:nvSpPr>
        <p:spPr>
          <a:xfrm>
            <a:off x="3124200" y="6324603"/>
            <a:ext cx="2362200" cy="365125"/>
          </a:xfrm>
        </p:spPr>
        <p:txBody>
          <a:bodyPr/>
          <a:lstStyle/>
          <a:p>
            <a:r>
              <a:rPr lang="en-US" dirty="0" smtClean="0"/>
              <a:t>Slide </a:t>
            </a:r>
            <a:fld id="{620CC5EC-2E3F-4448-B089-1301A9909F72}" type="slidenum">
              <a:rPr lang="en-US" smtClean="0"/>
              <a:pPr/>
              <a:t>2</a:t>
            </a:fld>
            <a:endParaRPr lang="en-US" dirty="0"/>
          </a:p>
        </p:txBody>
      </p:sp>
    </p:spTree>
    <p:extLst>
      <p:ext uri="{BB962C8B-B14F-4D97-AF65-F5344CB8AC3E}">
        <p14:creationId xmlns:p14="http://schemas.microsoft.com/office/powerpoint/2010/main" val="107337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0" y="334962"/>
            <a:ext cx="3810000" cy="884238"/>
          </a:xfrm>
        </p:spPr>
        <p:txBody>
          <a:bodyPr>
            <a:normAutofit/>
          </a:bodyPr>
          <a:lstStyle/>
          <a:p>
            <a:r>
              <a:rPr lang="en-US" dirty="0" smtClean="0"/>
              <a:t>CID 27 and 86</a:t>
            </a:r>
            <a:endParaRPr lang="en-US" dirty="0"/>
          </a:p>
        </p:txBody>
      </p:sp>
      <p:sp>
        <p:nvSpPr>
          <p:cNvPr id="5" name="Date Placeholder 4"/>
          <p:cNvSpPr>
            <a:spLocks noGrp="1"/>
          </p:cNvSpPr>
          <p:nvPr>
            <p:ph type="dt" sz="half" idx="10"/>
          </p:nvPr>
        </p:nvSpPr>
        <p:spPr>
          <a:xfrm>
            <a:off x="3048000" y="16933"/>
            <a:ext cx="2133600" cy="381000"/>
          </a:xfrm>
        </p:spPr>
        <p:txBody>
          <a:bodyPr/>
          <a:lstStyle/>
          <a:p>
            <a:r>
              <a:rPr lang="fi-FI" dirty="0" err="1" smtClean="0"/>
              <a:t>September</a:t>
            </a:r>
            <a:r>
              <a:rPr lang="fi-FI" dirty="0" smtClean="0"/>
              <a:t> 2012</a:t>
            </a:r>
            <a:endParaRPr lang="en-US" dirty="0"/>
          </a:p>
        </p:txBody>
      </p:sp>
      <p:sp>
        <p:nvSpPr>
          <p:cNvPr id="4" name="Footer Placeholder 6"/>
          <p:cNvSpPr>
            <a:spLocks noGrp="1"/>
          </p:cNvSpPr>
          <p:nvPr>
            <p:ph type="ftr" sz="quarter" idx="11"/>
          </p:nvPr>
        </p:nvSpPr>
        <p:spPr/>
        <p:txBody>
          <a:bodyPr/>
          <a:lstStyle/>
          <a:p>
            <a:r>
              <a:rPr lang="en-US" dirty="0" smtClean="0"/>
              <a:t>Jussi Haapola</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3</a:t>
            </a:fld>
            <a:endParaRPr lang="en-US" dirty="0"/>
          </a:p>
        </p:txBody>
      </p:sp>
      <p:grpSp>
        <p:nvGrpSpPr>
          <p:cNvPr id="184" name="Group 183"/>
          <p:cNvGrpSpPr/>
          <p:nvPr/>
        </p:nvGrpSpPr>
        <p:grpSpPr>
          <a:xfrm>
            <a:off x="84973" y="76200"/>
            <a:ext cx="6561364" cy="6058129"/>
            <a:chOff x="84973" y="76200"/>
            <a:chExt cx="6561364" cy="6058129"/>
          </a:xfrm>
        </p:grpSpPr>
        <p:grpSp>
          <p:nvGrpSpPr>
            <p:cNvPr id="185" name="Group 184"/>
            <p:cNvGrpSpPr/>
            <p:nvPr/>
          </p:nvGrpSpPr>
          <p:grpSpPr>
            <a:xfrm>
              <a:off x="84973" y="76200"/>
              <a:ext cx="6561364" cy="6058129"/>
              <a:chOff x="84973" y="76200"/>
              <a:chExt cx="6561364" cy="6058129"/>
            </a:xfrm>
          </p:grpSpPr>
          <p:grpSp>
            <p:nvGrpSpPr>
              <p:cNvPr id="190" name="Group 189"/>
              <p:cNvGrpSpPr>
                <a:grpSpLocks noChangeAspect="1"/>
              </p:cNvGrpSpPr>
              <p:nvPr/>
            </p:nvGrpSpPr>
            <p:grpSpPr>
              <a:xfrm>
                <a:off x="84973" y="76200"/>
                <a:ext cx="3321296" cy="6058129"/>
                <a:chOff x="84972" y="76200"/>
                <a:chExt cx="4408365" cy="8040966"/>
              </a:xfrm>
            </p:grpSpPr>
            <p:sp>
              <p:nvSpPr>
                <p:cNvPr id="226" name="Rounded Rectangle 225"/>
                <p:cNvSpPr/>
                <p:nvPr/>
              </p:nvSpPr>
              <p:spPr>
                <a:xfrm>
                  <a:off x="1122878" y="76200"/>
                  <a:ext cx="1295400" cy="3048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chemeClr val="tx1"/>
                      </a:solidFill>
                      <a:latin typeface="Helvetica"/>
                      <a:cs typeface="Helvetica"/>
                    </a:rPr>
                    <a:t>CSMA-CA PCA</a:t>
                  </a:r>
                  <a:endParaRPr lang="en-GB" sz="800" dirty="0">
                    <a:solidFill>
                      <a:schemeClr val="tx1"/>
                    </a:solidFill>
                    <a:latin typeface="Helvetica"/>
                    <a:cs typeface="Helvetica"/>
                  </a:endParaRPr>
                </a:p>
              </p:txBody>
            </p:sp>
            <p:sp>
              <p:nvSpPr>
                <p:cNvPr id="227" name="Diamond 226"/>
                <p:cNvSpPr/>
                <p:nvPr/>
              </p:nvSpPr>
              <p:spPr>
                <a:xfrm>
                  <a:off x="1087922" y="574647"/>
                  <a:ext cx="1371600" cy="762000"/>
                </a:xfrm>
                <a:prstGeom prst="diamon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Slotted?</a:t>
                  </a:r>
                  <a:endParaRPr lang="en-GB" sz="800" dirty="0">
                    <a:solidFill>
                      <a:srgbClr val="000000"/>
                    </a:solidFill>
                    <a:latin typeface="Helvetica"/>
                    <a:cs typeface="Helvetica"/>
                  </a:endParaRPr>
                </a:p>
              </p:txBody>
            </p:sp>
            <p:cxnSp>
              <p:nvCxnSpPr>
                <p:cNvPr id="228" name="Straight Arrow Connector 227"/>
                <p:cNvCxnSpPr>
                  <a:stCxn id="226" idx="2"/>
                  <a:endCxn id="227" idx="0"/>
                </p:cNvCxnSpPr>
                <p:nvPr/>
              </p:nvCxnSpPr>
              <p:spPr>
                <a:xfrm>
                  <a:off x="1770579" y="381003"/>
                  <a:ext cx="3144" cy="19364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29" name="Rectangle 228"/>
                <p:cNvSpPr/>
                <p:nvPr/>
              </p:nvSpPr>
              <p:spPr>
                <a:xfrm>
                  <a:off x="806206" y="1482753"/>
                  <a:ext cx="1927024" cy="879448"/>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i="1" dirty="0" smtClean="0">
                      <a:solidFill>
                        <a:srgbClr val="000000"/>
                      </a:solidFill>
                      <a:latin typeface="Helvetica"/>
                      <a:cs typeface="Helvetica"/>
                    </a:rPr>
                    <a:t>NB</a:t>
                  </a:r>
                  <a:r>
                    <a:rPr lang="en-GB" sz="800" dirty="0" smtClean="0">
                      <a:solidFill>
                        <a:srgbClr val="000000"/>
                      </a:solidFill>
                      <a:latin typeface="Helvetica"/>
                      <a:cs typeface="Helvetica"/>
                    </a:rPr>
                    <a:t>=0, </a:t>
                  </a:r>
                  <a:r>
                    <a:rPr lang="en-GB" sz="800" i="1" dirty="0" smtClean="0">
                      <a:solidFill>
                        <a:srgbClr val="000000"/>
                      </a:solidFill>
                      <a:latin typeface="Helvetica"/>
                      <a:cs typeface="Helvetica"/>
                    </a:rPr>
                    <a:t>CW</a:t>
                  </a:r>
                  <a:r>
                    <a:rPr lang="en-GB" sz="800" dirty="0" smtClean="0">
                      <a:solidFill>
                        <a:srgbClr val="000000"/>
                      </a:solidFill>
                      <a:latin typeface="Helvetica"/>
                      <a:cs typeface="Helvetica"/>
                    </a:rPr>
                    <a:t>=</a:t>
                  </a:r>
                  <a:r>
                    <a:rPr lang="en-GB" sz="800" i="1" dirty="0" smtClean="0">
                      <a:solidFill>
                        <a:srgbClr val="000000"/>
                      </a:solidFill>
                      <a:latin typeface="Helvetica"/>
                      <a:cs typeface="Helvetica"/>
                    </a:rPr>
                    <a:t>CW</a:t>
                  </a:r>
                  <a:r>
                    <a:rPr lang="en-GB" sz="800" i="1" baseline="-25000" dirty="0" smtClean="0">
                      <a:solidFill>
                        <a:srgbClr val="000000"/>
                      </a:solidFill>
                      <a:latin typeface="Helvetica"/>
                      <a:cs typeface="Helvetica"/>
                    </a:rPr>
                    <a:t>0</a:t>
                  </a:r>
                  <a:r>
                    <a:rPr lang="en-GB" sz="800" dirty="0" smtClean="0">
                      <a:solidFill>
                        <a:srgbClr val="000000"/>
                      </a:solidFill>
                      <a:latin typeface="Helvetica"/>
                      <a:cs typeface="Helvetica"/>
                    </a:rPr>
                    <a:t>  </a:t>
                  </a:r>
                </a:p>
                <a:p>
                  <a:pPr algn="ctr"/>
                  <a:r>
                    <a:rPr lang="en-GB" sz="800" i="1" dirty="0" smtClean="0">
                      <a:solidFill>
                        <a:srgbClr val="000000"/>
                      </a:solidFill>
                      <a:latin typeface="Helvetica"/>
                      <a:cs typeface="Helvetica"/>
                    </a:rPr>
                    <a:t>BE</a:t>
                  </a:r>
                  <a:r>
                    <a:rPr lang="en-GB" sz="800" dirty="0" smtClean="0">
                      <a:solidFill>
                        <a:srgbClr val="000000"/>
                      </a:solidFill>
                      <a:latin typeface="Helvetica"/>
                      <a:cs typeface="Helvetica"/>
                    </a:rPr>
                    <a:t>=max(1</a:t>
                  </a:r>
                  <a:r>
                    <a:rPr lang="en-GB" sz="800" i="1" dirty="0" smtClean="0">
                      <a:solidFill>
                        <a:srgbClr val="000000"/>
                      </a:solidFill>
                      <a:latin typeface="Helvetica"/>
                      <a:cs typeface="Helvetica"/>
                    </a:rPr>
                    <a:t>,macMinBE</a:t>
                  </a:r>
                  <a:r>
                    <a:rPr lang="en-GB" sz="800" i="1" dirty="0">
                      <a:solidFill>
                        <a:srgbClr val="000000"/>
                      </a:solidFill>
                      <a:latin typeface="Helvetica"/>
                      <a:cs typeface="Helvetica"/>
                    </a:rPr>
                    <a:t>-</a:t>
                  </a:r>
                  <a:r>
                    <a:rPr lang="en-GB" sz="800" i="1" dirty="0" smtClean="0">
                      <a:solidFill>
                        <a:srgbClr val="000000"/>
                      </a:solidFill>
                      <a:latin typeface="Helvetica"/>
                      <a:cs typeface="Helvetica"/>
                    </a:rPr>
                    <a:t>1</a:t>
                  </a:r>
                  <a:r>
                    <a:rPr lang="en-GB" sz="800" dirty="0" smtClean="0">
                      <a:solidFill>
                        <a:srgbClr val="000000"/>
                      </a:solidFill>
                      <a:latin typeface="Helvetica"/>
                      <a:cs typeface="Helvetica"/>
                    </a:rPr>
                    <a:t>), Total </a:t>
                  </a:r>
                  <a:r>
                    <a:rPr lang="en-GB" sz="800" dirty="0" err="1" smtClean="0">
                      <a:solidFill>
                        <a:srgbClr val="000000"/>
                      </a:solidFill>
                      <a:latin typeface="Helvetica"/>
                      <a:cs typeface="Helvetica"/>
                    </a:rPr>
                    <a:t>backoffs</a:t>
                  </a:r>
                  <a:r>
                    <a:rPr lang="en-GB" sz="800" dirty="0" smtClean="0">
                      <a:solidFill>
                        <a:srgbClr val="000000"/>
                      </a:solidFill>
                      <a:latin typeface="Helvetica"/>
                      <a:cs typeface="Helvetica"/>
                    </a:rPr>
                    <a:t> = random(2</a:t>
                  </a:r>
                  <a:r>
                    <a:rPr lang="en-GB" sz="800" i="1" baseline="30000" dirty="0" smtClean="0">
                      <a:solidFill>
                        <a:srgbClr val="000000"/>
                      </a:solidFill>
                      <a:latin typeface="Helvetica"/>
                      <a:cs typeface="Helvetica"/>
                    </a:rPr>
                    <a:t>BE</a:t>
                  </a:r>
                  <a:r>
                    <a:rPr lang="en-GB" sz="800" dirty="0" smtClean="0">
                      <a:solidFill>
                        <a:srgbClr val="000000"/>
                      </a:solidFill>
                      <a:latin typeface="Helvetica"/>
                      <a:cs typeface="Helvetica"/>
                    </a:rPr>
                    <a:t>-1) unit </a:t>
                  </a:r>
                  <a:r>
                    <a:rPr lang="en-GB" sz="800" dirty="0" err="1" smtClean="0">
                      <a:solidFill>
                        <a:srgbClr val="000000"/>
                      </a:solidFill>
                      <a:latin typeface="Helvetica"/>
                      <a:cs typeface="Helvetica"/>
                    </a:rPr>
                    <a:t>backoff</a:t>
                  </a:r>
                  <a:r>
                    <a:rPr lang="en-GB" sz="800" dirty="0" smtClean="0">
                      <a:solidFill>
                        <a:srgbClr val="000000"/>
                      </a:solidFill>
                      <a:latin typeface="Helvetica"/>
                      <a:cs typeface="Helvetica"/>
                    </a:rPr>
                    <a:t> periods </a:t>
                  </a:r>
                  <a:endParaRPr lang="en-GB" sz="800" dirty="0">
                    <a:solidFill>
                      <a:srgbClr val="000000"/>
                    </a:solidFill>
                    <a:latin typeface="Helvetica"/>
                    <a:cs typeface="Helvetica"/>
                  </a:endParaRPr>
                </a:p>
              </p:txBody>
            </p:sp>
            <p:cxnSp>
              <p:nvCxnSpPr>
                <p:cNvPr id="230" name="Straight Arrow Connector 229"/>
                <p:cNvCxnSpPr>
                  <a:stCxn id="227" idx="2"/>
                  <a:endCxn id="229" idx="0"/>
                </p:cNvCxnSpPr>
                <p:nvPr/>
              </p:nvCxnSpPr>
              <p:spPr>
                <a:xfrm flipH="1">
                  <a:off x="1769719" y="1336647"/>
                  <a:ext cx="4004" cy="14610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31" name="TextBox 230"/>
                <p:cNvSpPr txBox="1"/>
                <p:nvPr/>
              </p:nvSpPr>
              <p:spPr>
                <a:xfrm>
                  <a:off x="1879595" y="1230070"/>
                  <a:ext cx="347236" cy="285959"/>
                </a:xfrm>
                <a:prstGeom prst="rect">
                  <a:avLst/>
                </a:prstGeom>
                <a:noFill/>
              </p:spPr>
              <p:txBody>
                <a:bodyPr wrap="none" rtlCol="0">
                  <a:spAutoFit/>
                </a:bodyPr>
                <a:lstStyle/>
                <a:p>
                  <a:r>
                    <a:rPr lang="en-GB" sz="800" dirty="0" smtClean="0">
                      <a:latin typeface="Helvetica"/>
                      <a:cs typeface="Helvetica"/>
                    </a:rPr>
                    <a:t>Y</a:t>
                  </a:r>
                  <a:endParaRPr lang="en-GB" sz="800" dirty="0">
                    <a:latin typeface="Helvetica"/>
                    <a:cs typeface="Helvetica"/>
                  </a:endParaRPr>
                </a:p>
              </p:txBody>
            </p:sp>
            <p:sp>
              <p:nvSpPr>
                <p:cNvPr id="232" name="Rectangle 231"/>
                <p:cNvSpPr/>
                <p:nvPr/>
              </p:nvSpPr>
              <p:spPr>
                <a:xfrm>
                  <a:off x="1048925" y="2590800"/>
                  <a:ext cx="1447799"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Locate </a:t>
                  </a:r>
                  <a:r>
                    <a:rPr lang="en-GB" sz="800" dirty="0" err="1" smtClean="0">
                      <a:solidFill>
                        <a:srgbClr val="000000"/>
                      </a:solidFill>
                      <a:latin typeface="Helvetica"/>
                      <a:cs typeface="Helvetica"/>
                    </a:rPr>
                    <a:t>backoff</a:t>
                  </a:r>
                  <a:r>
                    <a:rPr lang="en-GB" sz="800" dirty="0" smtClean="0">
                      <a:solidFill>
                        <a:srgbClr val="000000"/>
                      </a:solidFill>
                      <a:latin typeface="Helvetica"/>
                      <a:cs typeface="Helvetica"/>
                    </a:rPr>
                    <a:t> period boundary</a:t>
                  </a:r>
                  <a:endParaRPr lang="en-GB" sz="800" dirty="0">
                    <a:solidFill>
                      <a:srgbClr val="000000"/>
                    </a:solidFill>
                    <a:latin typeface="Helvetica"/>
                    <a:cs typeface="Helvetica"/>
                  </a:endParaRPr>
                </a:p>
              </p:txBody>
            </p:sp>
            <p:cxnSp>
              <p:nvCxnSpPr>
                <p:cNvPr id="233" name="Straight Arrow Connector 232"/>
                <p:cNvCxnSpPr>
                  <a:stCxn id="229" idx="2"/>
                  <a:endCxn id="232" idx="0"/>
                </p:cNvCxnSpPr>
                <p:nvPr/>
              </p:nvCxnSpPr>
              <p:spPr>
                <a:xfrm>
                  <a:off x="1769719" y="2362201"/>
                  <a:ext cx="3107" cy="228599"/>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34" name="Rectangle 233"/>
                <p:cNvSpPr/>
                <p:nvPr/>
              </p:nvSpPr>
              <p:spPr>
                <a:xfrm>
                  <a:off x="820323" y="3317850"/>
                  <a:ext cx="1905000" cy="492153"/>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Perform CCA on </a:t>
                  </a:r>
                  <a:r>
                    <a:rPr lang="en-GB" sz="800" dirty="0" err="1" smtClean="0">
                      <a:solidFill>
                        <a:srgbClr val="000000"/>
                      </a:solidFill>
                      <a:latin typeface="Helvetica"/>
                      <a:cs typeface="Helvetica"/>
                    </a:rPr>
                    <a:t>backoff</a:t>
                  </a:r>
                  <a:r>
                    <a:rPr lang="en-GB" sz="800" dirty="0" smtClean="0">
                      <a:solidFill>
                        <a:srgbClr val="000000"/>
                      </a:solidFill>
                      <a:latin typeface="Helvetica"/>
                      <a:cs typeface="Helvetica"/>
                    </a:rPr>
                    <a:t> period boundary</a:t>
                  </a:r>
                  <a:endParaRPr lang="en-GB" sz="800" dirty="0">
                    <a:solidFill>
                      <a:srgbClr val="000000"/>
                    </a:solidFill>
                    <a:latin typeface="Helvetica"/>
                    <a:cs typeface="Helvetica"/>
                  </a:endParaRPr>
                </a:p>
              </p:txBody>
            </p:sp>
            <p:cxnSp>
              <p:nvCxnSpPr>
                <p:cNvPr id="235" name="Straight Arrow Connector 234"/>
                <p:cNvCxnSpPr>
                  <a:stCxn id="232" idx="2"/>
                  <a:endCxn id="234" idx="0"/>
                </p:cNvCxnSpPr>
                <p:nvPr/>
              </p:nvCxnSpPr>
              <p:spPr>
                <a:xfrm flipH="1">
                  <a:off x="1772824" y="3124203"/>
                  <a:ext cx="1" cy="19364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36" name="Diamond 235"/>
                <p:cNvSpPr/>
                <p:nvPr/>
              </p:nvSpPr>
              <p:spPr>
                <a:xfrm>
                  <a:off x="1020702" y="3962400"/>
                  <a:ext cx="1495779" cy="762000"/>
                </a:xfrm>
                <a:prstGeom prst="diamon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Channel idle?</a:t>
                  </a:r>
                  <a:endParaRPr lang="en-GB" sz="800" dirty="0">
                    <a:solidFill>
                      <a:srgbClr val="000000"/>
                    </a:solidFill>
                    <a:latin typeface="Helvetica"/>
                    <a:cs typeface="Helvetica"/>
                  </a:endParaRPr>
                </a:p>
              </p:txBody>
            </p:sp>
            <p:cxnSp>
              <p:nvCxnSpPr>
                <p:cNvPr id="237" name="Straight Arrow Connector 236"/>
                <p:cNvCxnSpPr>
                  <a:stCxn id="234" idx="2"/>
                  <a:endCxn id="236" idx="0"/>
                </p:cNvCxnSpPr>
                <p:nvPr/>
              </p:nvCxnSpPr>
              <p:spPr>
                <a:xfrm flipH="1">
                  <a:off x="1768591" y="3810000"/>
                  <a:ext cx="4232" cy="15240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38" name="Rectangle 237"/>
                <p:cNvSpPr/>
                <p:nvPr/>
              </p:nvSpPr>
              <p:spPr>
                <a:xfrm>
                  <a:off x="2919125" y="3276600"/>
                  <a:ext cx="1447799"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Total </a:t>
                  </a:r>
                  <a:r>
                    <a:rPr lang="en-GB" sz="800" dirty="0" err="1" smtClean="0">
                      <a:solidFill>
                        <a:srgbClr val="000000"/>
                      </a:solidFill>
                      <a:latin typeface="Helvetica"/>
                      <a:cs typeface="Helvetica"/>
                    </a:rPr>
                    <a:t>backoffs</a:t>
                  </a:r>
                  <a:r>
                    <a:rPr lang="en-GB" sz="800" dirty="0" smtClean="0">
                      <a:solidFill>
                        <a:srgbClr val="000000"/>
                      </a:solidFill>
                      <a:latin typeface="Helvetica"/>
                      <a:cs typeface="Helvetica"/>
                    </a:rPr>
                    <a:t> = Total backoffs-1</a:t>
                  </a:r>
                  <a:endParaRPr lang="en-GB" sz="800" dirty="0">
                    <a:solidFill>
                      <a:srgbClr val="000000"/>
                    </a:solidFill>
                    <a:latin typeface="Helvetica"/>
                    <a:cs typeface="Helvetica"/>
                  </a:endParaRPr>
                </a:p>
              </p:txBody>
            </p:sp>
            <p:sp>
              <p:nvSpPr>
                <p:cNvPr id="239" name="Diamond 238"/>
                <p:cNvSpPr/>
                <p:nvPr/>
              </p:nvSpPr>
              <p:spPr>
                <a:xfrm>
                  <a:off x="2899363" y="3962400"/>
                  <a:ext cx="1495779" cy="762000"/>
                </a:xfrm>
                <a:prstGeom prst="diamon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Total </a:t>
                  </a:r>
                  <a:r>
                    <a:rPr lang="en-GB" sz="800" dirty="0" err="1" smtClean="0">
                      <a:solidFill>
                        <a:srgbClr val="000000"/>
                      </a:solidFill>
                      <a:latin typeface="Helvetica"/>
                      <a:cs typeface="Helvetica"/>
                    </a:rPr>
                    <a:t>backoffs</a:t>
                  </a:r>
                  <a:r>
                    <a:rPr lang="en-GB" sz="800" dirty="0" smtClean="0">
                      <a:solidFill>
                        <a:srgbClr val="000000"/>
                      </a:solidFill>
                      <a:latin typeface="Helvetica"/>
                      <a:cs typeface="Helvetica"/>
                    </a:rPr>
                    <a:t> = 0?</a:t>
                  </a:r>
                  <a:endParaRPr lang="en-GB" sz="800" dirty="0">
                    <a:solidFill>
                      <a:srgbClr val="000000"/>
                    </a:solidFill>
                    <a:latin typeface="Helvetica"/>
                    <a:cs typeface="Helvetica"/>
                  </a:endParaRPr>
                </a:p>
              </p:txBody>
            </p:sp>
            <p:cxnSp>
              <p:nvCxnSpPr>
                <p:cNvPr id="240" name="Straight Arrow Connector 239"/>
                <p:cNvCxnSpPr>
                  <a:stCxn id="236" idx="3"/>
                  <a:endCxn id="239" idx="1"/>
                </p:cNvCxnSpPr>
                <p:nvPr/>
              </p:nvCxnSpPr>
              <p:spPr>
                <a:xfrm>
                  <a:off x="2516481" y="4343400"/>
                  <a:ext cx="382882"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41" name="TextBox 240"/>
                <p:cNvSpPr txBox="1"/>
                <p:nvPr/>
              </p:nvSpPr>
              <p:spPr>
                <a:xfrm>
                  <a:off x="2496723" y="4001701"/>
                  <a:ext cx="347236" cy="285959"/>
                </a:xfrm>
                <a:prstGeom prst="rect">
                  <a:avLst/>
                </a:prstGeom>
                <a:noFill/>
              </p:spPr>
              <p:txBody>
                <a:bodyPr wrap="none" rtlCol="0">
                  <a:spAutoFit/>
                </a:bodyPr>
                <a:lstStyle/>
                <a:p>
                  <a:r>
                    <a:rPr lang="en-GB" sz="800" dirty="0" smtClean="0">
                      <a:latin typeface="Helvetica"/>
                      <a:cs typeface="Helvetica"/>
                    </a:rPr>
                    <a:t>Y</a:t>
                  </a:r>
                  <a:endParaRPr lang="en-GB" sz="800" dirty="0">
                    <a:latin typeface="Helvetica"/>
                    <a:cs typeface="Helvetica"/>
                  </a:endParaRPr>
                </a:p>
              </p:txBody>
            </p:sp>
            <p:cxnSp>
              <p:nvCxnSpPr>
                <p:cNvPr id="242" name="Straight Arrow Connector 241"/>
                <p:cNvCxnSpPr>
                  <a:stCxn id="239" idx="0"/>
                  <a:endCxn id="238" idx="2"/>
                </p:cNvCxnSpPr>
                <p:nvPr/>
              </p:nvCxnSpPr>
              <p:spPr>
                <a:xfrm flipH="1" flipV="1">
                  <a:off x="3643024" y="3810000"/>
                  <a:ext cx="4229" cy="15240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43" name="Elbow Connector 242"/>
                <p:cNvCxnSpPr>
                  <a:stCxn id="238" idx="0"/>
                </p:cNvCxnSpPr>
                <p:nvPr/>
              </p:nvCxnSpPr>
              <p:spPr>
                <a:xfrm rot="16200000" flipV="1">
                  <a:off x="2288284" y="1921860"/>
                  <a:ext cx="836317" cy="1873166"/>
                </a:xfrm>
                <a:prstGeom prst="bentConnector2">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44" name="TextBox 243"/>
                <p:cNvSpPr txBox="1"/>
                <p:nvPr/>
              </p:nvSpPr>
              <p:spPr>
                <a:xfrm>
                  <a:off x="3861745" y="3810002"/>
                  <a:ext cx="347236" cy="285959"/>
                </a:xfrm>
                <a:prstGeom prst="rect">
                  <a:avLst/>
                </a:prstGeom>
                <a:noFill/>
              </p:spPr>
              <p:txBody>
                <a:bodyPr wrap="none" rtlCol="0">
                  <a:spAutoFit/>
                </a:bodyPr>
                <a:lstStyle/>
                <a:p>
                  <a:r>
                    <a:rPr lang="en-GB" sz="800" dirty="0">
                      <a:latin typeface="Helvetica"/>
                      <a:cs typeface="Helvetica"/>
                    </a:rPr>
                    <a:t>N</a:t>
                  </a:r>
                  <a:endParaRPr lang="en-GB" sz="800" dirty="0">
                    <a:latin typeface="Helvetica"/>
                    <a:cs typeface="Helvetica"/>
                  </a:endParaRPr>
                </a:p>
              </p:txBody>
            </p:sp>
            <p:sp>
              <p:nvSpPr>
                <p:cNvPr id="245" name="TextBox 244"/>
                <p:cNvSpPr txBox="1"/>
                <p:nvPr/>
              </p:nvSpPr>
              <p:spPr>
                <a:xfrm>
                  <a:off x="773393" y="4004886"/>
                  <a:ext cx="347236" cy="285959"/>
                </a:xfrm>
                <a:prstGeom prst="rect">
                  <a:avLst/>
                </a:prstGeom>
                <a:noFill/>
              </p:spPr>
              <p:txBody>
                <a:bodyPr wrap="none" rtlCol="0">
                  <a:spAutoFit/>
                </a:bodyPr>
                <a:lstStyle/>
                <a:p>
                  <a:r>
                    <a:rPr lang="en-GB" sz="800" dirty="0">
                      <a:latin typeface="Helvetica"/>
                      <a:cs typeface="Helvetica"/>
                    </a:rPr>
                    <a:t>N</a:t>
                  </a:r>
                  <a:endParaRPr lang="en-GB" sz="800" dirty="0">
                    <a:latin typeface="Helvetica"/>
                    <a:cs typeface="Helvetica"/>
                  </a:endParaRPr>
                </a:p>
              </p:txBody>
            </p:sp>
            <p:sp>
              <p:nvSpPr>
                <p:cNvPr id="246" name="Rectangle 245"/>
                <p:cNvSpPr/>
                <p:nvPr/>
              </p:nvSpPr>
              <p:spPr>
                <a:xfrm>
                  <a:off x="3080616" y="6184910"/>
                  <a:ext cx="1137661" cy="4572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Transmit, </a:t>
                  </a:r>
                </a:p>
                <a:p>
                  <a:pPr algn="ctr"/>
                  <a:r>
                    <a:rPr lang="en-GB" sz="800" i="1" dirty="0" smtClean="0">
                      <a:solidFill>
                        <a:srgbClr val="000000"/>
                      </a:solidFill>
                      <a:latin typeface="Helvetica"/>
                      <a:cs typeface="Helvetica"/>
                    </a:rPr>
                    <a:t>NB</a:t>
                  </a:r>
                  <a:r>
                    <a:rPr lang="en-GB" sz="800" dirty="0" smtClean="0">
                      <a:solidFill>
                        <a:srgbClr val="000000"/>
                      </a:solidFill>
                      <a:latin typeface="Helvetica"/>
                      <a:cs typeface="Helvetica"/>
                    </a:rPr>
                    <a:t> = </a:t>
                  </a:r>
                  <a:r>
                    <a:rPr lang="en-GB" sz="800" i="1" dirty="0" smtClean="0">
                      <a:solidFill>
                        <a:srgbClr val="000000"/>
                      </a:solidFill>
                      <a:latin typeface="Helvetica"/>
                      <a:cs typeface="Helvetica"/>
                    </a:rPr>
                    <a:t>NB</a:t>
                  </a:r>
                  <a:r>
                    <a:rPr lang="en-GB" sz="800" dirty="0" smtClean="0">
                      <a:solidFill>
                        <a:srgbClr val="000000"/>
                      </a:solidFill>
                      <a:latin typeface="Helvetica"/>
                      <a:cs typeface="Helvetica"/>
                    </a:rPr>
                    <a:t>+1</a:t>
                  </a:r>
                  <a:endParaRPr lang="en-GB" sz="800" dirty="0">
                    <a:solidFill>
                      <a:srgbClr val="000000"/>
                    </a:solidFill>
                    <a:latin typeface="Helvetica"/>
                    <a:cs typeface="Helvetica"/>
                  </a:endParaRPr>
                </a:p>
              </p:txBody>
            </p:sp>
            <p:cxnSp>
              <p:nvCxnSpPr>
                <p:cNvPr id="247" name="Straight Arrow Connector 246"/>
                <p:cNvCxnSpPr>
                  <a:stCxn id="239" idx="2"/>
                  <a:endCxn id="262" idx="0"/>
                </p:cNvCxnSpPr>
                <p:nvPr/>
              </p:nvCxnSpPr>
              <p:spPr>
                <a:xfrm>
                  <a:off x="3647253" y="4724400"/>
                  <a:ext cx="625" cy="12733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48" name="Diamond 247"/>
                <p:cNvSpPr/>
                <p:nvPr/>
              </p:nvSpPr>
              <p:spPr>
                <a:xfrm>
                  <a:off x="2889019" y="6769005"/>
                  <a:ext cx="1517719" cy="762000"/>
                </a:xfrm>
                <a:prstGeom prst="diamon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Success?</a:t>
                  </a:r>
                  <a:endParaRPr lang="en-GB" sz="800" dirty="0">
                    <a:solidFill>
                      <a:srgbClr val="000000"/>
                    </a:solidFill>
                    <a:latin typeface="Helvetica"/>
                    <a:cs typeface="Helvetica"/>
                  </a:endParaRPr>
                </a:p>
              </p:txBody>
            </p:sp>
            <p:cxnSp>
              <p:nvCxnSpPr>
                <p:cNvPr id="249" name="Straight Arrow Connector 248"/>
                <p:cNvCxnSpPr>
                  <a:stCxn id="263" idx="2"/>
                  <a:endCxn id="246" idx="0"/>
                </p:cNvCxnSpPr>
                <p:nvPr/>
              </p:nvCxnSpPr>
              <p:spPr>
                <a:xfrm>
                  <a:off x="3649446" y="6083262"/>
                  <a:ext cx="0" cy="101648"/>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50" name="Rounded Rectangle 249"/>
                <p:cNvSpPr/>
                <p:nvPr/>
              </p:nvSpPr>
              <p:spPr>
                <a:xfrm>
                  <a:off x="2998449" y="7784861"/>
                  <a:ext cx="1295400" cy="3048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chemeClr val="tx1"/>
                      </a:solidFill>
                      <a:latin typeface="Helvetica"/>
                      <a:cs typeface="Helvetica"/>
                    </a:rPr>
                    <a:t>Success</a:t>
                  </a:r>
                  <a:endParaRPr lang="en-GB" sz="800" dirty="0">
                    <a:solidFill>
                      <a:schemeClr val="tx1"/>
                    </a:solidFill>
                    <a:latin typeface="Helvetica"/>
                    <a:cs typeface="Helvetica"/>
                  </a:endParaRPr>
                </a:p>
              </p:txBody>
            </p:sp>
            <p:cxnSp>
              <p:nvCxnSpPr>
                <p:cNvPr id="251" name="Straight Arrow Connector 250"/>
                <p:cNvCxnSpPr>
                  <a:stCxn id="248" idx="2"/>
                  <a:endCxn id="250" idx="0"/>
                </p:cNvCxnSpPr>
                <p:nvPr/>
              </p:nvCxnSpPr>
              <p:spPr>
                <a:xfrm flipH="1">
                  <a:off x="3646150" y="7531005"/>
                  <a:ext cx="1729" cy="25385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52" name="Elbow Connector 251"/>
                <p:cNvCxnSpPr>
                  <a:stCxn id="186" idx="1"/>
                  <a:endCxn id="269" idx="2"/>
                </p:cNvCxnSpPr>
                <p:nvPr/>
              </p:nvCxnSpPr>
              <p:spPr>
                <a:xfrm rot="10800000">
                  <a:off x="470991" y="4532402"/>
                  <a:ext cx="524510" cy="1573842"/>
                </a:xfrm>
                <a:prstGeom prst="bentConnector2">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53" name="Diamond 252"/>
                <p:cNvSpPr/>
                <p:nvPr/>
              </p:nvSpPr>
              <p:spPr>
                <a:xfrm>
                  <a:off x="857009" y="6637917"/>
                  <a:ext cx="1820337" cy="1030669"/>
                </a:xfrm>
                <a:prstGeom prst="diamon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i="1" dirty="0" smtClean="0">
                      <a:solidFill>
                        <a:srgbClr val="000000"/>
                      </a:solidFill>
                      <a:latin typeface="Helvetica"/>
                      <a:cs typeface="Helvetica"/>
                    </a:rPr>
                    <a:t>NB</a:t>
                  </a:r>
                  <a:r>
                    <a:rPr lang="en-GB" sz="800" dirty="0" smtClean="0">
                      <a:solidFill>
                        <a:srgbClr val="000000"/>
                      </a:solidFill>
                      <a:latin typeface="Helvetica"/>
                      <a:cs typeface="Helvetica"/>
                    </a:rPr>
                    <a:t> &gt; </a:t>
                  </a:r>
                  <a:r>
                    <a:rPr lang="en-GB" sz="800" i="1" dirty="0" err="1" smtClean="0">
                      <a:solidFill>
                        <a:srgbClr val="000000"/>
                      </a:solidFill>
                      <a:latin typeface="Helvetica"/>
                      <a:cs typeface="Helvetica"/>
                    </a:rPr>
                    <a:t>macMaxCSMABackoffs</a:t>
                  </a:r>
                  <a:r>
                    <a:rPr lang="en-GB" sz="800" dirty="0" smtClean="0">
                      <a:solidFill>
                        <a:srgbClr val="000000"/>
                      </a:solidFill>
                      <a:latin typeface="Helvetica"/>
                      <a:cs typeface="Helvetica"/>
                    </a:rPr>
                    <a:t>? </a:t>
                  </a:r>
                  <a:endParaRPr lang="en-GB" sz="800" dirty="0">
                    <a:solidFill>
                      <a:srgbClr val="000000"/>
                    </a:solidFill>
                    <a:latin typeface="Helvetica"/>
                    <a:cs typeface="Helvetica"/>
                  </a:endParaRPr>
                </a:p>
              </p:txBody>
            </p:sp>
            <p:cxnSp>
              <p:nvCxnSpPr>
                <p:cNvPr id="254" name="Straight Arrow Connector 253"/>
                <p:cNvCxnSpPr>
                  <a:stCxn id="248" idx="1"/>
                  <a:endCxn id="253" idx="3"/>
                </p:cNvCxnSpPr>
                <p:nvPr/>
              </p:nvCxnSpPr>
              <p:spPr>
                <a:xfrm flipH="1">
                  <a:off x="2677346" y="7150005"/>
                  <a:ext cx="211673" cy="324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55" name="TextBox 254"/>
                <p:cNvSpPr txBox="1"/>
                <p:nvPr/>
              </p:nvSpPr>
              <p:spPr>
                <a:xfrm>
                  <a:off x="1266934" y="6471091"/>
                  <a:ext cx="347236" cy="285959"/>
                </a:xfrm>
                <a:prstGeom prst="rect">
                  <a:avLst/>
                </a:prstGeom>
                <a:noFill/>
              </p:spPr>
              <p:txBody>
                <a:bodyPr wrap="none" rtlCol="0">
                  <a:spAutoFit/>
                </a:bodyPr>
                <a:lstStyle/>
                <a:p>
                  <a:r>
                    <a:rPr lang="en-GB" sz="800" dirty="0">
                      <a:latin typeface="Helvetica"/>
                      <a:cs typeface="Helvetica"/>
                    </a:rPr>
                    <a:t>N</a:t>
                  </a:r>
                  <a:endParaRPr lang="en-GB" sz="800" dirty="0">
                    <a:latin typeface="Helvetica"/>
                    <a:cs typeface="Helvetica"/>
                  </a:endParaRPr>
                </a:p>
              </p:txBody>
            </p:sp>
            <p:sp>
              <p:nvSpPr>
                <p:cNvPr id="256" name="TextBox 255"/>
                <p:cNvSpPr txBox="1"/>
                <p:nvPr/>
              </p:nvSpPr>
              <p:spPr>
                <a:xfrm>
                  <a:off x="2643632" y="6803177"/>
                  <a:ext cx="347236" cy="285959"/>
                </a:xfrm>
                <a:prstGeom prst="rect">
                  <a:avLst/>
                </a:prstGeom>
                <a:noFill/>
              </p:spPr>
              <p:txBody>
                <a:bodyPr wrap="none" rtlCol="0">
                  <a:spAutoFit/>
                </a:bodyPr>
                <a:lstStyle/>
                <a:p>
                  <a:r>
                    <a:rPr lang="en-GB" sz="800" dirty="0">
                      <a:latin typeface="Helvetica"/>
                      <a:cs typeface="Helvetica"/>
                    </a:rPr>
                    <a:t>N</a:t>
                  </a:r>
                  <a:endParaRPr lang="en-GB" sz="800" dirty="0">
                    <a:latin typeface="Helvetica"/>
                    <a:cs typeface="Helvetica"/>
                  </a:endParaRPr>
                </a:p>
              </p:txBody>
            </p:sp>
            <p:sp>
              <p:nvSpPr>
                <p:cNvPr id="257" name="TextBox 256"/>
                <p:cNvSpPr txBox="1"/>
                <p:nvPr/>
              </p:nvSpPr>
              <p:spPr>
                <a:xfrm>
                  <a:off x="3612700" y="7451010"/>
                  <a:ext cx="347236" cy="285959"/>
                </a:xfrm>
                <a:prstGeom prst="rect">
                  <a:avLst/>
                </a:prstGeom>
                <a:noFill/>
              </p:spPr>
              <p:txBody>
                <a:bodyPr wrap="none" rtlCol="0">
                  <a:spAutoFit/>
                </a:bodyPr>
                <a:lstStyle/>
                <a:p>
                  <a:r>
                    <a:rPr lang="en-GB" sz="800" dirty="0" smtClean="0">
                      <a:latin typeface="Helvetica"/>
                      <a:cs typeface="Helvetica"/>
                    </a:rPr>
                    <a:t>Y</a:t>
                  </a:r>
                  <a:endParaRPr lang="en-GB" sz="800" dirty="0">
                    <a:latin typeface="Helvetica"/>
                    <a:cs typeface="Helvetica"/>
                  </a:endParaRPr>
                </a:p>
              </p:txBody>
            </p:sp>
            <p:sp>
              <p:nvSpPr>
                <p:cNvPr id="258" name="TextBox 257"/>
                <p:cNvSpPr txBox="1"/>
                <p:nvPr/>
              </p:nvSpPr>
              <p:spPr>
                <a:xfrm>
                  <a:off x="3845466" y="4542112"/>
                  <a:ext cx="347236" cy="285959"/>
                </a:xfrm>
                <a:prstGeom prst="rect">
                  <a:avLst/>
                </a:prstGeom>
                <a:noFill/>
              </p:spPr>
              <p:txBody>
                <a:bodyPr wrap="none" rtlCol="0">
                  <a:spAutoFit/>
                </a:bodyPr>
                <a:lstStyle/>
                <a:p>
                  <a:r>
                    <a:rPr lang="en-GB" sz="800" dirty="0" smtClean="0">
                      <a:latin typeface="Helvetica"/>
                      <a:cs typeface="Helvetica"/>
                    </a:rPr>
                    <a:t>Y</a:t>
                  </a:r>
                  <a:endParaRPr lang="en-GB" sz="800" dirty="0">
                    <a:latin typeface="Helvetica"/>
                    <a:cs typeface="Helvetica"/>
                  </a:endParaRPr>
                </a:p>
              </p:txBody>
            </p:sp>
            <p:sp>
              <p:nvSpPr>
                <p:cNvPr id="259" name="Rounded Rectangle 258"/>
                <p:cNvSpPr/>
                <p:nvPr/>
              </p:nvSpPr>
              <p:spPr>
                <a:xfrm>
                  <a:off x="1119315" y="7812366"/>
                  <a:ext cx="1295400" cy="3048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chemeClr val="tx1"/>
                      </a:solidFill>
                      <a:latin typeface="Helvetica"/>
                      <a:cs typeface="Helvetica"/>
                    </a:rPr>
                    <a:t>Failure</a:t>
                  </a:r>
                  <a:endParaRPr lang="en-GB" sz="800" dirty="0">
                    <a:solidFill>
                      <a:schemeClr val="tx1"/>
                    </a:solidFill>
                    <a:latin typeface="Helvetica"/>
                    <a:cs typeface="Helvetica"/>
                  </a:endParaRPr>
                </a:p>
              </p:txBody>
            </p:sp>
            <p:cxnSp>
              <p:nvCxnSpPr>
                <p:cNvPr id="260" name="Straight Arrow Connector 259"/>
                <p:cNvCxnSpPr>
                  <a:stCxn id="253" idx="2"/>
                  <a:endCxn id="259" idx="0"/>
                </p:cNvCxnSpPr>
                <p:nvPr/>
              </p:nvCxnSpPr>
              <p:spPr>
                <a:xfrm flipH="1">
                  <a:off x="1767015" y="7668584"/>
                  <a:ext cx="162" cy="14378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61" name="TextBox 260"/>
                <p:cNvSpPr txBox="1"/>
                <p:nvPr/>
              </p:nvSpPr>
              <p:spPr>
                <a:xfrm>
                  <a:off x="1903432" y="7474149"/>
                  <a:ext cx="347236" cy="285959"/>
                </a:xfrm>
                <a:prstGeom prst="rect">
                  <a:avLst/>
                </a:prstGeom>
                <a:noFill/>
              </p:spPr>
              <p:txBody>
                <a:bodyPr wrap="none" rtlCol="0">
                  <a:spAutoFit/>
                </a:bodyPr>
                <a:lstStyle/>
                <a:p>
                  <a:r>
                    <a:rPr lang="en-GB" sz="800" dirty="0" smtClean="0">
                      <a:latin typeface="Helvetica"/>
                      <a:cs typeface="Helvetica"/>
                    </a:rPr>
                    <a:t>Y</a:t>
                  </a:r>
                  <a:endParaRPr lang="en-GB" sz="800" dirty="0">
                    <a:latin typeface="Helvetica"/>
                    <a:cs typeface="Helvetica"/>
                  </a:endParaRPr>
                </a:p>
              </p:txBody>
            </p:sp>
            <p:sp>
              <p:nvSpPr>
                <p:cNvPr id="262" name="Rectangle 261"/>
                <p:cNvSpPr/>
                <p:nvPr/>
              </p:nvSpPr>
              <p:spPr>
                <a:xfrm>
                  <a:off x="3079048" y="4851734"/>
                  <a:ext cx="1137661" cy="312933"/>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i="1" dirty="0" smtClean="0">
                      <a:solidFill>
                        <a:srgbClr val="000000"/>
                      </a:solidFill>
                      <a:latin typeface="Helvetica"/>
                      <a:cs typeface="Helvetica"/>
                    </a:rPr>
                    <a:t>CW</a:t>
                  </a:r>
                  <a:r>
                    <a:rPr lang="en-GB" sz="800" dirty="0" smtClean="0">
                      <a:solidFill>
                        <a:srgbClr val="000000"/>
                      </a:solidFill>
                      <a:latin typeface="Helvetica"/>
                      <a:cs typeface="Helvetica"/>
                    </a:rPr>
                    <a:t> = </a:t>
                  </a:r>
                  <a:r>
                    <a:rPr lang="en-GB" sz="800" i="1" dirty="0" smtClean="0">
                      <a:solidFill>
                        <a:srgbClr val="000000"/>
                      </a:solidFill>
                      <a:latin typeface="Helvetica"/>
                      <a:cs typeface="Helvetica"/>
                    </a:rPr>
                    <a:t>CW</a:t>
                  </a:r>
                  <a:r>
                    <a:rPr lang="en-GB" sz="800" dirty="0" smtClean="0">
                      <a:solidFill>
                        <a:srgbClr val="000000"/>
                      </a:solidFill>
                      <a:latin typeface="Helvetica"/>
                      <a:cs typeface="Helvetica"/>
                    </a:rPr>
                    <a:t>-1</a:t>
                  </a:r>
                  <a:endParaRPr lang="en-GB" sz="800" dirty="0">
                    <a:solidFill>
                      <a:srgbClr val="000000"/>
                    </a:solidFill>
                    <a:latin typeface="Helvetica"/>
                    <a:cs typeface="Helvetica"/>
                  </a:endParaRPr>
                </a:p>
              </p:txBody>
            </p:sp>
            <p:sp>
              <p:nvSpPr>
                <p:cNvPr id="263" name="Diamond 262"/>
                <p:cNvSpPr/>
                <p:nvPr/>
              </p:nvSpPr>
              <p:spPr>
                <a:xfrm>
                  <a:off x="2998449" y="5321262"/>
                  <a:ext cx="1301994" cy="762000"/>
                </a:xfrm>
                <a:prstGeom prst="diamon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i="1" dirty="0" smtClean="0">
                      <a:solidFill>
                        <a:srgbClr val="000000"/>
                      </a:solidFill>
                      <a:latin typeface="Helvetica"/>
                      <a:cs typeface="Helvetica"/>
                    </a:rPr>
                    <a:t>CW</a:t>
                  </a:r>
                  <a:r>
                    <a:rPr lang="en-GB" sz="800" dirty="0" smtClean="0">
                      <a:solidFill>
                        <a:srgbClr val="000000"/>
                      </a:solidFill>
                      <a:latin typeface="Helvetica"/>
                      <a:cs typeface="Helvetica"/>
                    </a:rPr>
                    <a:t> = 0?</a:t>
                  </a:r>
                  <a:endParaRPr lang="en-GB" sz="800" dirty="0">
                    <a:solidFill>
                      <a:srgbClr val="000000"/>
                    </a:solidFill>
                    <a:latin typeface="Helvetica"/>
                    <a:cs typeface="Helvetica"/>
                  </a:endParaRPr>
                </a:p>
              </p:txBody>
            </p:sp>
            <p:cxnSp>
              <p:nvCxnSpPr>
                <p:cNvPr id="264" name="Straight Arrow Connector 263"/>
                <p:cNvCxnSpPr>
                  <a:stCxn id="246" idx="2"/>
                  <a:endCxn id="248" idx="0"/>
                </p:cNvCxnSpPr>
                <p:nvPr/>
              </p:nvCxnSpPr>
              <p:spPr>
                <a:xfrm flipH="1">
                  <a:off x="3647878" y="6642112"/>
                  <a:ext cx="1568" cy="12689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65" name="Straight Arrow Connector 264"/>
                <p:cNvCxnSpPr>
                  <a:stCxn id="262" idx="2"/>
                  <a:endCxn id="263" idx="0"/>
                </p:cNvCxnSpPr>
                <p:nvPr/>
              </p:nvCxnSpPr>
              <p:spPr>
                <a:xfrm>
                  <a:off x="3647878" y="5164669"/>
                  <a:ext cx="1568" cy="15659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66" name="TextBox 265"/>
                <p:cNvSpPr txBox="1"/>
                <p:nvPr/>
              </p:nvSpPr>
              <p:spPr>
                <a:xfrm>
                  <a:off x="4146101" y="5380312"/>
                  <a:ext cx="347236" cy="285959"/>
                </a:xfrm>
                <a:prstGeom prst="rect">
                  <a:avLst/>
                </a:prstGeom>
                <a:noFill/>
              </p:spPr>
              <p:txBody>
                <a:bodyPr wrap="none" rtlCol="0">
                  <a:spAutoFit/>
                </a:bodyPr>
                <a:lstStyle/>
                <a:p>
                  <a:r>
                    <a:rPr lang="en-GB" sz="800" dirty="0">
                      <a:latin typeface="Helvetica"/>
                      <a:cs typeface="Helvetica"/>
                    </a:rPr>
                    <a:t>N</a:t>
                  </a:r>
                  <a:endParaRPr lang="en-GB" sz="800" dirty="0">
                    <a:latin typeface="Helvetica"/>
                    <a:cs typeface="Helvetica"/>
                  </a:endParaRPr>
                </a:p>
              </p:txBody>
            </p:sp>
            <p:cxnSp>
              <p:nvCxnSpPr>
                <p:cNvPr id="267" name="Elbow Connector 266"/>
                <p:cNvCxnSpPr>
                  <a:stCxn id="263" idx="3"/>
                </p:cNvCxnSpPr>
                <p:nvPr/>
              </p:nvCxnSpPr>
              <p:spPr>
                <a:xfrm flipH="1" flipV="1">
                  <a:off x="3649447" y="2440285"/>
                  <a:ext cx="650997" cy="3261979"/>
                </a:xfrm>
                <a:prstGeom prst="bentConnector4">
                  <a:avLst>
                    <a:gd name="adj1" fmla="val -27312"/>
                    <a:gd name="adj2" fmla="val 100224"/>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68" name="TextBox 267"/>
                <p:cNvSpPr txBox="1"/>
                <p:nvPr/>
              </p:nvSpPr>
              <p:spPr>
                <a:xfrm>
                  <a:off x="3146247" y="5851722"/>
                  <a:ext cx="347236" cy="285959"/>
                </a:xfrm>
                <a:prstGeom prst="rect">
                  <a:avLst/>
                </a:prstGeom>
                <a:noFill/>
              </p:spPr>
              <p:txBody>
                <a:bodyPr wrap="none" rtlCol="0">
                  <a:spAutoFit/>
                </a:bodyPr>
                <a:lstStyle/>
                <a:p>
                  <a:r>
                    <a:rPr lang="en-GB" sz="800" dirty="0" smtClean="0">
                      <a:latin typeface="Helvetica"/>
                      <a:cs typeface="Helvetica"/>
                    </a:rPr>
                    <a:t>Y</a:t>
                  </a:r>
                  <a:endParaRPr lang="en-GB" sz="800" dirty="0">
                    <a:latin typeface="Helvetica"/>
                    <a:cs typeface="Helvetica"/>
                  </a:endParaRPr>
                </a:p>
              </p:txBody>
            </p:sp>
            <p:sp>
              <p:nvSpPr>
                <p:cNvPr id="269" name="Rectangle 268"/>
                <p:cNvSpPr/>
                <p:nvPr/>
              </p:nvSpPr>
              <p:spPr>
                <a:xfrm>
                  <a:off x="84972" y="4140199"/>
                  <a:ext cx="772038" cy="39220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i="1" dirty="0" smtClean="0">
                      <a:solidFill>
                        <a:srgbClr val="000000"/>
                      </a:solidFill>
                      <a:latin typeface="Helvetica"/>
                      <a:cs typeface="Helvetica"/>
                    </a:rPr>
                    <a:t>CW</a:t>
                  </a:r>
                  <a:r>
                    <a:rPr lang="en-GB" sz="800" dirty="0" smtClean="0">
                      <a:solidFill>
                        <a:srgbClr val="000000"/>
                      </a:solidFill>
                      <a:latin typeface="Helvetica"/>
                      <a:cs typeface="Helvetica"/>
                    </a:rPr>
                    <a:t> = </a:t>
                  </a:r>
                  <a:r>
                    <a:rPr lang="en-GB" sz="800" i="1" dirty="0" smtClean="0">
                      <a:solidFill>
                        <a:srgbClr val="000000"/>
                      </a:solidFill>
                      <a:latin typeface="Helvetica"/>
                      <a:cs typeface="Helvetica"/>
                    </a:rPr>
                    <a:t>CW</a:t>
                  </a:r>
                  <a:r>
                    <a:rPr lang="en-GB" sz="800" baseline="-25000" dirty="0">
                      <a:solidFill>
                        <a:srgbClr val="000000"/>
                      </a:solidFill>
                      <a:latin typeface="Helvetica"/>
                      <a:cs typeface="Helvetica"/>
                    </a:rPr>
                    <a:t>0</a:t>
                  </a:r>
                </a:p>
              </p:txBody>
            </p:sp>
            <p:cxnSp>
              <p:nvCxnSpPr>
                <p:cNvPr id="270" name="Straight Arrow Connector 269"/>
                <p:cNvCxnSpPr>
                  <a:stCxn id="236" idx="1"/>
                  <a:endCxn id="269" idx="3"/>
                </p:cNvCxnSpPr>
                <p:nvPr/>
              </p:nvCxnSpPr>
              <p:spPr>
                <a:xfrm flipH="1" flipV="1">
                  <a:off x="857010" y="4336300"/>
                  <a:ext cx="163692" cy="710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71" name="Elbow Connector 270"/>
                <p:cNvCxnSpPr>
                  <a:stCxn id="269" idx="0"/>
                </p:cNvCxnSpPr>
                <p:nvPr/>
              </p:nvCxnSpPr>
              <p:spPr>
                <a:xfrm rot="5400000" flipH="1" flipV="1">
                  <a:off x="270466" y="2640810"/>
                  <a:ext cx="1699916" cy="1298867"/>
                </a:xfrm>
                <a:prstGeom prst="bentConnector3">
                  <a:avLst>
                    <a:gd name="adj1" fmla="val 99806"/>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grpSp>
          <p:grpSp>
            <p:nvGrpSpPr>
              <p:cNvPr id="191" name="Group 190"/>
              <p:cNvGrpSpPr>
                <a:grpSpLocks noChangeAspect="1"/>
              </p:cNvGrpSpPr>
              <p:nvPr/>
            </p:nvGrpSpPr>
            <p:grpSpPr>
              <a:xfrm>
                <a:off x="3809116" y="1133055"/>
                <a:ext cx="2837221" cy="4980553"/>
                <a:chOff x="750306" y="1482753"/>
                <a:chExt cx="3779360" cy="6634413"/>
              </a:xfrm>
            </p:grpSpPr>
            <p:sp>
              <p:nvSpPr>
                <p:cNvPr id="194" name="Rectangle 193"/>
                <p:cNvSpPr/>
                <p:nvPr/>
              </p:nvSpPr>
              <p:spPr>
                <a:xfrm>
                  <a:off x="806206" y="1482753"/>
                  <a:ext cx="1927024" cy="879448"/>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i="1" dirty="0" smtClean="0">
                      <a:solidFill>
                        <a:srgbClr val="000000"/>
                      </a:solidFill>
                      <a:latin typeface="Helvetica"/>
                      <a:cs typeface="Helvetica"/>
                    </a:rPr>
                    <a:t>NB</a:t>
                  </a:r>
                  <a:r>
                    <a:rPr lang="en-GB" sz="800" dirty="0" smtClean="0">
                      <a:solidFill>
                        <a:srgbClr val="000000"/>
                      </a:solidFill>
                      <a:latin typeface="Helvetica"/>
                      <a:cs typeface="Helvetica"/>
                    </a:rPr>
                    <a:t>=0, </a:t>
                  </a:r>
                </a:p>
                <a:p>
                  <a:pPr algn="ctr"/>
                  <a:r>
                    <a:rPr lang="en-GB" sz="800" i="1" dirty="0" smtClean="0">
                      <a:solidFill>
                        <a:srgbClr val="000000"/>
                      </a:solidFill>
                      <a:latin typeface="Helvetica"/>
                      <a:cs typeface="Helvetica"/>
                    </a:rPr>
                    <a:t>BE</a:t>
                  </a:r>
                  <a:r>
                    <a:rPr lang="en-GB" sz="800" dirty="0" smtClean="0">
                      <a:solidFill>
                        <a:srgbClr val="000000"/>
                      </a:solidFill>
                      <a:latin typeface="Helvetica"/>
                      <a:cs typeface="Helvetica"/>
                    </a:rPr>
                    <a:t>=max(1</a:t>
                  </a:r>
                  <a:r>
                    <a:rPr lang="en-GB" sz="800" i="1" dirty="0" smtClean="0">
                      <a:solidFill>
                        <a:srgbClr val="000000"/>
                      </a:solidFill>
                      <a:latin typeface="Helvetica"/>
                      <a:cs typeface="Helvetica"/>
                    </a:rPr>
                    <a:t>,macMinBE</a:t>
                  </a:r>
                  <a:r>
                    <a:rPr lang="en-GB" sz="800" i="1" dirty="0">
                      <a:solidFill>
                        <a:srgbClr val="000000"/>
                      </a:solidFill>
                      <a:latin typeface="Helvetica"/>
                      <a:cs typeface="Helvetica"/>
                    </a:rPr>
                    <a:t>-</a:t>
                  </a:r>
                  <a:r>
                    <a:rPr lang="en-GB" sz="800" i="1" dirty="0" smtClean="0">
                      <a:solidFill>
                        <a:srgbClr val="000000"/>
                      </a:solidFill>
                      <a:latin typeface="Helvetica"/>
                      <a:cs typeface="Helvetica"/>
                    </a:rPr>
                    <a:t>1</a:t>
                  </a:r>
                  <a:r>
                    <a:rPr lang="en-GB" sz="800" dirty="0" smtClean="0">
                      <a:solidFill>
                        <a:srgbClr val="000000"/>
                      </a:solidFill>
                      <a:latin typeface="Helvetica"/>
                      <a:cs typeface="Helvetica"/>
                    </a:rPr>
                    <a:t>), Total </a:t>
                  </a:r>
                  <a:r>
                    <a:rPr lang="en-GB" sz="800" dirty="0" err="1" smtClean="0">
                      <a:solidFill>
                        <a:srgbClr val="000000"/>
                      </a:solidFill>
                      <a:latin typeface="Helvetica"/>
                      <a:cs typeface="Helvetica"/>
                    </a:rPr>
                    <a:t>backoffs</a:t>
                  </a:r>
                  <a:r>
                    <a:rPr lang="en-GB" sz="800" dirty="0" smtClean="0">
                      <a:solidFill>
                        <a:srgbClr val="000000"/>
                      </a:solidFill>
                      <a:latin typeface="Helvetica"/>
                      <a:cs typeface="Helvetica"/>
                    </a:rPr>
                    <a:t> = random(2</a:t>
                  </a:r>
                  <a:r>
                    <a:rPr lang="en-GB" sz="800" i="1" baseline="30000" dirty="0" smtClean="0">
                      <a:solidFill>
                        <a:srgbClr val="000000"/>
                      </a:solidFill>
                      <a:latin typeface="Helvetica"/>
                      <a:cs typeface="Helvetica"/>
                    </a:rPr>
                    <a:t>BE</a:t>
                  </a:r>
                  <a:r>
                    <a:rPr lang="en-GB" sz="800" dirty="0" smtClean="0">
                      <a:solidFill>
                        <a:srgbClr val="000000"/>
                      </a:solidFill>
                      <a:latin typeface="Helvetica"/>
                      <a:cs typeface="Helvetica"/>
                    </a:rPr>
                    <a:t>-1) unit </a:t>
                  </a:r>
                  <a:r>
                    <a:rPr lang="en-GB" sz="800" dirty="0" err="1" smtClean="0">
                      <a:solidFill>
                        <a:srgbClr val="000000"/>
                      </a:solidFill>
                      <a:latin typeface="Helvetica"/>
                      <a:cs typeface="Helvetica"/>
                    </a:rPr>
                    <a:t>backoff</a:t>
                  </a:r>
                  <a:r>
                    <a:rPr lang="en-GB" sz="800" dirty="0" smtClean="0">
                      <a:solidFill>
                        <a:srgbClr val="000000"/>
                      </a:solidFill>
                      <a:latin typeface="Helvetica"/>
                      <a:cs typeface="Helvetica"/>
                    </a:rPr>
                    <a:t> periods </a:t>
                  </a:r>
                  <a:endParaRPr lang="en-GB" sz="800" dirty="0">
                    <a:solidFill>
                      <a:srgbClr val="000000"/>
                    </a:solidFill>
                    <a:latin typeface="Helvetica"/>
                    <a:cs typeface="Helvetica"/>
                  </a:endParaRPr>
                </a:p>
              </p:txBody>
            </p:sp>
            <p:cxnSp>
              <p:nvCxnSpPr>
                <p:cNvPr id="195" name="Straight Arrow Connector 194"/>
                <p:cNvCxnSpPr>
                  <a:stCxn id="194" idx="2"/>
                  <a:endCxn id="196" idx="0"/>
                </p:cNvCxnSpPr>
                <p:nvPr/>
              </p:nvCxnSpPr>
              <p:spPr>
                <a:xfrm flipH="1">
                  <a:off x="1767015" y="2362201"/>
                  <a:ext cx="2703" cy="9630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96" name="Rectangle 195"/>
                <p:cNvSpPr/>
                <p:nvPr/>
              </p:nvSpPr>
              <p:spPr>
                <a:xfrm>
                  <a:off x="1148683" y="3325233"/>
                  <a:ext cx="1236663" cy="492153"/>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Perform CCA</a:t>
                  </a:r>
                  <a:endParaRPr lang="en-GB" sz="800" dirty="0">
                    <a:solidFill>
                      <a:srgbClr val="000000"/>
                    </a:solidFill>
                    <a:latin typeface="Helvetica"/>
                    <a:cs typeface="Helvetica"/>
                  </a:endParaRPr>
                </a:p>
              </p:txBody>
            </p:sp>
            <p:sp>
              <p:nvSpPr>
                <p:cNvPr id="197" name="Diamond 196"/>
                <p:cNvSpPr/>
                <p:nvPr/>
              </p:nvSpPr>
              <p:spPr>
                <a:xfrm>
                  <a:off x="1020702" y="3962400"/>
                  <a:ext cx="1495779" cy="762000"/>
                </a:xfrm>
                <a:prstGeom prst="diamon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Channel idle?</a:t>
                  </a:r>
                  <a:endParaRPr lang="en-GB" sz="800" dirty="0">
                    <a:solidFill>
                      <a:srgbClr val="000000"/>
                    </a:solidFill>
                    <a:latin typeface="Helvetica"/>
                    <a:cs typeface="Helvetica"/>
                  </a:endParaRPr>
                </a:p>
              </p:txBody>
            </p:sp>
            <p:cxnSp>
              <p:nvCxnSpPr>
                <p:cNvPr id="198" name="Straight Arrow Connector 197"/>
                <p:cNvCxnSpPr>
                  <a:stCxn id="196" idx="2"/>
                  <a:endCxn id="197" idx="0"/>
                </p:cNvCxnSpPr>
                <p:nvPr/>
              </p:nvCxnSpPr>
              <p:spPr>
                <a:xfrm>
                  <a:off x="1767015" y="3817386"/>
                  <a:ext cx="1577" cy="14501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99" name="Rectangle 198"/>
                <p:cNvSpPr/>
                <p:nvPr/>
              </p:nvSpPr>
              <p:spPr>
                <a:xfrm>
                  <a:off x="2758630" y="2878667"/>
                  <a:ext cx="1771036" cy="931333"/>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Total </a:t>
                  </a:r>
                  <a:r>
                    <a:rPr lang="en-GB" sz="800" dirty="0" err="1" smtClean="0">
                      <a:solidFill>
                        <a:srgbClr val="000000"/>
                      </a:solidFill>
                      <a:latin typeface="Helvetica"/>
                      <a:cs typeface="Helvetica"/>
                    </a:rPr>
                    <a:t>backoffs</a:t>
                  </a:r>
                  <a:r>
                    <a:rPr lang="en-GB" sz="800" dirty="0" smtClean="0">
                      <a:solidFill>
                        <a:srgbClr val="000000"/>
                      </a:solidFill>
                      <a:latin typeface="Helvetica"/>
                      <a:cs typeface="Helvetica"/>
                    </a:rPr>
                    <a:t> = Total backoffs-1, </a:t>
                  </a:r>
                </a:p>
                <a:p>
                  <a:pPr algn="ctr"/>
                  <a:r>
                    <a:rPr lang="en-GB" sz="800" dirty="0" smtClean="0">
                      <a:solidFill>
                        <a:srgbClr val="000000"/>
                      </a:solidFill>
                      <a:latin typeface="Helvetica"/>
                      <a:cs typeface="Helvetica"/>
                    </a:rPr>
                    <a:t>wait </a:t>
                  </a:r>
                  <a:r>
                    <a:rPr lang="en-GB" sz="800" i="1" dirty="0" err="1" smtClean="0">
                      <a:solidFill>
                        <a:srgbClr val="000000"/>
                      </a:solidFill>
                      <a:latin typeface="Helvetica"/>
                      <a:cs typeface="Helvetica"/>
                    </a:rPr>
                    <a:t>aUnitBackoffPeriod</a:t>
                  </a:r>
                  <a:r>
                    <a:rPr lang="en-GB" sz="800" dirty="0" smtClean="0">
                      <a:solidFill>
                        <a:srgbClr val="000000"/>
                      </a:solidFill>
                      <a:latin typeface="Helvetica"/>
                      <a:cs typeface="Helvetica"/>
                    </a:rPr>
                    <a:t>-CCA assessment time</a:t>
                  </a:r>
                  <a:endParaRPr lang="en-GB" sz="800" dirty="0">
                    <a:solidFill>
                      <a:srgbClr val="000000"/>
                    </a:solidFill>
                    <a:latin typeface="Helvetica"/>
                    <a:cs typeface="Helvetica"/>
                  </a:endParaRPr>
                </a:p>
              </p:txBody>
            </p:sp>
            <p:sp>
              <p:nvSpPr>
                <p:cNvPr id="200" name="Diamond 199"/>
                <p:cNvSpPr/>
                <p:nvPr/>
              </p:nvSpPr>
              <p:spPr>
                <a:xfrm>
                  <a:off x="2899363" y="3962400"/>
                  <a:ext cx="1495779" cy="762000"/>
                </a:xfrm>
                <a:prstGeom prst="diamon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Total </a:t>
                  </a:r>
                  <a:r>
                    <a:rPr lang="en-GB" sz="800" dirty="0" err="1" smtClean="0">
                      <a:solidFill>
                        <a:srgbClr val="000000"/>
                      </a:solidFill>
                      <a:latin typeface="Helvetica"/>
                      <a:cs typeface="Helvetica"/>
                    </a:rPr>
                    <a:t>backoffs</a:t>
                  </a:r>
                  <a:r>
                    <a:rPr lang="en-GB" sz="800" dirty="0" smtClean="0">
                      <a:solidFill>
                        <a:srgbClr val="000000"/>
                      </a:solidFill>
                      <a:latin typeface="Helvetica"/>
                      <a:cs typeface="Helvetica"/>
                    </a:rPr>
                    <a:t> = 0?</a:t>
                  </a:r>
                  <a:endParaRPr lang="en-GB" sz="800" dirty="0">
                    <a:solidFill>
                      <a:srgbClr val="000000"/>
                    </a:solidFill>
                    <a:latin typeface="Helvetica"/>
                    <a:cs typeface="Helvetica"/>
                  </a:endParaRPr>
                </a:p>
              </p:txBody>
            </p:sp>
            <p:cxnSp>
              <p:nvCxnSpPr>
                <p:cNvPr id="201" name="Straight Arrow Connector 200"/>
                <p:cNvCxnSpPr>
                  <a:stCxn id="197" idx="3"/>
                  <a:endCxn id="200" idx="1"/>
                </p:cNvCxnSpPr>
                <p:nvPr/>
              </p:nvCxnSpPr>
              <p:spPr>
                <a:xfrm>
                  <a:off x="2516481" y="4343400"/>
                  <a:ext cx="382882"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02" name="TextBox 201"/>
                <p:cNvSpPr txBox="1"/>
                <p:nvPr/>
              </p:nvSpPr>
              <p:spPr>
                <a:xfrm>
                  <a:off x="2496723" y="4001701"/>
                  <a:ext cx="348481" cy="286985"/>
                </a:xfrm>
                <a:prstGeom prst="rect">
                  <a:avLst/>
                </a:prstGeom>
                <a:noFill/>
              </p:spPr>
              <p:txBody>
                <a:bodyPr wrap="none" rtlCol="0">
                  <a:spAutoFit/>
                </a:bodyPr>
                <a:lstStyle/>
                <a:p>
                  <a:r>
                    <a:rPr lang="en-GB" sz="800" dirty="0" smtClean="0">
                      <a:latin typeface="Helvetica"/>
                      <a:cs typeface="Helvetica"/>
                    </a:rPr>
                    <a:t>Y</a:t>
                  </a:r>
                  <a:endParaRPr lang="en-GB" sz="800" dirty="0">
                    <a:latin typeface="Helvetica"/>
                    <a:cs typeface="Helvetica"/>
                  </a:endParaRPr>
                </a:p>
              </p:txBody>
            </p:sp>
            <p:cxnSp>
              <p:nvCxnSpPr>
                <p:cNvPr id="203" name="Straight Arrow Connector 202"/>
                <p:cNvCxnSpPr>
                  <a:stCxn id="200" idx="0"/>
                  <a:endCxn id="199" idx="2"/>
                </p:cNvCxnSpPr>
                <p:nvPr/>
              </p:nvCxnSpPr>
              <p:spPr>
                <a:xfrm flipH="1" flipV="1">
                  <a:off x="3644148" y="3810000"/>
                  <a:ext cx="3105" cy="15240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04" name="Elbow Connector 203"/>
                <p:cNvCxnSpPr>
                  <a:stCxn id="199" idx="0"/>
                </p:cNvCxnSpPr>
                <p:nvPr/>
              </p:nvCxnSpPr>
              <p:spPr>
                <a:xfrm rot="16200000" flipV="1">
                  <a:off x="2475114" y="1709633"/>
                  <a:ext cx="438382" cy="1899686"/>
                </a:xfrm>
                <a:prstGeom prst="bentConnector2">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05" name="TextBox 204"/>
                <p:cNvSpPr txBox="1"/>
                <p:nvPr/>
              </p:nvSpPr>
              <p:spPr>
                <a:xfrm>
                  <a:off x="3861745" y="3810003"/>
                  <a:ext cx="348481" cy="286985"/>
                </a:xfrm>
                <a:prstGeom prst="rect">
                  <a:avLst/>
                </a:prstGeom>
                <a:noFill/>
              </p:spPr>
              <p:txBody>
                <a:bodyPr wrap="none" rtlCol="0">
                  <a:spAutoFit/>
                </a:bodyPr>
                <a:lstStyle/>
                <a:p>
                  <a:r>
                    <a:rPr lang="en-GB" sz="800" dirty="0">
                      <a:latin typeface="Helvetica"/>
                      <a:cs typeface="Helvetica"/>
                    </a:rPr>
                    <a:t>N</a:t>
                  </a:r>
                  <a:endParaRPr lang="en-GB" sz="800" dirty="0">
                    <a:latin typeface="Helvetica"/>
                    <a:cs typeface="Helvetica"/>
                  </a:endParaRPr>
                </a:p>
              </p:txBody>
            </p:sp>
            <p:sp>
              <p:nvSpPr>
                <p:cNvPr id="206" name="TextBox 205"/>
                <p:cNvSpPr txBox="1"/>
                <p:nvPr/>
              </p:nvSpPr>
              <p:spPr>
                <a:xfrm>
                  <a:off x="1871138" y="4614568"/>
                  <a:ext cx="348481" cy="286985"/>
                </a:xfrm>
                <a:prstGeom prst="rect">
                  <a:avLst/>
                </a:prstGeom>
                <a:noFill/>
              </p:spPr>
              <p:txBody>
                <a:bodyPr wrap="none" rtlCol="0">
                  <a:spAutoFit/>
                </a:bodyPr>
                <a:lstStyle/>
                <a:p>
                  <a:r>
                    <a:rPr lang="en-GB" sz="800" dirty="0">
                      <a:latin typeface="Helvetica"/>
                      <a:cs typeface="Helvetica"/>
                    </a:rPr>
                    <a:t>N</a:t>
                  </a:r>
                  <a:endParaRPr lang="en-GB" sz="800" dirty="0">
                    <a:latin typeface="Helvetica"/>
                    <a:cs typeface="Helvetica"/>
                  </a:endParaRPr>
                </a:p>
              </p:txBody>
            </p:sp>
            <p:sp>
              <p:nvSpPr>
                <p:cNvPr id="207" name="Rectangle 206"/>
                <p:cNvSpPr/>
                <p:nvPr/>
              </p:nvSpPr>
              <p:spPr>
                <a:xfrm>
                  <a:off x="3080616" y="6184910"/>
                  <a:ext cx="1137661" cy="4572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Transmit, </a:t>
                  </a:r>
                </a:p>
                <a:p>
                  <a:pPr algn="ctr"/>
                  <a:r>
                    <a:rPr lang="en-GB" sz="800" i="1" dirty="0" smtClean="0">
                      <a:solidFill>
                        <a:srgbClr val="000000"/>
                      </a:solidFill>
                      <a:latin typeface="Helvetica"/>
                      <a:cs typeface="Helvetica"/>
                    </a:rPr>
                    <a:t>NB</a:t>
                  </a:r>
                  <a:r>
                    <a:rPr lang="en-GB" sz="800" dirty="0" smtClean="0">
                      <a:solidFill>
                        <a:srgbClr val="000000"/>
                      </a:solidFill>
                      <a:latin typeface="Helvetica"/>
                      <a:cs typeface="Helvetica"/>
                    </a:rPr>
                    <a:t> = </a:t>
                  </a:r>
                  <a:r>
                    <a:rPr lang="en-GB" sz="800" i="1" dirty="0" smtClean="0">
                      <a:solidFill>
                        <a:srgbClr val="000000"/>
                      </a:solidFill>
                      <a:latin typeface="Helvetica"/>
                      <a:cs typeface="Helvetica"/>
                    </a:rPr>
                    <a:t>NB</a:t>
                  </a:r>
                  <a:r>
                    <a:rPr lang="en-GB" sz="800" dirty="0" smtClean="0">
                      <a:solidFill>
                        <a:srgbClr val="000000"/>
                      </a:solidFill>
                      <a:latin typeface="Helvetica"/>
                      <a:cs typeface="Helvetica"/>
                    </a:rPr>
                    <a:t>+1</a:t>
                  </a:r>
                  <a:endParaRPr lang="en-GB" sz="800" dirty="0">
                    <a:solidFill>
                      <a:srgbClr val="000000"/>
                    </a:solidFill>
                    <a:latin typeface="Helvetica"/>
                    <a:cs typeface="Helvetica"/>
                  </a:endParaRPr>
                </a:p>
              </p:txBody>
            </p:sp>
            <p:cxnSp>
              <p:nvCxnSpPr>
                <p:cNvPr id="208" name="Straight Arrow Connector 207"/>
                <p:cNvCxnSpPr>
                  <a:stCxn id="200" idx="2"/>
                  <a:endCxn id="207" idx="0"/>
                </p:cNvCxnSpPr>
                <p:nvPr/>
              </p:nvCxnSpPr>
              <p:spPr>
                <a:xfrm>
                  <a:off x="3647253" y="4724400"/>
                  <a:ext cx="2194" cy="146051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09" name="Diamond 208"/>
                <p:cNvSpPr/>
                <p:nvPr/>
              </p:nvSpPr>
              <p:spPr>
                <a:xfrm>
                  <a:off x="2889019" y="6769005"/>
                  <a:ext cx="1517719" cy="762000"/>
                </a:xfrm>
                <a:prstGeom prst="diamon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Success?</a:t>
                  </a:r>
                  <a:endParaRPr lang="en-GB" sz="800" dirty="0">
                    <a:solidFill>
                      <a:srgbClr val="000000"/>
                    </a:solidFill>
                    <a:latin typeface="Helvetica"/>
                    <a:cs typeface="Helvetica"/>
                  </a:endParaRPr>
                </a:p>
              </p:txBody>
            </p:sp>
            <p:sp>
              <p:nvSpPr>
                <p:cNvPr id="210" name="Rounded Rectangle 209"/>
                <p:cNvSpPr/>
                <p:nvPr/>
              </p:nvSpPr>
              <p:spPr>
                <a:xfrm>
                  <a:off x="2998449" y="7784861"/>
                  <a:ext cx="1295400" cy="3048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chemeClr val="tx1"/>
                      </a:solidFill>
                      <a:latin typeface="Helvetica"/>
                      <a:cs typeface="Helvetica"/>
                    </a:rPr>
                    <a:t>Success</a:t>
                  </a:r>
                  <a:endParaRPr lang="en-GB" sz="800" dirty="0">
                    <a:solidFill>
                      <a:schemeClr val="tx1"/>
                    </a:solidFill>
                    <a:latin typeface="Helvetica"/>
                    <a:cs typeface="Helvetica"/>
                  </a:endParaRPr>
                </a:p>
              </p:txBody>
            </p:sp>
            <p:cxnSp>
              <p:nvCxnSpPr>
                <p:cNvPr id="211" name="Straight Arrow Connector 210"/>
                <p:cNvCxnSpPr>
                  <a:stCxn id="209" idx="2"/>
                  <a:endCxn id="210" idx="0"/>
                </p:cNvCxnSpPr>
                <p:nvPr/>
              </p:nvCxnSpPr>
              <p:spPr>
                <a:xfrm flipH="1">
                  <a:off x="3646150" y="7531005"/>
                  <a:ext cx="1729" cy="25385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12" name="Elbow Connector 211"/>
                <p:cNvCxnSpPr>
                  <a:stCxn id="188" idx="1"/>
                </p:cNvCxnSpPr>
                <p:nvPr/>
              </p:nvCxnSpPr>
              <p:spPr>
                <a:xfrm rot="10800000">
                  <a:off x="750306" y="5256718"/>
                  <a:ext cx="240799" cy="880808"/>
                </a:xfrm>
                <a:prstGeom prst="bentConnector2">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13" name="Diamond 212"/>
                <p:cNvSpPr/>
                <p:nvPr/>
              </p:nvSpPr>
              <p:spPr>
                <a:xfrm>
                  <a:off x="857009" y="6637917"/>
                  <a:ext cx="1820337" cy="1030669"/>
                </a:xfrm>
                <a:prstGeom prst="diamond">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i="1" dirty="0" smtClean="0">
                      <a:solidFill>
                        <a:srgbClr val="000000"/>
                      </a:solidFill>
                      <a:latin typeface="Helvetica"/>
                      <a:cs typeface="Helvetica"/>
                    </a:rPr>
                    <a:t>NB</a:t>
                  </a:r>
                  <a:r>
                    <a:rPr lang="en-GB" sz="800" dirty="0" smtClean="0">
                      <a:solidFill>
                        <a:srgbClr val="000000"/>
                      </a:solidFill>
                      <a:latin typeface="Helvetica"/>
                      <a:cs typeface="Helvetica"/>
                    </a:rPr>
                    <a:t> &gt; </a:t>
                  </a:r>
                  <a:r>
                    <a:rPr lang="en-GB" sz="800" i="1" dirty="0" err="1" smtClean="0">
                      <a:solidFill>
                        <a:srgbClr val="000000"/>
                      </a:solidFill>
                      <a:latin typeface="Helvetica"/>
                      <a:cs typeface="Helvetica"/>
                    </a:rPr>
                    <a:t>macMaxCSMABackoffs</a:t>
                  </a:r>
                  <a:r>
                    <a:rPr lang="en-GB" sz="800" dirty="0" smtClean="0">
                      <a:solidFill>
                        <a:srgbClr val="000000"/>
                      </a:solidFill>
                      <a:latin typeface="Helvetica"/>
                      <a:cs typeface="Helvetica"/>
                    </a:rPr>
                    <a:t>? </a:t>
                  </a:r>
                  <a:endParaRPr lang="en-GB" sz="800" dirty="0">
                    <a:solidFill>
                      <a:srgbClr val="000000"/>
                    </a:solidFill>
                    <a:latin typeface="Helvetica"/>
                    <a:cs typeface="Helvetica"/>
                  </a:endParaRPr>
                </a:p>
              </p:txBody>
            </p:sp>
            <p:cxnSp>
              <p:nvCxnSpPr>
                <p:cNvPr id="214" name="Straight Arrow Connector 213"/>
                <p:cNvCxnSpPr>
                  <a:stCxn id="209" idx="1"/>
                  <a:endCxn id="213" idx="3"/>
                </p:cNvCxnSpPr>
                <p:nvPr/>
              </p:nvCxnSpPr>
              <p:spPr>
                <a:xfrm flipH="1">
                  <a:off x="2677346" y="7150005"/>
                  <a:ext cx="211673" cy="324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15" name="TextBox 214"/>
                <p:cNvSpPr txBox="1"/>
                <p:nvPr/>
              </p:nvSpPr>
              <p:spPr>
                <a:xfrm>
                  <a:off x="1301265" y="6498620"/>
                  <a:ext cx="348481" cy="286985"/>
                </a:xfrm>
                <a:prstGeom prst="rect">
                  <a:avLst/>
                </a:prstGeom>
                <a:noFill/>
              </p:spPr>
              <p:txBody>
                <a:bodyPr wrap="none" rtlCol="0">
                  <a:spAutoFit/>
                </a:bodyPr>
                <a:lstStyle/>
                <a:p>
                  <a:r>
                    <a:rPr lang="en-GB" sz="800" dirty="0">
                      <a:latin typeface="Helvetica"/>
                      <a:cs typeface="Helvetica"/>
                    </a:rPr>
                    <a:t>N</a:t>
                  </a:r>
                  <a:endParaRPr lang="en-GB" sz="800" dirty="0">
                    <a:latin typeface="Helvetica"/>
                    <a:cs typeface="Helvetica"/>
                  </a:endParaRPr>
                </a:p>
              </p:txBody>
            </p:sp>
            <p:sp>
              <p:nvSpPr>
                <p:cNvPr id="216" name="TextBox 215"/>
                <p:cNvSpPr txBox="1"/>
                <p:nvPr/>
              </p:nvSpPr>
              <p:spPr>
                <a:xfrm>
                  <a:off x="2677346" y="6870608"/>
                  <a:ext cx="348481" cy="286985"/>
                </a:xfrm>
                <a:prstGeom prst="rect">
                  <a:avLst/>
                </a:prstGeom>
                <a:noFill/>
              </p:spPr>
              <p:txBody>
                <a:bodyPr wrap="none" rtlCol="0">
                  <a:spAutoFit/>
                </a:bodyPr>
                <a:lstStyle/>
                <a:p>
                  <a:r>
                    <a:rPr lang="en-GB" sz="800" dirty="0">
                      <a:latin typeface="Helvetica"/>
                      <a:cs typeface="Helvetica"/>
                    </a:rPr>
                    <a:t>N</a:t>
                  </a:r>
                  <a:endParaRPr lang="en-GB" sz="800" dirty="0">
                    <a:latin typeface="Helvetica"/>
                    <a:cs typeface="Helvetica"/>
                  </a:endParaRPr>
                </a:p>
              </p:txBody>
            </p:sp>
            <p:sp>
              <p:nvSpPr>
                <p:cNvPr id="217" name="TextBox 216"/>
                <p:cNvSpPr txBox="1"/>
                <p:nvPr/>
              </p:nvSpPr>
              <p:spPr>
                <a:xfrm>
                  <a:off x="3713843" y="7484725"/>
                  <a:ext cx="348481" cy="286985"/>
                </a:xfrm>
                <a:prstGeom prst="rect">
                  <a:avLst/>
                </a:prstGeom>
                <a:noFill/>
              </p:spPr>
              <p:txBody>
                <a:bodyPr wrap="none" rtlCol="0">
                  <a:spAutoFit/>
                </a:bodyPr>
                <a:lstStyle/>
                <a:p>
                  <a:r>
                    <a:rPr lang="en-GB" sz="800" dirty="0" smtClean="0">
                      <a:latin typeface="Helvetica"/>
                      <a:cs typeface="Helvetica"/>
                    </a:rPr>
                    <a:t>Y</a:t>
                  </a:r>
                  <a:endParaRPr lang="en-GB" sz="800" dirty="0">
                    <a:latin typeface="Helvetica"/>
                    <a:cs typeface="Helvetica"/>
                  </a:endParaRPr>
                </a:p>
              </p:txBody>
            </p:sp>
            <p:sp>
              <p:nvSpPr>
                <p:cNvPr id="218" name="TextBox 217"/>
                <p:cNvSpPr txBox="1"/>
                <p:nvPr/>
              </p:nvSpPr>
              <p:spPr>
                <a:xfrm>
                  <a:off x="3718091" y="4711664"/>
                  <a:ext cx="348481" cy="286985"/>
                </a:xfrm>
                <a:prstGeom prst="rect">
                  <a:avLst/>
                </a:prstGeom>
                <a:noFill/>
              </p:spPr>
              <p:txBody>
                <a:bodyPr wrap="none" rtlCol="0">
                  <a:spAutoFit/>
                </a:bodyPr>
                <a:lstStyle/>
                <a:p>
                  <a:r>
                    <a:rPr lang="en-GB" sz="800" dirty="0" smtClean="0">
                      <a:latin typeface="Helvetica"/>
                      <a:cs typeface="Helvetica"/>
                    </a:rPr>
                    <a:t>Y</a:t>
                  </a:r>
                  <a:endParaRPr lang="en-GB" sz="800" dirty="0">
                    <a:latin typeface="Helvetica"/>
                    <a:cs typeface="Helvetica"/>
                  </a:endParaRPr>
                </a:p>
              </p:txBody>
            </p:sp>
            <p:sp>
              <p:nvSpPr>
                <p:cNvPr id="219" name="Rounded Rectangle 218"/>
                <p:cNvSpPr/>
                <p:nvPr/>
              </p:nvSpPr>
              <p:spPr>
                <a:xfrm>
                  <a:off x="1119315" y="7812366"/>
                  <a:ext cx="1295400" cy="3048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chemeClr val="tx1"/>
                      </a:solidFill>
                      <a:latin typeface="Helvetica"/>
                      <a:cs typeface="Helvetica"/>
                    </a:rPr>
                    <a:t>Failure</a:t>
                  </a:r>
                  <a:endParaRPr lang="en-GB" sz="800" dirty="0">
                    <a:solidFill>
                      <a:schemeClr val="tx1"/>
                    </a:solidFill>
                    <a:latin typeface="Helvetica"/>
                    <a:cs typeface="Helvetica"/>
                  </a:endParaRPr>
                </a:p>
              </p:txBody>
            </p:sp>
            <p:cxnSp>
              <p:nvCxnSpPr>
                <p:cNvPr id="220" name="Straight Arrow Connector 219"/>
                <p:cNvCxnSpPr>
                  <a:stCxn id="213" idx="2"/>
                  <a:endCxn id="219" idx="0"/>
                </p:cNvCxnSpPr>
                <p:nvPr/>
              </p:nvCxnSpPr>
              <p:spPr>
                <a:xfrm flipH="1">
                  <a:off x="1767015" y="7668584"/>
                  <a:ext cx="162" cy="14378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21" name="TextBox 220"/>
                <p:cNvSpPr txBox="1"/>
                <p:nvPr/>
              </p:nvSpPr>
              <p:spPr>
                <a:xfrm>
                  <a:off x="1948386" y="7507864"/>
                  <a:ext cx="348481" cy="286985"/>
                </a:xfrm>
                <a:prstGeom prst="rect">
                  <a:avLst/>
                </a:prstGeom>
                <a:noFill/>
              </p:spPr>
              <p:txBody>
                <a:bodyPr wrap="none" rtlCol="0">
                  <a:spAutoFit/>
                </a:bodyPr>
                <a:lstStyle/>
                <a:p>
                  <a:r>
                    <a:rPr lang="en-GB" sz="800" dirty="0" smtClean="0">
                      <a:latin typeface="Helvetica"/>
                      <a:cs typeface="Helvetica"/>
                    </a:rPr>
                    <a:t>Y</a:t>
                  </a:r>
                  <a:endParaRPr lang="en-GB" sz="800" dirty="0">
                    <a:latin typeface="Helvetica"/>
                    <a:cs typeface="Helvetica"/>
                  </a:endParaRPr>
                </a:p>
              </p:txBody>
            </p:sp>
            <p:cxnSp>
              <p:nvCxnSpPr>
                <p:cNvPr id="222" name="Straight Arrow Connector 221"/>
                <p:cNvCxnSpPr>
                  <a:stCxn id="207" idx="2"/>
                  <a:endCxn id="209" idx="0"/>
                </p:cNvCxnSpPr>
                <p:nvPr/>
              </p:nvCxnSpPr>
              <p:spPr>
                <a:xfrm flipH="1">
                  <a:off x="3647878" y="6642112"/>
                  <a:ext cx="1568" cy="12689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23" name="Elbow Connector 222"/>
                <p:cNvCxnSpPr>
                  <a:stCxn id="224" idx="1"/>
                </p:cNvCxnSpPr>
                <p:nvPr/>
              </p:nvCxnSpPr>
              <p:spPr>
                <a:xfrm rot="10800000" flipH="1">
                  <a:off x="978367" y="2440287"/>
                  <a:ext cx="785048" cy="2816431"/>
                </a:xfrm>
                <a:prstGeom prst="bentConnector4">
                  <a:avLst>
                    <a:gd name="adj1" fmla="val -29119"/>
                    <a:gd name="adj2" fmla="val 10007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24" name="Rectangle 223"/>
                <p:cNvSpPr/>
                <p:nvPr/>
              </p:nvSpPr>
              <p:spPr>
                <a:xfrm>
                  <a:off x="978367" y="4891567"/>
                  <a:ext cx="1570098" cy="7303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Wait </a:t>
                  </a:r>
                  <a:r>
                    <a:rPr lang="en-GB" sz="800" i="1" dirty="0" err="1" smtClean="0">
                      <a:solidFill>
                        <a:srgbClr val="000000"/>
                      </a:solidFill>
                      <a:latin typeface="Helvetica"/>
                      <a:cs typeface="Helvetica"/>
                    </a:rPr>
                    <a:t>aUnitBackoffPeriod</a:t>
                  </a:r>
                  <a:r>
                    <a:rPr lang="en-GB" sz="800" dirty="0">
                      <a:solidFill>
                        <a:srgbClr val="000000"/>
                      </a:solidFill>
                      <a:latin typeface="Helvetica"/>
                      <a:cs typeface="Helvetica"/>
                    </a:rPr>
                    <a:t>-</a:t>
                  </a:r>
                  <a:r>
                    <a:rPr lang="en-GB" sz="800" dirty="0" smtClean="0">
                      <a:solidFill>
                        <a:srgbClr val="000000"/>
                      </a:solidFill>
                      <a:latin typeface="Helvetica"/>
                      <a:cs typeface="Helvetica"/>
                    </a:rPr>
                    <a:t> CCA assessment time</a:t>
                  </a:r>
                  <a:endParaRPr lang="en-GB" sz="800" dirty="0">
                    <a:solidFill>
                      <a:srgbClr val="000000"/>
                    </a:solidFill>
                    <a:latin typeface="Helvetica"/>
                    <a:cs typeface="Helvetica"/>
                  </a:endParaRPr>
                </a:p>
              </p:txBody>
            </p:sp>
            <p:cxnSp>
              <p:nvCxnSpPr>
                <p:cNvPr id="225" name="Straight Arrow Connector 224"/>
                <p:cNvCxnSpPr>
                  <a:stCxn id="197" idx="2"/>
                  <a:endCxn id="224" idx="0"/>
                </p:cNvCxnSpPr>
                <p:nvPr/>
              </p:nvCxnSpPr>
              <p:spPr>
                <a:xfrm flipH="1">
                  <a:off x="1763416" y="4724400"/>
                  <a:ext cx="5176" cy="16716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grpSp>
          <p:cxnSp>
            <p:nvCxnSpPr>
              <p:cNvPr id="192" name="Elbow Connector 191"/>
              <p:cNvCxnSpPr>
                <a:stCxn id="227" idx="3"/>
                <a:endCxn id="194" idx="0"/>
              </p:cNvCxnSpPr>
              <p:nvPr/>
            </p:nvCxnSpPr>
            <p:spPr>
              <a:xfrm>
                <a:off x="1873977" y="738783"/>
                <a:ext cx="2700427" cy="394272"/>
              </a:xfrm>
              <a:prstGeom prst="bentConnector2">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93" name="TextBox 192"/>
              <p:cNvSpPr txBox="1"/>
              <p:nvPr/>
            </p:nvSpPr>
            <p:spPr>
              <a:xfrm>
                <a:off x="1883022" y="523339"/>
                <a:ext cx="261610" cy="215444"/>
              </a:xfrm>
              <a:prstGeom prst="rect">
                <a:avLst/>
              </a:prstGeom>
              <a:noFill/>
            </p:spPr>
            <p:txBody>
              <a:bodyPr wrap="none" rtlCol="0">
                <a:spAutoFit/>
              </a:bodyPr>
              <a:lstStyle/>
              <a:p>
                <a:r>
                  <a:rPr lang="en-GB" sz="800" dirty="0">
                    <a:latin typeface="Helvetica"/>
                    <a:cs typeface="Helvetica"/>
                  </a:rPr>
                  <a:t>N</a:t>
                </a:r>
                <a:endParaRPr lang="en-GB" sz="800" dirty="0">
                  <a:latin typeface="Helvetica"/>
                  <a:cs typeface="Helvetica"/>
                </a:endParaRPr>
              </a:p>
            </p:txBody>
          </p:sp>
        </p:grpSp>
        <p:sp>
          <p:nvSpPr>
            <p:cNvPr id="186" name="Rectangle 185"/>
            <p:cNvSpPr/>
            <p:nvPr/>
          </p:nvSpPr>
          <p:spPr>
            <a:xfrm>
              <a:off x="770973" y="4352583"/>
              <a:ext cx="1156433"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Total </a:t>
              </a:r>
              <a:r>
                <a:rPr lang="en-GB" sz="800" dirty="0" err="1" smtClean="0">
                  <a:solidFill>
                    <a:srgbClr val="000000"/>
                  </a:solidFill>
                  <a:latin typeface="Helvetica"/>
                  <a:cs typeface="Helvetica"/>
                </a:rPr>
                <a:t>backoffs</a:t>
              </a:r>
              <a:r>
                <a:rPr lang="en-GB" sz="800" dirty="0" smtClean="0">
                  <a:solidFill>
                    <a:srgbClr val="000000"/>
                  </a:solidFill>
                  <a:latin typeface="Helvetica"/>
                  <a:cs typeface="Helvetica"/>
                </a:rPr>
                <a:t> = </a:t>
              </a:r>
              <a:r>
                <a:rPr lang="en-GB" sz="800" dirty="0" smtClean="0">
                  <a:solidFill>
                    <a:srgbClr val="000000"/>
                  </a:solidFill>
                  <a:latin typeface="Helvetica"/>
                  <a:cs typeface="Helvetica"/>
                </a:rPr>
                <a:t>random(2</a:t>
              </a:r>
              <a:r>
                <a:rPr lang="en-GB" sz="800" i="1" baseline="30000" dirty="0" smtClean="0">
                  <a:solidFill>
                    <a:srgbClr val="000000"/>
                  </a:solidFill>
                  <a:latin typeface="Helvetica"/>
                  <a:cs typeface="Helvetica"/>
                </a:rPr>
                <a:t>BE</a:t>
              </a:r>
              <a:r>
                <a:rPr lang="en-GB" sz="800" dirty="0" smtClean="0">
                  <a:solidFill>
                    <a:srgbClr val="000000"/>
                  </a:solidFill>
                  <a:latin typeface="Helvetica"/>
                  <a:cs typeface="Helvetica"/>
                </a:rPr>
                <a:t>-1) unit </a:t>
              </a:r>
              <a:r>
                <a:rPr lang="en-GB" sz="800" dirty="0" err="1" smtClean="0">
                  <a:solidFill>
                    <a:srgbClr val="000000"/>
                  </a:solidFill>
                  <a:latin typeface="Helvetica"/>
                  <a:cs typeface="Helvetica"/>
                </a:rPr>
                <a:t>backoff</a:t>
              </a:r>
              <a:r>
                <a:rPr lang="en-GB" sz="800" dirty="0" smtClean="0">
                  <a:solidFill>
                    <a:srgbClr val="000000"/>
                  </a:solidFill>
                  <a:latin typeface="Helvetica"/>
                  <a:cs typeface="Helvetica"/>
                </a:rPr>
                <a:t> periods </a:t>
              </a:r>
              <a:endParaRPr lang="en-GB" sz="800" dirty="0">
                <a:solidFill>
                  <a:srgbClr val="000000"/>
                </a:solidFill>
                <a:latin typeface="Helvetica"/>
                <a:cs typeface="Helvetica"/>
              </a:endParaRPr>
            </a:p>
          </p:txBody>
        </p:sp>
        <p:cxnSp>
          <p:nvCxnSpPr>
            <p:cNvPr id="187" name="Straight Arrow Connector 186"/>
            <p:cNvCxnSpPr>
              <a:stCxn id="253" idx="0"/>
              <a:endCxn id="186" idx="2"/>
            </p:cNvCxnSpPr>
            <p:nvPr/>
          </p:nvCxnSpPr>
          <p:spPr>
            <a:xfrm flipH="1" flipV="1">
              <a:off x="1349190" y="4885983"/>
              <a:ext cx="3170" cy="133868"/>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88" name="Rectangle 187"/>
            <p:cNvSpPr/>
            <p:nvPr/>
          </p:nvSpPr>
          <p:spPr>
            <a:xfrm>
              <a:off x="3989886" y="4360763"/>
              <a:ext cx="1156433" cy="5334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smtClean="0">
                  <a:solidFill>
                    <a:srgbClr val="000000"/>
                  </a:solidFill>
                  <a:latin typeface="Helvetica"/>
                  <a:cs typeface="Helvetica"/>
                </a:rPr>
                <a:t>Total </a:t>
              </a:r>
              <a:r>
                <a:rPr lang="en-GB" sz="800" dirty="0" err="1" smtClean="0">
                  <a:solidFill>
                    <a:srgbClr val="000000"/>
                  </a:solidFill>
                  <a:latin typeface="Helvetica"/>
                  <a:cs typeface="Helvetica"/>
                </a:rPr>
                <a:t>backoffs</a:t>
              </a:r>
              <a:r>
                <a:rPr lang="en-GB" sz="800" dirty="0" smtClean="0">
                  <a:solidFill>
                    <a:srgbClr val="000000"/>
                  </a:solidFill>
                  <a:latin typeface="Helvetica"/>
                  <a:cs typeface="Helvetica"/>
                </a:rPr>
                <a:t> = </a:t>
              </a:r>
              <a:r>
                <a:rPr lang="en-GB" sz="800" dirty="0" smtClean="0">
                  <a:solidFill>
                    <a:srgbClr val="000000"/>
                  </a:solidFill>
                  <a:latin typeface="Helvetica"/>
                  <a:cs typeface="Helvetica"/>
                </a:rPr>
                <a:t>random(2</a:t>
              </a:r>
              <a:r>
                <a:rPr lang="en-GB" sz="800" i="1" baseline="30000" dirty="0" smtClean="0">
                  <a:solidFill>
                    <a:srgbClr val="000000"/>
                  </a:solidFill>
                  <a:latin typeface="Helvetica"/>
                  <a:cs typeface="Helvetica"/>
                </a:rPr>
                <a:t>BE</a:t>
              </a:r>
              <a:r>
                <a:rPr lang="en-GB" sz="800" dirty="0" smtClean="0">
                  <a:solidFill>
                    <a:srgbClr val="000000"/>
                  </a:solidFill>
                  <a:latin typeface="Helvetica"/>
                  <a:cs typeface="Helvetica"/>
                </a:rPr>
                <a:t>-1) unit </a:t>
              </a:r>
              <a:r>
                <a:rPr lang="en-GB" sz="800" dirty="0" err="1" smtClean="0">
                  <a:solidFill>
                    <a:srgbClr val="000000"/>
                  </a:solidFill>
                  <a:latin typeface="Helvetica"/>
                  <a:cs typeface="Helvetica"/>
                </a:rPr>
                <a:t>backoff</a:t>
              </a:r>
              <a:r>
                <a:rPr lang="en-GB" sz="800" dirty="0" smtClean="0">
                  <a:solidFill>
                    <a:srgbClr val="000000"/>
                  </a:solidFill>
                  <a:latin typeface="Helvetica"/>
                  <a:cs typeface="Helvetica"/>
                </a:rPr>
                <a:t> periods </a:t>
              </a:r>
              <a:endParaRPr lang="en-GB" sz="800" dirty="0">
                <a:solidFill>
                  <a:srgbClr val="000000"/>
                </a:solidFill>
                <a:latin typeface="Helvetica"/>
                <a:cs typeface="Helvetica"/>
              </a:endParaRPr>
            </a:p>
          </p:txBody>
        </p:sp>
        <p:cxnSp>
          <p:nvCxnSpPr>
            <p:cNvPr id="189" name="Straight Arrow Connector 188"/>
            <p:cNvCxnSpPr>
              <a:stCxn id="213" idx="0"/>
              <a:endCxn id="188" idx="2"/>
            </p:cNvCxnSpPr>
            <p:nvPr/>
          </p:nvCxnSpPr>
          <p:spPr>
            <a:xfrm flipH="1" flipV="1">
              <a:off x="4568103" y="4894163"/>
              <a:ext cx="4393" cy="108951"/>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722094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CID 27 and 86</a:t>
            </a:r>
            <a:endParaRPr lang="en-US" dirty="0"/>
          </a:p>
        </p:txBody>
      </p:sp>
      <p:sp>
        <p:nvSpPr>
          <p:cNvPr id="3" name="Subtitle 2"/>
          <p:cNvSpPr>
            <a:spLocks noGrp="1"/>
          </p:cNvSpPr>
          <p:nvPr>
            <p:ph idx="1"/>
          </p:nvPr>
        </p:nvSpPr>
        <p:spPr/>
        <p:txBody>
          <a:bodyPr>
            <a:normAutofit lnSpcReduction="10000"/>
          </a:bodyPr>
          <a:lstStyle/>
          <a:p>
            <a:r>
              <a:rPr lang="en-US" dirty="0" smtClean="0"/>
              <a:t>Insert</a:t>
            </a:r>
            <a:r>
              <a:rPr lang="en-US" dirty="0" smtClean="0"/>
              <a:t> the following paragraph after the first </a:t>
            </a:r>
            <a:r>
              <a:rPr lang="en-US" dirty="0" err="1" smtClean="0"/>
              <a:t>pargraph</a:t>
            </a:r>
            <a:r>
              <a:rPr lang="en-US" dirty="0" smtClean="0"/>
              <a:t> of </a:t>
            </a:r>
            <a:r>
              <a:rPr lang="en-US" b="1" dirty="0" smtClean="0"/>
              <a:t>5.1.1.4.5 </a:t>
            </a:r>
            <a:r>
              <a:rPr lang="en-US" b="1" dirty="0"/>
              <a:t>CSMA-CA with PCA </a:t>
            </a:r>
            <a:endParaRPr lang="en-US" b="1" dirty="0" smtClean="0"/>
          </a:p>
          <a:p>
            <a:pPr marL="0" indent="0">
              <a:buNone/>
            </a:pPr>
            <a:r>
              <a:rPr lang="en-US" dirty="0" smtClean="0"/>
              <a:t>“Figure xx </a:t>
            </a:r>
            <a:r>
              <a:rPr lang="en-US" dirty="0"/>
              <a:t>illustrates the steps of the CSMA-CA </a:t>
            </a:r>
            <a:r>
              <a:rPr lang="en-US" dirty="0" smtClean="0"/>
              <a:t>algorithm when a PCA frame is to be transmitted. </a:t>
            </a:r>
            <a:r>
              <a:rPr lang="en-US" dirty="0"/>
              <a:t>If the algorithm ends in “Success,</a:t>
            </a:r>
            <a:r>
              <a:rPr lang="en-US" dirty="0" smtClean="0"/>
              <a:t>” The MAC has successfully transmitted the frame. </a:t>
            </a:r>
            <a:r>
              <a:rPr lang="en-US" dirty="0"/>
              <a:t>Otherwise, the algorithm terminates with a channel </a:t>
            </a:r>
            <a:r>
              <a:rPr lang="en-US" dirty="0" smtClean="0"/>
              <a:t>access failure due to maximum number of retransmissions exceeded.” </a:t>
            </a:r>
            <a:endParaRPr lang="en-US" dirty="0"/>
          </a:p>
          <a:p>
            <a:pPr marL="0" indent="0">
              <a:buNone/>
            </a:pPr>
            <a:endParaRPr lang="en-US" dirty="0"/>
          </a:p>
        </p:txBody>
      </p:sp>
      <p:sp>
        <p:nvSpPr>
          <p:cNvPr id="5" name="Date Placeholder 4"/>
          <p:cNvSpPr>
            <a:spLocks noGrp="1"/>
          </p:cNvSpPr>
          <p:nvPr>
            <p:ph type="dt" sz="half" idx="10"/>
          </p:nvPr>
        </p:nvSpPr>
        <p:spPr/>
        <p:txBody>
          <a:bodyPr/>
          <a:lstStyle/>
          <a:p>
            <a:r>
              <a:rPr lang="en-US" dirty="0" smtClean="0"/>
              <a:t>September</a:t>
            </a:r>
            <a:r>
              <a:rPr lang="en-US" dirty="0" smtClean="0"/>
              <a:t> </a:t>
            </a:r>
            <a:r>
              <a:rPr lang="en-US" dirty="0" smtClean="0"/>
              <a:t>2012</a:t>
            </a:r>
            <a:endParaRPr lang="en-US" dirty="0"/>
          </a:p>
        </p:txBody>
      </p:sp>
      <p:sp>
        <p:nvSpPr>
          <p:cNvPr id="4" name="Footer Placeholder 6"/>
          <p:cNvSpPr>
            <a:spLocks noGrp="1"/>
          </p:cNvSpPr>
          <p:nvPr>
            <p:ph type="ftr" sz="quarter" idx="11"/>
          </p:nvPr>
        </p:nvSpPr>
        <p:spPr/>
        <p:txBody>
          <a:bodyPr/>
          <a:lstStyle/>
          <a:p>
            <a:r>
              <a:rPr lang="en-US" dirty="0" smtClean="0"/>
              <a:t>Jussi Haapola</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4</a:t>
            </a:fld>
            <a:endParaRPr lang="en-US" dirty="0"/>
          </a:p>
        </p:txBody>
      </p:sp>
    </p:spTree>
    <p:extLst>
      <p:ext uri="{BB962C8B-B14F-4D97-AF65-F5344CB8AC3E}">
        <p14:creationId xmlns:p14="http://schemas.microsoft.com/office/powerpoint/2010/main" val="157309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CID 244</a:t>
            </a:r>
            <a:endParaRPr lang="en-US" dirty="0"/>
          </a:p>
        </p:txBody>
      </p:sp>
      <p:sp>
        <p:nvSpPr>
          <p:cNvPr id="3" name="Subtitle 2"/>
          <p:cNvSpPr>
            <a:spLocks noGrp="1"/>
          </p:cNvSpPr>
          <p:nvPr>
            <p:ph type="subTitle" idx="1"/>
          </p:nvPr>
        </p:nvSpPr>
        <p:spPr/>
        <p:txBody>
          <a:bodyPr>
            <a:normAutofit fontScale="85000" lnSpcReduction="10000"/>
          </a:bodyPr>
          <a:lstStyle/>
          <a:p>
            <a:r>
              <a:rPr lang="en-GB" dirty="0">
                <a:solidFill>
                  <a:srgbClr val="000000"/>
                </a:solidFill>
                <a:latin typeface="Arial"/>
                <a:ea typeface="Arial"/>
                <a:cs typeface="Arial"/>
              </a:rPr>
              <a:t>Does the "</a:t>
            </a:r>
            <a:r>
              <a:rPr lang="en-GB" dirty="0" err="1">
                <a:solidFill>
                  <a:srgbClr val="000000"/>
                </a:solidFill>
                <a:latin typeface="Arial"/>
                <a:ea typeface="Arial"/>
                <a:cs typeface="Arial"/>
              </a:rPr>
              <a:t>backoff</a:t>
            </a:r>
            <a:r>
              <a:rPr lang="en-GB" dirty="0">
                <a:solidFill>
                  <a:srgbClr val="000000"/>
                </a:solidFill>
                <a:latin typeface="Arial"/>
                <a:ea typeface="Arial"/>
                <a:cs typeface="Arial"/>
              </a:rPr>
              <a:t> slot durations" mean "</a:t>
            </a:r>
            <a:r>
              <a:rPr lang="en-GB" dirty="0" err="1">
                <a:solidFill>
                  <a:srgbClr val="000000"/>
                </a:solidFill>
                <a:latin typeface="Arial"/>
                <a:ea typeface="Arial"/>
                <a:cs typeface="Arial"/>
              </a:rPr>
              <a:t>backoff</a:t>
            </a:r>
            <a:r>
              <a:rPr lang="en-GB" dirty="0">
                <a:solidFill>
                  <a:srgbClr val="000000"/>
                </a:solidFill>
                <a:latin typeface="Arial"/>
                <a:ea typeface="Arial"/>
                <a:cs typeface="Arial"/>
              </a:rPr>
              <a:t> periods" used in 15.4-2011? Then, why don't you use the term "</a:t>
            </a:r>
            <a:r>
              <a:rPr lang="en-GB" dirty="0" err="1">
                <a:solidFill>
                  <a:srgbClr val="000000"/>
                </a:solidFill>
                <a:latin typeface="Arial"/>
                <a:ea typeface="Arial"/>
                <a:cs typeface="Arial"/>
              </a:rPr>
              <a:t>backoff</a:t>
            </a:r>
            <a:r>
              <a:rPr lang="en-GB" dirty="0">
                <a:solidFill>
                  <a:srgbClr val="000000"/>
                </a:solidFill>
                <a:latin typeface="Arial"/>
                <a:ea typeface="Arial"/>
                <a:cs typeface="Arial"/>
              </a:rPr>
              <a:t> periods" for consistency?</a:t>
            </a:r>
            <a:endParaRPr lang="en-US" dirty="0"/>
          </a:p>
        </p:txBody>
      </p:sp>
      <p:sp>
        <p:nvSpPr>
          <p:cNvPr id="4" name="Footer Placeholder 6"/>
          <p:cNvSpPr>
            <a:spLocks noGrp="1"/>
          </p:cNvSpPr>
          <p:nvPr>
            <p:ph type="ftr" sz="quarter" idx="11"/>
          </p:nvPr>
        </p:nvSpPr>
        <p:spPr>
          <a:xfrm>
            <a:off x="5791200" y="6324603"/>
            <a:ext cx="2895600" cy="365125"/>
          </a:xfrm>
        </p:spPr>
        <p:txBody>
          <a:bodyPr/>
          <a:lstStyle/>
          <a:p>
            <a:r>
              <a:rPr lang="en-US" dirty="0" smtClean="0"/>
              <a:t>Jussi Haapola</a:t>
            </a:r>
            <a:endParaRPr lang="en-US" dirty="0"/>
          </a:p>
        </p:txBody>
      </p:sp>
      <p:sp>
        <p:nvSpPr>
          <p:cNvPr id="5" name="Date Placeholder 4"/>
          <p:cNvSpPr>
            <a:spLocks noGrp="1"/>
          </p:cNvSpPr>
          <p:nvPr>
            <p:ph type="dt" sz="half" idx="10"/>
          </p:nvPr>
        </p:nvSpPr>
        <p:spPr>
          <a:xfrm>
            <a:off x="228600" y="76200"/>
            <a:ext cx="2133600" cy="381000"/>
          </a:xfrm>
        </p:spPr>
        <p:txBody>
          <a:bodyPr/>
          <a:lstStyle/>
          <a:p>
            <a:r>
              <a:rPr lang="en-US" dirty="0" smtClean="0"/>
              <a:t>September</a:t>
            </a:r>
            <a:r>
              <a:rPr lang="en-US" dirty="0" smtClean="0"/>
              <a:t> </a:t>
            </a:r>
            <a:r>
              <a:rPr lang="en-US" dirty="0" smtClean="0"/>
              <a:t>2012</a:t>
            </a:r>
            <a:endParaRPr lang="en-US" dirty="0"/>
          </a:p>
        </p:txBody>
      </p:sp>
      <p:sp>
        <p:nvSpPr>
          <p:cNvPr id="6" name="Slide Number Placeholder 5"/>
          <p:cNvSpPr>
            <a:spLocks noGrp="1"/>
          </p:cNvSpPr>
          <p:nvPr>
            <p:ph type="sldNum" sz="quarter" idx="12"/>
          </p:nvPr>
        </p:nvSpPr>
        <p:spPr>
          <a:xfrm>
            <a:off x="3124200" y="6324603"/>
            <a:ext cx="2362200" cy="365125"/>
          </a:xfrm>
        </p:spPr>
        <p:txBody>
          <a:bodyPr/>
          <a:lstStyle/>
          <a:p>
            <a:r>
              <a:rPr lang="en-US" dirty="0" smtClean="0"/>
              <a:t>Slide </a:t>
            </a:r>
            <a:fld id="{620CC5EC-2E3F-4448-B089-1301A9909F7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CID 244</a:t>
            </a:r>
            <a:endParaRPr lang="en-US" dirty="0"/>
          </a:p>
        </p:txBody>
      </p:sp>
      <p:sp>
        <p:nvSpPr>
          <p:cNvPr id="3" name="Subtitle 2"/>
          <p:cNvSpPr>
            <a:spLocks noGrp="1"/>
          </p:cNvSpPr>
          <p:nvPr>
            <p:ph idx="1"/>
          </p:nvPr>
        </p:nvSpPr>
        <p:spPr/>
        <p:txBody>
          <a:bodyPr>
            <a:normAutofit fontScale="85000" lnSpcReduction="10000"/>
          </a:bodyPr>
          <a:lstStyle/>
          <a:p>
            <a:r>
              <a:rPr lang="en-US" dirty="0" smtClean="0"/>
              <a:t>As stated in 4.5.4.2 “The </a:t>
            </a:r>
            <a:r>
              <a:rPr lang="en-US" dirty="0" err="1"/>
              <a:t>backoff</a:t>
            </a:r>
            <a:r>
              <a:rPr lang="en-US" dirty="0"/>
              <a:t> slot length is PHY dependent and should be able to accommodate, at minimum, </a:t>
            </a:r>
            <a:r>
              <a:rPr lang="en-US" dirty="0" smtClean="0"/>
              <a:t>the transmission </a:t>
            </a:r>
            <a:r>
              <a:rPr lang="en-US" dirty="0"/>
              <a:t>of a single MAC protocol data unit (MPDU) fragment</a:t>
            </a:r>
            <a:r>
              <a:rPr lang="en-US" dirty="0" smtClean="0"/>
              <a:t>.”</a:t>
            </a:r>
          </a:p>
          <a:p>
            <a:pPr lvl="1"/>
            <a:r>
              <a:rPr lang="en-US" dirty="0" smtClean="0"/>
              <a:t> 802.15.4 defines, with CSMA-CA, a </a:t>
            </a:r>
            <a:r>
              <a:rPr lang="en-US" dirty="0" err="1" smtClean="0"/>
              <a:t>backoff</a:t>
            </a:r>
            <a:r>
              <a:rPr lang="en-US" dirty="0" smtClean="0"/>
              <a:t> period to be equal to </a:t>
            </a:r>
            <a:r>
              <a:rPr lang="en-US" i="1" dirty="0" err="1" smtClean="0"/>
              <a:t>aUnitBackoffPeriod</a:t>
            </a:r>
            <a:r>
              <a:rPr lang="en-US" dirty="0" smtClean="0"/>
              <a:t>. This is too short for the above requirement. </a:t>
            </a:r>
          </a:p>
          <a:p>
            <a:pPr lvl="1"/>
            <a:r>
              <a:rPr lang="en-US" dirty="0" smtClean="0"/>
              <a:t>In order to avoid overloading </a:t>
            </a:r>
            <a:r>
              <a:rPr lang="en-US" dirty="0" err="1" smtClean="0"/>
              <a:t>backoff</a:t>
            </a:r>
            <a:r>
              <a:rPr lang="en-US" dirty="0" smtClean="0"/>
              <a:t> period in the context of ALOHA, I would opt to use </a:t>
            </a:r>
            <a:r>
              <a:rPr lang="en-US" dirty="0" err="1" smtClean="0"/>
              <a:t>backoff</a:t>
            </a:r>
            <a:r>
              <a:rPr lang="en-US" dirty="0" smtClean="0"/>
              <a:t> slot.</a:t>
            </a:r>
          </a:p>
          <a:p>
            <a:pPr lvl="1"/>
            <a:r>
              <a:rPr lang="en-US" dirty="0" smtClean="0"/>
              <a:t>Therefore I would Reject the comment. Otherwise, </a:t>
            </a:r>
            <a:r>
              <a:rPr lang="en-US" dirty="0" err="1" smtClean="0"/>
              <a:t>AiP</a:t>
            </a:r>
            <a:r>
              <a:rPr lang="en-US" dirty="0" smtClean="0"/>
              <a:t> with comment “With ALOHA the term </a:t>
            </a:r>
            <a:r>
              <a:rPr lang="en-US" dirty="0" err="1" smtClean="0"/>
              <a:t>backoff</a:t>
            </a:r>
            <a:r>
              <a:rPr lang="en-US" dirty="0" smtClean="0"/>
              <a:t> slot is used, which is equal to </a:t>
            </a:r>
            <a:r>
              <a:rPr lang="en-US" i="1" dirty="0" err="1"/>
              <a:t>macLECIMAlohaUnitBackoffPeriod</a:t>
            </a:r>
            <a:r>
              <a:rPr lang="en-US" i="1" dirty="0"/>
              <a:t> </a:t>
            </a:r>
            <a:r>
              <a:rPr lang="en-US" dirty="0" smtClean="0"/>
              <a:t>.”</a:t>
            </a:r>
            <a:endParaRPr lang="en-US" dirty="0"/>
          </a:p>
          <a:p>
            <a:endParaRPr lang="en-US" dirty="0"/>
          </a:p>
        </p:txBody>
      </p:sp>
      <p:sp>
        <p:nvSpPr>
          <p:cNvPr id="5" name="Date Placeholder 4"/>
          <p:cNvSpPr>
            <a:spLocks noGrp="1"/>
          </p:cNvSpPr>
          <p:nvPr>
            <p:ph type="dt" sz="half" idx="10"/>
          </p:nvPr>
        </p:nvSpPr>
        <p:spPr/>
        <p:txBody>
          <a:bodyPr/>
          <a:lstStyle/>
          <a:p>
            <a:r>
              <a:rPr lang="en-US" dirty="0" smtClean="0"/>
              <a:t>September</a:t>
            </a:r>
            <a:r>
              <a:rPr lang="en-US" dirty="0" smtClean="0"/>
              <a:t> </a:t>
            </a:r>
            <a:r>
              <a:rPr lang="en-US" dirty="0" smtClean="0"/>
              <a:t>2012</a:t>
            </a:r>
            <a:endParaRPr lang="en-US" dirty="0"/>
          </a:p>
        </p:txBody>
      </p:sp>
      <p:sp>
        <p:nvSpPr>
          <p:cNvPr id="4" name="Footer Placeholder 6"/>
          <p:cNvSpPr>
            <a:spLocks noGrp="1"/>
          </p:cNvSpPr>
          <p:nvPr>
            <p:ph type="ftr" sz="quarter" idx="11"/>
          </p:nvPr>
        </p:nvSpPr>
        <p:spPr/>
        <p:txBody>
          <a:bodyPr/>
          <a:lstStyle/>
          <a:p>
            <a:r>
              <a:rPr lang="en-US" dirty="0" smtClean="0"/>
              <a:t>Jussi Haapola</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6</a:t>
            </a:fld>
            <a:endParaRPr lang="en-US" dirty="0"/>
          </a:p>
        </p:txBody>
      </p:sp>
    </p:spTree>
    <p:extLst>
      <p:ext uri="{BB962C8B-B14F-4D97-AF65-F5344CB8AC3E}">
        <p14:creationId xmlns:p14="http://schemas.microsoft.com/office/powerpoint/2010/main" val="3414873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CID 28</a:t>
            </a:r>
            <a:endParaRPr lang="en-US" dirty="0"/>
          </a:p>
        </p:txBody>
      </p:sp>
      <p:sp>
        <p:nvSpPr>
          <p:cNvPr id="3" name="Subtitle 2"/>
          <p:cNvSpPr>
            <a:spLocks noGrp="1"/>
          </p:cNvSpPr>
          <p:nvPr>
            <p:ph type="subTitle" idx="1"/>
          </p:nvPr>
        </p:nvSpPr>
        <p:spPr/>
        <p:txBody>
          <a:bodyPr>
            <a:normAutofit/>
          </a:bodyPr>
          <a:lstStyle/>
          <a:p>
            <a:r>
              <a:rPr lang="en-GB" dirty="0">
                <a:solidFill>
                  <a:srgbClr val="000000"/>
                </a:solidFill>
                <a:latin typeface="Arial"/>
                <a:ea typeface="Arial"/>
                <a:cs typeface="Arial"/>
              </a:rPr>
              <a:t>there is no contention window in </a:t>
            </a:r>
            <a:r>
              <a:rPr lang="en-GB" dirty="0" err="1">
                <a:solidFill>
                  <a:srgbClr val="000000"/>
                </a:solidFill>
                <a:latin typeface="Arial"/>
                <a:ea typeface="Arial"/>
                <a:cs typeface="Arial"/>
              </a:rPr>
              <a:t>unslotted</a:t>
            </a:r>
            <a:r>
              <a:rPr lang="en-GB" dirty="0">
                <a:solidFill>
                  <a:srgbClr val="000000"/>
                </a:solidFill>
                <a:latin typeface="Arial"/>
                <a:ea typeface="Arial"/>
                <a:cs typeface="Arial"/>
              </a:rPr>
              <a:t> CSMA-CA mechanism in IEEE802.15.4.</a:t>
            </a:r>
            <a:endParaRPr lang="en-US" dirty="0"/>
          </a:p>
        </p:txBody>
      </p:sp>
      <p:sp>
        <p:nvSpPr>
          <p:cNvPr id="4" name="Footer Placeholder 6"/>
          <p:cNvSpPr>
            <a:spLocks noGrp="1"/>
          </p:cNvSpPr>
          <p:nvPr>
            <p:ph type="ftr" sz="quarter" idx="11"/>
          </p:nvPr>
        </p:nvSpPr>
        <p:spPr>
          <a:xfrm>
            <a:off x="5791200" y="6324603"/>
            <a:ext cx="2895600" cy="365125"/>
          </a:xfrm>
        </p:spPr>
        <p:txBody>
          <a:bodyPr/>
          <a:lstStyle/>
          <a:p>
            <a:r>
              <a:rPr lang="en-US" dirty="0" smtClean="0"/>
              <a:t>Jussi Haapola</a:t>
            </a:r>
            <a:endParaRPr lang="en-US" dirty="0"/>
          </a:p>
        </p:txBody>
      </p:sp>
      <p:sp>
        <p:nvSpPr>
          <p:cNvPr id="5" name="Date Placeholder 4"/>
          <p:cNvSpPr>
            <a:spLocks noGrp="1"/>
          </p:cNvSpPr>
          <p:nvPr>
            <p:ph type="dt" sz="half" idx="10"/>
          </p:nvPr>
        </p:nvSpPr>
        <p:spPr>
          <a:xfrm>
            <a:off x="228600" y="76200"/>
            <a:ext cx="2133600" cy="381000"/>
          </a:xfrm>
        </p:spPr>
        <p:txBody>
          <a:bodyPr/>
          <a:lstStyle/>
          <a:p>
            <a:r>
              <a:rPr lang="en-US" dirty="0" smtClean="0"/>
              <a:t>September</a:t>
            </a:r>
            <a:r>
              <a:rPr lang="en-US" dirty="0" smtClean="0"/>
              <a:t> </a:t>
            </a:r>
            <a:r>
              <a:rPr lang="en-US" dirty="0" smtClean="0"/>
              <a:t>2012</a:t>
            </a:r>
            <a:endParaRPr lang="en-US" dirty="0"/>
          </a:p>
        </p:txBody>
      </p:sp>
      <p:sp>
        <p:nvSpPr>
          <p:cNvPr id="6" name="Slide Number Placeholder 5"/>
          <p:cNvSpPr>
            <a:spLocks noGrp="1"/>
          </p:cNvSpPr>
          <p:nvPr>
            <p:ph type="sldNum" sz="quarter" idx="12"/>
          </p:nvPr>
        </p:nvSpPr>
        <p:spPr>
          <a:xfrm>
            <a:off x="3124200" y="6324603"/>
            <a:ext cx="2362200" cy="365125"/>
          </a:xfrm>
        </p:spPr>
        <p:txBody>
          <a:bodyPr/>
          <a:lstStyle/>
          <a:p>
            <a:r>
              <a:rPr lang="en-US" dirty="0" smtClean="0"/>
              <a:t>Slide </a:t>
            </a:r>
            <a:fld id="{620CC5EC-2E3F-4448-B089-1301A9909F72}" type="slidenum">
              <a:rPr lang="en-US" smtClean="0"/>
              <a:pPr/>
              <a:t>7</a:t>
            </a:fld>
            <a:endParaRPr lang="en-US" dirty="0"/>
          </a:p>
        </p:txBody>
      </p:sp>
    </p:spTree>
    <p:extLst>
      <p:ext uri="{BB962C8B-B14F-4D97-AF65-F5344CB8AC3E}">
        <p14:creationId xmlns:p14="http://schemas.microsoft.com/office/powerpoint/2010/main" val="2661894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CID 28</a:t>
            </a:r>
            <a:endParaRPr lang="en-US" dirty="0"/>
          </a:p>
        </p:txBody>
      </p:sp>
      <p:sp>
        <p:nvSpPr>
          <p:cNvPr id="3" name="Subtitle 2"/>
          <p:cNvSpPr>
            <a:spLocks noGrp="1"/>
          </p:cNvSpPr>
          <p:nvPr>
            <p:ph idx="1"/>
          </p:nvPr>
        </p:nvSpPr>
        <p:spPr/>
        <p:txBody>
          <a:bodyPr>
            <a:normAutofit fontScale="70000" lnSpcReduction="20000"/>
          </a:bodyPr>
          <a:lstStyle/>
          <a:p>
            <a:r>
              <a:rPr lang="en-US" dirty="0" err="1" smtClean="0"/>
              <a:t>AiP</a:t>
            </a:r>
            <a:r>
              <a:rPr lang="en-US" dirty="0" smtClean="0"/>
              <a:t>, Change paragraph to:</a:t>
            </a:r>
          </a:p>
          <a:p>
            <a:pPr marL="0" indent="0">
              <a:buNone/>
            </a:pPr>
            <a:r>
              <a:rPr lang="en-US" dirty="0"/>
              <a:t>When operating a LECIM PHY in a </a:t>
            </a:r>
            <a:r>
              <a:rPr lang="en-US" dirty="0" err="1"/>
              <a:t>nonbeacon</a:t>
            </a:r>
            <a:r>
              <a:rPr lang="en-US" dirty="0"/>
              <a:t>-enabled PAN using </a:t>
            </a:r>
            <a:r>
              <a:rPr lang="en-US" dirty="0" err="1"/>
              <a:t>unslotted</a:t>
            </a:r>
            <a:r>
              <a:rPr lang="en-US" dirty="0"/>
              <a:t> CSMA-CA, the critical </a:t>
            </a:r>
            <a:r>
              <a:rPr lang="en-US" dirty="0" smtClean="0"/>
              <a:t>event </a:t>
            </a:r>
            <a:r>
              <a:rPr lang="en-US" dirty="0"/>
              <a:t>priority transmission may be initiated at any time. During transmission of a priority message, when the </a:t>
            </a:r>
            <a:r>
              <a:rPr lang="en-US" dirty="0" smtClean="0"/>
              <a:t>CCA </a:t>
            </a:r>
            <a:r>
              <a:rPr lang="en-US" dirty="0"/>
              <a:t>returns a status of channel busy, the alternate </a:t>
            </a:r>
            <a:r>
              <a:rPr lang="en-US" dirty="0" err="1"/>
              <a:t>backoff</a:t>
            </a:r>
            <a:r>
              <a:rPr lang="en-US" dirty="0"/>
              <a:t> mechanism shall be used: the </a:t>
            </a:r>
            <a:r>
              <a:rPr lang="en-US" dirty="0" err="1"/>
              <a:t>backoff</a:t>
            </a:r>
            <a:r>
              <a:rPr lang="en-US" dirty="0"/>
              <a:t> exponent </a:t>
            </a:r>
            <a:r>
              <a:rPr lang="en-US" i="1" dirty="0" smtClean="0"/>
              <a:t>BE</a:t>
            </a:r>
            <a:r>
              <a:rPr lang="en-US" dirty="0" smtClean="0"/>
              <a:t> </a:t>
            </a:r>
            <a:r>
              <a:rPr lang="en-US" dirty="0"/>
              <a:t>shall be set to the value of </a:t>
            </a:r>
            <a:r>
              <a:rPr lang="en-US" i="1" dirty="0" err="1"/>
              <a:t>macMinBE</a:t>
            </a:r>
            <a:r>
              <a:rPr lang="en-US" i="1" dirty="0"/>
              <a:t>–</a:t>
            </a:r>
            <a:r>
              <a:rPr lang="en-US" i="1" dirty="0" smtClean="0"/>
              <a:t>1</a:t>
            </a:r>
            <a:r>
              <a:rPr lang="en-US" u="sng" dirty="0" smtClean="0"/>
              <a:t> or 1, whichever is higher,</a:t>
            </a:r>
            <a:r>
              <a:rPr lang="en-US" i="1" dirty="0" smtClean="0"/>
              <a:t> </a:t>
            </a:r>
            <a:r>
              <a:rPr lang="en-US" dirty="0"/>
              <a:t>prior to the first transmission attempt, and </a:t>
            </a:r>
            <a:r>
              <a:rPr lang="en-US" i="1" dirty="0"/>
              <a:t>BE </a:t>
            </a:r>
            <a:r>
              <a:rPr lang="en-US" dirty="0"/>
              <a:t>shall remain </a:t>
            </a:r>
            <a:r>
              <a:rPr lang="en-US" dirty="0" smtClean="0"/>
              <a:t>constant </a:t>
            </a:r>
            <a:r>
              <a:rPr lang="en-US" dirty="0"/>
              <a:t>for subsequent retransmissions. The PCA follows a persistent CSMA mechanism, where a device </a:t>
            </a:r>
            <a:r>
              <a:rPr lang="en-US" dirty="0" smtClean="0"/>
              <a:t>continues </a:t>
            </a:r>
            <a:r>
              <a:rPr lang="en-US" dirty="0"/>
              <a:t>to monitor the channel and decrements the </a:t>
            </a:r>
            <a:r>
              <a:rPr lang="en-US" strike="sngStrike" dirty="0"/>
              <a:t>contention window </a:t>
            </a:r>
            <a:r>
              <a:rPr lang="en-US" u="sng" dirty="0" smtClean="0"/>
              <a:t>randomly drawn number of </a:t>
            </a:r>
            <a:r>
              <a:rPr lang="en-US" u="sng" dirty="0" err="1" smtClean="0"/>
              <a:t>backoff</a:t>
            </a:r>
            <a:r>
              <a:rPr lang="en-US" u="sng" dirty="0" smtClean="0"/>
              <a:t> periods </a:t>
            </a:r>
            <a:r>
              <a:rPr lang="en-US" dirty="0" smtClean="0"/>
              <a:t>any </a:t>
            </a:r>
            <a:r>
              <a:rPr lang="en-US" dirty="0"/>
              <a:t>time the channel is sensed idle for </a:t>
            </a:r>
            <a:r>
              <a:rPr lang="en-US" dirty="0" smtClean="0"/>
              <a:t>a duration </a:t>
            </a:r>
            <a:r>
              <a:rPr lang="en-US" dirty="0"/>
              <a:t>of </a:t>
            </a:r>
            <a:r>
              <a:rPr lang="en-US" i="1" dirty="0" err="1"/>
              <a:t>aUnitBackoffPeriod</a:t>
            </a:r>
            <a:r>
              <a:rPr lang="en-US" i="1" dirty="0"/>
              <a:t>, </a:t>
            </a:r>
            <a:r>
              <a:rPr lang="en-US" dirty="0"/>
              <a:t>in order to gain access to the channel as soon as possible. </a:t>
            </a:r>
            <a:endParaRPr lang="en-US" dirty="0"/>
          </a:p>
          <a:p>
            <a:pPr marL="0" indent="0">
              <a:buNone/>
            </a:pPr>
            <a:endParaRPr lang="en-US" dirty="0"/>
          </a:p>
        </p:txBody>
      </p:sp>
      <p:sp>
        <p:nvSpPr>
          <p:cNvPr id="5" name="Date Placeholder 4"/>
          <p:cNvSpPr>
            <a:spLocks noGrp="1"/>
          </p:cNvSpPr>
          <p:nvPr>
            <p:ph type="dt" sz="half" idx="10"/>
          </p:nvPr>
        </p:nvSpPr>
        <p:spPr/>
        <p:txBody>
          <a:bodyPr/>
          <a:lstStyle/>
          <a:p>
            <a:r>
              <a:rPr lang="en-US" dirty="0" smtClean="0"/>
              <a:t>September</a:t>
            </a:r>
            <a:r>
              <a:rPr lang="en-US" dirty="0" smtClean="0"/>
              <a:t> </a:t>
            </a:r>
            <a:r>
              <a:rPr lang="en-US" dirty="0" smtClean="0"/>
              <a:t>2012</a:t>
            </a:r>
            <a:endParaRPr lang="en-US" dirty="0"/>
          </a:p>
        </p:txBody>
      </p:sp>
      <p:sp>
        <p:nvSpPr>
          <p:cNvPr id="4" name="Footer Placeholder 6"/>
          <p:cNvSpPr>
            <a:spLocks noGrp="1"/>
          </p:cNvSpPr>
          <p:nvPr>
            <p:ph type="ftr" sz="quarter" idx="11"/>
          </p:nvPr>
        </p:nvSpPr>
        <p:spPr/>
        <p:txBody>
          <a:bodyPr/>
          <a:lstStyle/>
          <a:p>
            <a:r>
              <a:rPr lang="en-US" dirty="0" smtClean="0"/>
              <a:t>Jussi Haapola</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8</a:t>
            </a:fld>
            <a:endParaRPr lang="en-US" dirty="0"/>
          </a:p>
        </p:txBody>
      </p:sp>
    </p:spTree>
    <p:extLst>
      <p:ext uri="{BB962C8B-B14F-4D97-AF65-F5344CB8AC3E}">
        <p14:creationId xmlns:p14="http://schemas.microsoft.com/office/powerpoint/2010/main" val="2521739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18031</TotalTime>
  <Words>907</Words>
  <Application>Microsoft Macintosh PowerPoint</Application>
  <PresentationFormat>On-screen Show (4:3)</PresentationFormat>
  <Paragraphs>109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CID 27 and 86</vt:lpstr>
      <vt:lpstr>CID 27 and 86</vt:lpstr>
      <vt:lpstr>CID 27 and 86</vt:lpstr>
      <vt:lpstr>CID 244</vt:lpstr>
      <vt:lpstr>CID 244</vt:lpstr>
      <vt:lpstr>CID 28</vt:lpstr>
      <vt:lpstr>CID 28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Jussi Haapola</cp:lastModifiedBy>
  <cp:revision>253</cp:revision>
  <dcterms:created xsi:type="dcterms:W3CDTF">2011-01-14T17:45:45Z</dcterms:created>
  <dcterms:modified xsi:type="dcterms:W3CDTF">2012-09-20T08:22:50Z</dcterms:modified>
</cp:coreProperties>
</file>